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9" r:id="rId2"/>
    <p:sldId id="256" r:id="rId3"/>
    <p:sldId id="257" r:id="rId4"/>
    <p:sldId id="259" r:id="rId5"/>
    <p:sldId id="260" r:id="rId6"/>
    <p:sldId id="261" r:id="rId7"/>
    <p:sldId id="264" r:id="rId8"/>
    <p:sldId id="278" r:id="rId9"/>
    <p:sldId id="276" r:id="rId10"/>
    <p:sldId id="262" r:id="rId11"/>
    <p:sldId id="268" r:id="rId12"/>
    <p:sldId id="263" r:id="rId13"/>
    <p:sldId id="280" r:id="rId14"/>
    <p:sldId id="281" r:id="rId15"/>
    <p:sldId id="282" r:id="rId16"/>
    <p:sldId id="284" r:id="rId17"/>
    <p:sldId id="283" r:id="rId18"/>
    <p:sldId id="274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ADA"/>
    <a:srgbClr val="FFFFFF"/>
    <a:srgbClr val="DBEE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58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F307E4-ACE7-44A3-AA22-C902FD3BD553}" type="datetimeFigureOut">
              <a:rPr lang="zh-TW" altLang="en-US" smtClean="0"/>
              <a:pPr/>
              <a:t>2016/11/18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AD984-75F8-40DB-8C31-70215D79456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5602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AD984-75F8-40DB-8C31-70215D79456F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632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AD984-75F8-40DB-8C31-70215D79456F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9377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798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8273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9386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97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1246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36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2016/11/18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8900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2016/11/18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4854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2016/11/18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9099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4990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472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97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72FDF-D84C-43B3-B766-F741D97654CB}" type="datetimeFigureOut">
              <a:rPr lang="zh-TW" altLang="en-US" smtClean="0"/>
              <a:pPr/>
              <a:t>2016/11/18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2009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744916" y="332656"/>
            <a:ext cx="7920880" cy="3312368"/>
          </a:xfrm>
        </p:spPr>
        <p:txBody>
          <a:bodyPr>
            <a:normAutofit fontScale="90000"/>
          </a:bodyPr>
          <a:lstStyle/>
          <a:p>
            <a:r>
              <a:rPr lang="en-US" altLang="zh-TW" sz="36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/>
            </a:r>
            <a:br>
              <a:rPr lang="en-US" altLang="zh-TW" sz="36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</a:br>
            <a:r>
              <a:rPr lang="zh-TW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教育部</a:t>
            </a:r>
            <a:r>
              <a:rPr lang="en-US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/>
            </a:r>
            <a:br>
              <a:rPr lang="en-US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</a:br>
            <a:r>
              <a:rPr lang="zh-TW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全校型中文閱讀書寫課程革新推動計畫</a:t>
            </a:r>
            <a:r>
              <a:rPr lang="en-US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/>
            </a:r>
            <a:br>
              <a:rPr lang="en-US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</a:br>
            <a:r>
              <a:rPr lang="en-US" altLang="zh-TW" sz="3600" b="1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/>
            </a:r>
            <a:br>
              <a:rPr lang="en-US" altLang="zh-TW" sz="3600" b="1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</a:br>
            <a:r>
              <a:rPr lang="zh-TW" altLang="en-US" sz="53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全人觀點</a:t>
            </a:r>
            <a:r>
              <a:rPr lang="en-US" altLang="zh-TW" sz="53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‧</a:t>
            </a:r>
            <a:r>
              <a:rPr lang="zh-TW" altLang="en-US" sz="53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從心讀寫</a:t>
            </a:r>
            <a:br>
              <a:rPr lang="zh-TW" altLang="en-US" sz="53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</a:br>
            <a:endParaRPr lang="zh-TW" altLang="en-US" sz="4900" b="1" spc="0" dirty="0">
              <a:ln w="12700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4365104"/>
            <a:ext cx="6552728" cy="2311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720" lvl="0" algn="ctr" fontAlgn="auto">
              <a:spcBef>
                <a:spcPct val="20000"/>
              </a:spcBef>
              <a:spcAft>
                <a:spcPts val="0"/>
              </a:spcAft>
              <a:buClr>
                <a:srgbClr val="9BBB59"/>
              </a:buClr>
              <a:buSzPct val="95000"/>
              <a:defRPr/>
            </a:pPr>
            <a:endParaRPr kumimoji="0" lang="en-US" altLang="zh-TW" sz="1100" b="1" dirty="0">
              <a:solidFill>
                <a:schemeClr val="tx2"/>
              </a:solidFill>
              <a:latin typeface="FangSong" pitchFamily="49" charset="-122"/>
              <a:ea typeface="FangSong" pitchFamily="49" charset="-122"/>
            </a:endParaRPr>
          </a:p>
          <a:p>
            <a:pPr marR="45720" lvl="0" algn="ctr" fontAlgn="auto">
              <a:spcBef>
                <a:spcPct val="20000"/>
              </a:spcBef>
              <a:spcAft>
                <a:spcPts val="0"/>
              </a:spcAft>
              <a:buClr>
                <a:srgbClr val="9BBB59"/>
              </a:buClr>
              <a:buSzPct val="95000"/>
              <a:defRPr/>
            </a:pPr>
            <a:r>
              <a:rPr kumimoji="0" lang="zh-TW" altLang="en-US" sz="2800" b="1" dirty="0">
                <a:solidFill>
                  <a:schemeClr val="tx2"/>
                </a:solidFill>
                <a:latin typeface="FangSong" pitchFamily="49" charset="-122"/>
                <a:ea typeface="FangSong" pitchFamily="49" charset="-122"/>
              </a:rPr>
              <a:t>「</a:t>
            </a:r>
            <a:r>
              <a:rPr kumimoji="0" lang="zh-TW" altLang="zh-TW" sz="2800" b="1" dirty="0">
                <a:solidFill>
                  <a:schemeClr val="tx2"/>
                </a:solidFill>
                <a:latin typeface="FangSong" pitchFamily="49" charset="-122"/>
                <a:ea typeface="FangSong" pitchFamily="49" charset="-122"/>
              </a:rPr>
              <a:t>中文閱讀與表達</a:t>
            </a:r>
            <a:r>
              <a:rPr kumimoji="0" lang="zh-TW" altLang="en-US" sz="2800" b="1" dirty="0" smtClean="0">
                <a:solidFill>
                  <a:schemeClr val="tx2"/>
                </a:solidFill>
                <a:latin typeface="FangSong" pitchFamily="49" charset="-122"/>
                <a:ea typeface="FangSong" pitchFamily="49" charset="-122"/>
              </a:rPr>
              <a:t>」授課教師群</a:t>
            </a:r>
            <a:endParaRPr kumimoji="0" lang="en-US" altLang="zh-TW" sz="2800" b="1" dirty="0" smtClean="0">
              <a:solidFill>
                <a:schemeClr val="tx2"/>
              </a:solidFill>
              <a:latin typeface="FangSong" pitchFamily="49" charset="-122"/>
              <a:ea typeface="FangSong" pitchFamily="49" charset="-122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zh-TW" altLang="en-US" sz="2800" spc="300" dirty="0" smtClean="0">
                <a:latin typeface="FangSong" pitchFamily="49" charset="-122"/>
                <a:ea typeface="FangSong" pitchFamily="49" charset="-122"/>
              </a:rPr>
              <a:t>陳憶蘇、熊仙如、林麗美</a:t>
            </a:r>
            <a:endParaRPr lang="en-US" altLang="zh-TW" sz="2800" spc="300" dirty="0" smtClean="0">
              <a:latin typeface="FangSong" pitchFamily="49" charset="-122"/>
              <a:ea typeface="FangSong" pitchFamily="49" charset="-122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zh-TW" altLang="en-US" sz="2800" spc="300" dirty="0" smtClean="0">
                <a:latin typeface="FangSong" pitchFamily="49" charset="-122"/>
                <a:ea typeface="FangSong" pitchFamily="49" charset="-122"/>
              </a:rPr>
              <a:t>陳金英、施寬文、楊雅琪</a:t>
            </a:r>
          </a:p>
          <a:p>
            <a:pPr marR="45720" lvl="0" algn="ctr" fontAlgn="auto">
              <a:spcBef>
                <a:spcPct val="20000"/>
              </a:spcBef>
              <a:spcAft>
                <a:spcPts val="0"/>
              </a:spcAft>
              <a:buClr>
                <a:srgbClr val="9BBB59"/>
              </a:buClr>
              <a:buSzPct val="95000"/>
              <a:defRPr/>
            </a:pPr>
            <a:endParaRPr kumimoji="0" lang="en-US" altLang="zh-TW" sz="2800" b="1" dirty="0" smtClean="0">
              <a:solidFill>
                <a:srgbClr val="C00000"/>
              </a:solidFill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347864" y="3429000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latin typeface="FangSong" pitchFamily="49" charset="-122"/>
                <a:ea typeface="FangSong" pitchFamily="49" charset="-122"/>
                <a:cs typeface="Times New Roman" panose="02020603050405020304" pitchFamily="18" charset="0"/>
              </a:rPr>
              <a:t>105-1</a:t>
            </a:r>
            <a:endParaRPr lang="zh-TW" altLang="en-US" sz="2400" dirty="0">
              <a:latin typeface="FangSong" pitchFamily="49" charset="-122"/>
              <a:ea typeface="FangSong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40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395536" y="764704"/>
            <a:ext cx="8352928" cy="4320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000" b="1" dirty="0">
                <a:latin typeface="標楷體" pitchFamily="65" charset="-120"/>
                <a:ea typeface="標楷體" pitchFamily="65" charset="-120"/>
              </a:rPr>
              <a:t>一家七口全睡在同一張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床上</a:t>
            </a:r>
            <a:r>
              <a:rPr lang="en-US" altLang="zh-TW" sz="3000" b="1" dirty="0" smtClean="0">
                <a:latin typeface="標楷體" pitchFamily="65" charset="-120"/>
                <a:ea typeface="標楷體" pitchFamily="65" charset="-120"/>
              </a:rPr>
              <a:t>……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這樣的一家人應該</a:t>
            </a:r>
            <a:r>
              <a:rPr lang="zh-TW" altLang="en-US" sz="3000" b="1" dirty="0">
                <a:latin typeface="標楷體" pitchFamily="65" charset="-120"/>
                <a:ea typeface="標楷體" pitchFamily="65" charset="-120"/>
              </a:rPr>
              <a:t>很親近吧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？沒錯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，不過</a:t>
            </a:r>
            <a:r>
              <a:rPr lang="zh-TW" altLang="en-US" sz="3000" b="1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0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不包括父親</a:t>
            </a:r>
            <a:r>
              <a:rPr lang="zh-TW" altLang="en-US" sz="3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在內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0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3000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000" b="1" dirty="0">
                <a:latin typeface="標楷體" pitchFamily="65" charset="-120"/>
                <a:ea typeface="標楷體" pitchFamily="65" charset="-120"/>
              </a:rPr>
              <a:t>父親可能一直在摸索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、嘗試</a:t>
            </a:r>
            <a:r>
              <a:rPr lang="zh-TW" altLang="en-US" sz="3000" b="1" dirty="0">
                <a:latin typeface="標楷體" pitchFamily="65" charset="-120"/>
                <a:ea typeface="標楷體" pitchFamily="65" charset="-120"/>
              </a:rPr>
              <a:t>與孩子們親近的方式，</a:t>
            </a:r>
            <a:endParaRPr lang="en-US" altLang="zh-TW" sz="3000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000" b="1" dirty="0">
                <a:latin typeface="標楷體" pitchFamily="65" charset="-120"/>
                <a:ea typeface="標楷體" pitchFamily="65" charset="-120"/>
              </a:rPr>
              <a:t>但老是不得其門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0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3000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000" b="1" dirty="0">
                <a:latin typeface="標楷體" pitchFamily="65" charset="-120"/>
                <a:ea typeface="標楷體" pitchFamily="65" charset="-120"/>
              </a:rPr>
              <a:t>同樣地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，孩子</a:t>
            </a:r>
            <a:r>
              <a:rPr lang="zh-TW" altLang="en-US" sz="3000" b="1" dirty="0">
                <a:latin typeface="標楷體" pitchFamily="65" charset="-120"/>
                <a:ea typeface="標楷體" pitchFamily="65" charset="-120"/>
              </a:rPr>
              <a:t>們也是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0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3000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sz="3000" dirty="0"/>
          </a:p>
        </p:txBody>
      </p:sp>
      <p:sp>
        <p:nvSpPr>
          <p:cNvPr id="4" name="矩形 3"/>
          <p:cNvSpPr/>
          <p:nvPr/>
        </p:nvSpPr>
        <p:spPr>
          <a:xfrm>
            <a:off x="467544" y="5301208"/>
            <a:ext cx="7920880" cy="733534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這鴻溝，看似接近</a:t>
            </a:r>
            <a:r>
              <a:rPr kumimoji="1" lang="zh-TW" altLang="zh-TW" sz="4000" b="1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卻</a:t>
            </a:r>
            <a:r>
              <a:rPr lang="zh-TW" altLang="en-US" sz="3200" b="1" dirty="0">
                <a:latin typeface="微軟正黑體" pitchFamily="34" charset="-120"/>
                <a:ea typeface="微軟正黑體" pitchFamily="34" charset="-120"/>
              </a:rPr>
              <a:t>無法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跨越</a:t>
            </a:r>
            <a:r>
              <a:rPr lang="zh-TW" altLang="zh-TW" sz="3200" b="1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為什麼？</a:t>
            </a:r>
            <a:endParaRPr lang="zh-TW" altLang="en-US" sz="32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4068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130245"/>
            <a:ext cx="7704856" cy="922114"/>
          </a:xfrm>
          <a:solidFill>
            <a:schemeClr val="bg1">
              <a:alpha val="20000"/>
            </a:schemeClr>
          </a:solidFill>
        </p:spPr>
        <p:txBody>
          <a:bodyPr>
            <a:normAutofit/>
          </a:bodyPr>
          <a:lstStyle/>
          <a:p>
            <a:r>
              <a:rPr lang="zh-TW" altLang="en-US" b="1" spc="5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和</a:t>
            </a:r>
            <a:r>
              <a:rPr lang="zh-TW" altLang="en-US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你接近</a:t>
            </a:r>
            <a:r>
              <a:rPr lang="zh-TW" altLang="en-US" sz="3600" b="1" spc="50" dirty="0" smtClean="0">
                <a:ln w="11430"/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首部曲</a:t>
            </a:r>
            <a:r>
              <a:rPr lang="en-US" altLang="zh-TW" sz="3600" b="1" spc="50" dirty="0" smtClean="0">
                <a:ln w="11430"/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…</a:t>
            </a:r>
            <a:r>
              <a:rPr lang="zh-TW" altLang="en-US" sz="2800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午夜裡的感官零距離</a:t>
            </a:r>
            <a:endParaRPr lang="zh-TW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360860"/>
            <a:ext cx="8496943" cy="5188692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身上</a:t>
            </a:r>
            <a:r>
              <a:rPr lang="zh-TW" altLang="en-US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檸檬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香皂的</a:t>
            </a:r>
            <a:r>
              <a:rPr lang="zh-TW" altLang="en-US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氣味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慢慢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靠近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buNone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整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個人被他</a:t>
            </a:r>
            <a:r>
              <a:rPr lang="zh-TW" altLang="en-US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抱了起來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放到應有的位子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上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拉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過被子</a:t>
            </a:r>
            <a:r>
              <a:rPr lang="zh-TW" altLang="en-US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幫我蓋</a:t>
            </a:r>
            <a:r>
              <a:rPr lang="zh-TW" altLang="en-US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好</a:t>
            </a:r>
          </a:p>
          <a:p>
            <a:pPr marL="0" indent="0">
              <a:spcBef>
                <a:spcPts val="1200"/>
              </a:spcBef>
              <a:buNone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短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短半分鐘不到來自父親的擁抱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卻</a:t>
            </a:r>
            <a:r>
              <a:rPr lang="zh-TW" altLang="en-US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完全</a:t>
            </a:r>
            <a:r>
              <a:rPr lang="zh-TW" altLang="en-US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滿</a:t>
            </a:r>
            <a:endParaRPr lang="en-US" altLang="zh-TW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足的親近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6948264" y="1279104"/>
            <a:ext cx="1874139" cy="6808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味覺的牽引</a:t>
            </a:r>
            <a:endParaRPr lang="zh-TW" altLang="en-US" sz="2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835696" y="3049358"/>
            <a:ext cx="1911478" cy="61526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觸覺的震撼</a:t>
            </a:r>
            <a:endParaRPr lang="zh-TW" altLang="en-US" sz="2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306764" y="3884724"/>
            <a:ext cx="1736631" cy="6059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無聲的愛</a:t>
            </a:r>
            <a:endParaRPr lang="zh-TW" altLang="en-US" sz="2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235524" y="5877272"/>
            <a:ext cx="2775947" cy="5955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完全滿足心裡期盼</a:t>
            </a:r>
            <a:endParaRPr lang="zh-TW" altLang="en-US" sz="2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單箭頭接點 9"/>
          <p:cNvCxnSpPr/>
          <p:nvPr/>
        </p:nvCxnSpPr>
        <p:spPr>
          <a:xfrm>
            <a:off x="6084168" y="16659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>
            <a:off x="770484" y="3356992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>
            <a:off x="4211960" y="4187676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>
            <a:off x="3027094" y="6175064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31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3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spc="5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深刻</a:t>
            </a:r>
            <a:r>
              <a:rPr lang="zh-TW" altLang="en-US" sz="4800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的回憶</a:t>
            </a:r>
            <a:endParaRPr lang="zh-TW" altLang="en-US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075240" cy="2404863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zh-TW" altLang="en-US" sz="4000" b="1" dirty="0">
                <a:latin typeface="標楷體" pitchFamily="65" charset="-120"/>
                <a:ea typeface="標楷體" pitchFamily="65" charset="-120"/>
              </a:rPr>
              <a:t>或許親近的機會不多，</a:t>
            </a:r>
            <a:endParaRPr lang="en-US" altLang="zh-TW" sz="4000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zh-TW" altLang="en-US" sz="4000" b="1" dirty="0">
                <a:latin typeface="標楷體" pitchFamily="65" charset="-120"/>
                <a:ea typeface="標楷體" pitchFamily="65" charset="-120"/>
              </a:rPr>
              <a:t>所以某些記憶特別深刻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40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altLang="zh-TW" sz="4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629914" y="4365104"/>
            <a:ext cx="7879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回想自己是否也有過類似的經驗？</a:t>
            </a:r>
          </a:p>
        </p:txBody>
      </p:sp>
    </p:spTree>
    <p:extLst>
      <p:ext uri="{BB962C8B-B14F-4D97-AF65-F5344CB8AC3E}">
        <p14:creationId xmlns:p14="http://schemas.microsoft.com/office/powerpoint/2010/main" val="188518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6392" y="319745"/>
            <a:ext cx="8229600" cy="823636"/>
          </a:xfrm>
          <a:solidFill>
            <a:schemeClr val="bg1">
              <a:alpha val="25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zh-TW" altLang="en-US" sz="4900" b="1" spc="5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和</a:t>
            </a:r>
            <a:r>
              <a:rPr lang="zh-TW" altLang="en-US" sz="4900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你接近</a:t>
            </a:r>
            <a:r>
              <a:rPr lang="zh-TW" altLang="en-US" sz="4000" b="1" spc="50" dirty="0" smtClean="0">
                <a:ln w="11430"/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二部曲</a:t>
            </a:r>
            <a:r>
              <a:rPr lang="en-US" altLang="zh-TW" sz="4000" b="1" spc="50" dirty="0" smtClean="0">
                <a:ln w="11430"/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…</a:t>
            </a:r>
            <a:r>
              <a:rPr lang="zh-TW" altLang="en-US" sz="3100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醫院裡的相對兩無言</a:t>
            </a:r>
            <a:endParaRPr lang="zh-TW" alt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251520" y="1628800"/>
            <a:ext cx="8280920" cy="496855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父親的腿被落磐壓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傷</a:t>
            </a:r>
            <a:r>
              <a:rPr kumimoji="1" lang="en-US" altLang="zh-TW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……</a:t>
            </a:r>
            <a:r>
              <a:rPr kumimoji="1" lang="zh-TW" altLang="en-US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不知道是什麼樣的衝動</a:t>
            </a:r>
            <a:r>
              <a:rPr kumimoji="1" lang="zh-TW" altLang="zh-TW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跳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上</a:t>
            </a:r>
            <a:r>
              <a:rPr lang="zh-TW" altLang="en-US" sz="2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開往</a:t>
            </a:r>
            <a:r>
              <a:rPr lang="zh-TW" altLang="en-US" sz="2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台北的</a:t>
            </a:r>
            <a:r>
              <a:rPr lang="zh-TW" altLang="en-US" sz="2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火車</a:t>
            </a:r>
            <a:r>
              <a:rPr lang="en-US" altLang="zh-TW" sz="2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30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altLang="zh-TW" sz="30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看到一個毫無威嚴、落魄不堪的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父親</a:t>
            </a:r>
            <a:r>
              <a:rPr lang="en-US" altLang="zh-TW" sz="3000" b="1" dirty="0" smtClean="0">
                <a:latin typeface="標楷體" pitchFamily="65" charset="-120"/>
                <a:ea typeface="標楷體" pitchFamily="65" charset="-120"/>
              </a:rPr>
              <a:t>……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不知道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為什麼</a:t>
            </a:r>
            <a:r>
              <a:rPr kumimoji="1" lang="zh-TW" altLang="zh-TW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我想到的第一件事</a:t>
            </a:r>
            <a:r>
              <a:rPr kumimoji="1" lang="zh-TW" altLang="zh-TW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竟然就是幫他剪指甲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在</a:t>
            </a:r>
            <a:r>
              <a:rPr lang="zh-TW" altLang="en-US" sz="3000" b="1" dirty="0">
                <a:latin typeface="標楷體" pitchFamily="65" charset="-120"/>
                <a:ea typeface="標楷體" pitchFamily="65" charset="-120"/>
              </a:rPr>
              <a:t>眾人的注視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下</a:t>
            </a:r>
            <a:r>
              <a:rPr kumimoji="1" lang="zh-TW" altLang="zh-TW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低</a:t>
            </a:r>
            <a:r>
              <a:rPr lang="zh-TW" altLang="en-US" sz="3000" b="1" dirty="0">
                <a:latin typeface="標楷體" pitchFamily="65" charset="-120"/>
                <a:ea typeface="標楷體" pitchFamily="65" charset="-120"/>
              </a:rPr>
              <a:t>著頭</a:t>
            </a:r>
            <a:r>
              <a:rPr lang="zh-TW" altLang="en-US" sz="30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忍住一直冒出來的</a:t>
            </a:r>
            <a:r>
              <a:rPr lang="zh-TW" altLang="en-US" sz="3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眼淚</a:t>
            </a:r>
            <a:r>
              <a:rPr kumimoji="1" lang="zh-TW" altLang="zh-TW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小心地</a:t>
            </a:r>
            <a:r>
              <a:rPr lang="zh-TW" altLang="en-US" sz="3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幫父親剪指甲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0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943708" y="2651038"/>
            <a:ext cx="2448272" cy="547812"/>
          </a:xfrm>
          <a:prstGeom prst="rect">
            <a:avLst/>
          </a:prstGeom>
          <a:solidFill>
            <a:schemeClr val="accent6">
              <a:lumMod val="60000"/>
              <a:lumOff val="40000"/>
              <a:alpha val="8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愛與責任的展現</a:t>
            </a:r>
            <a:endParaRPr lang="zh-TW" altLang="en-US" sz="2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單箭頭接點 5"/>
          <p:cNvCxnSpPr/>
          <p:nvPr/>
        </p:nvCxnSpPr>
        <p:spPr>
          <a:xfrm>
            <a:off x="778992" y="2924944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1991668" y="5481228"/>
            <a:ext cx="3660452" cy="6480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無從表現的擔心與不捨</a:t>
            </a:r>
            <a:endParaRPr lang="zh-TW" altLang="en-US" sz="2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/>
          <p:cNvCxnSpPr/>
          <p:nvPr/>
        </p:nvCxnSpPr>
        <p:spPr>
          <a:xfrm>
            <a:off x="778992" y="5805264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625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0812" y="294079"/>
            <a:ext cx="8229600" cy="940966"/>
          </a:xfrm>
          <a:solidFill>
            <a:schemeClr val="bg1">
              <a:alpha val="25000"/>
            </a:schemeClr>
          </a:solidFill>
        </p:spPr>
        <p:txBody>
          <a:bodyPr/>
          <a:lstStyle/>
          <a:p>
            <a:pPr algn="l"/>
            <a:r>
              <a:rPr lang="zh-TW" altLang="en-US" b="1" spc="5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和</a:t>
            </a:r>
            <a:r>
              <a:rPr lang="zh-TW" altLang="en-US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你接近</a:t>
            </a:r>
            <a:r>
              <a:rPr lang="zh-TW" altLang="en-US" sz="3600" b="1" spc="50" dirty="0" smtClean="0">
                <a:ln w="11430"/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三部曲</a:t>
            </a:r>
            <a:r>
              <a:rPr lang="en-US" altLang="zh-TW" sz="3600" b="1" spc="50" dirty="0" smtClean="0">
                <a:ln w="11430"/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…</a:t>
            </a:r>
            <a:r>
              <a:rPr lang="zh-TW" altLang="en-US" sz="2800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一起看一場最長的電影</a:t>
            </a:r>
            <a:endParaRPr lang="zh-TW" alt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99715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在醫院的夜晚，父親一手撐著我的肩膀</a:t>
            </a:r>
            <a:r>
              <a:rPr kumimoji="1" lang="zh-TW" altLang="zh-TW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一手撐著枴杖</a:t>
            </a:r>
            <a:r>
              <a:rPr kumimoji="1" lang="zh-TW" altLang="zh-TW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小心穿越周末熙攘的人群</a:t>
            </a:r>
            <a:r>
              <a:rPr kumimoji="1" lang="zh-TW" altLang="zh-TW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走過長長的街道</a:t>
            </a:r>
            <a:r>
              <a:rPr kumimoji="1" lang="zh-TW" altLang="zh-TW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去看了一場電影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人生</a:t>
            </a:r>
            <a:r>
              <a:rPr lang="zh-TW" altLang="en-US" sz="28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第一次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一個人到台北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第一次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單獨和父親睡在一起、</a:t>
            </a:r>
            <a:r>
              <a:rPr lang="zh-TW" altLang="en-US" sz="2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第一次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幫父親剪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指甲</a:t>
            </a:r>
            <a:r>
              <a:rPr kumimoji="1" lang="zh-TW" altLang="zh-TW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卻也是</a:t>
            </a:r>
            <a:r>
              <a:rPr lang="zh-TW" altLang="en-US" sz="28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最後一次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和父親一起看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電影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93204" y="5373216"/>
            <a:ext cx="7344816" cy="63520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今天</a:t>
            </a:r>
            <a:r>
              <a:rPr lang="en-US" altLang="zh-TW" sz="2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r>
              <a:rPr lang="zh-TW" altLang="en-US" sz="2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好多</a:t>
            </a:r>
            <a:r>
              <a:rPr lang="zh-TW" altLang="en-US" sz="2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zh-TW" altLang="en-US" sz="2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第一次</a:t>
            </a:r>
            <a:r>
              <a:rPr lang="zh-TW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2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卻</a:t>
            </a:r>
            <a:r>
              <a:rPr lang="zh-TW" altLang="en-US" sz="2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也是最後</a:t>
            </a:r>
            <a:r>
              <a:rPr lang="zh-TW" altLang="en-US" sz="2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一次</a:t>
            </a:r>
            <a:r>
              <a:rPr lang="en-US" altLang="zh-TW" sz="2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endParaRPr lang="zh-TW" altLang="en-US" sz="2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488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7564" y="332656"/>
            <a:ext cx="7920880" cy="878260"/>
          </a:xfrm>
          <a:solidFill>
            <a:schemeClr val="bg1">
              <a:alpha val="2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zh-TW" altLang="en-US" b="1" spc="5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和</a:t>
            </a:r>
            <a:r>
              <a:rPr lang="zh-TW" altLang="en-US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你接近</a:t>
            </a:r>
            <a:r>
              <a:rPr lang="zh-TW" altLang="en-US" sz="3600" b="1" spc="50" dirty="0" smtClean="0">
                <a:ln w="11430"/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最終章</a:t>
            </a:r>
            <a:r>
              <a:rPr lang="en-US" altLang="zh-TW" sz="3600" b="1" spc="50" dirty="0" smtClean="0">
                <a:ln w="11430"/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…</a:t>
            </a:r>
            <a:r>
              <a:rPr lang="zh-TW" altLang="en-US" sz="2800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此生永不間斷的思念</a:t>
            </a:r>
            <a:endParaRPr lang="zh-TW" alt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99715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那是一家比九份昇平戲院大很多的電影院</a:t>
            </a:r>
            <a:r>
              <a:rPr kumimoji="1" lang="zh-TW" altLang="zh-TW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叫遠東戲院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那天上演的是一部日本片</a:t>
            </a:r>
            <a:r>
              <a:rPr kumimoji="1" lang="zh-TW" altLang="zh-TW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導演是市川崑</a:t>
            </a:r>
            <a:r>
              <a:rPr kumimoji="1" lang="zh-TW" altLang="zh-TW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片名叫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東京世運會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片子很長</a:t>
            </a:r>
            <a:r>
              <a:rPr kumimoji="1" lang="zh-TW" altLang="zh-TW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長到父親</a:t>
            </a:r>
            <a:r>
              <a:rPr lang="zh-TW" altLang="en-US" sz="2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過世二十年後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的現在還不時在我</a:t>
            </a:r>
            <a:r>
              <a:rPr lang="zh-TW" altLang="en-US" sz="2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腦袋裡上演著</a:t>
            </a:r>
            <a:r>
              <a:rPr lang="en-US" altLang="zh-TW" sz="2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…</a:t>
            </a:r>
          </a:p>
        </p:txBody>
      </p:sp>
      <p:sp>
        <p:nvSpPr>
          <p:cNvPr id="8" name="矩形 7"/>
          <p:cNvSpPr/>
          <p:nvPr/>
        </p:nvSpPr>
        <p:spPr>
          <a:xfrm>
            <a:off x="1547664" y="4869160"/>
            <a:ext cx="6120680" cy="6533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為人子者對父親永遠的孺慕與懷念</a:t>
            </a:r>
            <a:endParaRPr lang="zh-TW" altLang="en-US" sz="2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488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46648" y="404664"/>
            <a:ext cx="3250704" cy="998984"/>
          </a:xfrm>
          <a:solidFill>
            <a:schemeClr val="accent6">
              <a:lumMod val="75000"/>
              <a:alpha val="25000"/>
            </a:schemeClr>
          </a:solidFill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延伸思考</a:t>
            </a:r>
            <a:endParaRPr lang="zh-TW" altLang="en-US" sz="4800" b="1" dirty="0">
              <a:solidFill>
                <a:srgbClr val="C0000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925144"/>
          </a:xfrm>
          <a:solidFill>
            <a:schemeClr val="accent6">
              <a:lumMod val="75000"/>
              <a:alpha val="25000"/>
            </a:schemeClr>
          </a:solidFill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en-US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作者在有限的機會中把握了與父親親近的機會，反觀自己：生活中可曾採取什麼行動嗎？</a:t>
            </a:r>
            <a:endParaRPr lang="en-US" altLang="zh-TW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en-US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由文中所述，你可以從哪些線索看出作者與父親之間的愛與疏離？</a:t>
            </a:r>
            <a:endParaRPr lang="en-US" altLang="zh-TW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en-US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文末作者寫道：「片子很長，長到父親過世二十年後的現在還不時在我腦袋裡播放著。」作者其實想表達的是什麼？</a:t>
            </a:r>
            <a:endParaRPr lang="zh-TW" altLang="en-US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847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mshome\Desktop\只想和你接近ppt\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724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5652120" cy="4896544"/>
          </a:xfrm>
          <a:solidFill>
            <a:srgbClr val="DBEEF4">
              <a:alpha val="47843"/>
            </a:srgbClr>
          </a:solidFill>
        </p:spPr>
        <p:txBody>
          <a:bodyPr>
            <a:normAutofit fontScale="92500" lnSpcReduction="10000"/>
          </a:bodyPr>
          <a:lstStyle/>
          <a:p>
            <a:pPr marL="0" lv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愛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，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只是一種主觀的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感覺</a:t>
            </a:r>
            <a:r>
              <a:rPr lang="zh-TW" altLang="zh-TW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</a:t>
            </a:r>
            <a:endParaRPr lang="en-US" altLang="zh-TW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lv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沒有人能為你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證明</a:t>
            </a:r>
            <a:r>
              <a:rPr lang="zh-TW" altLang="zh-TW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</a:t>
            </a:r>
            <a:endParaRPr lang="en-US" altLang="zh-TW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lv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你必須傾聽自己內心的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聲音</a:t>
            </a:r>
            <a:r>
              <a:rPr lang="zh-TW" altLang="zh-TW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</a:t>
            </a:r>
            <a:endParaRPr lang="en-US" altLang="zh-TW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lv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才能知道它是否存在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。</a:t>
            </a:r>
            <a:endParaRPr lang="en-US" altLang="zh-TW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0" lv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請珍惜</a:t>
            </a:r>
            <a:endParaRPr lang="en-US" altLang="zh-TW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lv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請把握</a:t>
            </a:r>
            <a:endParaRPr lang="en-US" altLang="zh-TW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lv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在還來得及的時候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！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4208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資料來源</a:t>
            </a:r>
            <a:endParaRPr lang="zh-TW" altLang="en-US" b="1" dirty="0">
              <a:solidFill>
                <a:schemeClr val="accent1">
                  <a:lumMod val="75000"/>
                </a:schemeClr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80000"/>
              <a:buFont typeface="Wingdings" panose="05000000000000000000" pitchFamily="2" charset="2"/>
              <a:buChar char="u"/>
            </a:pPr>
            <a:r>
              <a:rPr lang="zh-TW" altLang="en-US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綠</a:t>
            </a:r>
            <a:r>
              <a:rPr lang="zh-TW" altLang="en-US" dirty="0">
                <a:latin typeface="FangSong" panose="02010609060101010101" pitchFamily="49" charset="-122"/>
                <a:ea typeface="FangSong" panose="02010609060101010101" pitchFamily="49" charset="-122"/>
              </a:rPr>
              <a:t>光劇團</a:t>
            </a:r>
            <a:r>
              <a:rPr lang="en-US" altLang="zh-TW" dirty="0">
                <a:latin typeface="FangSong" panose="02010609060101010101" pitchFamily="49" charset="-122"/>
                <a:ea typeface="FangSong" panose="02010609060101010101" pitchFamily="49" charset="-122"/>
              </a:rPr>
              <a:t>-</a:t>
            </a:r>
            <a:r>
              <a:rPr lang="zh-TW" altLang="en-US" dirty="0">
                <a:latin typeface="FangSong" panose="02010609060101010101" pitchFamily="49" charset="-122"/>
                <a:ea typeface="FangSong" panose="02010609060101010101" pitchFamily="49" charset="-122"/>
              </a:rPr>
              <a:t>吳念真</a:t>
            </a:r>
            <a:r>
              <a:rPr lang="en-US" altLang="zh-TW" dirty="0">
                <a:latin typeface="FangSong" panose="02010609060101010101" pitchFamily="49" charset="-122"/>
                <a:ea typeface="FangSong" panose="02010609060101010101" pitchFamily="49" charset="-122"/>
              </a:rPr>
              <a:t>[</a:t>
            </a:r>
            <a:r>
              <a:rPr lang="zh-TW" altLang="en-US" dirty="0">
                <a:latin typeface="FangSong" panose="02010609060101010101" pitchFamily="49" charset="-122"/>
                <a:ea typeface="FangSong" panose="02010609060101010101" pitchFamily="49" charset="-122"/>
              </a:rPr>
              <a:t>人間</a:t>
            </a:r>
            <a:r>
              <a:rPr lang="zh-TW" altLang="en-US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條件</a:t>
            </a:r>
            <a:r>
              <a:rPr lang="en-US" altLang="zh-TW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]</a:t>
            </a:r>
          </a:p>
          <a:p>
            <a:pPr>
              <a:buSzPct val="80000"/>
              <a:buFont typeface="Wingdings" panose="05000000000000000000" pitchFamily="2" charset="2"/>
              <a:buChar char="u"/>
            </a:pPr>
            <a:r>
              <a:rPr lang="zh-TW" altLang="en-US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吳念真</a:t>
            </a:r>
            <a:r>
              <a:rPr lang="en-US" altLang="zh-TW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-</a:t>
            </a:r>
            <a:r>
              <a:rPr lang="zh-TW" altLang="en-US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維</a:t>
            </a:r>
            <a:r>
              <a:rPr lang="zh-TW" altLang="en-US" dirty="0">
                <a:latin typeface="FangSong" panose="02010609060101010101" pitchFamily="49" charset="-122"/>
                <a:ea typeface="FangSong" panose="02010609060101010101" pitchFamily="49" charset="-122"/>
              </a:rPr>
              <a:t>基百</a:t>
            </a:r>
            <a:r>
              <a:rPr lang="zh-TW" altLang="en-US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科</a:t>
            </a:r>
            <a:endParaRPr lang="en-US" altLang="zh-TW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>
              <a:buSzPct val="80000"/>
              <a:buFont typeface="Wingdings" panose="05000000000000000000" pitchFamily="2" charset="2"/>
              <a:buChar char="u"/>
            </a:pPr>
            <a:r>
              <a:rPr lang="zh-TW" altLang="en-US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台灣電影網</a:t>
            </a:r>
            <a:r>
              <a:rPr lang="en-US" altLang="zh-TW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-</a:t>
            </a:r>
            <a:r>
              <a:rPr lang="zh-TW" altLang="en-US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吳念真</a:t>
            </a:r>
            <a:endParaRPr lang="zh-TW" altLang="en-US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998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339752" y="1124744"/>
            <a:ext cx="576064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Bef>
                <a:spcPts val="1200"/>
              </a:spcBef>
            </a:pPr>
            <a:r>
              <a:rPr lang="zh-TW" altLang="zh-TW" sz="6600" b="1" dirty="0">
                <a:latin typeface="FangSong" panose="02010609060101010101" pitchFamily="49" charset="-122"/>
                <a:ea typeface="FangSong" panose="02010609060101010101" pitchFamily="49" charset="-122"/>
              </a:rPr>
              <a:t>只想和你</a:t>
            </a:r>
            <a:r>
              <a:rPr lang="zh-TW" altLang="zh-TW" sz="66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接近</a:t>
            </a:r>
            <a:endParaRPr lang="en-US" altLang="zh-TW" sz="6600" b="1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algn="r">
              <a:lnSpc>
                <a:spcPct val="150000"/>
              </a:lnSpc>
              <a:spcBef>
                <a:spcPts val="1200"/>
              </a:spcBef>
            </a:pPr>
            <a:r>
              <a:rPr lang="en-US" altLang="zh-TW" sz="54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    </a:t>
            </a:r>
            <a:r>
              <a:rPr lang="zh-TW" altLang="zh-TW" sz="4800" b="1" dirty="0" smtClean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吳念真</a:t>
            </a:r>
            <a:endParaRPr lang="zh-TW" altLang="zh-TW" sz="4800" dirty="0" smtClean="0">
              <a:solidFill>
                <a:srgbClr val="C0000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236296" y="342900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TW" altLang="zh-TW" dirty="0"/>
          </a:p>
        </p:txBody>
      </p:sp>
      <p:sp>
        <p:nvSpPr>
          <p:cNvPr id="7" name="內容版面配置區 2"/>
          <p:cNvSpPr txBox="1">
            <a:spLocks/>
          </p:cNvSpPr>
          <p:nvPr/>
        </p:nvSpPr>
        <p:spPr bwMode="auto">
          <a:xfrm>
            <a:off x="899592" y="4581128"/>
            <a:ext cx="784887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defPPr>
              <a:defRPr lang="zh-TW"/>
            </a:defPPr>
            <a:lvl1pPr mar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None/>
              <a:defRPr/>
            </a:pPr>
            <a:r>
              <a:rPr lang="zh-TW" altLang="en-US" sz="2000" b="1" dirty="0" smtClean="0">
                <a:solidFill>
                  <a:sysClr val="windowText" lastClr="0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簡報製作</a:t>
            </a:r>
            <a:endParaRPr lang="en-US" altLang="zh-TW" sz="2000" b="1" dirty="0" smtClean="0">
              <a:solidFill>
                <a:sysClr val="windowText" lastClr="000000"/>
              </a:solidFill>
              <a:latin typeface="FangSong" panose="02010609060101010101" pitchFamily="49" charset="-122"/>
              <a:ea typeface="FangSong"/>
            </a:endParaRPr>
          </a:p>
          <a:p>
            <a:pPr>
              <a:lnSpc>
                <a:spcPct val="150000"/>
              </a:lnSpc>
              <a:buNone/>
              <a:defRPr/>
            </a:pPr>
            <a:r>
              <a:rPr lang="zh-TW" altLang="en-US" sz="2000" b="1" dirty="0" smtClean="0">
                <a:solidFill>
                  <a:sysClr val="windowText" lastClr="0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指導老師</a:t>
            </a:r>
            <a:r>
              <a:rPr lang="zh-TW" altLang="en-US" sz="2000" b="1" dirty="0" smtClean="0">
                <a:solidFill>
                  <a:sysClr val="windowText" lastClr="000000"/>
                </a:solidFill>
                <a:latin typeface="+mj-ea"/>
                <a:ea typeface="+mj-ea"/>
              </a:rPr>
              <a:t>：</a:t>
            </a:r>
            <a:r>
              <a:rPr lang="zh-TW" altLang="en-US" sz="2000" b="1" dirty="0" smtClean="0">
                <a:solidFill>
                  <a:sysClr val="windowText" lastClr="0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熊仙如</a:t>
            </a:r>
            <a:endParaRPr lang="en-US" altLang="zh-TW" sz="2000" b="1" dirty="0" smtClean="0">
              <a:solidFill>
                <a:sysClr val="windowText" lastClr="000000"/>
              </a:solidFill>
              <a:latin typeface="FangSong" panose="02010609060101010101" pitchFamily="49" charset="-122"/>
              <a:ea typeface="FangSong"/>
            </a:endParaRPr>
          </a:p>
          <a:p>
            <a:pPr>
              <a:lnSpc>
                <a:spcPct val="150000"/>
              </a:lnSpc>
              <a:buNone/>
              <a:defRPr/>
            </a:pPr>
            <a:r>
              <a:rPr lang="zh-TW" altLang="en-US" sz="2000" b="1" dirty="0" smtClean="0">
                <a:solidFill>
                  <a:sysClr val="windowText" lastClr="0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教學助理</a:t>
            </a:r>
            <a:r>
              <a:rPr lang="zh-TW" altLang="en-US" sz="2000" b="1" dirty="0" smtClean="0">
                <a:solidFill>
                  <a:sysClr val="windowText" lastClr="000000"/>
                </a:solidFill>
                <a:latin typeface="+mj-ea"/>
                <a:ea typeface="+mj-ea"/>
              </a:rPr>
              <a:t>：</a:t>
            </a:r>
            <a:r>
              <a:rPr lang="zh-TW" altLang="en-US" sz="2000" b="1" dirty="0" smtClean="0">
                <a:solidFill>
                  <a:sysClr val="windowText" lastClr="0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林佳蓉、吳兆鈞                    </a:t>
            </a:r>
            <a:r>
              <a:rPr lang="en-US" altLang="zh-TW" sz="20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2016/11/10</a:t>
            </a:r>
          </a:p>
        </p:txBody>
      </p:sp>
    </p:spTree>
    <p:extLst>
      <p:ext uri="{BB962C8B-B14F-4D97-AF65-F5344CB8AC3E}">
        <p14:creationId xmlns:p14="http://schemas.microsoft.com/office/powerpoint/2010/main" val="170281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 descr="auto1445604538161234273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6000"/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文字方塊 4"/>
          <p:cNvSpPr txBox="1"/>
          <p:nvPr/>
        </p:nvSpPr>
        <p:spPr>
          <a:xfrm>
            <a:off x="6012160" y="548680"/>
            <a:ext cx="2802374" cy="1077218"/>
          </a:xfrm>
          <a:prstGeom prst="rect">
            <a:avLst/>
          </a:prstGeom>
          <a:solidFill>
            <a:srgbClr val="FFFFFF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zh-TW" altLang="en-US" sz="6400" dirty="0">
                <a:solidFill>
                  <a:schemeClr val="bg1"/>
                </a:solidFill>
                <a:latin typeface="FangSong" pitchFamily="49" charset="-122"/>
                <a:ea typeface="FangSong" pitchFamily="49" charset="-122"/>
              </a:rPr>
              <a:t>吳念真</a:t>
            </a:r>
          </a:p>
        </p:txBody>
      </p:sp>
    </p:spTree>
    <p:extLst>
      <p:ext uri="{BB962C8B-B14F-4D97-AF65-F5344CB8AC3E}">
        <p14:creationId xmlns:p14="http://schemas.microsoft.com/office/powerpoint/2010/main" val="143734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620688"/>
            <a:ext cx="7848872" cy="5544616"/>
          </a:xfrm>
        </p:spPr>
        <p:txBody>
          <a:bodyPr>
            <a:noAutofit/>
          </a:bodyPr>
          <a:lstStyle/>
          <a:p>
            <a:pPr>
              <a:lnSpc>
                <a:spcPts val="6000"/>
              </a:lnSpc>
              <a:buSzPct val="65000"/>
              <a:buFont typeface="Wingdings" panose="05000000000000000000" pitchFamily="2" charset="2"/>
              <a:buChar char="u"/>
            </a:pPr>
            <a:r>
              <a:rPr lang="zh-TW" altLang="en-US" sz="3400" b="1" dirty="0">
                <a:latin typeface="FangSong" panose="02010609060101010101" pitchFamily="49" charset="-122"/>
                <a:ea typeface="FangSong" panose="02010609060101010101" pitchFamily="49" charset="-122"/>
              </a:rPr>
              <a:t>本名</a:t>
            </a:r>
            <a:r>
              <a:rPr lang="zh-TW" altLang="en-US" sz="34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吳文欽</a:t>
            </a:r>
            <a:endParaRPr lang="en-US" altLang="zh-TW" sz="3400" b="1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>
              <a:lnSpc>
                <a:spcPts val="6000"/>
              </a:lnSpc>
              <a:buSzPct val="65000"/>
              <a:buFont typeface="Wingdings" panose="05000000000000000000" pitchFamily="2" charset="2"/>
              <a:buChar char="u"/>
            </a:pPr>
            <a:r>
              <a:rPr lang="en-US" altLang="zh-TW" sz="3400" b="1" dirty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1952</a:t>
            </a:r>
            <a:r>
              <a:rPr lang="zh-TW" altLang="en-US" sz="3400" b="1" dirty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TW" sz="3400" b="1" dirty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7</a:t>
            </a:r>
            <a:r>
              <a:rPr lang="zh-TW" altLang="en-US" sz="3400" b="1" dirty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TW" sz="3400" b="1" dirty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29</a:t>
            </a:r>
            <a:r>
              <a:rPr lang="zh-TW" altLang="en-US" sz="3400" b="1" dirty="0" smtClean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日</a:t>
            </a:r>
            <a:r>
              <a:rPr lang="zh-TW" altLang="en-US" sz="3400" b="1" dirty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生</a:t>
            </a:r>
            <a:r>
              <a:rPr lang="zh-TW" altLang="en-US" sz="3400" b="1" dirty="0" smtClean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於</a:t>
            </a:r>
            <a:r>
              <a:rPr lang="zh-TW" altLang="en-US" sz="3600" b="1" dirty="0" smtClean="0">
                <a:latin typeface="FangSong" pitchFamily="49" charset="-122"/>
                <a:ea typeface="FangSong" pitchFamily="49" charset="-122"/>
              </a:rPr>
              <a:t>新北市瑞芳區猴硐大粗坑</a:t>
            </a:r>
            <a:endParaRPr lang="en-US" altLang="zh-TW" sz="3400" b="1" dirty="0" smtClean="0">
              <a:latin typeface="FangSong" pitchFamily="49" charset="-122"/>
              <a:ea typeface="FangSong" pitchFamily="49" charset="-122"/>
              <a:cs typeface="Times New Roman" panose="02020603050405020304" pitchFamily="18" charset="0"/>
            </a:endParaRPr>
          </a:p>
          <a:p>
            <a:pPr>
              <a:lnSpc>
                <a:spcPts val="6000"/>
              </a:lnSpc>
              <a:buSzPct val="65000"/>
              <a:buFont typeface="Wingdings" panose="05000000000000000000" pitchFamily="2" charset="2"/>
              <a:buChar char="u"/>
            </a:pPr>
            <a:r>
              <a:rPr lang="en-US" altLang="zh-TW" sz="3400" b="1" dirty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1976</a:t>
            </a:r>
            <a:r>
              <a:rPr lang="zh-TW" altLang="en-US" sz="3400" b="1" dirty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年開始創作</a:t>
            </a:r>
            <a:r>
              <a:rPr lang="zh-TW" altLang="en-US" sz="3400" b="1" dirty="0" smtClean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小說</a:t>
            </a:r>
            <a:endParaRPr lang="en-US" altLang="zh-TW" sz="3400" b="1" dirty="0" smtClean="0">
              <a:latin typeface="Times New Roman" panose="02020603050405020304" pitchFamily="18" charset="0"/>
              <a:ea typeface="FangSong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ts val="7500"/>
              </a:lnSpc>
              <a:buSzPct val="65000"/>
              <a:buFont typeface="Wingdings" panose="05000000000000000000" pitchFamily="2" charset="2"/>
              <a:buChar char="u"/>
            </a:pPr>
            <a:r>
              <a:rPr lang="en-US" altLang="zh-TW" sz="3400" b="1" dirty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1978</a:t>
            </a:r>
            <a:r>
              <a:rPr lang="zh-TW" altLang="en-US" sz="3400" b="1" dirty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年開始接觸劇本創作並擔任編審及自由編劇的</a:t>
            </a:r>
            <a:r>
              <a:rPr lang="zh-TW" altLang="en-US" sz="3400" b="1" dirty="0" smtClean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工作</a:t>
            </a:r>
            <a:endParaRPr lang="en-US" altLang="zh-TW" sz="3400" b="1" dirty="0" smtClean="0">
              <a:latin typeface="Times New Roman" panose="02020603050405020304" pitchFamily="18" charset="0"/>
              <a:ea typeface="FangSong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ts val="6000"/>
              </a:lnSpc>
              <a:buFont typeface="Wingdings" panose="05000000000000000000" pitchFamily="2" charset="2"/>
              <a:buChar char="u"/>
            </a:pPr>
            <a:endParaRPr lang="zh-TW" altLang="en-US" sz="3600" b="1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2582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836712"/>
            <a:ext cx="8208912" cy="5472608"/>
          </a:xfrm>
        </p:spPr>
        <p:txBody>
          <a:bodyPr>
            <a:normAutofit/>
          </a:bodyPr>
          <a:lstStyle/>
          <a:p>
            <a:pPr>
              <a:lnSpc>
                <a:spcPts val="6500"/>
              </a:lnSpc>
              <a:spcBef>
                <a:spcPts val="1000"/>
              </a:spcBef>
              <a:buSzPct val="65000"/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latin typeface="Times New Roman" panose="02020603050405020304" pitchFamily="18" charset="0"/>
                <a:ea typeface="FangSong"/>
                <a:cs typeface="Times New Roman" panose="02020603050405020304" pitchFamily="18" charset="0"/>
              </a:rPr>
              <a:t>1994</a:t>
            </a:r>
            <a:r>
              <a:rPr lang="zh-TW" altLang="en-US" b="1" dirty="0" smtClean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年首次以父親為題材拍攝電影</a:t>
            </a:r>
            <a:r>
              <a:rPr lang="en-US" altLang="zh-TW" b="1" dirty="0" smtClean="0">
                <a:latin typeface="Times New Roman" panose="02020603050405020304" pitchFamily="18" charset="0"/>
                <a:ea typeface="FangSong"/>
                <a:cs typeface="Times New Roman" panose="02020603050405020304" pitchFamily="18" charset="0"/>
              </a:rPr>
              <a:t>《</a:t>
            </a:r>
            <a:r>
              <a:rPr lang="zh-TW" altLang="en-US" b="1" dirty="0" smtClean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多桑</a:t>
            </a:r>
            <a:r>
              <a:rPr lang="en-US" altLang="zh-TW" b="1" dirty="0" smtClean="0">
                <a:latin typeface="Times New Roman" panose="02020603050405020304" pitchFamily="18" charset="0"/>
                <a:ea typeface="FangSong"/>
                <a:cs typeface="Times New Roman" panose="02020603050405020304" pitchFamily="18" charset="0"/>
              </a:rPr>
              <a:t>》</a:t>
            </a:r>
          </a:p>
          <a:p>
            <a:pPr>
              <a:lnSpc>
                <a:spcPts val="6500"/>
              </a:lnSpc>
              <a:spcBef>
                <a:spcPts val="1000"/>
              </a:spcBef>
              <a:buSzPct val="65000"/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latin typeface="Times New Roman" panose="02020603050405020304" pitchFamily="18" charset="0"/>
                <a:ea typeface="FangSong"/>
                <a:cs typeface="Times New Roman" panose="02020603050405020304" pitchFamily="18" charset="0"/>
              </a:rPr>
              <a:t>1995</a:t>
            </a:r>
            <a:r>
              <a:rPr lang="zh-TW" altLang="en-US" b="1" dirty="0" smtClean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年開始主持</a:t>
            </a:r>
            <a:r>
              <a:rPr lang="zh-TW" altLang="en-US" b="1" dirty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「台灣念真情</a:t>
            </a:r>
            <a:r>
              <a:rPr lang="zh-TW" altLang="en-US" b="1" dirty="0" smtClean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」</a:t>
            </a:r>
            <a:r>
              <a:rPr lang="zh-TW" altLang="en-US" b="1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b="1" dirty="0" smtClean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發掘</a:t>
            </a:r>
            <a:r>
              <a:rPr lang="zh-TW" altLang="en-US" b="1" dirty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台灣本土文化的</a:t>
            </a:r>
            <a:r>
              <a:rPr lang="zh-TW" altLang="en-US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節目</a:t>
            </a:r>
            <a:endParaRPr lang="en-US" altLang="zh-TW" b="1" dirty="0" smtClean="0">
              <a:latin typeface="FangSong" panose="02010609060101010101" pitchFamily="49" charset="-122"/>
              <a:ea typeface="FangSong"/>
            </a:endParaRPr>
          </a:p>
          <a:p>
            <a:pPr>
              <a:lnSpc>
                <a:spcPts val="6500"/>
              </a:lnSpc>
              <a:spcBef>
                <a:spcPts val="1000"/>
              </a:spcBef>
              <a:buSzPct val="65000"/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近年延伸</a:t>
            </a:r>
            <a:r>
              <a:rPr lang="zh-TW" altLang="en-US" b="1" dirty="0">
                <a:latin typeface="FangSong" panose="02010609060101010101" pitchFamily="49" charset="-122"/>
                <a:ea typeface="FangSong" panose="02010609060101010101" pitchFamily="49" charset="-122"/>
              </a:rPr>
              <a:t>至舞台劇</a:t>
            </a:r>
            <a:r>
              <a:rPr lang="zh-TW" altLang="en-US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導演</a:t>
            </a:r>
            <a:r>
              <a:rPr lang="zh-TW" altLang="zh-TW" sz="3600" dirty="0" smtClean="0"/>
              <a:t>，</a:t>
            </a:r>
            <a:r>
              <a:rPr lang="zh-TW" altLang="en-US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代表作為</a:t>
            </a:r>
            <a:r>
              <a:rPr lang="en-US" altLang="zh-TW" b="1" dirty="0" smtClean="0">
                <a:latin typeface="FangSong" panose="02010609060101010101" pitchFamily="49" charset="-122"/>
                <a:ea typeface="FangSong"/>
              </a:rPr>
              <a:t>《</a:t>
            </a:r>
            <a:r>
              <a:rPr lang="zh-TW" altLang="en-US" b="1" dirty="0">
                <a:latin typeface="FangSong" panose="02010609060101010101" pitchFamily="49" charset="-122"/>
                <a:ea typeface="FangSong" panose="02010609060101010101" pitchFamily="49" charset="-122"/>
              </a:rPr>
              <a:t>人間條件</a:t>
            </a:r>
            <a:r>
              <a:rPr lang="en-US" altLang="zh-TW" b="1" dirty="0" smtClean="0">
                <a:latin typeface="FangSong" panose="02010609060101010101" pitchFamily="49" charset="-122"/>
                <a:ea typeface="FangSong"/>
              </a:rPr>
              <a:t>》</a:t>
            </a:r>
          </a:p>
          <a:p>
            <a:pPr>
              <a:lnSpc>
                <a:spcPts val="6500"/>
              </a:lnSpc>
              <a:spcBef>
                <a:spcPts val="1000"/>
              </a:spcBef>
              <a:buSzPct val="65000"/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現任吳念真企劃製作有限公司董事長</a:t>
            </a:r>
            <a:endParaRPr lang="en-US" altLang="zh-TW" b="1" dirty="0" smtClean="0">
              <a:latin typeface="FangSong" panose="02010609060101010101" pitchFamily="49" charset="-122"/>
              <a:ea typeface="FangSong"/>
            </a:endParaRPr>
          </a:p>
          <a:p>
            <a:pPr>
              <a:spcBef>
                <a:spcPts val="1000"/>
              </a:spcBef>
              <a:buFont typeface="Wingdings" panose="05000000000000000000" pitchFamily="2" charset="2"/>
              <a:buChar char="u"/>
            </a:pPr>
            <a:endParaRPr lang="zh-TW" altLang="en-US" b="1" dirty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>
              <a:spcBef>
                <a:spcPts val="1000"/>
              </a:spcBef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8038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5832648" cy="720000"/>
          </a:xfrm>
          <a:solidFill>
            <a:schemeClr val="accent6">
              <a:lumMod val="60000"/>
              <a:lumOff val="40000"/>
              <a:alpha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zh-TW" altLang="en-US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電影作品</a:t>
            </a:r>
            <a:r>
              <a:rPr lang="zh-TW" altLang="zh-TW" dirty="0" smtClean="0"/>
              <a:t>：</a:t>
            </a:r>
            <a:r>
              <a:rPr lang="en-US" altLang="zh-TW" dirty="0" smtClean="0">
                <a:latin typeface="微軟正黑體"/>
                <a:ea typeface="微軟正黑體"/>
              </a:rPr>
              <a:t>《</a:t>
            </a:r>
            <a:r>
              <a:rPr lang="zh-TW" altLang="en-US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多桑</a:t>
            </a:r>
            <a:r>
              <a:rPr lang="en-US" altLang="zh-TW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  <a:endParaRPr lang="zh-TW" altLang="en-US" b="1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pic>
        <p:nvPicPr>
          <p:cNvPr id="4" name="Picture 2" descr="C:\Users\mshome\Desktop\只想和你接近ppt\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3" r="13696"/>
          <a:stretch/>
        </p:blipFill>
        <p:spPr bwMode="auto">
          <a:xfrm>
            <a:off x="323528" y="1700808"/>
            <a:ext cx="3384376" cy="474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3995936" y="1700808"/>
            <a:ext cx="4824536" cy="3990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SzPct val="70000"/>
              <a:buFont typeface="Wingdings" panose="05000000000000000000" pitchFamily="2" charset="2"/>
              <a:buChar char="u"/>
            </a:pPr>
            <a:r>
              <a:rPr lang="zh-TW" altLang="en-US" sz="3200" dirty="0">
                <a:latin typeface="FangSong" panose="02010609060101010101" pitchFamily="49" charset="-122"/>
                <a:ea typeface="FangSong" panose="02010609060101010101" pitchFamily="49" charset="-122"/>
              </a:rPr>
              <a:t>獲得義大利都靈影展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最佳影片獎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SzPct val="70000"/>
              <a:buFont typeface="Wingdings" panose="05000000000000000000" pitchFamily="2" charset="2"/>
              <a:buChar char="u"/>
            </a:pP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吳念真父親</a:t>
            </a:r>
            <a:r>
              <a:rPr lang="zh-TW" altLang="en-US" sz="3200" dirty="0">
                <a:latin typeface="FangSong" panose="02010609060101010101" pitchFamily="49" charset="-122"/>
                <a:ea typeface="FangSong" panose="02010609060101010101" pitchFamily="49" charset="-122"/>
              </a:rPr>
              <a:t>出生於日治時期</a:t>
            </a:r>
            <a:r>
              <a:rPr lang="zh-TW" altLang="en-US" sz="3200" dirty="0">
                <a:latin typeface="+mj-ea"/>
                <a:ea typeface="+mj-ea"/>
              </a:rPr>
              <a:t>，</a:t>
            </a:r>
            <a:r>
              <a:rPr lang="zh-TW" altLang="en-US" sz="3200" dirty="0">
                <a:latin typeface="FangSong" panose="02010609060101010101" pitchFamily="49" charset="-122"/>
                <a:ea typeface="FangSong" panose="02010609060101010101" pitchFamily="49" charset="-122"/>
              </a:rPr>
              <a:t>從小到大</a:t>
            </a:r>
            <a:r>
              <a:rPr lang="zh-TW" altLang="zh-TW" sz="3200" dirty="0" smtClean="0"/>
              <a:t>，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一直</a:t>
            </a:r>
            <a:r>
              <a:rPr lang="zh-TW" altLang="en-US" sz="3200" dirty="0">
                <a:latin typeface="FangSong" panose="02010609060101010101" pitchFamily="49" charset="-122"/>
                <a:ea typeface="FangSong" panose="02010609060101010101" pitchFamily="49" charset="-122"/>
              </a:rPr>
              <a:t>叫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父親為「</a:t>
            </a:r>
            <a:r>
              <a:rPr lang="zh-TW" altLang="en-US" sz="3200" dirty="0">
                <a:latin typeface="FangSong" panose="02010609060101010101" pitchFamily="49" charset="-122"/>
                <a:ea typeface="FangSong" panose="02010609060101010101" pitchFamily="49" charset="-122"/>
              </a:rPr>
              <a:t>多桑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」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SzPct val="70000"/>
              <a:buFont typeface="Wingdings" panose="05000000000000000000" pitchFamily="2" charset="2"/>
              <a:buChar char="u"/>
            </a:pP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一</a:t>
            </a:r>
            <a:r>
              <a:rPr lang="zh-TW" altLang="en-US" sz="3200" dirty="0">
                <a:latin typeface="FangSong" panose="02010609060101010101" pitchFamily="49" charset="-122"/>
                <a:ea typeface="FangSong" panose="02010609060101010101" pitchFamily="49" charset="-122"/>
              </a:rPr>
              <a:t>部從兒子的眼光重現父親人生的傳記式電影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0493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mshome\Desktop\只想和你接近ppt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527671"/>
            <a:ext cx="3510054" cy="483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580752" y="476672"/>
            <a:ext cx="7231608" cy="720000"/>
          </a:xfrm>
          <a:solidFill>
            <a:schemeClr val="bg1">
              <a:lumMod val="85000"/>
              <a:alpha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zh-TW" altLang="en-US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舞台劇作品</a:t>
            </a:r>
            <a:r>
              <a:rPr lang="zh-TW" altLang="zh-TW" dirty="0" smtClean="0"/>
              <a:t>：</a:t>
            </a:r>
            <a:r>
              <a:rPr lang="en-US" altLang="zh-TW" dirty="0" smtClean="0">
                <a:latin typeface="微軟正黑體"/>
                <a:ea typeface="微軟正黑體"/>
              </a:rPr>
              <a:t>《</a:t>
            </a:r>
            <a:r>
              <a:rPr lang="zh-TW" altLang="zh-TW" dirty="0" smtClean="0"/>
              <a:t> </a:t>
            </a:r>
            <a:r>
              <a:rPr lang="zh-TW" altLang="en-US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人間條件</a:t>
            </a:r>
            <a:r>
              <a:rPr lang="en-US" altLang="zh-TW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  <a:endParaRPr lang="zh-TW" altLang="en-US" b="1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067944" y="1531342"/>
            <a:ext cx="44644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ts val="4000"/>
              </a:lnSpc>
              <a:buSzPct val="70000"/>
              <a:buFont typeface="Wingdings" panose="05000000000000000000" pitchFamily="2" charset="2"/>
              <a:buChar char="u"/>
            </a:pP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已</a:t>
            </a:r>
            <a:r>
              <a:rPr lang="zh-TW" altLang="en-US" sz="3200" dirty="0">
                <a:latin typeface="FangSong" panose="02010609060101010101" pitchFamily="49" charset="-122"/>
                <a:ea typeface="FangSong" panose="02010609060101010101" pitchFamily="49" charset="-122"/>
              </a:rPr>
              <a:t>有六部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作品</a:t>
            </a:r>
            <a:endParaRPr lang="en-US" altLang="zh-TW" sz="32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514350" indent="-514350">
              <a:lnSpc>
                <a:spcPts val="4000"/>
              </a:lnSpc>
              <a:buSzPct val="70000"/>
              <a:buFont typeface="Wingdings" panose="05000000000000000000" pitchFamily="2" charset="2"/>
              <a:buChar char="u"/>
            </a:pP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貼近生活</a:t>
            </a:r>
            <a:r>
              <a:rPr lang="zh-TW" altLang="en-US" sz="3200" dirty="0">
                <a:latin typeface="FangSong" panose="02010609060101010101" pitchFamily="49" charset="-122"/>
                <a:ea typeface="FangSong" panose="02010609060101010101" pitchFamily="49" charset="-122"/>
              </a:rPr>
              <a:t>的人生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縮影</a:t>
            </a:r>
            <a:r>
              <a:rPr lang="zh-TW" altLang="zh-TW" sz="3200" dirty="0" smtClean="0"/>
              <a:t>，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引發</a:t>
            </a:r>
            <a:r>
              <a:rPr lang="zh-TW" altLang="en-US" sz="3200" dirty="0">
                <a:latin typeface="FangSong" panose="02010609060101010101" pitchFamily="49" charset="-122"/>
                <a:ea typeface="FangSong" panose="02010609060101010101" pitchFamily="49" charset="-122"/>
              </a:rPr>
              <a:t>全民共鳴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2" name="Picture 4" descr="C:\Users\mshome\Desktop\只想和你接近ppt\10人間條件六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493035"/>
            <a:ext cx="3528392" cy="482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8"/>
          <p:cNvSpPr/>
          <p:nvPr/>
        </p:nvSpPr>
        <p:spPr>
          <a:xfrm>
            <a:off x="4067944" y="3456628"/>
            <a:ext cx="4896544" cy="3046988"/>
          </a:xfrm>
          <a:prstGeom prst="rect">
            <a:avLst/>
          </a:prstGeom>
          <a:solidFill>
            <a:srgbClr val="FFFFFF">
              <a:alpha val="30000"/>
            </a:srgb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2001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年</a:t>
            </a:r>
            <a:r>
              <a:rPr lang="en-US" altLang="zh-TW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-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《</a:t>
            </a:r>
            <a:r>
              <a:rPr lang="zh-TW" altLang="en-US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人間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條件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滿足</a:t>
            </a:r>
            <a:r>
              <a:rPr lang="zh-TW" altLang="en-US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心中缺憾的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幸福</a:t>
            </a:r>
            <a:endParaRPr lang="en-US" altLang="zh-TW" sz="20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TW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      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 快感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</a:p>
          <a:p>
            <a:pPr>
              <a:lnSpc>
                <a:spcPct val="120000"/>
              </a:lnSpc>
            </a:pP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2006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年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-《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人間</a:t>
            </a:r>
            <a:r>
              <a:rPr lang="zh-TW" altLang="en-US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條件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2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她</a:t>
            </a:r>
            <a:r>
              <a:rPr lang="zh-TW" altLang="en-US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和她生命中的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男</a:t>
            </a:r>
            <a:endParaRPr lang="en-US" altLang="zh-TW" sz="20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TW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       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人們</a:t>
            </a:r>
            <a:r>
              <a:rPr lang="en-US" altLang="zh-TW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</a:p>
          <a:p>
            <a:pPr>
              <a:lnSpc>
                <a:spcPct val="120000"/>
              </a:lnSpc>
            </a:pPr>
            <a:r>
              <a:rPr lang="en-US" altLang="zh-TW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2007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年</a:t>
            </a:r>
            <a:r>
              <a:rPr lang="en-US" altLang="zh-TW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-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《</a:t>
            </a:r>
            <a:r>
              <a:rPr lang="zh-TW" altLang="en-US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人間條件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3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台北上午零時</a:t>
            </a:r>
            <a:r>
              <a:rPr lang="en-US" altLang="zh-TW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2009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年</a:t>
            </a:r>
            <a:r>
              <a:rPr lang="en-US" altLang="zh-TW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-《</a:t>
            </a:r>
            <a:r>
              <a:rPr lang="zh-TW" altLang="en-US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人間條件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4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一樣</a:t>
            </a:r>
            <a:r>
              <a:rPr lang="zh-TW" altLang="en-US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的月光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</a:p>
          <a:p>
            <a:pPr>
              <a:lnSpc>
                <a:spcPct val="120000"/>
              </a:lnSpc>
            </a:pP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2012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年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-</a:t>
            </a:r>
            <a:r>
              <a:rPr lang="en-US" altLang="zh-TW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《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人間條件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5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男性</a:t>
            </a:r>
            <a:r>
              <a:rPr lang="zh-TW" altLang="en-US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本是漂泊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心情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</a:p>
          <a:p>
            <a:pPr>
              <a:lnSpc>
                <a:spcPct val="120000"/>
              </a:lnSpc>
            </a:pPr>
            <a:r>
              <a:rPr lang="en-US" altLang="zh-TW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2014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年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-《</a:t>
            </a:r>
            <a:r>
              <a:rPr lang="zh-TW" altLang="en-US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人間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條件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6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000" dirty="0">
                <a:latin typeface="FangSong" panose="02010609060101010101" pitchFamily="49" charset="-122"/>
                <a:ea typeface="FangSong" panose="02010609060101010101" pitchFamily="49" charset="-122"/>
              </a:rPr>
              <a:t>未來的</a:t>
            </a:r>
            <a:r>
              <a:rPr lang="zh-TW" altLang="en-US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主人翁</a:t>
            </a:r>
            <a:r>
              <a:rPr lang="en-US" altLang="zh-TW" sz="20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  <a:endParaRPr lang="en-US" altLang="zh-TW" sz="20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677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5536" y="1412776"/>
            <a:ext cx="3528392" cy="136815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榮獲金馬獎</a:t>
            </a:r>
            <a:endParaRPr lang="en-US" altLang="zh-TW" sz="3200" dirty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algn="ctr"/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最佳</a:t>
            </a:r>
            <a:r>
              <a:rPr lang="zh-TW" altLang="en-US" sz="3200" dirty="0">
                <a:latin typeface="FangSong" panose="02010609060101010101" pitchFamily="49" charset="-122"/>
                <a:ea typeface="FangSong" panose="02010609060101010101" pitchFamily="49" charset="-122"/>
              </a:rPr>
              <a:t>編劇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獎</a:t>
            </a:r>
            <a:r>
              <a:rPr lang="en-US" altLang="zh-TW" sz="4400" dirty="0" smtClean="0">
                <a:solidFill>
                  <a:srgbClr val="FF0000"/>
                </a:solidFill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次</a:t>
            </a:r>
            <a:endParaRPr lang="en-US" altLang="zh-TW" sz="32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23528" y="2978476"/>
            <a:ext cx="4032448" cy="3258836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zh-TW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《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同班同學</a:t>
            </a:r>
            <a:r>
              <a:rPr lang="en-US" altLang="zh-TW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  <a:endParaRPr lang="en-US" altLang="zh-TW" sz="3200" dirty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indent="0">
              <a:buNone/>
            </a:pPr>
            <a:r>
              <a:rPr lang="en-US" altLang="zh-TW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《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老</a:t>
            </a:r>
            <a:r>
              <a:rPr lang="zh-TW" altLang="en-US" sz="3200" dirty="0">
                <a:latin typeface="FangSong" panose="02010609060101010101" pitchFamily="49" charset="-122"/>
                <a:ea typeface="FangSong" panose="02010609060101010101" pitchFamily="49" charset="-122"/>
              </a:rPr>
              <a:t>莫的第二個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春天</a:t>
            </a:r>
            <a:r>
              <a:rPr lang="en-US" altLang="zh-TW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  <a:endParaRPr lang="en-US" altLang="zh-TW" sz="3200" dirty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indent="0">
              <a:buNone/>
            </a:pPr>
            <a:r>
              <a:rPr lang="en-US" altLang="zh-TW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《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父子關係</a:t>
            </a:r>
            <a:r>
              <a:rPr lang="en-US" altLang="zh-TW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  <a:endParaRPr lang="en-US" altLang="zh-TW" sz="3200" dirty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indent="0">
              <a:buNone/>
            </a:pPr>
            <a:r>
              <a:rPr lang="en-US" altLang="zh-TW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《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客</a:t>
            </a:r>
            <a:r>
              <a:rPr lang="zh-TW" altLang="en-US" sz="3200" dirty="0">
                <a:latin typeface="FangSong" panose="02010609060101010101" pitchFamily="49" charset="-122"/>
                <a:ea typeface="FangSong" panose="02010609060101010101" pitchFamily="49" charset="-122"/>
              </a:rPr>
              <a:t>途秋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恨</a:t>
            </a:r>
            <a:r>
              <a:rPr lang="en-US" altLang="zh-TW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  <a:endParaRPr lang="en-US" altLang="zh-TW" sz="3200" dirty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indent="0">
              <a:buNone/>
            </a:pPr>
            <a:r>
              <a:rPr lang="en-US" altLang="zh-TW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《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無</a:t>
            </a:r>
            <a:r>
              <a:rPr lang="zh-TW" altLang="en-US" sz="3200" dirty="0">
                <a:latin typeface="FangSong" panose="02010609060101010101" pitchFamily="49" charset="-122"/>
                <a:ea typeface="FangSong" panose="02010609060101010101" pitchFamily="49" charset="-122"/>
              </a:rPr>
              <a:t>言的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山丘</a:t>
            </a:r>
            <a:r>
              <a:rPr lang="en-US" altLang="zh-TW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  <a:endParaRPr lang="zh-TW" altLang="en-US" sz="2800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848002" y="332656"/>
            <a:ext cx="3480440" cy="57606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zh-TW" altLang="en-US" sz="3200" dirty="0">
                <a:latin typeface="FangSong" panose="02010609060101010101" pitchFamily="49" charset="-122"/>
                <a:ea typeface="FangSong" panose="02010609060101010101" pitchFamily="49" charset="-122"/>
              </a:rPr>
              <a:t>金馬獎最佳作詞</a:t>
            </a:r>
            <a:r>
              <a:rPr lang="zh-TW" altLang="en-US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獎</a:t>
            </a:r>
            <a:endParaRPr lang="en-US" altLang="zh-TW" sz="32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860032" y="1196752"/>
            <a:ext cx="1946905" cy="6496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200" dirty="0">
                <a:latin typeface="FangSong" panose="02010609060101010101" pitchFamily="49" charset="-122"/>
                <a:ea typeface="FangSong" panose="02010609060101010101" pitchFamily="49" charset="-122"/>
              </a:rPr>
              <a:t>《</a:t>
            </a:r>
            <a:r>
              <a:rPr lang="zh-TW" altLang="en-US" sz="3200" dirty="0">
                <a:latin typeface="FangSong" panose="02010609060101010101" pitchFamily="49" charset="-122"/>
                <a:ea typeface="FangSong" panose="02010609060101010101" pitchFamily="49" charset="-122"/>
              </a:rPr>
              <a:t>桂花巷</a:t>
            </a:r>
            <a:r>
              <a:rPr lang="en-US" altLang="zh-TW" sz="32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  <a:endParaRPr lang="zh-TW" altLang="en-US" sz="32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860032" y="2077828"/>
            <a:ext cx="3888432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3200" b="1" dirty="0">
                <a:latin typeface="FangSong" panose="02010609060101010101" pitchFamily="49" charset="-122"/>
                <a:ea typeface="FangSong" panose="02010609060101010101" pitchFamily="49" charset="-122"/>
              </a:rPr>
              <a:t>亞太影展最佳編劇獎</a:t>
            </a:r>
          </a:p>
        </p:txBody>
      </p:sp>
      <p:sp>
        <p:nvSpPr>
          <p:cNvPr id="8" name="矩形 7"/>
          <p:cNvSpPr/>
          <p:nvPr/>
        </p:nvSpPr>
        <p:spPr>
          <a:xfrm>
            <a:off x="4860031" y="2924944"/>
            <a:ext cx="26592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《</a:t>
            </a:r>
            <a:r>
              <a:rPr lang="zh-TW" altLang="en-US" sz="3200" dirty="0" smtClean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客</a:t>
            </a:r>
            <a:r>
              <a:rPr lang="zh-TW" altLang="en-US" sz="3200" dirty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途秋恨</a:t>
            </a:r>
            <a:r>
              <a:rPr lang="en-US" altLang="zh-TW" sz="3200" dirty="0" smtClean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》《</a:t>
            </a:r>
            <a:r>
              <a:rPr lang="zh-TW" altLang="en-US" sz="3200" dirty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無言的山丘</a:t>
            </a:r>
            <a:r>
              <a:rPr lang="en-US" altLang="zh-TW" sz="3200" dirty="0" smtClean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  <a:endParaRPr lang="zh-TW" altLang="en-US" sz="32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3528392" cy="720080"/>
          </a:xfrm>
          <a:solidFill>
            <a:srgbClr val="FFFF00">
              <a:alpha val="40000"/>
            </a:srgbClr>
          </a:solidFill>
        </p:spPr>
        <p:txBody>
          <a:bodyPr>
            <a:noAutofit/>
          </a:bodyPr>
          <a:lstStyle/>
          <a:p>
            <a:r>
              <a:rPr lang="zh-TW" altLang="en-US" sz="4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得獎作品</a:t>
            </a:r>
            <a:endParaRPr lang="zh-TW" altLang="en-US" sz="4800" b="1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860030" y="4225441"/>
            <a:ext cx="3456385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3200" b="1" dirty="0">
                <a:latin typeface="FangSong" panose="02010609060101010101" pitchFamily="49" charset="-122"/>
                <a:ea typeface="FangSong" panose="02010609060101010101" pitchFamily="49" charset="-122"/>
              </a:rPr>
              <a:t>金曲獎最佳作詞</a:t>
            </a:r>
            <a:r>
              <a:rPr lang="zh-TW" altLang="en-US" sz="32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獎</a:t>
            </a:r>
            <a:endParaRPr lang="zh-TW" altLang="en-US" sz="3200" b="1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860029" y="5085184"/>
            <a:ext cx="19414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3200" dirty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《</a:t>
            </a:r>
            <a:r>
              <a:rPr lang="zh-TW" altLang="en-US" sz="3200" dirty="0" smtClean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戲</a:t>
            </a:r>
            <a:r>
              <a:rPr lang="zh-TW" altLang="en-US" sz="3200" dirty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棚</a:t>
            </a:r>
            <a:r>
              <a:rPr lang="zh-TW" altLang="en-US" sz="3200" dirty="0" smtClean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下</a:t>
            </a:r>
            <a:r>
              <a:rPr lang="en-US" altLang="zh-TW" sz="3200" dirty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  <a:endParaRPr lang="zh-TW" altLang="en-US" sz="3200" dirty="0">
              <a:solidFill>
                <a:prstClr val="black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831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39952" y="1399630"/>
            <a:ext cx="4464496" cy="1453306"/>
          </a:xfrm>
        </p:spPr>
        <p:txBody>
          <a:bodyPr>
            <a:normAutofit/>
          </a:bodyPr>
          <a:lstStyle/>
          <a:p>
            <a:pPr>
              <a:buSzPct val="70000"/>
              <a:buFont typeface="Wingdings" panose="05000000000000000000" pitchFamily="2" charset="2"/>
              <a:buChar char="u"/>
            </a:pPr>
            <a:r>
              <a:rPr lang="zh-TW" altLang="en-US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獲得聯合報小說獎</a:t>
            </a:r>
            <a:r>
              <a:rPr lang="zh-TW" altLang="en-US" dirty="0" smtClean="0">
                <a:latin typeface="+mn-ea"/>
              </a:rPr>
              <a:t>。</a:t>
            </a:r>
            <a:endParaRPr lang="en-US" altLang="zh-TW" dirty="0" smtClean="0">
              <a:latin typeface="+mn-ea"/>
            </a:endParaRPr>
          </a:p>
          <a:p>
            <a:pPr>
              <a:buSzPct val="70000"/>
              <a:buFont typeface="Wingdings" panose="05000000000000000000" pitchFamily="2" charset="2"/>
              <a:buChar char="u"/>
            </a:pPr>
            <a:r>
              <a:rPr lang="zh-TW" altLang="en-US" dirty="0">
                <a:latin typeface="FangSong" panose="02010609060101010101" pitchFamily="49" charset="-122"/>
                <a:ea typeface="FangSong" panose="02010609060101010101" pitchFamily="49" charset="-122"/>
              </a:rPr>
              <a:t>共收十一個</a:t>
            </a:r>
            <a:r>
              <a:rPr lang="zh-TW" altLang="en-US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短篇</a:t>
            </a:r>
            <a:endParaRPr lang="en-US" altLang="zh-TW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dirty="0"/>
          </a:p>
          <a:p>
            <a:pPr>
              <a:buFont typeface="Wingdings" panose="05000000000000000000" pitchFamily="2" charset="2"/>
              <a:buChar char="u"/>
            </a:pPr>
            <a:endParaRPr lang="en-US" altLang="zh-TW" dirty="0" smtClean="0"/>
          </a:p>
          <a:p>
            <a:pPr>
              <a:buFont typeface="Wingdings" panose="05000000000000000000" pitchFamily="2" charset="2"/>
              <a:buChar char="u"/>
            </a:pPr>
            <a:endParaRPr lang="en-US" altLang="zh-TW" dirty="0" smtClean="0"/>
          </a:p>
          <a:p>
            <a:pPr>
              <a:buFont typeface="Wingdings" panose="05000000000000000000" pitchFamily="2" charset="2"/>
              <a:buChar char="u"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8194" name="Picture 2" descr="C:\Users\mshome\Desktop\只想和你接近ppt\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9" r="13506"/>
          <a:stretch/>
        </p:blipFill>
        <p:spPr bwMode="auto">
          <a:xfrm>
            <a:off x="716235" y="1703316"/>
            <a:ext cx="3262830" cy="446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739300" y="476672"/>
            <a:ext cx="6857035" cy="648072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得獎作品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4000" b="1" dirty="0" smtClean="0">
                <a:latin typeface="微軟正黑體"/>
                <a:ea typeface="微軟正黑體"/>
              </a:rPr>
              <a:t>《</a:t>
            </a:r>
            <a:r>
              <a:rPr lang="zh-TW" altLang="en-US" sz="40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抓住</a:t>
            </a:r>
            <a:r>
              <a:rPr lang="zh-TW" altLang="en-US" sz="4000" b="1" dirty="0">
                <a:latin typeface="FangSong" panose="02010609060101010101" pitchFamily="49" charset="-122"/>
                <a:ea typeface="FangSong" panose="02010609060101010101" pitchFamily="49" charset="-122"/>
              </a:rPr>
              <a:t>一個</a:t>
            </a:r>
            <a:r>
              <a:rPr lang="zh-TW" altLang="en-US" sz="40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春天</a:t>
            </a:r>
            <a:r>
              <a:rPr lang="en-US" altLang="zh-TW" sz="40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》</a:t>
            </a:r>
          </a:p>
        </p:txBody>
      </p:sp>
      <p:sp>
        <p:nvSpPr>
          <p:cNvPr id="6" name="矩形 5"/>
          <p:cNvSpPr/>
          <p:nvPr/>
        </p:nvSpPr>
        <p:spPr>
          <a:xfrm>
            <a:off x="4300587" y="2708920"/>
            <a:ext cx="4501008" cy="3625608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zh-TW" altLang="en-US" sz="2800" dirty="0">
                <a:solidFill>
                  <a:srgbClr val="FF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吳念真在後記裡</a:t>
            </a:r>
            <a:r>
              <a:rPr lang="zh-TW" altLang="en-US" sz="2800" dirty="0" smtClean="0">
                <a:solidFill>
                  <a:srgbClr val="FF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提到</a:t>
            </a:r>
            <a:r>
              <a:rPr lang="zh-TW" altLang="en-US" sz="2800" dirty="0" smtClean="0">
                <a:solidFill>
                  <a:prstClr val="black"/>
                </a:solidFill>
                <a:latin typeface="+mj-ea"/>
                <a:ea typeface="+mj-ea"/>
              </a:rPr>
              <a:t>：</a:t>
            </a:r>
            <a:endParaRPr lang="en-US" altLang="zh-TW" sz="2800" dirty="0" smtClean="0">
              <a:solidFill>
                <a:prstClr val="black"/>
              </a:solidFill>
              <a:latin typeface="+mj-ea"/>
              <a:ea typeface="+mj-ea"/>
            </a:endParaRPr>
          </a:p>
          <a:p>
            <a:pPr lvl="0">
              <a:spcBef>
                <a:spcPct val="20000"/>
              </a:spcBef>
            </a:pPr>
            <a:r>
              <a:rPr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粗坑是他苦難的母土，那裡的一人一事一草一木都是他成長過程中難以磨滅的記憶。吳念真透過對於故鄉的情懷，不但修復了自己和遊子受傷的心靈，也希望每一個人都能抓住永恆的春天。</a:t>
            </a:r>
          </a:p>
        </p:txBody>
      </p:sp>
    </p:spTree>
    <p:extLst>
      <p:ext uri="{BB962C8B-B14F-4D97-AF65-F5344CB8AC3E}">
        <p14:creationId xmlns:p14="http://schemas.microsoft.com/office/powerpoint/2010/main" val="343861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2272</TotalTime>
  <Words>1005</Words>
  <Application>Microsoft Office PowerPoint</Application>
  <PresentationFormat>如螢幕大小 (4:3)</PresentationFormat>
  <Paragraphs>112</Paragraphs>
  <Slides>18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7" baseType="lpstr">
      <vt:lpstr>FangSong</vt:lpstr>
      <vt:lpstr>微軟正黑體</vt:lpstr>
      <vt:lpstr>新細明體</vt:lpstr>
      <vt:lpstr>標楷體</vt:lpstr>
      <vt:lpstr>Arial</vt:lpstr>
      <vt:lpstr>Calibri</vt:lpstr>
      <vt:lpstr>Times New Roman</vt:lpstr>
      <vt:lpstr>Wingdings</vt:lpstr>
      <vt:lpstr>Office 佈景主題</vt:lpstr>
      <vt:lpstr> 教育部 全校型中文閱讀書寫課程革新推動計畫  全人觀點‧從心讀寫 </vt:lpstr>
      <vt:lpstr>PowerPoint 簡報</vt:lpstr>
      <vt:lpstr>PowerPoint 簡報</vt:lpstr>
      <vt:lpstr>PowerPoint 簡報</vt:lpstr>
      <vt:lpstr>PowerPoint 簡報</vt:lpstr>
      <vt:lpstr>電影作品：《多桑》</vt:lpstr>
      <vt:lpstr>舞台劇作品：《 人間條件》</vt:lpstr>
      <vt:lpstr>得獎作品</vt:lpstr>
      <vt:lpstr>PowerPoint 簡報</vt:lpstr>
      <vt:lpstr>PowerPoint 簡報</vt:lpstr>
      <vt:lpstr>和你接近首部曲…午夜裡的感官零距離</vt:lpstr>
      <vt:lpstr>深刻的回憶</vt:lpstr>
      <vt:lpstr>和你接近二部曲…醫院裡的相對兩無言</vt:lpstr>
      <vt:lpstr>和你接近三部曲…一起看一場最長的電影</vt:lpstr>
      <vt:lpstr>和你接近最終章…此生永不間斷的思念</vt:lpstr>
      <vt:lpstr>延伸思考</vt:lpstr>
      <vt:lpstr>PowerPoint 簡報</vt:lpstr>
      <vt:lpstr>資料來源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 全校型中文閱讀書寫課程革新推動計畫  悠遊文海･筆耕心田</dc:title>
  <dc:creator>mshome</dc:creator>
  <cp:lastModifiedBy>Windows 使用者</cp:lastModifiedBy>
  <cp:revision>129</cp:revision>
  <dcterms:created xsi:type="dcterms:W3CDTF">2015-11-12T03:11:19Z</dcterms:created>
  <dcterms:modified xsi:type="dcterms:W3CDTF">2016-11-18T08:59:56Z</dcterms:modified>
</cp:coreProperties>
</file>