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57" r:id="rId3"/>
    <p:sldId id="275" r:id="rId4"/>
    <p:sldId id="259" r:id="rId5"/>
    <p:sldId id="258" r:id="rId6"/>
    <p:sldId id="263" r:id="rId7"/>
    <p:sldId id="279" r:id="rId8"/>
    <p:sldId id="280" r:id="rId9"/>
    <p:sldId id="264" r:id="rId10"/>
    <p:sldId id="268" r:id="rId11"/>
    <p:sldId id="267" r:id="rId12"/>
    <p:sldId id="266" r:id="rId13"/>
    <p:sldId id="272" r:id="rId14"/>
    <p:sldId id="273" r:id="rId15"/>
    <p:sldId id="274" r:id="rId16"/>
    <p:sldId id="281" r:id="rId17"/>
    <p:sldId id="282" r:id="rId18"/>
    <p:sldId id="265" r:id="rId19"/>
    <p:sldId id="269" r:id="rId20"/>
    <p:sldId id="283" r:id="rId21"/>
    <p:sldId id="261" r:id="rId2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51" autoAdjust="0"/>
  </p:normalViewPr>
  <p:slideViewPr>
    <p:cSldViewPr>
      <p:cViewPr>
        <p:scale>
          <a:sx n="66" d="100"/>
          <a:sy n="66" d="100"/>
        </p:scale>
        <p:origin x="-149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AB264DF-2FE1-49F3-AAA6-2DD52A373D36}" type="datetimeFigureOut">
              <a:rPr lang="zh-TW" altLang="en-US"/>
              <a:pPr>
                <a:defRPr/>
              </a:pPr>
              <a:t>2013/12/16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55C3BB0-1C2A-457B-B9AB-79325AC3B1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4CF3BF-B881-4A5E-926F-9B2248A11737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CD065C-B1F5-4FD2-A735-36407A305605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右邊要新增圖片。</a:t>
            </a:r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DBB4E-8D04-4C54-8421-605DE6AA2B8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 latinLnBrk="0">
              <a:lnSpc>
                <a:spcPct val="90000"/>
              </a:lnSpc>
              <a:defRPr lang="zh-TW" sz="540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zh-TW" sz="2800" b="0">
                <a:solidFill>
                  <a:schemeClr val="tx1"/>
                </a:solidFill>
              </a:defRPr>
            </a:lvl1pPr>
            <a:lvl2pPr marL="60949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28418-41EB-4371-9923-2DAB7D53FE55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BA80-28E6-49DD-9A77-1CF156EA8B31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973A-E186-41F1-B1DE-95271EAE51C1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AEF8-0CE6-4080-B994-6844C99C2CCD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 baseline="0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8C227-D68B-4D96-A956-023841D47D36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6C71F-079E-438C-A4A3-C0998191F64E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 latinLnBrk="0">
              <a:defRPr lang="zh-TW" sz="5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8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zh-TW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zh-TW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FFA1-03AE-4B35-98D5-4F0204D42110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2692-01E1-4305-AD4E-A54446AF7857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400" b="1"/>
            </a:lvl1pPr>
            <a:lvl2pPr marL="609493" indent="0" latinLnBrk="0">
              <a:buNone/>
              <a:defRPr lang="zh-TW" sz="2700" b="1"/>
            </a:lvl2pPr>
            <a:lvl3pPr marL="1218987" indent="0" latinLnBrk="0">
              <a:buNone/>
              <a:defRPr lang="zh-TW" sz="2400" b="1"/>
            </a:lvl3pPr>
            <a:lvl4pPr marL="1828480" indent="0" latinLnBrk="0">
              <a:buNone/>
              <a:defRPr lang="zh-TW" sz="2100" b="1"/>
            </a:lvl4pPr>
            <a:lvl5pPr marL="2437973" indent="0" latinLnBrk="0">
              <a:buNone/>
              <a:defRPr lang="zh-TW" sz="2100" b="1"/>
            </a:lvl5pPr>
            <a:lvl6pPr marL="3047467" indent="0" latinLnBrk="0">
              <a:buNone/>
              <a:defRPr lang="zh-TW" sz="2100" b="1"/>
            </a:lvl6pPr>
            <a:lvl7pPr marL="3656960" indent="0" latinLnBrk="0">
              <a:buNone/>
              <a:defRPr lang="zh-TW" sz="2100" b="1"/>
            </a:lvl7pPr>
            <a:lvl8pPr marL="4266453" indent="0" latinLnBrk="0">
              <a:buNone/>
              <a:defRPr lang="zh-TW" sz="2100" b="1"/>
            </a:lvl8pPr>
            <a:lvl9pPr marL="4875947" indent="0" latinLnBrk="0">
              <a:buNone/>
              <a:defRPr lang="zh-TW" sz="21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marL="2011328" latinLnBrk="0">
              <a:defRPr lang="zh-TW" sz="1800"/>
            </a:lvl5pPr>
            <a:lvl6pPr marL="2011328" latinLnBrk="0">
              <a:defRPr lang="zh-TW" sz="1800"/>
            </a:lvl6pPr>
            <a:lvl7pPr marL="2011328" latinLnBrk="0">
              <a:defRPr lang="zh-TW" sz="1800"/>
            </a:lvl7pPr>
            <a:lvl8pPr marL="2011328" latinLnBrk="0">
              <a:defRPr lang="zh-TW" sz="1800"/>
            </a:lvl8pPr>
            <a:lvl9pPr marL="2011328"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EF1DE-3335-471F-84F2-1714F3E007E4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3C70F-5F22-4155-AC29-23A34FD55961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5C0BE-90DA-43A4-8999-9EB32A1E4236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E081-5516-4E2E-9D19-5BE8548FDD70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87C5-2038-40F8-AEA5-849D17C68DA8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A53EE-4B1D-4ADF-981E-F05C1936FFE3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800"/>
            </a:lvl4pPr>
            <a:lvl5pPr latinLnBrk="0">
              <a:defRPr lang="zh-TW" sz="1800"/>
            </a:lvl5pPr>
            <a:lvl6pPr latinLnBrk="0">
              <a:defRPr lang="zh-TW" sz="1800"/>
            </a:lvl6pPr>
            <a:lvl7pPr latinLnBrk="0">
              <a:defRPr lang="zh-TW" sz="1800"/>
            </a:lvl7pPr>
            <a:lvl8pPr latinLnBrk="0">
              <a:defRPr lang="zh-TW" sz="1800"/>
            </a:lvl8pPr>
            <a:lvl9pPr latinLnBrk="0">
              <a:defRPr lang="zh-TW"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DF2A-B0A9-4C16-9EC6-24C28242D3B3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8445-10D9-4A38-BCB0-10FAE7F95B96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>
            <a:normAutofit/>
          </a:bodyPr>
          <a:lstStyle>
            <a:lvl1pPr algn="l" latinLnBrk="0">
              <a:defRPr lang="zh-TW"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 rtlCol="0">
            <a:normAutofit/>
          </a:bodyPr>
          <a:lstStyle>
            <a:lvl1pPr marL="0" indent="0" latinLnBrk="0">
              <a:buNone/>
              <a:defRPr lang="zh-TW" sz="2800"/>
            </a:lvl1pPr>
            <a:lvl2pPr marL="609493" indent="0" latinLnBrk="0">
              <a:buNone/>
              <a:defRPr lang="zh-TW" sz="3700"/>
            </a:lvl2pPr>
            <a:lvl3pPr marL="1218987" indent="0" latinLnBrk="0">
              <a:buNone/>
              <a:defRPr lang="zh-TW" sz="3200"/>
            </a:lvl3pPr>
            <a:lvl4pPr marL="1828480" indent="0" latinLnBrk="0">
              <a:buNone/>
              <a:defRPr lang="zh-TW" sz="2700"/>
            </a:lvl4pPr>
            <a:lvl5pPr marL="2437973" indent="0" latinLnBrk="0">
              <a:buNone/>
              <a:defRPr lang="zh-TW" sz="2700"/>
            </a:lvl5pPr>
            <a:lvl6pPr marL="3047467" indent="0" latinLnBrk="0">
              <a:buNone/>
              <a:defRPr lang="zh-TW" sz="2700"/>
            </a:lvl6pPr>
            <a:lvl7pPr marL="3656960" indent="0" latinLnBrk="0">
              <a:buNone/>
              <a:defRPr lang="zh-TW" sz="2700"/>
            </a:lvl7pPr>
            <a:lvl8pPr marL="4266453" indent="0" latinLnBrk="0">
              <a:buNone/>
              <a:defRPr lang="zh-TW" sz="2700"/>
            </a:lvl8pPr>
            <a:lvl9pPr marL="4875947" indent="0" latinLnBrk="0">
              <a:buNone/>
              <a:defRPr lang="zh-TW" sz="27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1600"/>
            </a:lvl1pPr>
            <a:lvl2pPr marL="609493" indent="0" latinLnBrk="0">
              <a:buNone/>
              <a:defRPr lang="zh-TW" sz="1600"/>
            </a:lvl2pPr>
            <a:lvl3pPr marL="1218987" indent="0" latinLnBrk="0">
              <a:buNone/>
              <a:defRPr lang="zh-TW" sz="1300"/>
            </a:lvl3pPr>
            <a:lvl4pPr marL="1828480" indent="0" latinLnBrk="0">
              <a:buNone/>
              <a:defRPr lang="zh-TW" sz="1200"/>
            </a:lvl4pPr>
            <a:lvl5pPr marL="2437973" indent="0" latinLnBrk="0">
              <a:buNone/>
              <a:defRPr lang="zh-TW" sz="1200"/>
            </a:lvl5pPr>
            <a:lvl6pPr marL="3047467" indent="0" latinLnBrk="0">
              <a:buNone/>
              <a:defRPr lang="zh-TW" sz="1200"/>
            </a:lvl6pPr>
            <a:lvl7pPr marL="3656960" indent="0" latinLnBrk="0">
              <a:buNone/>
              <a:defRPr lang="zh-TW" sz="1200"/>
            </a:lvl7pPr>
            <a:lvl8pPr marL="4266453" indent="0" latinLnBrk="0">
              <a:buNone/>
              <a:defRPr lang="zh-TW" sz="1200"/>
            </a:lvl8pPr>
            <a:lvl9pPr marL="4875947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9CBB5-2D81-48F1-A883-A278B34F0E44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3526-2D67-4241-A3A0-11770721BDDD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28600" y="-17463"/>
            <a:ext cx="86868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>
              <a:latin typeface="+mj-ea"/>
              <a:ea typeface="+mj-ea"/>
            </a:endParaRPr>
          </a:p>
        </p:txBody>
      </p:sp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62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701800"/>
            <a:ext cx="7620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kumimoji="0" lang="zh-TW" sz="120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86221E14-5A8D-4906-91C3-BEB31D96B95C}" type="datetimeFigureOut">
              <a:rPr altLang="en-US"/>
              <a:pPr>
                <a:defRPr/>
              </a:pPr>
              <a:t>2013/12/16</a:t>
            </a:fld>
            <a:endParaRPr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932113" y="6400800"/>
            <a:ext cx="466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fontAlgn="auto" latinLnBrk="0">
              <a:spcBef>
                <a:spcPts val="0"/>
              </a:spcBef>
              <a:spcAft>
                <a:spcPts val="0"/>
              </a:spcAft>
              <a:defRPr kumimoji="0" lang="zh-TW" sz="120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27938" y="6400800"/>
            <a:ext cx="830262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kumimoji="0" lang="zh-TW" sz="120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defRPr/>
            </a:pPr>
            <a:fld id="{1125869C-D1E5-4676-BE55-48DE50D96276}" type="slidenum">
              <a:rPr altLang="en-US"/>
              <a:pPr>
                <a:defRPr/>
              </a:pPr>
              <a:t>‹#›</a:t>
            </a:fld>
            <a:endParaRPr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86" r:id="rId4"/>
    <p:sldLayoutId id="2147483885" r:id="rId5"/>
    <p:sldLayoutId id="2147483884" r:id="rId6"/>
    <p:sldLayoutId id="2147483883" r:id="rId7"/>
    <p:sldLayoutId id="2147483890" r:id="rId8"/>
    <p:sldLayoutId id="2147483891" r:id="rId9"/>
    <p:sldLayoutId id="2147483882" r:id="rId10"/>
    <p:sldLayoutId id="214748388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lang="zh-TW" sz="4400" kern="1200">
          <a:solidFill>
            <a:schemeClr val="tx1"/>
          </a:solidFill>
          <a:latin typeface="+mj-ea"/>
          <a:ea typeface="+mj-ea"/>
          <a:cs typeface="+mj-cs"/>
        </a:defRPr>
      </a:lvl1pPr>
      <a:lvl2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03213" indent="-303213" algn="l" defTabSz="1217613" rtl="0" fontAlgn="base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itchFamily="34" charset="0"/>
        <a:buChar char="•"/>
        <a:defRPr lang="zh-TW"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730250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lang="zh-TW"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57288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lang="zh-TW" kern="1200">
          <a:solidFill>
            <a:schemeClr val="tx1"/>
          </a:solidFill>
          <a:latin typeface="+mj-ea"/>
          <a:ea typeface="+mj-ea"/>
          <a:cs typeface="+mn-cs"/>
        </a:defRPr>
      </a:lvl3pPr>
      <a:lvl4pPr marL="158432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lang="zh-TW" kern="1200">
          <a:solidFill>
            <a:schemeClr val="tx1"/>
          </a:solidFill>
          <a:latin typeface="+mj-ea"/>
          <a:ea typeface="+mj-ea"/>
          <a:cs typeface="+mn-cs"/>
        </a:defRPr>
      </a:lvl4pPr>
      <a:lvl5pPr marL="200977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itchFamily="34" charset="0"/>
        <a:buChar char="–"/>
        <a:defRPr lang="zh-TW" kern="1200">
          <a:solidFill>
            <a:schemeClr val="tx1"/>
          </a:solidFill>
          <a:latin typeface="+mj-ea"/>
          <a:ea typeface="+mj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書影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9649" y="-5895"/>
            <a:ext cx="4429124" cy="6015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34938" y="4543425"/>
            <a:ext cx="8858250" cy="2286000"/>
          </a:xfrm>
        </p:spPr>
        <p:txBody>
          <a:bodyPr rtlCol="0">
            <a:noAutofit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altLang="en-US" sz="3000" dirty="0" smtClean="0"/>
              <a:t>✎</a:t>
            </a:r>
            <a:r>
              <a:rPr altLang="en-US" sz="3000" b="1" dirty="0" smtClean="0">
                <a:latin typeface="標楷體" pitchFamily="65" charset="-120"/>
                <a:ea typeface="標楷體" pitchFamily="65" charset="-120"/>
              </a:rPr>
              <a:t>班級</a:t>
            </a:r>
            <a:r>
              <a:rPr altLang="zh-TW" sz="3000" b="1" cap="all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altLang="en-US" sz="3000" b="1" cap="all" dirty="0" smtClean="0">
                <a:latin typeface="標楷體" pitchFamily="65" charset="-120"/>
                <a:ea typeface="標楷體" pitchFamily="65" charset="-120"/>
              </a:rPr>
              <a:t>四技英語一甲 </a:t>
            </a:r>
            <a:endParaRPr lang="en-US" altLang="en-US" sz="3000" b="1" cap="all" dirty="0" smtClean="0">
              <a:latin typeface="標楷體" pitchFamily="65" charset="-120"/>
              <a:ea typeface="標楷體" pitchFamily="65" charset="-120"/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altLang="en-US" sz="3000" dirty="0" smtClean="0"/>
              <a:t>✎</a:t>
            </a:r>
            <a:r>
              <a:rPr altLang="en-US" sz="3000" b="1" cap="all" dirty="0" smtClean="0">
                <a:latin typeface="標楷體" pitchFamily="65" charset="-120"/>
                <a:ea typeface="標楷體" pitchFamily="65" charset="-120"/>
              </a:rPr>
              <a:t>指導老師</a:t>
            </a:r>
            <a:r>
              <a:rPr altLang="zh-TW" sz="3000" b="1" cap="all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altLang="en-US" sz="3000" b="1" cap="all" dirty="0" smtClean="0">
                <a:latin typeface="標楷體" pitchFamily="65" charset="-120"/>
                <a:ea typeface="標楷體" pitchFamily="65" charset="-120"/>
              </a:rPr>
              <a:t>林麗美</a:t>
            </a:r>
            <a:endParaRPr lang="en-US" altLang="zh-TW" sz="3000" b="1" cap="all" dirty="0" smtClean="0">
              <a:latin typeface="標楷體" pitchFamily="65" charset="-120"/>
              <a:ea typeface="標楷體" pitchFamily="65" charset="-120"/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altLang="en-US" sz="3000" dirty="0" smtClean="0"/>
              <a:t>✎</a:t>
            </a:r>
            <a:r>
              <a:rPr altLang="zh-TW" sz="3000" b="1" cap="all" dirty="0" smtClean="0">
                <a:latin typeface="標楷體" pitchFamily="65" charset="-120"/>
                <a:ea typeface="標楷體" pitchFamily="65" charset="-120"/>
              </a:rPr>
              <a:t>讀書會成員</a:t>
            </a:r>
            <a:r>
              <a:rPr lang="en-US" altLang="zh-TW" sz="3000" b="1" cap="all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altLang="zh-TW" sz="3000" b="1" dirty="0" smtClean="0">
                <a:latin typeface="標楷體" pitchFamily="65" charset="-120"/>
                <a:ea typeface="標楷體" pitchFamily="65" charset="-120"/>
              </a:rPr>
              <a:t>方玥文</a:t>
            </a:r>
            <a:r>
              <a:rPr altLang="en-US" sz="3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altLang="zh-TW" sz="3000" b="1" dirty="0" smtClean="0">
                <a:latin typeface="標楷體" pitchFamily="65" charset="-120"/>
                <a:ea typeface="標楷體" pitchFamily="65" charset="-120"/>
              </a:rPr>
              <a:t>嚴思婷</a:t>
            </a:r>
            <a:r>
              <a:rPr altLang="en-US" sz="3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altLang="zh-TW" sz="3000" b="1" dirty="0" smtClean="0">
                <a:latin typeface="標楷體" pitchFamily="65" charset="-120"/>
                <a:ea typeface="標楷體" pitchFamily="65" charset="-120"/>
              </a:rPr>
              <a:t>戴姿瑜</a:t>
            </a:r>
            <a:r>
              <a:rPr altLang="en-US" sz="3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altLang="zh-TW" sz="3000" b="1" dirty="0" smtClean="0">
                <a:latin typeface="標楷體" pitchFamily="65" charset="-120"/>
                <a:ea typeface="標楷體" pitchFamily="65" charset="-120"/>
              </a:rPr>
              <a:t>陳瑩徽</a:t>
            </a:r>
            <a:r>
              <a:rPr lang="en-US" altLang="en-US" sz="30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en-US" sz="3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en-US" sz="3000" b="1" dirty="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altLang="en-US" sz="3000" b="1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altLang="zh-TW" sz="3000" b="1" dirty="0" smtClean="0">
                <a:latin typeface="標楷體" pitchFamily="65" charset="-120"/>
                <a:ea typeface="標楷體" pitchFamily="65" charset="-120"/>
              </a:rPr>
              <a:t>莊婉婷</a:t>
            </a:r>
            <a:r>
              <a:rPr altLang="en-US" sz="3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altLang="zh-TW" sz="3000" b="1" dirty="0" smtClean="0">
                <a:latin typeface="標楷體" pitchFamily="65" charset="-120"/>
                <a:ea typeface="標楷體" pitchFamily="65" charset="-120"/>
              </a:rPr>
              <a:t>張卉萱</a:t>
            </a:r>
            <a:r>
              <a:rPr altLang="en-US" sz="3000" b="1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altLang="zh-TW" sz="3000" b="1" dirty="0" smtClean="0">
                <a:latin typeface="標楷體" pitchFamily="65" charset="-120"/>
                <a:ea typeface="標楷體" pitchFamily="65" charset="-120"/>
              </a:rPr>
              <a:t>賴羿如</a:t>
            </a:r>
            <a:endParaRPr lang="en-US" altLang="zh-TW" sz="30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1482113_698637766821658_129375114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5536" y="446534"/>
            <a:ext cx="2867767" cy="390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16013"/>
          </a:xfrm>
        </p:spPr>
        <p:txBody>
          <a:bodyPr/>
          <a:lstStyle/>
          <a:p>
            <a:pPr algn="ctr"/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導讀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altLang="en-US" sz="2800" smtClean="0">
                <a:latin typeface="標楷體" pitchFamily="65" charset="-120"/>
                <a:ea typeface="標楷體" pitchFamily="65" charset="-120"/>
              </a:rPr>
              <a:t>	    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這封信的主旨在對比龍應台與安德烈在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歲時，生長環境的不同，龍應台想告訴安德烈，就算處在同一個時代，卻也因為城鄉差距使得龍應台在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18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歲這年對生活常識產生了某種缺陷。</a:t>
            </a:r>
          </a:p>
        </p:txBody>
      </p:sp>
      <p:pic>
        <p:nvPicPr>
          <p:cNvPr id="4" name="圖片 3" descr="2013-12-12 23.22.01.jpg"/>
          <p:cNvPicPr>
            <a:picLocks noChangeAspect="1"/>
          </p:cNvPicPr>
          <p:nvPr/>
        </p:nvPicPr>
        <p:blipFill>
          <a:blip r:embed="rId2" cstate="print"/>
          <a:srcRect l="7979" t="8511" r="10638" b="6382"/>
          <a:stretch>
            <a:fillRect/>
          </a:stretch>
        </p:blipFill>
        <p:spPr>
          <a:xfrm>
            <a:off x="4786314" y="4000504"/>
            <a:ext cx="3143272" cy="2465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字方塊 4"/>
          <p:cNvSpPr txBox="1">
            <a:spLocks noChangeArrowheads="1"/>
          </p:cNvSpPr>
          <p:nvPr/>
        </p:nvSpPr>
        <p:spPr bwMode="auto">
          <a:xfrm>
            <a:off x="214313" y="285750"/>
            <a:ext cx="78581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en-US" altLang="zh-TW" sz="4400">
                <a:latin typeface="標楷體" pitchFamily="65" charset="-120"/>
                <a:ea typeface="標楷體" pitchFamily="65" charset="-120"/>
              </a:rPr>
              <a:t>18</a:t>
            </a:r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歲的我知道些什麼？</a:t>
            </a:r>
            <a:endParaRPr kumimoji="0" lang="en-US" altLang="zh-TW" sz="4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不知道些什麼？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1214438" y="2357438"/>
            <a:ext cx="5000625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    我的十八歲，安德烈，是一九六九、七○年代的台灣。你或許驚訝，說，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MM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，那一年，阿波羅都上了月球了，你怎麼可能這樣完整地什麼都「不知道」？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427538" y="1150938"/>
            <a:ext cx="43576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不要忘記一個東西，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叫「城鄉差距」。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字方塊 4"/>
          <p:cNvSpPr txBox="1">
            <a:spLocks noChangeArrowheads="1"/>
          </p:cNvSpPr>
          <p:nvPr/>
        </p:nvSpPr>
        <p:spPr bwMode="auto">
          <a:xfrm>
            <a:off x="214313" y="214313"/>
            <a:ext cx="81438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離開了漁村，</a:t>
            </a:r>
            <a:endParaRPr kumimoji="0" lang="en-US" altLang="zh-TW" sz="4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走到了世界的天涯海角。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214563" y="3000375"/>
            <a:ext cx="485775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那「愚昧無知」的漁村，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確實沒有給我知識，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但是給了我一種能力，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悲憫同情的能力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……</a:t>
            </a:r>
            <a:endParaRPr kumimoji="0" lang="zh-TW" altLang="en-US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1500188" y="3357563"/>
            <a:ext cx="60007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我的安德烈，你認為美麗的熱帶魚游泳也要在乎方向嗎？或者，你要挑釁地說，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這是一個無謂的問題，因為熱帶魚只為自己而活？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502150_693102717374701_426705873_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1887">
            <a:off x="5794375" y="3784600"/>
            <a:ext cx="21351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1503547_693102720708034_237562787_n.jpg"/>
          <p:cNvPicPr>
            <a:picLocks noChangeAspect="1"/>
          </p:cNvPicPr>
          <p:nvPr/>
        </p:nvPicPr>
        <p:blipFill>
          <a:blip r:embed="rId3" cstate="print"/>
          <a:srcRect t="28114" b="29713"/>
          <a:stretch>
            <a:fillRect/>
          </a:stretch>
        </p:blipFill>
        <p:spPr bwMode="auto">
          <a:xfrm>
            <a:off x="857250" y="4714875"/>
            <a:ext cx="35131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1080811_693102727374700_1878113453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463" y="857250"/>
            <a:ext cx="31384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1071563" y="1714500"/>
            <a:ext cx="70008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第一件事：安德烈英文程度比其他同學好，但老師不理會這種差異，於是安德烈決定要在這堂課中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『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反叛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』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，他在課堂上睡覺而且拒絕交作業，於是英文老師向安德烈的導師告狀說他嗑藥。 龍應台的回應是：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『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暴虎馮河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』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的衝動和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『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謀定而後動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』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的勇氣是很難辨別的，雖然她沒有明說安德烈不該反抗老師的作法，但言下之意仍然是希望兒子在行動之前有更多的考慮和溝通。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0" y="500063"/>
            <a:ext cx="9144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kumimoji="0" lang="zh-TW" altLang="en-US" sz="5400">
                <a:latin typeface="標楷體" pitchFamily="65" charset="-120"/>
                <a:ea typeface="標楷體" pitchFamily="65" charset="-120"/>
              </a:rPr>
              <a:t>導讀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928688" y="2786063"/>
            <a:ext cx="707231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這封信裡說了兩件事，</a:t>
            </a:r>
            <a:r>
              <a:rPr kumimoji="0" lang="en-US" altLang="zh-TW" sz="36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6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關於</a:t>
            </a:r>
            <a:r>
              <a:rPr kumimoji="0"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反叛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愛情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36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054100" y="1711325"/>
            <a:ext cx="75009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5000"/>
              </a:lnSpc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第二件事：安德烈戀愛了，女生其實並不清楚安德烈對她的心意，她ㄧ直以為他們只是好朋友，安德烈問媽媽，他該怎麼做？是繼續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『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友誼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』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還是躲著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『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療傷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』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？ 龍應台的回應是：很高興聽到兒子與她分享心事，但不管媽媽意見如何，其實都安慰不了安德烈，她清楚知道，安德烈需要的只是一次次的經驗。每個人都只能在不斷跌倒、再自己站起來的經驗中，學著不再受傷心痛。</a:t>
            </a:r>
            <a:endParaRPr kumimoji="0" lang="zh-TW" altLang="en-US" sz="2800">
              <a:latin typeface="Century Gothic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5" grpId="0"/>
      <p:bldP spid="5" grpId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smtClean="0">
                <a:latin typeface="標楷體" pitchFamily="65" charset="-120"/>
                <a:ea typeface="標楷體" pitchFamily="65" charset="-120"/>
              </a:rPr>
              <a:t>「反叛權威」對還是不對？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1187450" y="2428875"/>
            <a:ext cx="6480175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安德烈，這個世界裡，見風轉舵的投機者絕對是大多數。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所以你說的「</a:t>
            </a:r>
            <a:r>
              <a:rPr kumimoji="0"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勇氣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」和「智慧」，永遠是稀有品質。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00063" y="642938"/>
            <a:ext cx="77438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愛情受到挫折都是很傷的事，</a:t>
            </a:r>
          </a:p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更何況是一個十九歲的人。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1285875" y="2857500"/>
            <a:ext cx="60721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我只能讓你跌倒，看著你跌倒，只希望你會在跌倒的地方爬起來，希望陽光照過來，照亮你藏著憂傷的心，照亮你眼前看不盡頭的路。</a:t>
            </a: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357563" y="3786188"/>
            <a:ext cx="47148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每一次的受傷，</a:t>
            </a:r>
            <a:endParaRPr kumimoji="0" lang="en-US" altLang="zh-TW" sz="32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95000"/>
              </a:lnSpc>
            </a:pP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都是人生的必修課。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461838_698645303487571_882396899_n.jpg"/>
          <p:cNvPicPr>
            <a:picLocks noChangeAspect="1"/>
          </p:cNvPicPr>
          <p:nvPr/>
        </p:nvPicPr>
        <p:blipFill>
          <a:blip r:embed="rId2" cstate="print"/>
          <a:srcRect l="12712" t="36458" r="29378" b="33333"/>
          <a:stretch>
            <a:fillRect/>
          </a:stretch>
        </p:blipFill>
        <p:spPr bwMode="auto">
          <a:xfrm>
            <a:off x="3143250" y="571500"/>
            <a:ext cx="54546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圖片 2" descr="2013-12-12 23.19.29.jpg"/>
          <p:cNvPicPr>
            <a:picLocks noChangeAspect="1"/>
          </p:cNvPicPr>
          <p:nvPr/>
        </p:nvPicPr>
        <p:blipFill>
          <a:blip r:embed="rId3" cstate="print"/>
          <a:srcRect l="14444" t="11852" r="10001" b="14075"/>
          <a:stretch>
            <a:fillRect/>
          </a:stretch>
        </p:blipFill>
        <p:spPr bwMode="auto">
          <a:xfrm>
            <a:off x="5357813" y="3929063"/>
            <a:ext cx="33035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3" descr="2013-12-12 23.20.58.jpg"/>
          <p:cNvPicPr>
            <a:picLocks noChangeAspect="1"/>
          </p:cNvPicPr>
          <p:nvPr/>
        </p:nvPicPr>
        <p:blipFill>
          <a:blip r:embed="rId4" cstate="print"/>
          <a:srcRect l="6250" t="3125" r="13541" b="17969"/>
          <a:stretch>
            <a:fillRect/>
          </a:stretch>
        </p:blipFill>
        <p:spPr bwMode="auto">
          <a:xfrm>
            <a:off x="928688" y="2357438"/>
            <a:ext cx="310356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16013"/>
          </a:xfrm>
        </p:spPr>
        <p:txBody>
          <a:bodyPr/>
          <a:lstStyle/>
          <a:p>
            <a:pPr algn="ctr"/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導讀</a:t>
            </a:r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4470400"/>
          </a:xfrm>
        </p:spPr>
        <p:txBody>
          <a:bodyPr/>
          <a:lstStyle/>
          <a:p>
            <a:pPr>
              <a:lnSpc>
                <a:spcPct val="75000"/>
              </a:lnSpc>
              <a:buFont typeface="Arial" pitchFamily="34" charset="0"/>
              <a:buNone/>
            </a:pPr>
            <a:r>
              <a:rPr lang="en-US" altLang="en-US" sz="260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altLang="en-US" sz="2600" smtClean="0">
                <a:latin typeface="標楷體" pitchFamily="65" charset="-120"/>
                <a:ea typeface="標楷體" pitchFamily="65" charset="-120"/>
              </a:rPr>
              <a:t>龍應台在這封信表達自己的矛盾心情。</a:t>
            </a:r>
            <a:r>
              <a:rPr lang="en-US" altLang="en-US" sz="26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en-US" sz="2600" smtClean="0">
                <a:latin typeface="標楷體" pitchFamily="65" charset="-120"/>
                <a:ea typeface="標楷體" pitchFamily="65" charset="-120"/>
              </a:rPr>
            </a:br>
            <a:r>
              <a:rPr altLang="en-US" sz="2600" smtClean="0">
                <a:latin typeface="標楷體" pitchFamily="65" charset="-120"/>
                <a:ea typeface="標楷體" pitchFamily="65" charset="-120"/>
              </a:rPr>
              <a:t/>
            </a:r>
            <a:br>
              <a:rPr altLang="en-US" sz="2600" smtClean="0">
                <a:latin typeface="標楷體" pitchFamily="65" charset="-120"/>
                <a:ea typeface="標楷體" pitchFamily="65" charset="-120"/>
              </a:rPr>
            </a:br>
            <a:r>
              <a:rPr altLang="en-US" sz="2600" smtClean="0">
                <a:latin typeface="標楷體" pitchFamily="65" charset="-120"/>
                <a:ea typeface="標楷體" pitchFamily="65" charset="-120"/>
              </a:rPr>
              <a:t>每個父母都擔心自己的孩子無法找到工作、無法適應現今的社會模式；而小孩則感覺父母擔心太多，想用自己的方式在社會學習經驗。</a:t>
            </a:r>
            <a:r>
              <a:rPr lang="en-US" altLang="en-US" sz="26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en-US" sz="2600" smtClean="0">
                <a:latin typeface="標楷體" pitchFamily="65" charset="-120"/>
                <a:ea typeface="標楷體" pitchFamily="65" charset="-120"/>
              </a:rPr>
            </a:br>
            <a:r>
              <a:rPr altLang="en-US" sz="2600" smtClean="0">
                <a:latin typeface="標楷體" pitchFamily="65" charset="-120"/>
                <a:ea typeface="標楷體" pitchFamily="65" charset="-120"/>
              </a:rPr>
              <a:t/>
            </a:r>
            <a:br>
              <a:rPr altLang="en-US" sz="2600" smtClean="0">
                <a:latin typeface="標楷體" pitchFamily="65" charset="-120"/>
                <a:ea typeface="標楷體" pitchFamily="65" charset="-120"/>
              </a:rPr>
            </a:br>
            <a:r>
              <a:rPr altLang="en-US" sz="2600" smtClean="0">
                <a:latin typeface="標楷體" pitchFamily="65" charset="-120"/>
                <a:ea typeface="標楷體" pitchFamily="65" charset="-120"/>
              </a:rPr>
              <a:t>同時，龍應台也在此封書信表達了母親捨不得孩子長大的心境。</a:t>
            </a:r>
            <a:endParaRPr lang="en-US" altLang="en-US" sz="260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75000"/>
              </a:lnSpc>
              <a:buFont typeface="Arial" pitchFamily="34" charset="0"/>
              <a:buNone/>
            </a:pPr>
            <a:r>
              <a:rPr lang="en-US" altLang="en-US" sz="2600" smtClean="0">
                <a:latin typeface="標楷體" pitchFamily="65" charset="-120"/>
                <a:ea typeface="標楷體" pitchFamily="65" charset="-120"/>
              </a:rPr>
              <a:t>	</a:t>
            </a:r>
            <a:r>
              <a:rPr altLang="en-US" sz="2600" smtClean="0">
                <a:latin typeface="標楷體" pitchFamily="65" charset="-120"/>
                <a:ea typeface="標楷體" pitchFamily="65" charset="-120"/>
              </a:rPr>
              <a:t>龍應台看著當代失業率和自殺率如此高，害怕安德烈無法在如此惡劣的環境下找到工作。</a:t>
            </a:r>
          </a:p>
          <a:p>
            <a:pPr>
              <a:lnSpc>
                <a:spcPct val="75000"/>
              </a:lnSpc>
              <a:buFont typeface="Arial" pitchFamily="34" charset="0"/>
              <a:buNone/>
            </a:pPr>
            <a:r>
              <a:rPr altLang="en-US" sz="2600" smtClean="0">
                <a:latin typeface="標楷體" pitchFamily="65" charset="-120"/>
                <a:ea typeface="標楷體" pitchFamily="65" charset="-120"/>
              </a:rPr>
              <a:t>	身為母親的龍應台也知道該放手讓孩子到外面的世界闖一闖，卻又希望可以保護孩子不受傷害。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7620000" cy="1397000"/>
          </a:xfrm>
        </p:spPr>
        <p:txBody>
          <a:bodyPr/>
          <a:lstStyle/>
          <a:p>
            <a: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endParaRPr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214313" y="214313"/>
            <a:ext cx="6286500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在現代的生活架構裡，什麼樣的工作比較可能</a:t>
            </a:r>
            <a:r>
              <a:rPr kumimoji="0" lang="en-US" altLang="zh-TW" sz="44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44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給你快樂？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1214438" y="2857500"/>
            <a:ext cx="64293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你的工作是你覺得有意義的，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你的工作不綁架你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使你成為工作的俘虜，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容許你去充分體驗生活，你就比較可能是快樂的。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571875" y="2286000"/>
            <a:ext cx="4572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第一，它給你的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意義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；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32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第二，它給你</a:t>
            </a:r>
            <a:r>
              <a:rPr kumimoji="0" lang="zh-TW" altLang="en-US" sz="3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時間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 sz="3200">
              <a:latin typeface="Century Gothic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algn="ctr"/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作者：龍應台</a:t>
            </a:r>
            <a:endParaRPr altLang="en-US" sz="48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716463" y="1125538"/>
            <a:ext cx="4095750" cy="1571625"/>
          </a:xfrm>
        </p:spPr>
        <p:txBody>
          <a:bodyPr/>
          <a:lstStyle/>
          <a:p>
            <a:pPr algn="just">
              <a:buFont typeface="Arial" pitchFamily="34" charset="0"/>
              <a:buNone/>
            </a:pP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✎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出生於高雄大寮眷村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Arial" pitchFamily="34" charset="0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Arial" pitchFamily="34" charset="0"/>
              <a:buNone/>
            </a:pP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✎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成功大學外文系畢業後赴美深造，取得博士學位。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  <a:p>
            <a:pPr algn="just">
              <a:buFont typeface="Arial" pitchFamily="34" charset="0"/>
              <a:buNone/>
            </a:pP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內容版面配置區 8" descr="134569599879742012082300243519_324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214422"/>
            <a:ext cx="3378200" cy="5080000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內容版面配置區 5"/>
          <p:cNvSpPr txBox="1">
            <a:spLocks/>
          </p:cNvSpPr>
          <p:nvPr/>
        </p:nvSpPr>
        <p:spPr>
          <a:xfrm>
            <a:off x="4572000" y="4221163"/>
            <a:ext cx="4095750" cy="1500187"/>
          </a:xfrm>
          <a:prstGeom prst="rect">
            <a:avLst/>
          </a:prstGeom>
        </p:spPr>
        <p:txBody>
          <a:bodyPr lIns="121899" tIns="60949" rIns="121899" bIns="60949"/>
          <a:lstStyle/>
          <a:p>
            <a:pPr marL="304747" indent="-304747" algn="just" defTabSz="1218987" fontAlgn="auto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SzPct val="100000"/>
              <a:buFont typeface="Arial" pitchFamily="34" charset="0"/>
              <a:buNone/>
              <a:defRPr/>
            </a:pPr>
            <a:r>
              <a:rPr kumimoji="0" lang="zh-TW" altLang="en-US" sz="2800" dirty="0">
                <a:latin typeface="+mj-ea"/>
                <a:ea typeface="+mj-ea"/>
              </a:rPr>
              <a:t>✎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曾任教於紐約市立大學、梅西學院、國立中央大學英文系、淡江大學、德國海德堡大學等。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5"/>
          <p:cNvSpPr txBox="1">
            <a:spLocks/>
          </p:cNvSpPr>
          <p:nvPr/>
        </p:nvSpPr>
        <p:spPr bwMode="auto">
          <a:xfrm>
            <a:off x="4787900" y="5013325"/>
            <a:ext cx="4111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99" tIns="60949" rIns="121899" bIns="60949"/>
          <a:lstStyle/>
          <a:p>
            <a:pPr marL="303213" indent="-303213" algn="just" defTabSz="1217613">
              <a:lnSpc>
                <a:spcPct val="95000"/>
              </a:lnSpc>
              <a:spcBef>
                <a:spcPts val="1863"/>
              </a:spcBef>
              <a:buSzPct val="100000"/>
              <a:buFont typeface="Arial" pitchFamily="34" charset="0"/>
              <a:buNone/>
            </a:pPr>
            <a:endParaRPr kumimoji="0" lang="en-US" altLang="zh-TW" sz="2800">
              <a:latin typeface="標楷體" pitchFamily="65" charset="-120"/>
              <a:ea typeface="標楷體" pitchFamily="65" charset="-120"/>
            </a:endParaRPr>
          </a:p>
          <a:p>
            <a:pPr marL="303213" indent="-303213" defTabSz="1217613">
              <a:lnSpc>
                <a:spcPct val="95000"/>
              </a:lnSpc>
              <a:spcBef>
                <a:spcPts val="1863"/>
              </a:spcBef>
              <a:buSzPct val="100000"/>
              <a:buFont typeface="Arial" pitchFamily="34" charset="0"/>
              <a:buChar char="•"/>
            </a:pPr>
            <a:endParaRPr kumimoji="0" lang="en-US" altLang="zh-TW" sz="240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65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25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05"/>
                            </p:stCondLst>
                            <p:childTnLst>
                              <p:par>
                                <p:cTn id="35" presetID="27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900113" y="1773238"/>
            <a:ext cx="662463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TW" altLang="en-US" sz="36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不是因為我要你跟別人比成就，而是因為我希望你將來會擁有選擇的權利</a:t>
            </a:r>
            <a:r>
              <a:rPr kumimoji="0" lang="zh-TW" altLang="en-US" sz="3600">
                <a:latin typeface="標楷體" pitchFamily="65" charset="-120"/>
                <a:ea typeface="標楷體" pitchFamily="65" charset="-120"/>
              </a:rPr>
              <a:t>，選擇有意義、有時間的工作，而不是被迫謀生</a:t>
            </a:r>
            <a:endParaRPr kumimoji="0" lang="zh-TW" altLang="en-US" sz="3600">
              <a:latin typeface="Century Gothic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730611_580230652031981_15764428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85367">
            <a:off x="448916" y="2041285"/>
            <a:ext cx="7735306" cy="4367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1384930_580230655365314_6765327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42"/>
            <a:ext cx="4302096" cy="2428892"/>
          </a:xfrm>
          <a:prstGeom prst="clou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908571_583490438372669_65216694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9231">
            <a:off x="3847471" y="42900"/>
            <a:ext cx="5093972" cy="2880520"/>
          </a:xfrm>
          <a:prstGeom prst="cloud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985838" y="-214313"/>
            <a:ext cx="6729412" cy="7358063"/>
            <a:chOff x="985806" y="-214338"/>
            <a:chExt cx="6729466" cy="7358114"/>
          </a:xfrm>
        </p:grpSpPr>
        <p:sp>
          <p:nvSpPr>
            <p:cNvPr id="10" name="爆炸 1 9"/>
            <p:cNvSpPr/>
            <p:nvPr/>
          </p:nvSpPr>
          <p:spPr>
            <a:xfrm>
              <a:off x="985806" y="-214338"/>
              <a:ext cx="6729466" cy="7358114"/>
            </a:xfrm>
            <a:prstGeom prst="irregularSeal1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37894" name="文字方塊 7"/>
            <p:cNvSpPr txBox="1">
              <a:spLocks noChangeArrowheads="1"/>
            </p:cNvSpPr>
            <p:nvPr/>
          </p:nvSpPr>
          <p:spPr bwMode="auto">
            <a:xfrm>
              <a:off x="2643169" y="2643182"/>
              <a:ext cx="3643342" cy="960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kumimoji="0" lang="zh-TW" altLang="en-US" sz="6000">
                  <a:solidFill>
                    <a:srgbClr val="00B050"/>
                  </a:solidFill>
                  <a:latin typeface="標楷體" pitchFamily="65" charset="-120"/>
                  <a:ea typeface="標楷體" pitchFamily="65" charset="-120"/>
                </a:rPr>
                <a:t>謝謝聆聽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14313" y="1785938"/>
            <a:ext cx="4722812" cy="30718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1984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年，龍應台在中國時報撰寫＜</a:t>
            </a:r>
            <a:r>
              <a:rPr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野火集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＞專欄，引起熱烈迴響；隔年出版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天內再版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24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刷，是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1980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年代極具影響力的一本書。余光中稱龍應台為「</a:t>
            </a:r>
            <a:r>
              <a:rPr altLang="en-US" sz="280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龍捲風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」。</a:t>
            </a:r>
          </a:p>
          <a:p>
            <a:pPr>
              <a:buFont typeface="Arial" pitchFamily="34" charset="0"/>
              <a:buNone/>
            </a:pPr>
            <a:endParaRPr altLang="en-US" sz="280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 descr="2013lo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35476" y="571480"/>
            <a:ext cx="3898413" cy="5600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字方塊 3"/>
          <p:cNvSpPr txBox="1"/>
          <p:nvPr/>
        </p:nvSpPr>
        <p:spPr>
          <a:xfrm>
            <a:off x="285750" y="1071563"/>
            <a:ext cx="4143375" cy="171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00" indent="-45720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✎龍應台對在臺灣社會解嚴之後的政治和文化評論，影響了許多讀者。</a:t>
            </a: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14313" y="3286125"/>
            <a:ext cx="4429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457200">
              <a:lnSpc>
                <a:spcPct val="95000"/>
              </a:lnSpc>
            </a:pPr>
            <a:r>
              <a:rPr kumimoji="0" lang="zh-TW" altLang="en-US" sz="2800">
                <a:latin typeface="Century Gothic" pitchFamily="34" charset="0"/>
                <a:ea typeface="微軟正黑體" pitchFamily="34" charset="-120"/>
              </a:rPr>
              <a:t>✎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1999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年，出任台北市首任文化局局長</a:t>
            </a:r>
            <a:r>
              <a:rPr kumimoji="0" lang="zh-TW" altLang="en-US">
                <a:latin typeface="標楷體" pitchFamily="65" charset="-120"/>
                <a:ea typeface="標楷體" pitchFamily="65" charset="-120"/>
              </a:rPr>
              <a:t>。</a:t>
            </a:r>
            <a:endParaRPr kumimoji="0" lang="zh-TW" altLang="en-US">
              <a:latin typeface="Century Gothic" pitchFamily="34" charset="0"/>
              <a:ea typeface="微軟正黑體" pitchFamily="34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214313" y="4357688"/>
            <a:ext cx="46831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457200">
              <a:lnSpc>
                <a:spcPct val="95000"/>
              </a:lnSpc>
            </a:pPr>
            <a:r>
              <a:rPr kumimoji="0" lang="zh-TW" altLang="en-US" sz="2800">
                <a:latin typeface="Century Gothic" pitchFamily="34" charset="0"/>
                <a:ea typeface="微軟正黑體" pitchFamily="34" charset="-120"/>
              </a:rPr>
              <a:t>✎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2012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年，出任中華民國首任文化部部長</a:t>
            </a:r>
            <a:endParaRPr kumimoji="0" lang="zh-TW" altLang="en-US" sz="2800">
              <a:latin typeface="Century Gothic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2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20110209025445845_43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58768"/>
            <a:ext cx="3643338" cy="4854748"/>
          </a:xfrm>
          <a:effectLst>
            <a:softEdge rad="112500"/>
          </a:effectLst>
        </p:spPr>
      </p:pic>
      <p:pic>
        <p:nvPicPr>
          <p:cNvPr id="8" name="內容版面配置區 7" descr="100S11530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428868"/>
            <a:ext cx="4746551" cy="3143272"/>
          </a:xfrm>
          <a:effectLst>
            <a:softEdge rad="112500"/>
          </a:effec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785813" y="428625"/>
            <a:ext cx="83581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1980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年，龍應台與德國籍丈夫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en-US" altLang="zh-TW" sz="28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Dr. Walter</a:t>
            </a:r>
            <a:r>
              <a:rPr kumimoji="0" lang="zh-TW" altLang="en-US" sz="28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0" lang="en-US" altLang="zh-TW" sz="2800" b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結婚，</a:t>
            </a:r>
            <a:r>
              <a:rPr kumimoji="0" lang="en-US" altLang="zh-TW" sz="2800" b="1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 b="1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800" b="1">
                <a:latin typeface="標楷體" pitchFamily="65" charset="-120"/>
                <a:ea typeface="標楷體" pitchFamily="65" charset="-120"/>
              </a:rPr>
              <a:t>生下兩子，長子為安德烈，次子為菲力普。</a:t>
            </a:r>
            <a:endParaRPr kumimoji="0" lang="zh-TW" altLang="en-US" sz="2800">
              <a:latin typeface="Century Gothic" pitchFamily="34" charset="0"/>
              <a:ea typeface="微軟正黑體" pitchFamily="34" charset="-120"/>
            </a:endParaRPr>
          </a:p>
        </p:txBody>
      </p: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4522788" y="5929313"/>
            <a:ext cx="3478212" cy="715962"/>
            <a:chOff x="4523232" y="5929330"/>
            <a:chExt cx="3477792" cy="715310"/>
          </a:xfrm>
        </p:grpSpPr>
        <p:sp>
          <p:nvSpPr>
            <p:cNvPr id="18437" name="文字方塊 5"/>
            <p:cNvSpPr txBox="1">
              <a:spLocks noChangeArrowheads="1"/>
            </p:cNvSpPr>
            <p:nvPr/>
          </p:nvSpPr>
          <p:spPr bwMode="auto">
            <a:xfrm>
              <a:off x="4571863" y="5929330"/>
              <a:ext cx="3429161" cy="61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kumimoji="0" lang="zh-TW" altLang="en-US">
                  <a:latin typeface="Century Gothic" pitchFamily="34" charset="0"/>
                  <a:ea typeface="微軟正黑體" pitchFamily="34" charset="-120"/>
                </a:rPr>
                <a:t>▲</a:t>
              </a:r>
              <a:r>
                <a:rPr kumimoji="0" lang="zh-TW" altLang="en-US">
                  <a:latin typeface="標楷體" pitchFamily="65" charset="-120"/>
                  <a:ea typeface="標楷體" pitchFamily="65" charset="-120"/>
                </a:rPr>
                <a:t>上圖為菲力普</a:t>
              </a:r>
              <a:r>
                <a:rPr kumimoji="0" lang="en-US" altLang="zh-TW">
                  <a:latin typeface="標楷體" pitchFamily="65" charset="-120"/>
                  <a:ea typeface="標楷體" pitchFamily="65" charset="-120"/>
                </a:rPr>
                <a:t/>
              </a:r>
              <a:br>
                <a:rPr kumimoji="0" lang="en-US" altLang="zh-TW">
                  <a:latin typeface="標楷體" pitchFamily="65" charset="-120"/>
                  <a:ea typeface="標楷體" pitchFamily="65" charset="-120"/>
                </a:rPr>
              </a:br>
              <a:r>
                <a:rPr kumimoji="0" lang="zh-TW" altLang="en-US">
                  <a:latin typeface="標楷體" pitchFamily="65" charset="-120"/>
                  <a:ea typeface="標楷體" pitchFamily="65" charset="-120"/>
                </a:rPr>
                <a:t>  左圖為安德烈</a:t>
              </a:r>
              <a:endParaRPr kumimoji="0" lang="zh-TW" altLang="en-US">
                <a:latin typeface="Century Gothic" pitchFamily="34" charset="0"/>
                <a:ea typeface="微軟正黑體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30586" y="6190531"/>
              <a:ext cx="447815" cy="355482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latin typeface="+mn-lt"/>
                  <a:ea typeface="+mn-ea"/>
                </a:rPr>
                <a:t>▲</a:t>
              </a:r>
              <a:endParaRPr kumimoji="0" lang="zh-TW" altLang="en-US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4" descr="1304722006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380" y="1428736"/>
            <a:ext cx="3562375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 descr="圖片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714356"/>
            <a:ext cx="3932232" cy="5643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2500313" y="2143125"/>
            <a:ext cx="2643187" cy="2571750"/>
            <a:chOff x="0" y="-214338"/>
            <a:chExt cx="2643174" cy="2571768"/>
          </a:xfrm>
        </p:grpSpPr>
        <p:sp>
          <p:nvSpPr>
            <p:cNvPr id="8" name="爆炸 1 7"/>
            <p:cNvSpPr/>
            <p:nvPr/>
          </p:nvSpPr>
          <p:spPr>
            <a:xfrm>
              <a:off x="0" y="-214338"/>
              <a:ext cx="2643174" cy="2571768"/>
            </a:xfrm>
            <a:prstGeom prst="irregularSeal1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b="1" dirty="0"/>
            </a:p>
          </p:txBody>
        </p:sp>
        <p:sp>
          <p:nvSpPr>
            <p:cNvPr id="19463" name="文字方塊 6"/>
            <p:cNvSpPr txBox="1">
              <a:spLocks noChangeArrowheads="1"/>
            </p:cNvSpPr>
            <p:nvPr/>
          </p:nvSpPr>
          <p:spPr bwMode="auto">
            <a:xfrm rot="-192014">
              <a:off x="446085" y="692131"/>
              <a:ext cx="1768466" cy="67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kumimoji="0" lang="zh-TW" altLang="en-US" sz="4000" b="1">
                  <a:solidFill>
                    <a:srgbClr val="00B050"/>
                  </a:solidFill>
                  <a:latin typeface="標楷體" pitchFamily="65" charset="-120"/>
                  <a:ea typeface="標楷體" pitchFamily="65" charset="-120"/>
                </a:rPr>
                <a:t>作品集</a:t>
              </a:r>
              <a:endParaRPr kumimoji="0" lang="zh-TW" altLang="en-US" sz="4000" b="1">
                <a:solidFill>
                  <a:srgbClr val="00B050"/>
                </a:solidFill>
                <a:latin typeface="Century Gothic" pitchFamily="34" charset="0"/>
                <a:ea typeface="微軟正黑體" pitchFamily="34" charset="-120"/>
              </a:endParaRPr>
            </a:p>
          </p:txBody>
        </p:sp>
      </p:grp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0" y="857250"/>
            <a:ext cx="5364163" cy="57864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 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龍應台評小說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》1985.06</a:t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 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野火集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》1985.12</a:t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 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野火集外集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》1987.02</a:t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 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人在歐洲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》1988.06</a:t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 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龍應台雜文精品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》1990</a:t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 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從東歐看臺灣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》1990</a:t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 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龍應台評小說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》1991</a:t>
            </a:r>
            <a:br>
              <a:rPr lang="en-US" altLang="zh-TW" sz="2800" smtClean="0">
                <a:latin typeface="標楷體" pitchFamily="65" charset="-120"/>
                <a:ea typeface="標楷體" pitchFamily="65" charset="-120"/>
              </a:rPr>
            </a:br>
            <a:r>
              <a:rPr altLang="en-US" sz="2800" smtClean="0">
                <a:latin typeface="微軟正黑體" pitchFamily="34" charset="-120"/>
                <a:ea typeface="微軟正黑體" pitchFamily="34" charset="-120"/>
              </a:rPr>
              <a:t> ✎ 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smtClean="0">
                <a:latin typeface="標楷體" pitchFamily="65" charset="-120"/>
                <a:ea typeface="標楷體" pitchFamily="65" charset="-120"/>
              </a:rPr>
              <a:t>寫給臺灣的信</a:t>
            </a:r>
            <a:r>
              <a:rPr lang="en-US" altLang="zh-TW" sz="2800" smtClean="0">
                <a:latin typeface="標楷體" pitchFamily="65" charset="-120"/>
                <a:ea typeface="標楷體" pitchFamily="65" charset="-120"/>
              </a:rPr>
              <a:t>》1992.01</a:t>
            </a:r>
            <a:endParaRPr altLang="en-US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0" y="1500188"/>
            <a:ext cx="6319838" cy="5754687"/>
          </a:xfrm>
          <a:prstGeom prst="rect">
            <a:avLst/>
          </a:prstGeom>
        </p:spPr>
        <p:txBody>
          <a:bodyPr lIns="121899" tIns="60949" rIns="121899" bIns="60949">
            <a:normAutofit fontScale="90000" lnSpcReduction="20000"/>
          </a:bodyPr>
          <a:lstStyle/>
          <a:p>
            <a:pPr defTabSz="1218987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看世紀末向你走來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》1994.03</a:t>
            </a:r>
            <a:b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孩子你慢慢來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》1994.03</a:t>
            </a:r>
            <a:b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美麗的權利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》1994.04</a:t>
            </a:r>
            <a:b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en-US" sz="3100" dirty="0">
                <a:latin typeface="標楷體" pitchFamily="65" charset="-120"/>
                <a:ea typeface="標楷體" pitchFamily="65" charset="-120"/>
                <a:cs typeface="+mj-cs"/>
              </a:rPr>
              <a:t>百年思索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》1999.08</a:t>
            </a:r>
            <a:b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en-US" sz="3100" dirty="0">
                <a:latin typeface="標楷體" pitchFamily="65" charset="-120"/>
                <a:ea typeface="標楷體" pitchFamily="65" charset="-120"/>
                <a:cs typeface="+mj-cs"/>
              </a:rPr>
              <a:t>面對大海的時候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》2004.01</a:t>
            </a:r>
            <a:b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en-US" sz="3100" dirty="0">
                <a:latin typeface="標楷體" pitchFamily="65" charset="-120"/>
                <a:ea typeface="標楷體" pitchFamily="65" charset="-120"/>
                <a:cs typeface="+mj-cs"/>
              </a:rPr>
              <a:t>孩子，你慢慢來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》2005.05</a:t>
            </a:r>
            <a:b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en-US" sz="3100" dirty="0">
                <a:latin typeface="標楷體" pitchFamily="65" charset="-120"/>
                <a:ea typeface="標楷體" pitchFamily="65" charset="-120"/>
                <a:cs typeface="+mj-cs"/>
              </a:rPr>
              <a:t>親愛的安德烈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》2007.10</a:t>
            </a:r>
            <a:b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en-US" sz="3100" dirty="0">
                <a:latin typeface="標楷體" pitchFamily="65" charset="-120"/>
                <a:ea typeface="標楷體" pitchFamily="65" charset="-120"/>
                <a:cs typeface="+mj-cs"/>
              </a:rPr>
              <a:t>目送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》2008.07</a:t>
            </a:r>
            <a:b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kumimoji="0" lang="zh-TW" altLang="en-US" sz="3100" dirty="0">
                <a:latin typeface="+mj-ea"/>
                <a:ea typeface="+mj-ea"/>
                <a:cs typeface="+mj-cs"/>
              </a:rPr>
              <a:t>✎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《</a:t>
            </a:r>
            <a:r>
              <a:rPr kumimoji="0" lang="zh-TW" altLang="en-US" sz="3100" dirty="0">
                <a:latin typeface="標楷體" pitchFamily="65" charset="-120"/>
                <a:ea typeface="標楷體" pitchFamily="65" charset="-120"/>
                <a:cs typeface="+mj-cs"/>
              </a:rPr>
              <a:t>大江大海一九四九</a:t>
            </a:r>
            <a:r>
              <a:rPr kumimoji="0" lang="en-US" altLang="zh-TW" sz="3100" dirty="0">
                <a:latin typeface="標楷體" pitchFamily="65" charset="-120"/>
                <a:ea typeface="標楷體" pitchFamily="65" charset="-120"/>
                <a:cs typeface="+mj-cs"/>
              </a:rPr>
              <a:t>》2009.08 </a:t>
            </a:r>
            <a:r>
              <a:rPr kumimoji="0" lang="en-US" altLang="zh-TW" sz="2400" dirty="0">
                <a:latin typeface="+mj-ea"/>
                <a:ea typeface="+mj-ea"/>
                <a:cs typeface="+mj-cs"/>
              </a:rPr>
              <a:t/>
            </a:r>
            <a:br>
              <a:rPr kumimoji="0" lang="en-US" altLang="zh-TW" sz="2400" dirty="0">
                <a:latin typeface="+mj-ea"/>
                <a:ea typeface="+mj-ea"/>
                <a:cs typeface="+mj-cs"/>
              </a:rPr>
            </a:br>
            <a:endParaRPr kumimoji="0" lang="zh-TW" altLang="en-US" sz="2400" dirty="0">
              <a:latin typeface="+mj-ea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73988E-6 C -0.03802 -0.0007 -0.0776 0.00971 -0.11423 -0.0044 C -0.12638 -0.00902 -0.14062 -0.01411 -0.15225 -0.02127 C -0.16892 -0.03168 -0.16007 -0.02636 -0.17135 -0.03399 C -0.17343 -0.03538 -0.17777 -0.03815 -0.17777 -0.03815 C -0.18611 -0.0548 -0.19323 -0.07214 -0.20156 -0.08879 C -0.20486 -0.10266 -0.21007 -0.11122 -0.21579 -0.12278 C -0.22326 -0.13781 -0.22864 -0.15376 -0.23489 -0.16925 C -0.23923 -0.17989 -0.24513 -0.18983 -0.24913 -0.20093 C -0.25208 -0.20902 -0.25642 -0.21781 -0.25868 -0.22636 C -0.26441 -0.2481 -0.25781 -0.23838 -0.2651 -0.2474 C -0.26875 -0.26243 -0.26632 -0.25642 -0.27135 -0.26636 C -0.27343 -0.28023 -0.27951 -0.2911 -0.28246 -0.30451 C -0.28836 -0.3311 -0.28732 -0.32393 -0.28732 -0.34682 " pathEditMode="relative" ptsTypes="fffffffffffffA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3744913" cy="687387"/>
          </a:xfrm>
        </p:spPr>
        <p:txBody>
          <a:bodyPr/>
          <a:lstStyle/>
          <a:p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內容簡介</a:t>
            </a:r>
          </a:p>
        </p:txBody>
      </p:sp>
      <p:pic>
        <p:nvPicPr>
          <p:cNvPr id="5" name="內容版面配置區 4" descr="f_5432727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6335" y="1571612"/>
            <a:ext cx="3957665" cy="3143272"/>
          </a:xfrm>
          <a:effectLst>
            <a:softEdge rad="112500"/>
          </a:effectLst>
        </p:spPr>
      </p:pic>
      <p:pic>
        <p:nvPicPr>
          <p:cNvPr id="6" name="圖片 5" descr="4ab86e3d21d9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428604"/>
            <a:ext cx="3000396" cy="241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87313" y="1376363"/>
            <a:ext cx="4929187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457200" algn="just" hangingPunct="0"/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✎這是一場跨世代、跨文化的兩代交鋒對話。</a:t>
            </a:r>
            <a:endParaRPr kumimoji="0" lang="en-US" altLang="zh-TW" sz="2700">
              <a:latin typeface="標楷體" pitchFamily="65" charset="-120"/>
              <a:ea typeface="標楷體" pitchFamily="65" charset="-120"/>
            </a:endParaRPr>
          </a:p>
          <a:p>
            <a:pPr marL="304800" indent="-457200" algn="just" hangingPunct="0"/>
            <a:endParaRPr kumimoji="0" lang="en-US" altLang="zh-TW" sz="2700">
              <a:latin typeface="標楷體" pitchFamily="65" charset="-120"/>
              <a:ea typeface="標楷體" pitchFamily="65" charset="-120"/>
            </a:endParaRPr>
          </a:p>
          <a:p>
            <a:pPr marL="304800" indent="-457200" algn="just" hangingPunct="0"/>
            <a:endParaRPr kumimoji="0" lang="zh-TW" altLang="en-US" sz="2700">
              <a:latin typeface="標楷體" pitchFamily="65" charset="-120"/>
              <a:ea typeface="標楷體" pitchFamily="65" charset="-120"/>
            </a:endParaRPr>
          </a:p>
          <a:p>
            <a:pPr marL="304800" indent="-457200" algn="just" hangingPunct="0"/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✎一個台灣媽媽、一個台德混血小孩；一個在香港、一個在德國；中文、英文、德文；電話、</a:t>
            </a:r>
            <a:r>
              <a:rPr kumimoji="0" lang="en-US" altLang="zh-TW" sz="2700">
                <a:latin typeface="標楷體" pitchFamily="65" charset="-120"/>
                <a:ea typeface="標楷體" pitchFamily="65" charset="-120"/>
              </a:rPr>
              <a:t>Email</a:t>
            </a:r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、</a:t>
            </a:r>
            <a:r>
              <a:rPr kumimoji="0" lang="en-US" altLang="zh-TW" sz="2700">
                <a:latin typeface="標楷體" pitchFamily="65" charset="-120"/>
                <a:ea typeface="標楷體" pitchFamily="65" charset="-120"/>
              </a:rPr>
              <a:t>MSN</a:t>
            </a:r>
            <a:r>
              <a:rPr kumimoji="0" lang="zh-TW" altLang="en-US" sz="2700">
                <a:latin typeface="標楷體" pitchFamily="65" charset="-120"/>
                <a:ea typeface="標楷體" pitchFamily="65" charset="-120"/>
              </a:rPr>
              <a:t>，成了他們分隔二地的溝通方式。我們這樣持續了三年沒有間斷</a:t>
            </a:r>
            <a:r>
              <a:rPr kumimoji="0" lang="zh-TW" altLang="en-US"/>
              <a:t>。</a:t>
            </a:r>
            <a:endParaRPr kumimoji="0" lang="en-US" altLang="zh-TW"/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785938" y="2928938"/>
            <a:ext cx="5715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04800" indent="-457200" hangingPunct="0">
              <a:lnSpc>
                <a:spcPct val="95000"/>
              </a:lnSpc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✎年齡上的差距，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文化上的差距，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讓親子漸漸走上陌路。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然而二人都不願放棄，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用著屬於他們那個世代的話語，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en-US" altLang="zh-TW" sz="280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分享屬於自己的價值。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圖片 3" descr="2013-12-12 23.16.4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 rot="6021064">
            <a:off x="1532732" y="1459706"/>
            <a:ext cx="560863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839788"/>
          </a:xfrm>
        </p:spPr>
        <p:txBody>
          <a:bodyPr/>
          <a:lstStyle/>
          <a:p>
            <a:pPr algn="ctr"/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選讀動機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5813" y="1143000"/>
            <a:ext cx="7620000" cy="4687888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altLang="en-US" sz="2800" b="1" smtClean="0">
                <a:latin typeface="標楷體" pitchFamily="65" charset="-120"/>
                <a:ea typeface="標楷體" pitchFamily="65" charset="-120"/>
              </a:rPr>
              <a:t>✎在封閉的兩代關係中，青年兒女的煩惱和中年父母的挫折，有沒有一個可以打破沉默、開始溝通的窗口？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altLang="en-US" sz="2800" b="1" smtClean="0">
                <a:latin typeface="標楷體" pitchFamily="65" charset="-120"/>
                <a:ea typeface="標楷體" pitchFamily="65" charset="-120"/>
              </a:rPr>
              <a:t>✎藉著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altLang="en-US" sz="2800" b="1" smtClean="0">
                <a:latin typeface="標楷體" pitchFamily="65" charset="-120"/>
                <a:ea typeface="標楷體" pitchFamily="65" charset="-120"/>
              </a:rPr>
              <a:t>親愛的安德烈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altLang="en-US" sz="2800" b="1" smtClean="0">
                <a:latin typeface="標楷體" pitchFamily="65" charset="-120"/>
                <a:ea typeface="標楷體" pitchFamily="65" charset="-120"/>
              </a:rPr>
              <a:t>的書寫，龍應台和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altLang="en-US" sz="2800" b="1" smtClean="0">
                <a:latin typeface="標楷體" pitchFamily="65" charset="-120"/>
                <a:ea typeface="標楷體" pitchFamily="65" charset="-120"/>
              </a:rPr>
              <a:t>歲的安德烈共同找到一個透著天光的窗口，兩人透過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altLang="en-US" sz="2800" b="1" smtClean="0">
                <a:latin typeface="標楷體" pitchFamily="65" charset="-120"/>
                <a:ea typeface="標楷體" pitchFamily="65" charset="-120"/>
              </a:rPr>
              <a:t>封家書，開始打開天窗說亮話。子女們可以帶著這本書去敲爸媽的門。父母們也許也可以帶著這本書開始進入兒女的心靈世界。</a:t>
            </a:r>
            <a:endParaRPr lang="en-US" altLang="zh-TW" sz="2800" b="1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</a:pPr>
            <a:r>
              <a:rPr altLang="en-US" sz="2800" b="1" smtClean="0">
                <a:latin typeface="標楷體" pitchFamily="65" charset="-120"/>
                <a:ea typeface="標楷體" pitchFamily="65" charset="-120"/>
              </a:rPr>
              <a:t>✎世代差異帶來的隔閡和尷尬，透過閱讀</a:t>
            </a:r>
            <a:r>
              <a:rPr lang="en-US" altLang="zh-TW" sz="2800" b="1" smtClean="0">
                <a:latin typeface="標楷體" pitchFamily="65" charset="-120"/>
                <a:ea typeface="標楷體" pitchFamily="65" charset="-120"/>
              </a:rPr>
              <a:t>36</a:t>
            </a:r>
            <a:r>
              <a:rPr altLang="en-US" sz="2800" b="1" smtClean="0">
                <a:latin typeface="標楷體" pitchFamily="65" charset="-120"/>
                <a:ea typeface="標楷體" pitchFamily="65" charset="-120"/>
              </a:rPr>
              <a:t>封家書，或許能從中建立起屬於最適合自己與父母的溝通模式以及管道。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0" y="1714500"/>
            <a:ext cx="5257800" cy="3149600"/>
          </a:xfrm>
        </p:spPr>
        <p:txBody>
          <a:bodyPr rtlCol="0">
            <a:normAutofit fontScale="90000"/>
          </a:bodyPr>
          <a:lstStyle/>
          <a:p>
            <a:pPr defTabSz="1218987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altLang="en-US" sz="4800" dirty="0" smtClean="0"/>
              <a:t>✎</a:t>
            </a:r>
            <a:r>
              <a:rPr altLang="en-US" sz="4900" dirty="0" smtClean="0">
                <a:latin typeface="標楷體" pitchFamily="65" charset="-120"/>
                <a:ea typeface="標楷體" pitchFamily="65" charset="-120"/>
              </a:rPr>
              <a:t>十八歲那一年</a:t>
            </a:r>
            <a:r>
              <a:rPr lang="en-US" altLang="zh-TW" sz="49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4800" dirty="0" smtClean="0"/>
              <a:t>✎</a:t>
            </a:r>
            <a:r>
              <a:rPr altLang="en-US" sz="4900" dirty="0" smtClean="0">
                <a:latin typeface="標楷體" pitchFamily="65" charset="-120"/>
                <a:ea typeface="標楷體" pitchFamily="65" charset="-120"/>
              </a:rPr>
              <a:t>陽光照亮你的路</a:t>
            </a:r>
            <a:r>
              <a:rPr lang="en-US" altLang="zh-TW" sz="49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900" dirty="0" smtClean="0">
                <a:latin typeface="標楷體" pitchFamily="65" charset="-120"/>
                <a:ea typeface="標楷體" pitchFamily="65" charset="-120"/>
              </a:rPr>
            </a:br>
            <a:r>
              <a:rPr altLang="en-US" sz="4800" dirty="0" smtClean="0"/>
              <a:t>✎</a:t>
            </a:r>
            <a:r>
              <a:rPr altLang="en-US" sz="4900" dirty="0" smtClean="0">
                <a:latin typeface="標楷體" pitchFamily="65" charset="-120"/>
                <a:ea typeface="標楷體" pitchFamily="65" charset="-120"/>
              </a:rPr>
              <a:t>給河馬刷牙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 </a:t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893175" cy="6477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altLang="en-US" sz="5400" b="1" smtClean="0">
                <a:latin typeface="標楷體" pitchFamily="65" charset="-120"/>
                <a:ea typeface="標楷體" pitchFamily="65" charset="-120"/>
              </a:rPr>
              <a:t>我們想與大家分享的三封信</a:t>
            </a:r>
          </a:p>
        </p:txBody>
      </p:sp>
      <p:pic>
        <p:nvPicPr>
          <p:cNvPr id="4" name="圖片 3" descr="2013-12-12 23.23.03.jpg"/>
          <p:cNvPicPr>
            <a:picLocks noChangeAspect="1"/>
          </p:cNvPicPr>
          <p:nvPr/>
        </p:nvPicPr>
        <p:blipFill>
          <a:blip r:embed="rId2" cstate="print"/>
          <a:srcRect l="6250" t="6250" r="4688" b="11458"/>
          <a:stretch>
            <a:fillRect/>
          </a:stretch>
        </p:blipFill>
        <p:spPr bwMode="auto">
          <a:xfrm rot="-917366">
            <a:off x="4711700" y="3530600"/>
            <a:ext cx="384175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Desktop\2013-12-09 00.02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69337">
            <a:off x="996950" y="1336675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Lenovo\Desktop\2013-12-09 00.03.23.jpg"/>
          <p:cNvPicPr>
            <a:picLocks noChangeAspect="1" noChangeArrowheads="1"/>
          </p:cNvPicPr>
          <p:nvPr/>
        </p:nvPicPr>
        <p:blipFill>
          <a:blip r:embed="rId3" cstate="print"/>
          <a:srcRect l="18303" r="15221"/>
          <a:stretch>
            <a:fillRect/>
          </a:stretch>
        </p:blipFill>
        <p:spPr bwMode="auto">
          <a:xfrm rot="5631276">
            <a:off x="5771356" y="3944144"/>
            <a:ext cx="20669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1321</TotalTime>
  <Words>837</Words>
  <Application>Microsoft Office PowerPoint</Application>
  <PresentationFormat>如螢幕大小 (4:3)</PresentationFormat>
  <Paragraphs>69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Century Gothic</vt:lpstr>
      <vt:lpstr>微軟正黑體</vt:lpstr>
      <vt:lpstr>Arial</vt:lpstr>
      <vt:lpstr>Calibri</vt:lpstr>
      <vt:lpstr>新細明體</vt:lpstr>
      <vt:lpstr>標楷體</vt:lpstr>
      <vt:lpstr>Times New Roman</vt:lpstr>
      <vt:lpstr>Books_16x9</vt:lpstr>
      <vt:lpstr>投影片 1</vt:lpstr>
      <vt:lpstr>作者：龍應台</vt:lpstr>
      <vt:lpstr>投影片 3</vt:lpstr>
      <vt:lpstr>投影片 4</vt:lpstr>
      <vt:lpstr>  ✎ 《龍應台評小說》1985.06  ✎ 《野火集》1985.12  ✎ 《野火集外集》1987.02  ✎ 《人在歐洲》1988.06  ✎ 《龍應台雜文精品》1990  ✎ 《從東歐看臺灣》1990  ✎ 《龍應台評小說》1991  ✎ 《寫給臺灣的信》1992.01</vt:lpstr>
      <vt:lpstr>內容簡介</vt:lpstr>
      <vt:lpstr>選讀動機</vt:lpstr>
      <vt:lpstr>✎十八歲那一年 ✎陽光照亮你的路 ✎給河馬刷牙     </vt:lpstr>
      <vt:lpstr>投影片 9</vt:lpstr>
      <vt:lpstr>導讀</vt:lpstr>
      <vt:lpstr>投影片 11</vt:lpstr>
      <vt:lpstr>投影片 12</vt:lpstr>
      <vt:lpstr>投影片 13</vt:lpstr>
      <vt:lpstr>投影片 14</vt:lpstr>
      <vt:lpstr>「反叛權威」對還是不對？</vt:lpstr>
      <vt:lpstr>投影片 16</vt:lpstr>
      <vt:lpstr>投影片 17</vt:lpstr>
      <vt:lpstr>導讀</vt:lpstr>
      <vt:lpstr> </vt:lpstr>
      <vt:lpstr>投影片 20</vt:lpstr>
      <vt:lpstr>投影片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親愛的安德烈：兩代共讀的36封家書 </dc:title>
  <dc:creator>管理員</dc:creator>
  <cp:lastModifiedBy>管理員</cp:lastModifiedBy>
  <cp:revision>117</cp:revision>
  <dcterms:modified xsi:type="dcterms:W3CDTF">2013-12-16T14:51:09Z</dcterms:modified>
</cp:coreProperties>
</file>