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339C-0ECF-424F-9E24-5DDDD661AB2A}" type="datetimeFigureOut">
              <a:rPr lang="zh-TW" altLang="en-US" smtClean="0"/>
              <a:pPr/>
              <a:t>2012/3/21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68F7-280B-4388-8759-D127F240D8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339C-0ECF-424F-9E24-5DDDD661AB2A}" type="datetimeFigureOut">
              <a:rPr lang="zh-TW" altLang="en-US" smtClean="0"/>
              <a:pPr/>
              <a:t>2012/3/21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68F7-280B-4388-8759-D127F240D8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339C-0ECF-424F-9E24-5DDDD661AB2A}" type="datetimeFigureOut">
              <a:rPr lang="zh-TW" altLang="en-US" smtClean="0"/>
              <a:pPr/>
              <a:t>2012/3/21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68F7-280B-4388-8759-D127F240D8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339C-0ECF-424F-9E24-5DDDD661AB2A}" type="datetimeFigureOut">
              <a:rPr lang="zh-TW" altLang="en-US" smtClean="0"/>
              <a:pPr/>
              <a:t>2012/3/21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68F7-280B-4388-8759-D127F240D8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339C-0ECF-424F-9E24-5DDDD661AB2A}" type="datetimeFigureOut">
              <a:rPr lang="zh-TW" altLang="en-US" smtClean="0"/>
              <a:pPr/>
              <a:t>2012/3/21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68F7-280B-4388-8759-D127F240D8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339C-0ECF-424F-9E24-5DDDD661AB2A}" type="datetimeFigureOut">
              <a:rPr lang="zh-TW" altLang="en-US" smtClean="0"/>
              <a:pPr/>
              <a:t>2012/3/21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68F7-280B-4388-8759-D127F240D8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339C-0ECF-424F-9E24-5DDDD661AB2A}" type="datetimeFigureOut">
              <a:rPr lang="zh-TW" altLang="en-US" smtClean="0"/>
              <a:pPr/>
              <a:t>2012/3/21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68F7-280B-4388-8759-D127F240D8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339C-0ECF-424F-9E24-5DDDD661AB2A}" type="datetimeFigureOut">
              <a:rPr lang="zh-TW" altLang="en-US" smtClean="0"/>
              <a:pPr/>
              <a:t>2012/3/21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68F7-280B-4388-8759-D127F240D8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339C-0ECF-424F-9E24-5DDDD661AB2A}" type="datetimeFigureOut">
              <a:rPr lang="zh-TW" altLang="en-US" smtClean="0"/>
              <a:pPr/>
              <a:t>2012/3/21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68F7-280B-4388-8759-D127F240D8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339C-0ECF-424F-9E24-5DDDD661AB2A}" type="datetimeFigureOut">
              <a:rPr lang="zh-TW" altLang="en-US" smtClean="0"/>
              <a:pPr/>
              <a:t>2012/3/21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68F7-280B-4388-8759-D127F240D8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339C-0ECF-424F-9E24-5DDDD661AB2A}" type="datetimeFigureOut">
              <a:rPr lang="zh-TW" altLang="en-US" smtClean="0"/>
              <a:pPr/>
              <a:t>2012/3/21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68F7-280B-4388-8759-D127F240D8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0339C-0ECF-424F-9E24-5DDDD661AB2A}" type="datetimeFigureOut">
              <a:rPr lang="zh-TW" altLang="en-US" smtClean="0"/>
              <a:pPr/>
              <a:t>2012/3/21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468F7-280B-4388-8759-D127F240D86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B0F0"/>
                </a:solidFill>
                <a:latin typeface="+mj-ea"/>
              </a:rPr>
              <a:t>3.</a:t>
            </a:r>
            <a:r>
              <a:rPr lang="zh-TW" altLang="en-US" dirty="0" smtClean="0">
                <a:solidFill>
                  <a:srgbClr val="00B0F0"/>
                </a:solidFill>
                <a:latin typeface="+mj-ea"/>
              </a:rPr>
              <a:t>紋面國寶</a:t>
            </a:r>
            <a:endParaRPr lang="zh-TW" altLang="en-US" dirty="0">
              <a:solidFill>
                <a:srgbClr val="00B0F0"/>
              </a:solidFill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10000"/>
              </a:lnSpc>
              <a:buNone/>
            </a:pPr>
            <a:endParaRPr lang="en-US" altLang="zh-TW" sz="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210000"/>
              </a:lnSpc>
              <a:buNone/>
            </a:pPr>
            <a:r>
              <a:rPr lang="en-US" altLang="zh-TW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3-1.</a:t>
            </a: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泰雅族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（南島語族分佈最北的一支）</a:t>
            </a:r>
            <a:endParaRPr lang="en-US" altLang="zh-TW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文本選讀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en-US" sz="2000" u="sng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下山一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自述</a:t>
            </a:r>
            <a:r>
              <a:rPr lang="zh-TW" altLang="en-US" sz="2000" u="sng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山下操子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譯寫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流轉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家族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》〈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代序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〉</a:t>
            </a:r>
          </a:p>
          <a:p>
            <a:pPr>
              <a:buNone/>
            </a:pP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    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遠流出版）</a:t>
            </a:r>
            <a:endParaRPr lang="en-US" altLang="zh-TW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3-2.</a:t>
            </a: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賽夏族</a:t>
            </a:r>
            <a:endPara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向天湖矮靈祭見聞分享</a:t>
            </a:r>
            <a:endPara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n"/>
            </a:pP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影片</a:t>
            </a:r>
            <a:r>
              <a:rPr lang="en-US" altLang="zh-TW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賽夏族的矮靈祭</a:t>
            </a:r>
            <a:r>
              <a:rPr lang="en-US" altLang="zh-TW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〉</a:t>
            </a:r>
          </a:p>
          <a:p>
            <a:pPr>
              <a:buFont typeface="Wingdings" pitchFamily="2" charset="2"/>
              <a:buChar char="u"/>
            </a:pPr>
            <a:endPara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971550" lvl="1" indent="-514350">
              <a:lnSpc>
                <a:spcPct val="150000"/>
              </a:lnSpc>
              <a:buFont typeface="Wingdings" pitchFamily="2" charset="2"/>
              <a:buChar char="ü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3-1.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泰雅族</a:t>
            </a:r>
            <a:r>
              <a:rPr lang="zh-TW" altLang="en-US" sz="2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（與大自然共存的老靈魂）</a:t>
            </a:r>
            <a:endParaRPr lang="zh-TW" altLang="en-US" sz="22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971550" lvl="1" indent="-514350">
              <a:lnSpc>
                <a:spcPct val="150000"/>
              </a:lnSpc>
              <a:buFont typeface="Wingdings" pitchFamily="2" charset="2"/>
              <a:buChar char="ü"/>
            </a:pPr>
            <a:endParaRPr lang="en-US" altLang="zh-TW" sz="8600" dirty="0" smtClean="0">
              <a:latin typeface="標楷體" pitchFamily="65" charset="-120"/>
              <a:ea typeface="標楷體" pitchFamily="65" charset="-120"/>
            </a:endParaRPr>
          </a:p>
          <a:p>
            <a:pPr marL="971550" lvl="1" indent="-514350">
              <a:lnSpc>
                <a:spcPct val="150000"/>
              </a:lnSpc>
              <a:buFont typeface="Wingdings" pitchFamily="2" charset="2"/>
              <a:buChar char="ü"/>
            </a:pPr>
            <a:r>
              <a:rPr lang="zh-TW" altLang="en-US" sz="8600" dirty="0" smtClean="0">
                <a:latin typeface="標楷體" pitchFamily="65" charset="-120"/>
                <a:ea typeface="標楷體" pitchFamily="65" charset="-120"/>
              </a:rPr>
              <a:t>分佈遷移與古道</a:t>
            </a:r>
            <a:endParaRPr lang="en-US" altLang="zh-TW" sz="8600" dirty="0" smtClean="0">
              <a:latin typeface="標楷體" pitchFamily="65" charset="-120"/>
              <a:ea typeface="標楷體" pitchFamily="65" charset="-120"/>
            </a:endParaRPr>
          </a:p>
          <a:p>
            <a:pPr marL="971550" lvl="1" indent="-514350">
              <a:lnSpc>
                <a:spcPct val="150000"/>
              </a:lnSpc>
              <a:buNone/>
            </a:pPr>
            <a:r>
              <a:rPr lang="zh-TW" altLang="en-US" sz="5300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en-US" sz="6200" dirty="0" smtClean="0">
                <a:latin typeface="標楷體" pitchFamily="65" charset="-120"/>
                <a:ea typeface="標楷體" pitchFamily="65" charset="-120"/>
              </a:rPr>
              <a:t>泰雅族原居於濁水溪一帶，到了</a:t>
            </a:r>
            <a:r>
              <a:rPr lang="en-US" altLang="zh-TW" sz="6200" dirty="0" smtClean="0">
                <a:latin typeface="標楷體" pitchFamily="65" charset="-120"/>
                <a:ea typeface="標楷體" pitchFamily="65" charset="-120"/>
              </a:rPr>
              <a:t>C18th</a:t>
            </a:r>
            <a:r>
              <a:rPr lang="zh-TW" altLang="en-US" sz="6200" dirty="0" smtClean="0">
                <a:latin typeface="標楷體" pitchFamily="65" charset="-120"/>
                <a:ea typeface="標楷體" pitchFamily="65" charset="-120"/>
              </a:rPr>
              <a:t>中葉因為布農族和鄒族的侵入而開始移動，並盤據台灣北部中央山脈東、西兩側。</a:t>
            </a:r>
            <a:r>
              <a:rPr lang="en-US" altLang="zh-TW" sz="6200" dirty="0" smtClean="0">
                <a:latin typeface="標楷體" pitchFamily="65" charset="-120"/>
                <a:ea typeface="標楷體" pitchFamily="65" charset="-120"/>
              </a:rPr>
              <a:t>                                           </a:t>
            </a:r>
            <a:r>
              <a:rPr lang="zh-TW" altLang="en-US" sz="6200" dirty="0" smtClean="0">
                <a:latin typeface="標楷體" pitchFamily="65" charset="-120"/>
                <a:ea typeface="標楷體" pitchFamily="65" charset="-120"/>
              </a:rPr>
              <a:t>分佈→與人口得增加、狩獵燒墾遊耕的生活型態、與鄰近部族的互動有關。</a:t>
            </a:r>
            <a:endParaRPr lang="en-US" altLang="zh-TW" sz="6200" dirty="0" smtClean="0">
              <a:latin typeface="標楷體" pitchFamily="65" charset="-120"/>
              <a:ea typeface="標楷體" pitchFamily="65" charset="-120"/>
            </a:endParaRPr>
          </a:p>
          <a:p>
            <a:pPr marL="971550" lvl="1" indent="-514350">
              <a:lnSpc>
                <a:spcPct val="150000"/>
              </a:lnSpc>
              <a:buNone/>
            </a:pPr>
            <a:r>
              <a:rPr lang="zh-TW" altLang="en-US" sz="62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62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62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在高山上踏出許多古道→大甲溪道路、鹿場連越嶺道、北坑溪道路、司馬庫斯山道、霞喀羅山道、角板山道路、哈盆越嶺道、桶後越嶺道、福巴越嶺道</a:t>
            </a:r>
            <a:r>
              <a:rPr lang="en-US" altLang="zh-TW" sz="62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… …</a:t>
            </a:r>
            <a:r>
              <a:rPr lang="zh-TW" altLang="en-US" sz="62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等前身山徑。</a:t>
            </a:r>
            <a:endParaRPr lang="zh-TW" altLang="en-US" sz="55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   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1400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泰雅族是台灣原住民中分佈最廣的族群，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   其住屋的形態及建材，也因環境而不同。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   有豎穴式、地平式的住屋，壁體的建材有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   橫向堆壘的木材、竹子</a:t>
            </a:r>
            <a:r>
              <a:rPr lang="en-US" altLang="zh-TW" sz="1400" dirty="0" smtClean="0"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，屋頂以竹子或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   木材做底，再用茅草、檜木皮、竹片或粘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   板岩等當地較多的材料鋪蓋。部落除住屋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   之外，有瞭望台、穀倉、雞舍</a:t>
            </a:r>
            <a:r>
              <a:rPr lang="en-US" altLang="zh-TW" sz="1400" dirty="0" smtClean="0"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等。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sz="1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Picture 2" descr="C:\Documents and Settings\Administrator\My Documents\My Pictures\img275.jpg"/>
          <p:cNvPicPr>
            <a:picLocks noChangeAspect="1" noChangeArrowheads="1"/>
          </p:cNvPicPr>
          <p:nvPr/>
        </p:nvPicPr>
        <p:blipFill>
          <a:blip r:embed="rId2" cstate="print"/>
          <a:srcRect l="20718" t="65487" r="27116" b="11202"/>
          <a:stretch>
            <a:fillRect/>
          </a:stretch>
        </p:blipFill>
        <p:spPr bwMode="auto">
          <a:xfrm>
            <a:off x="0" y="142852"/>
            <a:ext cx="4583768" cy="289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Administrator\My Documents\My Pictures\img331.jpg"/>
          <p:cNvPicPr>
            <a:picLocks noChangeAspect="1" noChangeArrowheads="1"/>
          </p:cNvPicPr>
          <p:nvPr/>
        </p:nvPicPr>
        <p:blipFill>
          <a:blip r:embed="rId3" cstate="print"/>
          <a:srcRect r="57732" b="63373"/>
          <a:stretch>
            <a:fillRect/>
          </a:stretch>
        </p:blipFill>
        <p:spPr bwMode="auto">
          <a:xfrm>
            <a:off x="4713895" y="214290"/>
            <a:ext cx="4430105" cy="27146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2" descr="C:\Documents and Settings\Administrator\My Documents\My Pictures\img246.jpg"/>
          <p:cNvPicPr>
            <a:picLocks noChangeAspect="1" noChangeArrowheads="1"/>
          </p:cNvPicPr>
          <p:nvPr/>
        </p:nvPicPr>
        <p:blipFill>
          <a:blip r:embed="rId4" cstate="print"/>
          <a:srcRect l="7863" t="37323" r="51701" b="27116"/>
          <a:stretch>
            <a:fillRect/>
          </a:stretch>
        </p:blipFill>
        <p:spPr bwMode="auto">
          <a:xfrm>
            <a:off x="4548535" y="3714752"/>
            <a:ext cx="4595465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344066" name="Picture 2" descr="C:\Documents and Settings\Administrator\My Documents\My Pictures\img3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755" t="32905" r="51808" b="30620"/>
          <a:stretch>
            <a:fillRect/>
          </a:stretch>
        </p:blipFill>
        <p:spPr bwMode="auto">
          <a:xfrm>
            <a:off x="4500562" y="0"/>
            <a:ext cx="4429125" cy="2824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Administrator\My Documents\My Pictures\img386.jpg"/>
          <p:cNvPicPr>
            <a:picLocks noChangeAspect="1" noChangeArrowheads="1"/>
          </p:cNvPicPr>
          <p:nvPr/>
        </p:nvPicPr>
        <p:blipFill>
          <a:blip r:embed="rId3" cstate="print"/>
          <a:srcRect l="7324" t="31686" r="53855" b="32448"/>
          <a:stretch>
            <a:fillRect/>
          </a:stretch>
        </p:blipFill>
        <p:spPr bwMode="auto">
          <a:xfrm>
            <a:off x="214282" y="0"/>
            <a:ext cx="4265179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Administrator\My Documents\My Pictures\img382.jpg"/>
          <p:cNvPicPr>
            <a:picLocks noChangeAspect="1" noChangeArrowheads="1"/>
          </p:cNvPicPr>
          <p:nvPr/>
        </p:nvPicPr>
        <p:blipFill>
          <a:blip r:embed="rId4" cstate="print"/>
          <a:srcRect l="55794" t="31686" r="2370" b="30772"/>
          <a:stretch>
            <a:fillRect/>
          </a:stretch>
        </p:blipFill>
        <p:spPr bwMode="auto">
          <a:xfrm>
            <a:off x="4500562" y="3714752"/>
            <a:ext cx="4429124" cy="2809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" descr="C:\Documents and Settings\Administrator\My Documents\My Pictures\img385.jpg"/>
          <p:cNvPicPr>
            <a:picLocks noChangeAspect="1" noChangeArrowheads="1"/>
          </p:cNvPicPr>
          <p:nvPr/>
        </p:nvPicPr>
        <p:blipFill>
          <a:blip r:embed="rId5" cstate="print"/>
          <a:srcRect l="54501" t="31382" r="15295" b="1371"/>
          <a:stretch>
            <a:fillRect/>
          </a:stretch>
        </p:blipFill>
        <p:spPr bwMode="auto">
          <a:xfrm>
            <a:off x="1071538" y="2921836"/>
            <a:ext cx="2500330" cy="3936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buFont typeface="Wingdings" pitchFamily="2" charset="2"/>
              <a:buChar char="ü"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族群的區分，過去學者是依照語言的差異將泰雅族劃分為：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724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                         </a:t>
            </a:r>
            <a:r>
              <a:rPr lang="zh-TW" altLang="en-US" sz="1400" b="1" dirty="0" smtClean="0">
                <a:latin typeface="標楷體" pitchFamily="65" charset="-120"/>
                <a:ea typeface="標楷體" pitchFamily="65" charset="-120"/>
              </a:rPr>
              <a:t>↗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馬卡那奇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系統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               </a:t>
            </a:r>
            <a:r>
              <a:rPr lang="zh-TW" altLang="en-US" sz="1800" b="1" dirty="0" smtClean="0">
                <a:latin typeface="標楷體" pitchFamily="65" charset="-120"/>
                <a:ea typeface="標楷體" pitchFamily="65" charset="-120"/>
              </a:rPr>
              <a:t>賽考列克</a:t>
            </a:r>
            <a:r>
              <a:rPr lang="zh-TW" altLang="en-US" sz="1400" b="1" dirty="0" smtClean="0">
                <a:latin typeface="標楷體" pitchFamily="65" charset="-120"/>
                <a:ea typeface="標楷體" pitchFamily="65" charset="-120"/>
              </a:rPr>
              <a:t>→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馬利巴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系統</a:t>
            </a:r>
            <a:endParaRPr lang="en-US" altLang="zh-TW" sz="16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          泰雅亞族 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↗     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b="1" dirty="0" smtClean="0">
                <a:latin typeface="標楷體" pitchFamily="65" charset="-120"/>
                <a:ea typeface="標楷體" pitchFamily="65" charset="-120"/>
              </a:rPr>
              <a:t>↘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馬利考安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系統</a:t>
            </a:r>
            <a:endParaRPr lang="en-US" altLang="zh-TW" sz="16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         </a:t>
            </a:r>
            <a:r>
              <a:rPr lang="zh-TW" altLang="en-US" sz="1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（石生神話） 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↘     </a:t>
            </a:r>
            <a:r>
              <a:rPr lang="en-US" altLang="zh-TW" sz="1400" b="1" dirty="0" smtClean="0">
                <a:latin typeface="標楷體" pitchFamily="65" charset="-120"/>
                <a:ea typeface="標楷體" pitchFamily="65" charset="-120"/>
              </a:rPr>
              <a:t>↗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馬巴阿拉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系統</a:t>
            </a:r>
            <a:endParaRPr lang="en-US" altLang="zh-TW" sz="16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                       </a:t>
            </a:r>
            <a:r>
              <a:rPr lang="zh-TW" altLang="en-US" sz="1800" b="1" dirty="0" smtClean="0">
                <a:latin typeface="標楷體" pitchFamily="65" charset="-120"/>
                <a:ea typeface="標楷體" pitchFamily="65" charset="-120"/>
              </a:rPr>
              <a:t>澤奧列</a:t>
            </a:r>
            <a:r>
              <a:rPr lang="zh-TW" altLang="en-US" sz="1400" b="1" dirty="0" smtClean="0">
                <a:latin typeface="標楷體" pitchFamily="65" charset="-120"/>
                <a:ea typeface="標楷體" pitchFamily="65" charset="-120"/>
              </a:rPr>
              <a:t>→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馬巴諾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系統</a:t>
            </a:r>
            <a:endParaRPr lang="en-US" altLang="zh-TW" sz="16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                             </a:t>
            </a:r>
            <a:r>
              <a:rPr lang="en-US" altLang="zh-TW" sz="1400" b="1" dirty="0" smtClean="0">
                <a:latin typeface="標楷體" pitchFamily="65" charset="-120"/>
                <a:ea typeface="標楷體" pitchFamily="65" charset="-120"/>
              </a:rPr>
              <a:t>→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莫拿玻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系統</a:t>
            </a:r>
            <a:endParaRPr lang="en-US" altLang="zh-TW" sz="16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                                        </a:t>
            </a:r>
            <a:r>
              <a:rPr lang="zh-TW" altLang="en-US" sz="1400" b="1" dirty="0" smtClean="0">
                <a:latin typeface="標楷體" pitchFamily="65" charset="-120"/>
                <a:ea typeface="標楷體" pitchFamily="65" charset="-120"/>
              </a:rPr>
              <a:t>↘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莫里拉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系統</a:t>
            </a:r>
            <a:endParaRPr lang="en-US" altLang="zh-TW" sz="16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                              </a:t>
            </a:r>
          </a:p>
          <a:p>
            <a:pPr>
              <a:buNone/>
            </a:pPr>
            <a:r>
              <a:rPr lang="en-US" altLang="zh-TW" sz="2000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                    </a:t>
            </a:r>
            <a:r>
              <a:rPr lang="en-US" altLang="zh-TW" sz="2400" b="1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↗</a:t>
            </a:r>
            <a:r>
              <a:rPr lang="zh-TW" altLang="en-US" sz="1600" b="1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德克達雅（霧社）群＜</a:t>
            </a:r>
            <a:r>
              <a:rPr lang="zh-TW" altLang="en-US" sz="1600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花蓮分支為</a:t>
            </a:r>
            <a:r>
              <a:rPr lang="zh-TW" altLang="en-US" sz="1600" b="1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木瓜群 ＞</a:t>
            </a:r>
            <a:r>
              <a:rPr lang="en-US" altLang="zh-TW" sz="14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(97:</a:t>
            </a:r>
            <a:r>
              <a:rPr lang="zh-TW" altLang="en-US" sz="14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賽德克族</a:t>
            </a:r>
            <a:r>
              <a:rPr lang="en-US" altLang="zh-TW" sz="14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None/>
            </a:pPr>
            <a:r>
              <a:rPr lang="zh-TW" altLang="en-US" sz="2000" b="1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          賽德克亞族</a:t>
            </a:r>
            <a:r>
              <a:rPr lang="zh-TW" altLang="en-US" sz="2400" b="1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→</a:t>
            </a:r>
            <a:r>
              <a:rPr lang="zh-TW" altLang="en-US" sz="1600" b="1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道澤群＜</a:t>
            </a:r>
            <a:r>
              <a:rPr lang="zh-TW" altLang="en-US" sz="1600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花蓮分支為</a:t>
            </a:r>
            <a:r>
              <a:rPr lang="zh-TW" altLang="en-US" sz="1600" b="1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陶賽群＞</a:t>
            </a:r>
            <a:r>
              <a:rPr lang="en-US" altLang="zh-TW" sz="16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4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4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同上</a:t>
            </a:r>
            <a:r>
              <a:rPr lang="en-US" altLang="zh-TW" sz="14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1400" dirty="0" smtClean="0">
              <a:solidFill>
                <a:srgbClr val="8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000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         </a:t>
            </a:r>
            <a:r>
              <a:rPr lang="zh-TW" altLang="en-US" sz="1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（樹生神話） </a:t>
            </a:r>
            <a:r>
              <a:rPr lang="zh-TW" altLang="en-US" sz="1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400" b="1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↘</a:t>
            </a:r>
            <a:r>
              <a:rPr lang="zh-TW" altLang="en-US" sz="1600" b="1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土魯閣群＜</a:t>
            </a:r>
            <a:r>
              <a:rPr lang="zh-TW" altLang="en-US" sz="1600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花蓮分支為</a:t>
            </a:r>
            <a:r>
              <a:rPr lang="zh-TW" altLang="en-US" sz="1600" b="1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太魯閣群＞ </a:t>
            </a:r>
            <a:r>
              <a:rPr lang="zh-TW" altLang="en-US" sz="14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lang="en-US" altLang="zh-TW" sz="14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93:</a:t>
            </a:r>
            <a:r>
              <a:rPr lang="zh-TW" altLang="en-US" sz="14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太魯閣族）</a:t>
            </a:r>
          </a:p>
          <a:p>
            <a:pPr>
              <a:buNone/>
            </a:pPr>
            <a:r>
              <a:rPr lang="en-US" altLang="zh-TW" sz="1050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                    </a:t>
            </a:r>
            <a:r>
              <a:rPr lang="zh-TW" altLang="en-US" sz="1050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sz="105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502229" y="2786058"/>
          <a:ext cx="208280" cy="2643206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2643206"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Picture 2" descr="C:\Documents and Settings\Administrator\My Documents\My Pictures\img33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9445" t="51701" r="36561" b="35329"/>
          <a:stretch>
            <a:fillRect/>
          </a:stretch>
        </p:blipFill>
        <p:spPr bwMode="auto">
          <a:xfrm>
            <a:off x="928662" y="142852"/>
            <a:ext cx="5786478" cy="1966050"/>
          </a:xfrm>
          <a:prstGeom prst="rect">
            <a:avLst/>
          </a:prstGeom>
          <a:noFill/>
        </p:spPr>
      </p:pic>
      <p:pic>
        <p:nvPicPr>
          <p:cNvPr id="5" name="Picture 2" descr="C:\Documents and Settings\Administrator\My Documents\My Pictures\img33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4752" t="12791" r="11425" b="57557"/>
          <a:stretch>
            <a:fillRect/>
          </a:stretch>
        </p:blipFill>
        <p:spPr bwMode="auto">
          <a:xfrm>
            <a:off x="928662" y="2071678"/>
            <a:ext cx="5786478" cy="4508758"/>
          </a:xfrm>
          <a:prstGeom prst="rect">
            <a:avLst/>
          </a:prstGeom>
          <a:noFill/>
        </p:spPr>
      </p:pic>
      <p:pic>
        <p:nvPicPr>
          <p:cNvPr id="7" name="Picture 3" descr="C:\Documents and Settings\Administrator\My Documents\My Pictures\img384.jpg"/>
          <p:cNvPicPr>
            <a:picLocks noChangeAspect="1" noChangeArrowheads="1"/>
          </p:cNvPicPr>
          <p:nvPr/>
        </p:nvPicPr>
        <p:blipFill>
          <a:blip r:embed="rId5" cstate="print"/>
          <a:srcRect l="55470" t="36866" r="14325" b="1828"/>
          <a:stretch>
            <a:fillRect/>
          </a:stretch>
        </p:blipFill>
        <p:spPr bwMode="auto">
          <a:xfrm>
            <a:off x="7022866" y="1071547"/>
            <a:ext cx="169253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TW" sz="16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16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16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16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16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16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16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☆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嘎嘎文化</a:t>
            </a:r>
            <a:r>
              <a:rPr lang="en-US" altLang="zh-TW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泰雅族整個文化的核心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zh-TW" alt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→祖靈崇拜</a:t>
            </a:r>
            <a:r>
              <a:rPr lang="en-US" altLang="zh-TW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﹙</a:t>
            </a:r>
            <a:r>
              <a:rPr lang="en-US" altLang="zh-TW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Utuhu</a:t>
            </a:r>
            <a:r>
              <a:rPr lang="en-US" altLang="zh-TW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﹚</a:t>
            </a:r>
          </a:p>
          <a:p>
            <a:pPr>
              <a:buNone/>
            </a:pPr>
            <a:endParaRPr lang="en-US" altLang="zh-TW" sz="9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嘎嘎（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Gaga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）的</a:t>
            </a:r>
            <a:r>
              <a:rPr lang="zh-TW" altLang="en-US" sz="22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本意是祖先遺訓，及祖先所定的制度規範，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逐漸演變成</a:t>
            </a:r>
            <a:r>
              <a:rPr lang="zh-TW" altLang="en-US" sz="2200" b="1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功能群體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Ø"/>
            </a:pPr>
            <a:endParaRPr lang="en-US" altLang="zh-TW" sz="9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22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它是生活與生命歷程中的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慣例、規則或禮節祭儀祭式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，更是一切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道德生活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精神文化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內涵的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準則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。包括泰雅族的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紋面、織貝，或是獵首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文化，都是</a:t>
            </a:r>
            <a:r>
              <a:rPr lang="zh-TW" altLang="en-US" sz="22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它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以為核心發展出來的。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Gaga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泰雅族人</a:t>
            </a:r>
            <a:r>
              <a:rPr lang="zh-TW" altLang="en-US" sz="2200" b="1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生活與生命的核心， </a:t>
            </a:r>
            <a:r>
              <a:rPr lang="zh-TW" altLang="en-US" sz="22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也是</a:t>
            </a:r>
            <a:r>
              <a:rPr lang="zh-TW" altLang="en-US" sz="2200" b="1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團結</a:t>
            </a:r>
            <a:r>
              <a:rPr lang="zh-TW" altLang="en-US" sz="22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族人的力量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Ø"/>
            </a:pPr>
            <a:endParaRPr lang="en-US" altLang="zh-TW" sz="9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泰雅族在叢山峻嶺幾千年的生活，讓他們感受到穀物的豐收獵物的滿盈人間的平安，已不全是人的智慧技巧所能駕馭，因此化為對於存在於天地之間的</a:t>
            </a:r>
            <a:r>
              <a:rPr lang="zh-TW" altLang="en-US" sz="2200" b="1" dirty="0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祖靈崇拜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。並透過一個</a:t>
            </a:r>
            <a:r>
              <a:rPr lang="zh-TW" altLang="en-US" sz="2200" b="1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共祭血緣團體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的組合舉行各種祭典儀式，傳承祖先神奇的力量，以求得美好的生活。這個</a:t>
            </a:r>
            <a:r>
              <a:rPr lang="en-US" altLang="zh-TW" sz="2200" b="1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Gaga</a:t>
            </a:r>
            <a:r>
              <a:rPr lang="zh-TW" altLang="en-US" sz="2200" b="1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團體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，除了</a:t>
            </a:r>
            <a:r>
              <a:rPr lang="zh-TW" altLang="en-US" sz="2200" b="1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共祭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之外，並且</a:t>
            </a:r>
            <a:r>
              <a:rPr lang="zh-TW" altLang="en-US" sz="2200" b="1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共獵、共食、共同負罪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。每一個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Gaga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都會有一個領袖。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sz="9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sz="9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sz="9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900" dirty="0" smtClean="0">
                <a:latin typeface="標楷體" pitchFamily="65" charset="-120"/>
                <a:ea typeface="標楷體" pitchFamily="65" charset="-120"/>
              </a:rPr>
              <a:t>      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在你們的團體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﹙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小組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﹚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裡，你們想可以製訂什麼樣對大家都有利的團體合作公約？如果違反而做不到時，那麼該怎麼辦？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Ø"/>
            </a:pPr>
            <a:endParaRPr lang="en-US" altLang="zh-TW" sz="2000" i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Picture 2" descr="C:\Documents and Settings\Administrator\My Documents\My Pictures\tomato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71472" y="5786454"/>
            <a:ext cx="285751" cy="214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663</Words>
  <Application>Microsoft Office PowerPoint</Application>
  <PresentationFormat>如螢幕大小 (4:3)</PresentationFormat>
  <Paragraphs>62</Paragraphs>
  <Slides>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8" baseType="lpstr">
      <vt:lpstr>Office 佈景主題</vt:lpstr>
      <vt:lpstr>3.紋面國寶</vt:lpstr>
      <vt:lpstr> 3-1.泰雅族（與大自然共存的老靈魂）</vt:lpstr>
      <vt:lpstr> </vt:lpstr>
      <vt:lpstr> </vt:lpstr>
      <vt:lpstr>  族群的區分，過去學者是依照語言的差異將泰雅族劃分為：  </vt:lpstr>
      <vt:lpstr> </vt:lpstr>
      <vt:lpstr>   ☆嘎嘎文化—泰雅族整個文化的核心</vt:lpstr>
    </vt:vector>
  </TitlesOfParts>
  <Company>JC-TEAM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3.紋面國寶</dc:title>
  <dc:creator>JCT-MEM</dc:creator>
  <cp:lastModifiedBy>JCT-MEM</cp:lastModifiedBy>
  <cp:revision>2</cp:revision>
  <dcterms:created xsi:type="dcterms:W3CDTF">2012-03-21T10:25:12Z</dcterms:created>
  <dcterms:modified xsi:type="dcterms:W3CDTF">2012-03-21T10:30:02Z</dcterms:modified>
</cp:coreProperties>
</file>