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938" r:id="rId2"/>
    <p:sldMasterId id="2147483940" r:id="rId3"/>
    <p:sldMasterId id="2147483974" r:id="rId4"/>
  </p:sldMasterIdLst>
  <p:notesMasterIdLst>
    <p:notesMasterId r:id="rId73"/>
  </p:notesMasterIdLst>
  <p:sldIdLst>
    <p:sldId id="295" r:id="rId5"/>
    <p:sldId id="256" r:id="rId6"/>
    <p:sldId id="272" r:id="rId7"/>
    <p:sldId id="257" r:id="rId8"/>
    <p:sldId id="275" r:id="rId9"/>
    <p:sldId id="276" r:id="rId10"/>
    <p:sldId id="277" r:id="rId11"/>
    <p:sldId id="279" r:id="rId12"/>
    <p:sldId id="280" r:id="rId13"/>
    <p:sldId id="294" r:id="rId14"/>
    <p:sldId id="283" r:id="rId15"/>
    <p:sldId id="282"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10" r:id="rId29"/>
    <p:sldId id="311" r:id="rId30"/>
    <p:sldId id="312" r:id="rId31"/>
    <p:sldId id="313" r:id="rId32"/>
    <p:sldId id="323" r:id="rId33"/>
    <p:sldId id="324" r:id="rId34"/>
    <p:sldId id="325" r:id="rId35"/>
    <p:sldId id="326" r:id="rId36"/>
    <p:sldId id="327" r:id="rId37"/>
    <p:sldId id="328" r:id="rId38"/>
    <p:sldId id="329" r:id="rId39"/>
    <p:sldId id="330" r:id="rId40"/>
    <p:sldId id="331" r:id="rId41"/>
    <p:sldId id="332" r:id="rId42"/>
    <p:sldId id="333" r:id="rId43"/>
    <p:sldId id="335" r:id="rId44"/>
    <p:sldId id="336" r:id="rId45"/>
    <p:sldId id="337" r:id="rId46"/>
    <p:sldId id="338" r:id="rId47"/>
    <p:sldId id="342" r:id="rId48"/>
    <p:sldId id="343" r:id="rId49"/>
    <p:sldId id="369" r:id="rId50"/>
    <p:sldId id="370" r:id="rId51"/>
    <p:sldId id="371" r:id="rId52"/>
    <p:sldId id="372" r:id="rId53"/>
    <p:sldId id="373" r:id="rId54"/>
    <p:sldId id="374" r:id="rId55"/>
    <p:sldId id="376" r:id="rId56"/>
    <p:sldId id="346" r:id="rId57"/>
    <p:sldId id="348" r:id="rId58"/>
    <p:sldId id="350" r:id="rId59"/>
    <p:sldId id="351" r:id="rId60"/>
    <p:sldId id="352" r:id="rId61"/>
    <p:sldId id="353" r:id="rId62"/>
    <p:sldId id="354" r:id="rId63"/>
    <p:sldId id="355" r:id="rId64"/>
    <p:sldId id="356" r:id="rId65"/>
    <p:sldId id="357" r:id="rId66"/>
    <p:sldId id="358" r:id="rId67"/>
    <p:sldId id="359" r:id="rId68"/>
    <p:sldId id="360" r:id="rId69"/>
    <p:sldId id="365" r:id="rId70"/>
    <p:sldId id="377" r:id="rId71"/>
    <p:sldId id="378" r:id="rId72"/>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CCECFF"/>
    <a:srgbClr val="FF3300"/>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endParaRPr lang="en-US" altLang="zh-TW"/>
          </a:p>
        </p:txBody>
      </p:sp>
      <p:sp>
        <p:nvSpPr>
          <p:cNvPr id="1300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fld id="{3AACFF75-351A-4F65-B801-2E4D109AEF1C}" type="datetimeFigureOut">
              <a:rPr lang="zh-TW" altLang="en-US"/>
              <a:pPr/>
              <a:t>2013/11/28</a:t>
            </a:fld>
            <a:endParaRPr lang="en-US" altLang="zh-TW"/>
          </a:p>
        </p:txBody>
      </p:sp>
      <p:sp>
        <p:nvSpPr>
          <p:cNvPr id="130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00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300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endParaRPr lang="en-US" altLang="zh-TW"/>
          </a:p>
        </p:txBody>
      </p:sp>
      <p:sp>
        <p:nvSpPr>
          <p:cNvPr id="1300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F0429095-15BB-4E62-BCC6-454ADFF97B87}" type="slidenum">
              <a:rPr lang="zh-TW" altLang="en-US"/>
              <a:pPr/>
              <a:t>‹#›</a:t>
            </a:fld>
            <a:endParaRPr lang="en-US" altLang="zh-TW"/>
          </a:p>
        </p:txBody>
      </p:sp>
    </p:spTree>
    <p:extLst>
      <p:ext uri="{BB962C8B-B14F-4D97-AF65-F5344CB8AC3E}">
        <p14:creationId xmlns:p14="http://schemas.microsoft.com/office/powerpoint/2010/main" val="19062111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Calibri" pitchFamily="34" charset="0"/>
        <a:ea typeface="新細明體" pitchFamily="18" charset="-120"/>
        <a:cs typeface="+mn-cs"/>
      </a:defRPr>
    </a:lvl1pPr>
    <a:lvl2pPr marL="457200" algn="l" rtl="0" fontAlgn="base">
      <a:spcBef>
        <a:spcPct val="30000"/>
      </a:spcBef>
      <a:spcAft>
        <a:spcPct val="0"/>
      </a:spcAft>
      <a:defRPr kumimoji="1" sz="1200" kern="1200">
        <a:solidFill>
          <a:schemeClr val="tx1"/>
        </a:solidFill>
        <a:latin typeface="Calibri" pitchFamily="34" charset="0"/>
        <a:ea typeface="新細明體" pitchFamily="18" charset="-120"/>
        <a:cs typeface="+mn-cs"/>
      </a:defRPr>
    </a:lvl2pPr>
    <a:lvl3pPr marL="914400" algn="l" rtl="0" fontAlgn="base">
      <a:spcBef>
        <a:spcPct val="30000"/>
      </a:spcBef>
      <a:spcAft>
        <a:spcPct val="0"/>
      </a:spcAft>
      <a:defRPr kumimoji="1" sz="1200" kern="1200">
        <a:solidFill>
          <a:schemeClr val="tx1"/>
        </a:solidFill>
        <a:latin typeface="Calibri" pitchFamily="34" charset="0"/>
        <a:ea typeface="新細明體" pitchFamily="18" charset="-120"/>
        <a:cs typeface="+mn-cs"/>
      </a:defRPr>
    </a:lvl3pPr>
    <a:lvl4pPr marL="1371600" algn="l" rtl="0" fontAlgn="base">
      <a:spcBef>
        <a:spcPct val="30000"/>
      </a:spcBef>
      <a:spcAft>
        <a:spcPct val="0"/>
      </a:spcAft>
      <a:defRPr kumimoji="1" sz="1200" kern="1200">
        <a:solidFill>
          <a:schemeClr val="tx1"/>
        </a:solidFill>
        <a:latin typeface="Calibri" pitchFamily="34" charset="0"/>
        <a:ea typeface="新細明體" pitchFamily="18" charset="-120"/>
        <a:cs typeface="+mn-cs"/>
      </a:defRPr>
    </a:lvl4pPr>
    <a:lvl5pPr marL="1828800" algn="l" rtl="0" fontAlgn="base">
      <a:spcBef>
        <a:spcPct val="30000"/>
      </a:spcBef>
      <a:spcAft>
        <a:spcPct val="0"/>
      </a:spcAft>
      <a:defRPr kumimoji="1"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投影片圖像版面配置區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31075" name="備忘稿版面配置區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zh-TW" altLang="en-US"/>
          </a:p>
        </p:txBody>
      </p:sp>
      <p:sp>
        <p:nvSpPr>
          <p:cNvPr id="131076" name="投影片編號版面配置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fld id="{213EC92A-6DB4-4252-A4FF-4A5C50C93736}" type="slidenum">
              <a:rPr kumimoji="0" lang="zh-TW" altLang="en-US" sz="1200"/>
              <a:pPr algn="r" eaLnBrk="1" hangingPunct="1"/>
              <a:t>61</a:t>
            </a:fld>
            <a:endParaRPr kumimoji="0" lang="en-US" altLang="zh-TW"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286000" y="3429000"/>
            <a:ext cx="6399213" cy="1219200"/>
          </a:xfrm>
        </p:spPr>
        <p:txBody>
          <a:bodyPr/>
          <a:lstStyle>
            <a:lvl1pPr>
              <a:defRPr sz="4000"/>
            </a:lvl1pPr>
          </a:lstStyle>
          <a:p>
            <a:r>
              <a:rPr lang="zh-TW" altLang="en-US"/>
              <a:t>按一下以編輯母片標題樣式</a:t>
            </a:r>
          </a:p>
        </p:txBody>
      </p:sp>
      <p:sp>
        <p:nvSpPr>
          <p:cNvPr id="9219" name="Rectangle 3"/>
          <p:cNvSpPr>
            <a:spLocks noGrp="1" noChangeArrowheads="1"/>
          </p:cNvSpPr>
          <p:nvPr>
            <p:ph type="subTitle" idx="1"/>
          </p:nvPr>
        </p:nvSpPr>
        <p:spPr>
          <a:xfrm>
            <a:off x="2286000" y="4800600"/>
            <a:ext cx="6399213" cy="838200"/>
          </a:xfrm>
        </p:spPr>
        <p:txBody>
          <a:bodyPr/>
          <a:lstStyle>
            <a:lvl1pPr marL="0" indent="0">
              <a:buFontTx/>
              <a:buNone/>
              <a:defRPr sz="2400"/>
            </a:lvl1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C0D4FFE-A4F7-4A42-967D-E9DBE49B40A7}" type="slidenum">
              <a:rPr lang="en-US" altLang="zh-TW"/>
              <a:pPr>
                <a:defRPr/>
              </a:pPr>
              <a:t>‹#›</a:t>
            </a:fld>
            <a:endParaRPr lang="en-US" altLang="zh-TW"/>
          </a:p>
        </p:txBody>
      </p:sp>
    </p:spTree>
    <p:extLst>
      <p:ext uri="{BB962C8B-B14F-4D97-AF65-F5344CB8AC3E}">
        <p14:creationId xmlns:p14="http://schemas.microsoft.com/office/powerpoint/2010/main" val="151887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4804A91-5FB0-42B2-A344-284F7CEBD1D3}" type="slidenum">
              <a:rPr lang="en-US" altLang="zh-TW"/>
              <a:pPr>
                <a:defRPr/>
              </a:pPr>
              <a:t>‹#›</a:t>
            </a:fld>
            <a:endParaRPr lang="en-US" altLang="zh-TW"/>
          </a:p>
        </p:txBody>
      </p:sp>
    </p:spTree>
    <p:extLst>
      <p:ext uri="{BB962C8B-B14F-4D97-AF65-F5344CB8AC3E}">
        <p14:creationId xmlns:p14="http://schemas.microsoft.com/office/powerpoint/2010/main" val="2286905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85013" y="533400"/>
            <a:ext cx="1598612" cy="559276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2284413" y="533400"/>
            <a:ext cx="4648200" cy="559276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FB2C5FE-A7E0-42C6-A1D2-2D57B6D01A84}" type="slidenum">
              <a:rPr lang="en-US" altLang="zh-TW"/>
              <a:pPr>
                <a:defRPr/>
              </a:pPr>
              <a:t>‹#›</a:t>
            </a:fld>
            <a:endParaRPr lang="en-US" altLang="zh-TW"/>
          </a:p>
        </p:txBody>
      </p:sp>
    </p:spTree>
    <p:extLst>
      <p:ext uri="{BB962C8B-B14F-4D97-AF65-F5344CB8AC3E}">
        <p14:creationId xmlns:p14="http://schemas.microsoft.com/office/powerpoint/2010/main" val="3630402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58370" name="Rectangle 2"/>
          <p:cNvSpPr>
            <a:spLocks noGrp="1" noRot="1" noChangeArrowheads="1"/>
          </p:cNvSpPr>
          <p:nvPr>
            <p:ph type="ctrTitle"/>
          </p:nvPr>
        </p:nvSpPr>
        <p:spPr>
          <a:xfrm>
            <a:off x="685800" y="2286000"/>
            <a:ext cx="7772400" cy="1143000"/>
          </a:xfrm>
        </p:spPr>
        <p:txBody>
          <a:bodyPr/>
          <a:lstStyle>
            <a:lvl1pPr>
              <a:defRPr/>
            </a:lvl1pPr>
          </a:lstStyle>
          <a:p>
            <a:pPr lvl="0"/>
            <a:r>
              <a:rPr lang="zh-TW" altLang="en-US" noProof="0" smtClean="0"/>
              <a:t>按一下以編輯母片標題樣式</a:t>
            </a:r>
          </a:p>
        </p:txBody>
      </p:sp>
      <p:sp>
        <p:nvSpPr>
          <p:cNvPr id="58371"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zh-TW" altLang="en-US" noProof="0" smtClean="0"/>
              <a:t>按一下以編輯母片副標題樣式</a:t>
            </a:r>
          </a:p>
        </p:txBody>
      </p:sp>
      <p:sp>
        <p:nvSpPr>
          <p:cNvPr id="58372" name="Rectangle 4"/>
          <p:cNvSpPr>
            <a:spLocks noGrp="1" noChangeArrowheads="1"/>
          </p:cNvSpPr>
          <p:nvPr>
            <p:ph type="dt" sz="half" idx="2"/>
          </p:nvPr>
        </p:nvSpPr>
        <p:spPr/>
        <p:txBody>
          <a:bodyPr/>
          <a:lstStyle>
            <a:lvl1pPr>
              <a:defRPr/>
            </a:lvl1pPr>
          </a:lstStyle>
          <a:p>
            <a:fld id="{B6ACE856-D589-423A-8067-E3D65797FF51}" type="datetimeFigureOut">
              <a:rPr lang="zh-TW" altLang="en-US"/>
              <a:pPr/>
              <a:t>2013/11/28</a:t>
            </a:fld>
            <a:endParaRPr lang="en-US" altLang="zh-TW"/>
          </a:p>
        </p:txBody>
      </p:sp>
      <p:sp>
        <p:nvSpPr>
          <p:cNvPr id="58373" name="Rectangle 5"/>
          <p:cNvSpPr>
            <a:spLocks noGrp="1" noChangeArrowheads="1"/>
          </p:cNvSpPr>
          <p:nvPr>
            <p:ph type="ftr" sz="quarter" idx="3"/>
          </p:nvPr>
        </p:nvSpPr>
        <p:spPr/>
        <p:txBody>
          <a:bodyPr/>
          <a:lstStyle>
            <a:lvl1pPr>
              <a:defRPr/>
            </a:lvl1pPr>
          </a:lstStyle>
          <a:p>
            <a:endParaRPr lang="en-US" altLang="zh-TW"/>
          </a:p>
        </p:txBody>
      </p:sp>
      <p:sp>
        <p:nvSpPr>
          <p:cNvPr id="58374" name="Rectangle 6"/>
          <p:cNvSpPr>
            <a:spLocks noGrp="1" noChangeArrowheads="1"/>
          </p:cNvSpPr>
          <p:nvPr>
            <p:ph type="sldNum" sz="quarter" idx="4"/>
          </p:nvPr>
        </p:nvSpPr>
        <p:spPr/>
        <p:txBody>
          <a:bodyPr/>
          <a:lstStyle>
            <a:lvl1pPr>
              <a:defRPr/>
            </a:lvl1pPr>
          </a:lstStyle>
          <a:p>
            <a:fld id="{578F0D90-C724-44AC-A158-F0C6B05816CC}" type="slidenum">
              <a:rPr lang="zh-TW" altLang="en-US"/>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fld id="{08F3E7E9-4655-4995-A616-936724FD1B41}" type="datetimeFigureOut">
              <a:rPr lang="zh-TW" altLang="en-US"/>
              <a:pPr/>
              <a:t>2013/11/28</a:t>
            </a:fld>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CAC2BFFB-A1BB-4376-BD25-69323775649D}" type="slidenum">
              <a:rPr lang="zh-TW" altLang="en-US"/>
              <a:pPr/>
              <a:t>‹#›</a:t>
            </a:fld>
            <a:endParaRPr lang="en-US" altLang="zh-TW"/>
          </a:p>
        </p:txBody>
      </p:sp>
    </p:spTree>
    <p:extLst>
      <p:ext uri="{BB962C8B-B14F-4D97-AF65-F5344CB8AC3E}">
        <p14:creationId xmlns:p14="http://schemas.microsoft.com/office/powerpoint/2010/main" val="660677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fld id="{47360156-5E17-4F60-938E-D38D96DE14C6}" type="datetimeFigureOut">
              <a:rPr lang="zh-TW" altLang="en-US"/>
              <a:pPr/>
              <a:t>2013/11/28</a:t>
            </a:fld>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D1146029-7EF4-4144-81B7-2E7B20D94E8C}" type="slidenum">
              <a:rPr lang="zh-TW" altLang="en-US"/>
              <a:pPr/>
              <a:t>‹#›</a:t>
            </a:fld>
            <a:endParaRPr lang="en-US" altLang="zh-TW"/>
          </a:p>
        </p:txBody>
      </p:sp>
    </p:spTree>
    <p:extLst>
      <p:ext uri="{BB962C8B-B14F-4D97-AF65-F5344CB8AC3E}">
        <p14:creationId xmlns:p14="http://schemas.microsoft.com/office/powerpoint/2010/main" val="814406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01625" y="1905000"/>
            <a:ext cx="4194175" cy="419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05000"/>
            <a:ext cx="4194175" cy="419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fld id="{3123DE9D-9E8A-4FFE-BAC2-55D20CAB2AD2}" type="datetimeFigureOut">
              <a:rPr lang="zh-TW" altLang="en-US"/>
              <a:pPr/>
              <a:t>2013/11/28</a:t>
            </a:fld>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030C2ECF-EA96-426A-9688-68D72AC59BC6}" type="slidenum">
              <a:rPr lang="zh-TW" altLang="en-US"/>
              <a:pPr/>
              <a:t>‹#›</a:t>
            </a:fld>
            <a:endParaRPr lang="en-US" altLang="zh-TW"/>
          </a:p>
        </p:txBody>
      </p:sp>
    </p:spTree>
    <p:extLst>
      <p:ext uri="{BB962C8B-B14F-4D97-AF65-F5344CB8AC3E}">
        <p14:creationId xmlns:p14="http://schemas.microsoft.com/office/powerpoint/2010/main" val="3361595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fld id="{3A7FCF5B-3DE9-4A67-89B0-F88F45D6F925}" type="datetimeFigureOut">
              <a:rPr lang="zh-TW" altLang="en-US"/>
              <a:pPr/>
              <a:t>2013/11/28</a:t>
            </a:fld>
            <a:endParaRPr lang="en-US" altLang="zh-TW"/>
          </a:p>
        </p:txBody>
      </p:sp>
      <p:sp>
        <p:nvSpPr>
          <p:cNvPr id="8" name="頁尾版面配置區 7"/>
          <p:cNvSpPr>
            <a:spLocks noGrp="1"/>
          </p:cNvSpPr>
          <p:nvPr>
            <p:ph type="ftr" sz="quarter" idx="11"/>
          </p:nvPr>
        </p:nvSpPr>
        <p:spPr/>
        <p:txBody>
          <a:bodyPr/>
          <a:lstStyle>
            <a:lvl1pPr>
              <a:defRPr/>
            </a:lvl1pPr>
          </a:lstStyle>
          <a:p>
            <a:endParaRPr lang="en-US" altLang="zh-TW"/>
          </a:p>
        </p:txBody>
      </p:sp>
      <p:sp>
        <p:nvSpPr>
          <p:cNvPr id="9" name="投影片編號版面配置區 8"/>
          <p:cNvSpPr>
            <a:spLocks noGrp="1"/>
          </p:cNvSpPr>
          <p:nvPr>
            <p:ph type="sldNum" sz="quarter" idx="12"/>
          </p:nvPr>
        </p:nvSpPr>
        <p:spPr/>
        <p:txBody>
          <a:bodyPr/>
          <a:lstStyle>
            <a:lvl1pPr>
              <a:defRPr/>
            </a:lvl1pPr>
          </a:lstStyle>
          <a:p>
            <a:fld id="{EEABE30C-E8B2-4233-B7A8-BAE16BD48FFB}" type="slidenum">
              <a:rPr lang="zh-TW" altLang="en-US"/>
              <a:pPr/>
              <a:t>‹#›</a:t>
            </a:fld>
            <a:endParaRPr lang="en-US" altLang="zh-TW"/>
          </a:p>
        </p:txBody>
      </p:sp>
    </p:spTree>
    <p:extLst>
      <p:ext uri="{BB962C8B-B14F-4D97-AF65-F5344CB8AC3E}">
        <p14:creationId xmlns:p14="http://schemas.microsoft.com/office/powerpoint/2010/main" val="3699881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fld id="{0A6F3D13-9DB7-4589-A868-F467F42FD774}" type="datetimeFigureOut">
              <a:rPr lang="zh-TW" altLang="en-US"/>
              <a:pPr/>
              <a:t>2013/11/28</a:t>
            </a:fld>
            <a:endParaRPr lang="en-US" altLang="zh-TW"/>
          </a:p>
        </p:txBody>
      </p:sp>
      <p:sp>
        <p:nvSpPr>
          <p:cNvPr id="4" name="頁尾版面配置區 3"/>
          <p:cNvSpPr>
            <a:spLocks noGrp="1"/>
          </p:cNvSpPr>
          <p:nvPr>
            <p:ph type="ftr" sz="quarter" idx="11"/>
          </p:nvPr>
        </p:nvSpPr>
        <p:spPr/>
        <p:txBody>
          <a:bodyPr/>
          <a:lstStyle>
            <a:lvl1pPr>
              <a:defRPr/>
            </a:lvl1pPr>
          </a:lstStyle>
          <a:p>
            <a:endParaRPr lang="en-US" altLang="zh-TW"/>
          </a:p>
        </p:txBody>
      </p:sp>
      <p:sp>
        <p:nvSpPr>
          <p:cNvPr id="5" name="投影片編號版面配置區 4"/>
          <p:cNvSpPr>
            <a:spLocks noGrp="1"/>
          </p:cNvSpPr>
          <p:nvPr>
            <p:ph type="sldNum" sz="quarter" idx="12"/>
          </p:nvPr>
        </p:nvSpPr>
        <p:spPr/>
        <p:txBody>
          <a:bodyPr/>
          <a:lstStyle>
            <a:lvl1pPr>
              <a:defRPr/>
            </a:lvl1pPr>
          </a:lstStyle>
          <a:p>
            <a:fld id="{4267C282-D51C-4522-A7C8-53FE96A3160B}" type="slidenum">
              <a:rPr lang="zh-TW" altLang="en-US"/>
              <a:pPr/>
              <a:t>‹#›</a:t>
            </a:fld>
            <a:endParaRPr lang="en-US" altLang="zh-TW"/>
          </a:p>
        </p:txBody>
      </p:sp>
    </p:spTree>
    <p:extLst>
      <p:ext uri="{BB962C8B-B14F-4D97-AF65-F5344CB8AC3E}">
        <p14:creationId xmlns:p14="http://schemas.microsoft.com/office/powerpoint/2010/main" val="2939603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fld id="{5D057004-E8BB-406B-9614-FD58244395E1}" type="datetimeFigureOut">
              <a:rPr lang="zh-TW" altLang="en-US"/>
              <a:pPr/>
              <a:t>2013/11/28</a:t>
            </a:fld>
            <a:endParaRPr lang="en-US" altLang="zh-TW"/>
          </a:p>
        </p:txBody>
      </p:sp>
      <p:sp>
        <p:nvSpPr>
          <p:cNvPr id="3" name="頁尾版面配置區 2"/>
          <p:cNvSpPr>
            <a:spLocks noGrp="1"/>
          </p:cNvSpPr>
          <p:nvPr>
            <p:ph type="ftr" sz="quarter" idx="11"/>
          </p:nvPr>
        </p:nvSpPr>
        <p:spPr/>
        <p:txBody>
          <a:bodyPr/>
          <a:lstStyle>
            <a:lvl1pPr>
              <a:defRPr/>
            </a:lvl1pPr>
          </a:lstStyle>
          <a:p>
            <a:endParaRPr lang="en-US" altLang="zh-TW"/>
          </a:p>
        </p:txBody>
      </p:sp>
      <p:sp>
        <p:nvSpPr>
          <p:cNvPr id="4" name="投影片編號版面配置區 3"/>
          <p:cNvSpPr>
            <a:spLocks noGrp="1"/>
          </p:cNvSpPr>
          <p:nvPr>
            <p:ph type="sldNum" sz="quarter" idx="12"/>
          </p:nvPr>
        </p:nvSpPr>
        <p:spPr/>
        <p:txBody>
          <a:bodyPr/>
          <a:lstStyle>
            <a:lvl1pPr>
              <a:defRPr/>
            </a:lvl1pPr>
          </a:lstStyle>
          <a:p>
            <a:fld id="{534853F3-EF08-475A-90BA-3FDBF2AE9F9B}" type="slidenum">
              <a:rPr lang="zh-TW" altLang="en-US"/>
              <a:pPr/>
              <a:t>‹#›</a:t>
            </a:fld>
            <a:endParaRPr lang="en-US" altLang="zh-TW"/>
          </a:p>
        </p:txBody>
      </p:sp>
    </p:spTree>
    <p:extLst>
      <p:ext uri="{BB962C8B-B14F-4D97-AF65-F5344CB8AC3E}">
        <p14:creationId xmlns:p14="http://schemas.microsoft.com/office/powerpoint/2010/main" val="3309874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fld id="{56C9779F-9BDA-42CC-8E7F-DFE6D4BB6D75}" type="datetimeFigureOut">
              <a:rPr lang="zh-TW" altLang="en-US"/>
              <a:pPr/>
              <a:t>2013/11/28</a:t>
            </a:fld>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5F5A43FE-4DFD-4256-8388-26897EFF0EE9}" type="slidenum">
              <a:rPr lang="zh-TW" altLang="en-US"/>
              <a:pPr/>
              <a:t>‹#›</a:t>
            </a:fld>
            <a:endParaRPr lang="en-US" altLang="zh-TW"/>
          </a:p>
        </p:txBody>
      </p:sp>
    </p:spTree>
    <p:extLst>
      <p:ext uri="{BB962C8B-B14F-4D97-AF65-F5344CB8AC3E}">
        <p14:creationId xmlns:p14="http://schemas.microsoft.com/office/powerpoint/2010/main" val="382200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39B2DEF-07F4-464A-9563-D835311C44C4}" type="slidenum">
              <a:rPr lang="en-US" altLang="zh-TW"/>
              <a:pPr>
                <a:defRPr/>
              </a:pPr>
              <a:t>‹#›</a:t>
            </a:fld>
            <a:endParaRPr lang="en-US" altLang="zh-TW"/>
          </a:p>
        </p:txBody>
      </p:sp>
    </p:spTree>
    <p:extLst>
      <p:ext uri="{BB962C8B-B14F-4D97-AF65-F5344CB8AC3E}">
        <p14:creationId xmlns:p14="http://schemas.microsoft.com/office/powerpoint/2010/main" val="40570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fld id="{98493E5E-648E-4282-B571-A4AE1C9ACC6B}" type="datetimeFigureOut">
              <a:rPr lang="zh-TW" altLang="en-US"/>
              <a:pPr/>
              <a:t>2013/11/28</a:t>
            </a:fld>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E24B04A9-9FEB-40C0-B720-DCAFE68C00D4}" type="slidenum">
              <a:rPr lang="zh-TW" altLang="en-US"/>
              <a:pPr/>
              <a:t>‹#›</a:t>
            </a:fld>
            <a:endParaRPr lang="en-US" altLang="zh-TW"/>
          </a:p>
        </p:txBody>
      </p:sp>
    </p:spTree>
    <p:extLst>
      <p:ext uri="{BB962C8B-B14F-4D97-AF65-F5344CB8AC3E}">
        <p14:creationId xmlns:p14="http://schemas.microsoft.com/office/powerpoint/2010/main" val="2844953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fld id="{731B44DB-8725-413A-9B7E-3185D960DD74}" type="datetimeFigureOut">
              <a:rPr lang="zh-TW" altLang="en-US"/>
              <a:pPr/>
              <a:t>2013/11/28</a:t>
            </a:fld>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D044034F-5AD3-4712-8275-7F3E25A3F2B0}" type="slidenum">
              <a:rPr lang="zh-TW" altLang="en-US"/>
              <a:pPr/>
              <a:t>‹#›</a:t>
            </a:fld>
            <a:endParaRPr lang="en-US" altLang="zh-TW"/>
          </a:p>
        </p:txBody>
      </p:sp>
    </p:spTree>
    <p:extLst>
      <p:ext uri="{BB962C8B-B14F-4D97-AF65-F5344CB8AC3E}">
        <p14:creationId xmlns:p14="http://schemas.microsoft.com/office/powerpoint/2010/main" val="2572303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07188" y="609600"/>
            <a:ext cx="2135187" cy="5489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01625" y="609600"/>
            <a:ext cx="6253163" cy="5489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fld id="{DB7239EC-FDF2-4571-B7C1-DDA56728BA95}" type="datetimeFigureOut">
              <a:rPr lang="zh-TW" altLang="en-US"/>
              <a:pPr/>
              <a:t>2013/11/28</a:t>
            </a:fld>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5DA10E27-9002-4806-BA35-9998976F65D1}" type="slidenum">
              <a:rPr lang="zh-TW" altLang="en-US"/>
              <a:pPr/>
              <a:t>‹#›</a:t>
            </a:fld>
            <a:endParaRPr lang="en-US" altLang="zh-TW"/>
          </a:p>
        </p:txBody>
      </p:sp>
    </p:spTree>
    <p:extLst>
      <p:ext uri="{BB962C8B-B14F-4D97-AF65-F5344CB8AC3E}">
        <p14:creationId xmlns:p14="http://schemas.microsoft.com/office/powerpoint/2010/main" val="4214472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01625" y="609600"/>
            <a:ext cx="8540750" cy="5489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日期版面配置區 2"/>
          <p:cNvSpPr>
            <a:spLocks noGrp="1"/>
          </p:cNvSpPr>
          <p:nvPr>
            <p:ph type="dt" sz="half" idx="10"/>
          </p:nvPr>
        </p:nvSpPr>
        <p:spPr>
          <a:xfrm>
            <a:off x="301625" y="6245225"/>
            <a:ext cx="2289175" cy="476250"/>
          </a:xfrm>
        </p:spPr>
        <p:txBody>
          <a:bodyPr/>
          <a:lstStyle>
            <a:lvl1pPr>
              <a:defRPr/>
            </a:lvl1pPr>
          </a:lstStyle>
          <a:p>
            <a:fld id="{1B4DA1E1-498B-4831-BD54-4413D90E575F}" type="datetimeFigureOut">
              <a:rPr lang="zh-TW" altLang="en-US"/>
              <a:pPr/>
              <a:t>2013/11/28</a:t>
            </a:fld>
            <a:endParaRPr lang="en-US" altLang="zh-TW"/>
          </a:p>
        </p:txBody>
      </p:sp>
      <p:sp>
        <p:nvSpPr>
          <p:cNvPr id="4" name="頁尾版面配置區 3"/>
          <p:cNvSpPr>
            <a:spLocks noGrp="1"/>
          </p:cNvSpPr>
          <p:nvPr>
            <p:ph type="ftr" sz="quarter" idx="11"/>
          </p:nvPr>
        </p:nvSpPr>
        <p:spPr>
          <a:xfrm>
            <a:off x="3124200" y="6245225"/>
            <a:ext cx="2895600" cy="476250"/>
          </a:xfrm>
        </p:spPr>
        <p:txBody>
          <a:bodyPr/>
          <a:lstStyle>
            <a:lvl1pPr>
              <a:defRPr/>
            </a:lvl1pPr>
          </a:lstStyle>
          <a:p>
            <a:endParaRPr lang="en-US" altLang="zh-TW"/>
          </a:p>
        </p:txBody>
      </p:sp>
      <p:sp>
        <p:nvSpPr>
          <p:cNvPr id="5" name="投影片編號版面配置區 4"/>
          <p:cNvSpPr>
            <a:spLocks noGrp="1"/>
          </p:cNvSpPr>
          <p:nvPr>
            <p:ph type="sldNum" sz="quarter" idx="12"/>
          </p:nvPr>
        </p:nvSpPr>
        <p:spPr>
          <a:xfrm>
            <a:off x="6553200" y="6245225"/>
            <a:ext cx="2289175" cy="476250"/>
          </a:xfrm>
        </p:spPr>
        <p:txBody>
          <a:bodyPr/>
          <a:lstStyle>
            <a:lvl1pPr>
              <a:defRPr/>
            </a:lvl1pPr>
          </a:lstStyle>
          <a:p>
            <a:fld id="{70752863-079D-48DA-8D8F-5EE620D259A7}" type="slidenum">
              <a:rPr lang="zh-TW" altLang="en-US"/>
              <a:pPr/>
              <a:t>‹#›</a:t>
            </a:fld>
            <a:endParaRPr lang="en-US" altLang="zh-TW"/>
          </a:p>
        </p:txBody>
      </p:sp>
    </p:spTree>
    <p:extLst>
      <p:ext uri="{BB962C8B-B14F-4D97-AF65-F5344CB8AC3E}">
        <p14:creationId xmlns:p14="http://schemas.microsoft.com/office/powerpoint/2010/main" val="407729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fld id="{045EA756-94CA-4991-9A19-ABE3011048E2}" type="datetimeFigureOut">
              <a:rPr lang="zh-TW" altLang="en-US"/>
              <a:pPr/>
              <a:t>2013/11/28</a:t>
            </a:fld>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D9A1B67B-0ECE-4638-A6B1-4358870EA0F3}" type="slidenum">
              <a:rPr lang="zh-TW" altLang="en-US"/>
              <a:pPr/>
              <a:t>‹#›</a:t>
            </a:fld>
            <a:endParaRPr lang="en-US" altLang="zh-TW"/>
          </a:p>
        </p:txBody>
      </p:sp>
    </p:spTree>
    <p:extLst>
      <p:ext uri="{BB962C8B-B14F-4D97-AF65-F5344CB8AC3E}">
        <p14:creationId xmlns:p14="http://schemas.microsoft.com/office/powerpoint/2010/main" val="179822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fld id="{6DD21909-F49A-4AF1-9334-6AC5758E542C}" type="datetimeFigureOut">
              <a:rPr lang="zh-TW" altLang="en-US"/>
              <a:pPr/>
              <a:t>2013/11/28</a:t>
            </a:fld>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AF746712-3EE3-4837-8367-FA61069966A5}" type="slidenum">
              <a:rPr lang="zh-TW" altLang="en-US"/>
              <a:pPr/>
              <a:t>‹#›</a:t>
            </a:fld>
            <a:endParaRPr lang="en-US" altLang="zh-TW"/>
          </a:p>
        </p:txBody>
      </p:sp>
    </p:spTree>
    <p:extLst>
      <p:ext uri="{BB962C8B-B14F-4D97-AF65-F5344CB8AC3E}">
        <p14:creationId xmlns:p14="http://schemas.microsoft.com/office/powerpoint/2010/main" val="738865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fld id="{BDBC709E-92B5-44B9-BAC3-2F93A3D300A2}" type="datetimeFigureOut">
              <a:rPr lang="zh-TW" altLang="en-US"/>
              <a:pPr/>
              <a:t>2013/11/28</a:t>
            </a:fld>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6763FBC2-FBF8-45AB-86AC-60799D7FC3E8}" type="slidenum">
              <a:rPr lang="zh-TW" altLang="en-US"/>
              <a:pPr/>
              <a:t>‹#›</a:t>
            </a:fld>
            <a:endParaRPr lang="en-US" altLang="zh-TW"/>
          </a:p>
        </p:txBody>
      </p:sp>
    </p:spTree>
    <p:extLst>
      <p:ext uri="{BB962C8B-B14F-4D97-AF65-F5344CB8AC3E}">
        <p14:creationId xmlns:p14="http://schemas.microsoft.com/office/powerpoint/2010/main" val="1394381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fld id="{30E5736B-B272-40D9-976F-1C44CA9682C1}" type="datetimeFigureOut">
              <a:rPr lang="zh-TW" altLang="en-US"/>
              <a:pPr/>
              <a:t>2013/11/28</a:t>
            </a:fld>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4B4F9817-7E0A-4C8C-8DFE-F82382B0732D}" type="slidenum">
              <a:rPr lang="zh-TW" altLang="en-US"/>
              <a:pPr/>
              <a:t>‹#›</a:t>
            </a:fld>
            <a:endParaRPr lang="en-US" altLang="zh-TW"/>
          </a:p>
        </p:txBody>
      </p:sp>
    </p:spTree>
    <p:extLst>
      <p:ext uri="{BB962C8B-B14F-4D97-AF65-F5344CB8AC3E}">
        <p14:creationId xmlns:p14="http://schemas.microsoft.com/office/powerpoint/2010/main" val="2244767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fld id="{D390C520-0FFC-4FF5-9DD9-E7785D03A771}" type="datetimeFigureOut">
              <a:rPr lang="zh-TW" altLang="en-US"/>
              <a:pPr/>
              <a:t>2013/11/28</a:t>
            </a:fld>
            <a:endParaRPr lang="en-US" altLang="zh-TW"/>
          </a:p>
        </p:txBody>
      </p:sp>
      <p:sp>
        <p:nvSpPr>
          <p:cNvPr id="8" name="頁尾版面配置區 7"/>
          <p:cNvSpPr>
            <a:spLocks noGrp="1"/>
          </p:cNvSpPr>
          <p:nvPr>
            <p:ph type="ftr" sz="quarter" idx="11"/>
          </p:nvPr>
        </p:nvSpPr>
        <p:spPr/>
        <p:txBody>
          <a:bodyPr/>
          <a:lstStyle>
            <a:lvl1pPr>
              <a:defRPr/>
            </a:lvl1pPr>
          </a:lstStyle>
          <a:p>
            <a:endParaRPr lang="en-US" altLang="zh-TW"/>
          </a:p>
        </p:txBody>
      </p:sp>
      <p:sp>
        <p:nvSpPr>
          <p:cNvPr id="9" name="投影片編號版面配置區 8"/>
          <p:cNvSpPr>
            <a:spLocks noGrp="1"/>
          </p:cNvSpPr>
          <p:nvPr>
            <p:ph type="sldNum" sz="quarter" idx="12"/>
          </p:nvPr>
        </p:nvSpPr>
        <p:spPr/>
        <p:txBody>
          <a:bodyPr/>
          <a:lstStyle>
            <a:lvl1pPr>
              <a:defRPr/>
            </a:lvl1pPr>
          </a:lstStyle>
          <a:p>
            <a:fld id="{AD274CB4-24C3-4A53-B438-91598ECE788E}" type="slidenum">
              <a:rPr lang="zh-TW" altLang="en-US"/>
              <a:pPr/>
              <a:t>‹#›</a:t>
            </a:fld>
            <a:endParaRPr lang="en-US" altLang="zh-TW"/>
          </a:p>
        </p:txBody>
      </p:sp>
    </p:spTree>
    <p:extLst>
      <p:ext uri="{BB962C8B-B14F-4D97-AF65-F5344CB8AC3E}">
        <p14:creationId xmlns:p14="http://schemas.microsoft.com/office/powerpoint/2010/main" val="3502487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fld id="{9300C9F5-DC00-49D1-B6BF-84BCAD553B6E}" type="datetimeFigureOut">
              <a:rPr lang="zh-TW" altLang="en-US"/>
              <a:pPr/>
              <a:t>2013/11/28</a:t>
            </a:fld>
            <a:endParaRPr lang="en-US" altLang="zh-TW"/>
          </a:p>
        </p:txBody>
      </p:sp>
      <p:sp>
        <p:nvSpPr>
          <p:cNvPr id="4" name="頁尾版面配置區 3"/>
          <p:cNvSpPr>
            <a:spLocks noGrp="1"/>
          </p:cNvSpPr>
          <p:nvPr>
            <p:ph type="ftr" sz="quarter" idx="11"/>
          </p:nvPr>
        </p:nvSpPr>
        <p:spPr/>
        <p:txBody>
          <a:bodyPr/>
          <a:lstStyle>
            <a:lvl1pPr>
              <a:defRPr/>
            </a:lvl1pPr>
          </a:lstStyle>
          <a:p>
            <a:endParaRPr lang="en-US" altLang="zh-TW"/>
          </a:p>
        </p:txBody>
      </p:sp>
      <p:sp>
        <p:nvSpPr>
          <p:cNvPr id="5" name="投影片編號版面配置區 4"/>
          <p:cNvSpPr>
            <a:spLocks noGrp="1"/>
          </p:cNvSpPr>
          <p:nvPr>
            <p:ph type="sldNum" sz="quarter" idx="12"/>
          </p:nvPr>
        </p:nvSpPr>
        <p:spPr/>
        <p:txBody>
          <a:bodyPr/>
          <a:lstStyle>
            <a:lvl1pPr>
              <a:defRPr/>
            </a:lvl1pPr>
          </a:lstStyle>
          <a:p>
            <a:fld id="{E4299C85-8294-479A-AFAD-12D0278E4ABC}" type="slidenum">
              <a:rPr lang="zh-TW" altLang="en-US"/>
              <a:pPr/>
              <a:t>‹#›</a:t>
            </a:fld>
            <a:endParaRPr lang="en-US" altLang="zh-TW"/>
          </a:p>
        </p:txBody>
      </p:sp>
    </p:spTree>
    <p:extLst>
      <p:ext uri="{BB962C8B-B14F-4D97-AF65-F5344CB8AC3E}">
        <p14:creationId xmlns:p14="http://schemas.microsoft.com/office/powerpoint/2010/main" val="2182179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C459CBA-9D40-49C6-9382-4C68FC163A4A}" type="slidenum">
              <a:rPr lang="en-US" altLang="zh-TW"/>
              <a:pPr>
                <a:defRPr/>
              </a:pPr>
              <a:t>‹#›</a:t>
            </a:fld>
            <a:endParaRPr lang="en-US" altLang="zh-TW"/>
          </a:p>
        </p:txBody>
      </p:sp>
    </p:spTree>
    <p:extLst>
      <p:ext uri="{BB962C8B-B14F-4D97-AF65-F5344CB8AC3E}">
        <p14:creationId xmlns:p14="http://schemas.microsoft.com/office/powerpoint/2010/main" val="4290693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fld id="{B61F1B76-5AE6-415B-949F-96F0C8D43054}" type="datetimeFigureOut">
              <a:rPr lang="zh-TW" altLang="en-US"/>
              <a:pPr/>
              <a:t>2013/11/28</a:t>
            </a:fld>
            <a:endParaRPr lang="en-US" altLang="zh-TW"/>
          </a:p>
        </p:txBody>
      </p:sp>
      <p:sp>
        <p:nvSpPr>
          <p:cNvPr id="3" name="頁尾版面配置區 2"/>
          <p:cNvSpPr>
            <a:spLocks noGrp="1"/>
          </p:cNvSpPr>
          <p:nvPr>
            <p:ph type="ftr" sz="quarter" idx="11"/>
          </p:nvPr>
        </p:nvSpPr>
        <p:spPr/>
        <p:txBody>
          <a:bodyPr/>
          <a:lstStyle>
            <a:lvl1pPr>
              <a:defRPr/>
            </a:lvl1pPr>
          </a:lstStyle>
          <a:p>
            <a:endParaRPr lang="en-US" altLang="zh-TW"/>
          </a:p>
        </p:txBody>
      </p:sp>
      <p:sp>
        <p:nvSpPr>
          <p:cNvPr id="4" name="投影片編號版面配置區 3"/>
          <p:cNvSpPr>
            <a:spLocks noGrp="1"/>
          </p:cNvSpPr>
          <p:nvPr>
            <p:ph type="sldNum" sz="quarter" idx="12"/>
          </p:nvPr>
        </p:nvSpPr>
        <p:spPr/>
        <p:txBody>
          <a:bodyPr/>
          <a:lstStyle>
            <a:lvl1pPr>
              <a:defRPr/>
            </a:lvl1pPr>
          </a:lstStyle>
          <a:p>
            <a:fld id="{3D08EE5A-EE87-4418-8537-588854B981C8}" type="slidenum">
              <a:rPr lang="zh-TW" altLang="en-US"/>
              <a:pPr/>
              <a:t>‹#›</a:t>
            </a:fld>
            <a:endParaRPr lang="en-US" altLang="zh-TW"/>
          </a:p>
        </p:txBody>
      </p:sp>
    </p:spTree>
    <p:extLst>
      <p:ext uri="{BB962C8B-B14F-4D97-AF65-F5344CB8AC3E}">
        <p14:creationId xmlns:p14="http://schemas.microsoft.com/office/powerpoint/2010/main" val="104160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fld id="{EC3A3E09-84B6-41D8-90CC-9A31BB5E3793}" type="datetimeFigureOut">
              <a:rPr lang="zh-TW" altLang="en-US"/>
              <a:pPr/>
              <a:t>2013/11/28</a:t>
            </a:fld>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01049DA5-D802-49F8-B2B6-5A667AE992B8}" type="slidenum">
              <a:rPr lang="zh-TW" altLang="en-US"/>
              <a:pPr/>
              <a:t>‹#›</a:t>
            </a:fld>
            <a:endParaRPr lang="en-US" altLang="zh-TW"/>
          </a:p>
        </p:txBody>
      </p:sp>
    </p:spTree>
    <p:extLst>
      <p:ext uri="{BB962C8B-B14F-4D97-AF65-F5344CB8AC3E}">
        <p14:creationId xmlns:p14="http://schemas.microsoft.com/office/powerpoint/2010/main" val="2753273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fld id="{7D423860-ED33-4F04-BA40-FDBFE1C7A4CC}" type="datetimeFigureOut">
              <a:rPr lang="zh-TW" altLang="en-US"/>
              <a:pPr/>
              <a:t>2013/11/28</a:t>
            </a:fld>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120C0066-D02D-4EF7-933A-06E389E9E159}" type="slidenum">
              <a:rPr lang="zh-TW" altLang="en-US"/>
              <a:pPr/>
              <a:t>‹#›</a:t>
            </a:fld>
            <a:endParaRPr lang="en-US" altLang="zh-TW"/>
          </a:p>
        </p:txBody>
      </p:sp>
    </p:spTree>
    <p:extLst>
      <p:ext uri="{BB962C8B-B14F-4D97-AF65-F5344CB8AC3E}">
        <p14:creationId xmlns:p14="http://schemas.microsoft.com/office/powerpoint/2010/main" val="2251070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fld id="{C18BB7AD-04D4-464F-93C0-509D0E249A0E}" type="datetimeFigureOut">
              <a:rPr lang="zh-TW" altLang="en-US"/>
              <a:pPr/>
              <a:t>2013/11/28</a:t>
            </a:fld>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2D76397A-F490-48BD-9E19-893FF722E6A3}" type="slidenum">
              <a:rPr lang="zh-TW" altLang="en-US"/>
              <a:pPr/>
              <a:t>‹#›</a:t>
            </a:fld>
            <a:endParaRPr lang="en-US" altLang="zh-TW"/>
          </a:p>
        </p:txBody>
      </p:sp>
    </p:spTree>
    <p:extLst>
      <p:ext uri="{BB962C8B-B14F-4D97-AF65-F5344CB8AC3E}">
        <p14:creationId xmlns:p14="http://schemas.microsoft.com/office/powerpoint/2010/main" val="2713491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fld id="{8CB2C6C8-5EEB-40ED-9511-22D99003B12A}" type="datetimeFigureOut">
              <a:rPr lang="zh-TW" altLang="en-US"/>
              <a:pPr/>
              <a:t>2013/11/28</a:t>
            </a:fld>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C01D793B-7E36-4DF1-A456-60F33AAFFF05}" type="slidenum">
              <a:rPr lang="zh-TW" altLang="en-US"/>
              <a:pPr/>
              <a:t>‹#›</a:t>
            </a:fld>
            <a:endParaRPr lang="en-US" altLang="zh-TW"/>
          </a:p>
        </p:txBody>
      </p:sp>
    </p:spTree>
    <p:extLst>
      <p:ext uri="{BB962C8B-B14F-4D97-AF65-F5344CB8AC3E}">
        <p14:creationId xmlns:p14="http://schemas.microsoft.com/office/powerpoint/2010/main" val="3172311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直線接點 3"/>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5" name="直線接點 4"/>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6" name="直線接點 5"/>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22" name="標題 21"/>
          <p:cNvSpPr>
            <a:spLocks noGrp="1"/>
          </p:cNvSpPr>
          <p:nvPr>
            <p:ph type="title"/>
          </p:nvPr>
        </p:nvSpPr>
        <p:spPr/>
        <p:txBody>
          <a:bodyPr/>
          <a:lstStyle/>
          <a:p>
            <a:r>
              <a:rPr lang="zh-TW" altLang="en-US" smtClean="0"/>
              <a:t>按一下以編輯母片標題樣式</a:t>
            </a:r>
            <a:endParaRPr lang="en-US"/>
          </a:p>
        </p:txBody>
      </p:sp>
      <p:sp>
        <p:nvSpPr>
          <p:cNvPr id="27" name="內容版面配置區 26"/>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日期版面配置區 24"/>
          <p:cNvSpPr>
            <a:spLocks noGrp="1"/>
          </p:cNvSpPr>
          <p:nvPr>
            <p:ph type="dt" sz="half" idx="10"/>
          </p:nvPr>
        </p:nvSpPr>
        <p:spPr/>
        <p:txBody>
          <a:bodyPr/>
          <a:lstStyle>
            <a:lvl1pPr>
              <a:defRPr/>
            </a:lvl1pPr>
          </a:lstStyle>
          <a:p>
            <a:pPr>
              <a:defRPr/>
            </a:pPr>
            <a:endParaRPr lang="en-US" altLang="zh-TW"/>
          </a:p>
        </p:txBody>
      </p:sp>
      <p:sp>
        <p:nvSpPr>
          <p:cNvPr id="8" name="頁尾版面配置區 18"/>
          <p:cNvSpPr>
            <a:spLocks noGrp="1"/>
          </p:cNvSpPr>
          <p:nvPr>
            <p:ph type="ftr" sz="quarter" idx="11"/>
          </p:nvPr>
        </p:nvSpPr>
        <p:spPr>
          <a:xfrm>
            <a:off x="3581400" y="76200"/>
            <a:ext cx="2895600" cy="288925"/>
          </a:xfrm>
        </p:spPr>
        <p:txBody>
          <a:bodyPr/>
          <a:lstStyle>
            <a:lvl1pPr>
              <a:defRPr/>
            </a:lvl1pPr>
          </a:lstStyle>
          <a:p>
            <a:pPr>
              <a:defRPr/>
            </a:pPr>
            <a:endParaRPr lang="en-US" altLang="zh-TW"/>
          </a:p>
        </p:txBody>
      </p:sp>
      <p:sp>
        <p:nvSpPr>
          <p:cNvPr id="9" name="投影片編號版面配置區 15"/>
          <p:cNvSpPr>
            <a:spLocks noGrp="1"/>
          </p:cNvSpPr>
          <p:nvPr>
            <p:ph type="sldNum" sz="quarter" idx="12"/>
          </p:nvPr>
        </p:nvSpPr>
        <p:spPr>
          <a:xfrm>
            <a:off x="8229600" y="6473825"/>
            <a:ext cx="758825" cy="247650"/>
          </a:xfrm>
        </p:spPr>
        <p:txBody>
          <a:bodyPr/>
          <a:lstStyle>
            <a:lvl1pPr>
              <a:defRPr/>
            </a:lvl1pPr>
          </a:lstStyle>
          <a:p>
            <a:pPr>
              <a:defRPr/>
            </a:pPr>
            <a:fld id="{8650CA44-7198-44F7-AE86-1B3577C71055}" type="slidenum">
              <a:rPr lang="en-US" altLang="zh-TW"/>
              <a:pPr>
                <a:defRPr/>
              </a:pPr>
              <a:t>‹#›</a:t>
            </a:fld>
            <a:endParaRPr lang="en-US" altLang="zh-TW"/>
          </a:p>
        </p:txBody>
      </p:sp>
    </p:spTree>
    <p:extLst>
      <p:ext uri="{BB962C8B-B14F-4D97-AF65-F5344CB8AC3E}">
        <p14:creationId xmlns:p14="http://schemas.microsoft.com/office/powerpoint/2010/main" val="49477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4" name="直線接點 3"/>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5" name="直線接點 4"/>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7" name="直線接點 6"/>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9" name="直線接點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6" name="文字版面配置區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8" name="標題 7"/>
          <p:cNvSpPr>
            <a:spLocks noGrp="1"/>
          </p:cNvSpPr>
          <p:nvPr>
            <p:ph type="title"/>
          </p:nvPr>
        </p:nvSpPr>
        <p:spPr>
          <a:xfrm>
            <a:off x="180475" y="2947085"/>
            <a:ext cx="8686800" cy="1184825"/>
          </a:xfrm>
        </p:spPr>
        <p:txBody>
          <a:bodyPr rtlCol="0" anchor="t"/>
          <a:lstStyle>
            <a:lvl1pPr algn="r">
              <a:defRPr/>
            </a:lvl1pPr>
          </a:lstStyle>
          <a:p>
            <a:r>
              <a:rPr lang="zh-TW" altLang="en-US" smtClean="0"/>
              <a:t>按一下以編輯母片標題樣式</a:t>
            </a:r>
            <a:endParaRPr lang="en-US"/>
          </a:p>
        </p:txBody>
      </p:sp>
      <p:sp>
        <p:nvSpPr>
          <p:cNvPr id="10" name="日期版面配置區 18"/>
          <p:cNvSpPr>
            <a:spLocks noGrp="1"/>
          </p:cNvSpPr>
          <p:nvPr>
            <p:ph type="dt" sz="half" idx="10"/>
          </p:nvPr>
        </p:nvSpPr>
        <p:spPr/>
        <p:txBody>
          <a:bodyPr/>
          <a:lstStyle>
            <a:lvl1pPr>
              <a:defRPr/>
            </a:lvl1pPr>
          </a:lstStyle>
          <a:p>
            <a:pPr>
              <a:defRPr/>
            </a:pPr>
            <a:endParaRPr lang="en-US" altLang="zh-TW"/>
          </a:p>
        </p:txBody>
      </p:sp>
      <p:sp>
        <p:nvSpPr>
          <p:cNvPr id="11" name="頁尾版面配置區 10"/>
          <p:cNvSpPr>
            <a:spLocks noGrp="1"/>
          </p:cNvSpPr>
          <p:nvPr>
            <p:ph type="ftr" sz="quarter" idx="11"/>
          </p:nvPr>
        </p:nvSpPr>
        <p:spPr/>
        <p:txBody>
          <a:bodyPr/>
          <a:lstStyle>
            <a:lvl1pPr>
              <a:defRPr/>
            </a:lvl1pPr>
          </a:lstStyle>
          <a:p>
            <a:pPr>
              <a:defRPr/>
            </a:pPr>
            <a:endParaRPr lang="en-US" altLang="zh-TW"/>
          </a:p>
        </p:txBody>
      </p:sp>
      <p:sp>
        <p:nvSpPr>
          <p:cNvPr id="12" name="投影片編號版面配置區 15"/>
          <p:cNvSpPr>
            <a:spLocks noGrp="1"/>
          </p:cNvSpPr>
          <p:nvPr>
            <p:ph type="sldNum" sz="quarter" idx="12"/>
          </p:nvPr>
        </p:nvSpPr>
        <p:spPr/>
        <p:txBody>
          <a:bodyPr/>
          <a:lstStyle>
            <a:lvl1pPr>
              <a:defRPr/>
            </a:lvl1pPr>
          </a:lstStyle>
          <a:p>
            <a:pPr>
              <a:defRPr/>
            </a:pPr>
            <a:fld id="{B563B0D1-0F43-41C8-8BCC-C42A14D014E7}" type="slidenum">
              <a:rPr lang="en-US" altLang="zh-TW"/>
              <a:pPr>
                <a:defRPr/>
              </a:pPr>
              <a:t>‹#›</a:t>
            </a:fld>
            <a:endParaRPr lang="en-US" altLang="zh-TW"/>
          </a:p>
        </p:txBody>
      </p:sp>
    </p:spTree>
    <p:extLst>
      <p:ext uri="{BB962C8B-B14F-4D97-AF65-F5344CB8AC3E}">
        <p14:creationId xmlns:p14="http://schemas.microsoft.com/office/powerpoint/2010/main" val="50963804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直線接點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8" name="直線接點 7"/>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9" name="直線接點 8"/>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10" name="直線接點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29" name="標題 28"/>
          <p:cNvSpPr>
            <a:spLocks noGrp="1"/>
          </p:cNvSpPr>
          <p:nvPr>
            <p:ph type="title"/>
          </p:nvPr>
        </p:nvSpPr>
        <p:spPr>
          <a:xfrm>
            <a:off x="304800" y="5410200"/>
            <a:ext cx="8610600" cy="882650"/>
          </a:xfrm>
        </p:spPr>
        <p:txBody>
          <a:bodyPr/>
          <a:lstStyle>
            <a:lvl1pPr>
              <a:defRPr/>
            </a:lvl1pPr>
          </a:lstStyle>
          <a:p>
            <a:r>
              <a:rPr lang="zh-TW" altLang="en-US" smtClean="0"/>
              <a:t>按一下以編輯母片標題樣式</a:t>
            </a:r>
            <a:endParaRPr lang="en-US"/>
          </a:p>
        </p:txBody>
      </p:sp>
      <p:sp>
        <p:nvSpPr>
          <p:cNvPr id="13" name="文字版面配置區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zh-TW" altLang="en-US" smtClean="0"/>
              <a:t>按一下以編輯母片文字樣式</a:t>
            </a:r>
          </a:p>
        </p:txBody>
      </p:sp>
      <p:sp>
        <p:nvSpPr>
          <p:cNvPr id="25" name="文字版面配置區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zh-TW" altLang="en-US" smtClean="0"/>
              <a:t>按一下以編輯母片文字樣式</a:t>
            </a:r>
          </a:p>
        </p:txBody>
      </p:sp>
      <p:sp>
        <p:nvSpPr>
          <p:cNvPr id="4" name="內容版面配置區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28" name="內容版面配置區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日期版面配置區 9"/>
          <p:cNvSpPr>
            <a:spLocks noGrp="1"/>
          </p:cNvSpPr>
          <p:nvPr>
            <p:ph type="dt" sz="half" idx="10"/>
          </p:nvPr>
        </p:nvSpPr>
        <p:spPr/>
        <p:txBody>
          <a:bodyPr/>
          <a:lstStyle>
            <a:lvl1pPr>
              <a:defRPr/>
            </a:lvl1pPr>
          </a:lstStyle>
          <a:p>
            <a:pPr>
              <a:defRPr/>
            </a:pPr>
            <a:endParaRPr lang="en-US" altLang="zh-TW"/>
          </a:p>
        </p:txBody>
      </p:sp>
      <p:sp>
        <p:nvSpPr>
          <p:cNvPr id="12" name="頁尾版面配置區 5"/>
          <p:cNvSpPr>
            <a:spLocks noGrp="1"/>
          </p:cNvSpPr>
          <p:nvPr>
            <p:ph type="ftr" sz="quarter" idx="11"/>
          </p:nvPr>
        </p:nvSpPr>
        <p:spPr/>
        <p:txBody>
          <a:bodyPr/>
          <a:lstStyle>
            <a:lvl1pPr>
              <a:defRPr/>
            </a:lvl1pPr>
          </a:lstStyle>
          <a:p>
            <a:pPr>
              <a:defRPr/>
            </a:pPr>
            <a:endParaRPr lang="en-US" altLang="zh-TW"/>
          </a:p>
        </p:txBody>
      </p:sp>
      <p:sp>
        <p:nvSpPr>
          <p:cNvPr id="14" name="投影片編號版面配置區 6"/>
          <p:cNvSpPr>
            <a:spLocks noGrp="1"/>
          </p:cNvSpPr>
          <p:nvPr>
            <p:ph type="sldNum" sz="quarter" idx="12"/>
          </p:nvPr>
        </p:nvSpPr>
        <p:spPr>
          <a:xfrm>
            <a:off x="8229600" y="6477000"/>
            <a:ext cx="762000" cy="247650"/>
          </a:xfrm>
        </p:spPr>
        <p:txBody>
          <a:bodyPr/>
          <a:lstStyle>
            <a:lvl1pPr>
              <a:defRPr/>
            </a:lvl1pPr>
          </a:lstStyle>
          <a:p>
            <a:pPr>
              <a:defRPr/>
            </a:pPr>
            <a:fld id="{9FC3C069-FF55-408C-A6AD-BFC138E58A0C}" type="slidenum">
              <a:rPr lang="en-US" altLang="zh-TW"/>
              <a:pPr>
                <a:defRPr/>
              </a:pPr>
              <a:t>‹#›</a:t>
            </a:fld>
            <a:endParaRPr lang="en-US" altLang="zh-TW"/>
          </a:p>
        </p:txBody>
      </p:sp>
    </p:spTree>
    <p:extLst>
      <p:ext uri="{BB962C8B-B14F-4D97-AF65-F5344CB8AC3E}">
        <p14:creationId xmlns:p14="http://schemas.microsoft.com/office/powerpoint/2010/main" val="7277601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直線接點 4"/>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6" name="直線接點 5"/>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7" name="直線接點 6"/>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8" name="直線接點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kumimoji="0" lang="en-US"/>
          </a:p>
        </p:txBody>
      </p:sp>
      <p:sp>
        <p:nvSpPr>
          <p:cNvPr id="12" name="標題 11"/>
          <p:cNvSpPr>
            <a:spLocks noGrp="1"/>
          </p:cNvSpPr>
          <p:nvPr>
            <p:ph type="title"/>
          </p:nvPr>
        </p:nvSpPr>
        <p:spPr>
          <a:xfrm>
            <a:off x="457200" y="5486400"/>
            <a:ext cx="8458200" cy="520700"/>
          </a:xfrm>
        </p:spPr>
        <p:txBody>
          <a:bodyPr/>
          <a:lstStyle>
            <a:lvl1pPr algn="l">
              <a:buNone/>
              <a:defRPr sz="2000" b="1"/>
            </a:lvl1pPr>
          </a:lstStyle>
          <a:p>
            <a:r>
              <a:rPr lang="zh-TW" altLang="en-US" smtClean="0"/>
              <a:t>按一下以編輯母片標題樣式</a:t>
            </a:r>
            <a:endParaRPr lang="en-US"/>
          </a:p>
        </p:txBody>
      </p:sp>
      <p:sp>
        <p:nvSpPr>
          <p:cNvPr id="26" name="文字版面配置區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14" name="內容版面配置區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9" name="日期版面配置區 24"/>
          <p:cNvSpPr>
            <a:spLocks noGrp="1"/>
          </p:cNvSpPr>
          <p:nvPr>
            <p:ph type="dt" sz="half" idx="10"/>
          </p:nvPr>
        </p:nvSpPr>
        <p:spPr/>
        <p:txBody>
          <a:bodyPr/>
          <a:lstStyle>
            <a:lvl1pPr>
              <a:defRPr/>
            </a:lvl1pPr>
          </a:lstStyle>
          <a:p>
            <a:pPr>
              <a:defRPr/>
            </a:pPr>
            <a:endParaRPr lang="en-US" altLang="zh-TW"/>
          </a:p>
        </p:txBody>
      </p:sp>
      <p:sp>
        <p:nvSpPr>
          <p:cNvPr id="10" name="頁尾版面配置區 28"/>
          <p:cNvSpPr>
            <a:spLocks noGrp="1"/>
          </p:cNvSpPr>
          <p:nvPr>
            <p:ph type="ftr" sz="quarter" idx="11"/>
          </p:nvPr>
        </p:nvSpPr>
        <p:spPr/>
        <p:txBody>
          <a:bodyPr/>
          <a:lstStyle>
            <a:lvl1pPr>
              <a:defRPr/>
            </a:lvl1pPr>
          </a:lstStyle>
          <a:p>
            <a:pPr>
              <a:defRPr/>
            </a:pPr>
            <a:endParaRPr lang="en-US" altLang="zh-TW"/>
          </a:p>
        </p:txBody>
      </p:sp>
      <p:sp>
        <p:nvSpPr>
          <p:cNvPr id="11" name="投影片編號版面配置區 6"/>
          <p:cNvSpPr>
            <a:spLocks noGrp="1"/>
          </p:cNvSpPr>
          <p:nvPr>
            <p:ph type="sldNum" sz="quarter" idx="12"/>
          </p:nvPr>
        </p:nvSpPr>
        <p:spPr/>
        <p:txBody>
          <a:bodyPr/>
          <a:lstStyle>
            <a:lvl1pPr>
              <a:defRPr/>
            </a:lvl1pPr>
          </a:lstStyle>
          <a:p>
            <a:pPr>
              <a:defRPr/>
            </a:pPr>
            <a:fld id="{91E8971C-1795-406A-A8FF-61E57C89BC9F}" type="slidenum">
              <a:rPr lang="en-US" altLang="zh-TW"/>
              <a:pPr>
                <a:defRPr/>
              </a:pPr>
              <a:t>‹#›</a:t>
            </a:fld>
            <a:endParaRPr lang="en-US" altLang="zh-TW"/>
          </a:p>
        </p:txBody>
      </p:sp>
    </p:spTree>
    <p:extLst>
      <p:ext uri="{BB962C8B-B14F-4D97-AF65-F5344CB8AC3E}">
        <p14:creationId xmlns:p14="http://schemas.microsoft.com/office/powerpoint/2010/main" val="1380177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2284413" y="1905000"/>
            <a:ext cx="3122612"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559425" y="1905000"/>
            <a:ext cx="31242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6808978-6E34-4680-B64D-5C86E22C5778}" type="slidenum">
              <a:rPr lang="en-US" altLang="zh-TW"/>
              <a:pPr>
                <a:defRPr/>
              </a:pPr>
              <a:t>‹#›</a:t>
            </a:fld>
            <a:endParaRPr lang="en-US" altLang="zh-TW"/>
          </a:p>
        </p:txBody>
      </p:sp>
    </p:spTree>
    <p:extLst>
      <p:ext uri="{BB962C8B-B14F-4D97-AF65-F5344CB8AC3E}">
        <p14:creationId xmlns:p14="http://schemas.microsoft.com/office/powerpoint/2010/main" val="2343831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EC108AA4-4CFD-46E4-B3FF-23B3D4CBCB01}" type="slidenum">
              <a:rPr lang="en-US" altLang="zh-TW"/>
              <a:pPr>
                <a:defRPr/>
              </a:pPr>
              <a:t>‹#›</a:t>
            </a:fld>
            <a:endParaRPr lang="en-US" altLang="zh-TW"/>
          </a:p>
        </p:txBody>
      </p:sp>
    </p:spTree>
    <p:extLst>
      <p:ext uri="{BB962C8B-B14F-4D97-AF65-F5344CB8AC3E}">
        <p14:creationId xmlns:p14="http://schemas.microsoft.com/office/powerpoint/2010/main" val="2070097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1D14191-BB32-4B73-9448-1255E0EB66F5}" type="slidenum">
              <a:rPr lang="en-US" altLang="zh-TW"/>
              <a:pPr>
                <a:defRPr/>
              </a:pPr>
              <a:t>‹#›</a:t>
            </a:fld>
            <a:endParaRPr lang="en-US" altLang="zh-TW"/>
          </a:p>
        </p:txBody>
      </p:sp>
    </p:spTree>
    <p:extLst>
      <p:ext uri="{BB962C8B-B14F-4D97-AF65-F5344CB8AC3E}">
        <p14:creationId xmlns:p14="http://schemas.microsoft.com/office/powerpoint/2010/main" val="3240664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B433729-4369-48A4-8EA5-2028475A7677}" type="slidenum">
              <a:rPr lang="en-US" altLang="zh-TW"/>
              <a:pPr>
                <a:defRPr/>
              </a:pPr>
              <a:t>‹#›</a:t>
            </a:fld>
            <a:endParaRPr lang="en-US" altLang="zh-TW"/>
          </a:p>
        </p:txBody>
      </p:sp>
    </p:spTree>
    <p:extLst>
      <p:ext uri="{BB962C8B-B14F-4D97-AF65-F5344CB8AC3E}">
        <p14:creationId xmlns:p14="http://schemas.microsoft.com/office/powerpoint/2010/main" val="769740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A87A820-F7CF-4C7C-984A-F46E4FD985E5}" type="slidenum">
              <a:rPr lang="en-US" altLang="zh-TW"/>
              <a:pPr>
                <a:defRPr/>
              </a:pPr>
              <a:t>‹#›</a:t>
            </a:fld>
            <a:endParaRPr lang="en-US" altLang="zh-TW"/>
          </a:p>
        </p:txBody>
      </p:sp>
    </p:spTree>
    <p:extLst>
      <p:ext uri="{BB962C8B-B14F-4D97-AF65-F5344CB8AC3E}">
        <p14:creationId xmlns:p14="http://schemas.microsoft.com/office/powerpoint/2010/main" val="701552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21F33DD-AF3B-48DE-A75E-7F8272576A2A}" type="slidenum">
              <a:rPr lang="en-US" altLang="zh-TW"/>
              <a:pPr>
                <a:defRPr/>
              </a:pPr>
              <a:t>‹#›</a:t>
            </a:fld>
            <a:endParaRPr lang="en-US" altLang="zh-TW"/>
          </a:p>
        </p:txBody>
      </p:sp>
    </p:spTree>
    <p:extLst>
      <p:ext uri="{BB962C8B-B14F-4D97-AF65-F5344CB8AC3E}">
        <p14:creationId xmlns:p14="http://schemas.microsoft.com/office/powerpoint/2010/main" val="2825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4413" y="533400"/>
            <a:ext cx="63992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2284413" y="1905000"/>
            <a:ext cx="6399212"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8196" name="Rectangle 4"/>
          <p:cNvSpPr>
            <a:spLocks noGrp="1" noChangeArrowheads="1"/>
          </p:cNvSpPr>
          <p:nvPr>
            <p:ph type="dt" sz="half" idx="2"/>
          </p:nvPr>
        </p:nvSpPr>
        <p:spPr bwMode="auto">
          <a:xfrm>
            <a:off x="457200" y="6245225"/>
            <a:ext cx="2133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a:latin typeface="+mn-lt"/>
                <a:ea typeface="新細明體" pitchFamily="18" charset="-120"/>
              </a:defRPr>
            </a:lvl1pPr>
          </a:lstStyle>
          <a:p>
            <a:pPr>
              <a:defRPr/>
            </a:pPr>
            <a:endParaRPr lang="en-US" altLang="zh-TW"/>
          </a:p>
        </p:txBody>
      </p:sp>
      <p:sp>
        <p:nvSpPr>
          <p:cNvPr id="8197" name="Rectangle 5"/>
          <p:cNvSpPr>
            <a:spLocks noGrp="1" noChangeArrowheads="1"/>
          </p:cNvSpPr>
          <p:nvPr>
            <p:ph type="ftr" sz="quarter" idx="3"/>
          </p:nvPr>
        </p:nvSpPr>
        <p:spPr bwMode="auto">
          <a:xfrm>
            <a:off x="3124200" y="6245225"/>
            <a:ext cx="2895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200">
                <a:latin typeface="+mn-lt"/>
                <a:ea typeface="新細明體" pitchFamily="18" charset="-120"/>
              </a:defRPr>
            </a:lvl1pPr>
          </a:lstStyle>
          <a:p>
            <a:pPr>
              <a:defRPr/>
            </a:pPr>
            <a:endParaRPr lang="en-US" altLang="zh-TW"/>
          </a:p>
        </p:txBody>
      </p:sp>
      <p:sp>
        <p:nvSpPr>
          <p:cNvPr id="8198" name="Rectangle 6"/>
          <p:cNvSpPr>
            <a:spLocks noGrp="1" noChangeArrowheads="1"/>
          </p:cNvSpPr>
          <p:nvPr>
            <p:ph type="sldNum" sz="quarter" idx="4"/>
          </p:nvPr>
        </p:nvSpPr>
        <p:spPr bwMode="auto">
          <a:xfrm>
            <a:off x="6553200" y="6245225"/>
            <a:ext cx="2133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a:latin typeface="+mn-lt"/>
                <a:ea typeface="新細明體" pitchFamily="18" charset="-120"/>
              </a:defRPr>
            </a:lvl1pPr>
          </a:lstStyle>
          <a:p>
            <a:pPr>
              <a:defRPr/>
            </a:pPr>
            <a:fld id="{503211AA-4936-4CFF-9832-FE8111DC327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Verdana" pitchFamily="34" charset="0"/>
        </a:defRPr>
      </a:lvl2pPr>
      <a:lvl3pPr algn="l" rtl="0" eaLnBrk="0" fontAlgn="base" hangingPunct="0">
        <a:spcBef>
          <a:spcPct val="0"/>
        </a:spcBef>
        <a:spcAft>
          <a:spcPct val="0"/>
        </a:spcAft>
        <a:defRPr sz="3600">
          <a:solidFill>
            <a:schemeClr val="tx2"/>
          </a:solidFill>
          <a:latin typeface="Verdana" pitchFamily="34" charset="0"/>
        </a:defRPr>
      </a:lvl3pPr>
      <a:lvl4pPr algn="l" rtl="0" eaLnBrk="0" fontAlgn="base" hangingPunct="0">
        <a:spcBef>
          <a:spcPct val="0"/>
        </a:spcBef>
        <a:spcAft>
          <a:spcPct val="0"/>
        </a:spcAft>
        <a:defRPr sz="3600">
          <a:solidFill>
            <a:schemeClr val="tx2"/>
          </a:solidFill>
          <a:latin typeface="Verdana" pitchFamily="34" charset="0"/>
        </a:defRPr>
      </a:lvl4pPr>
      <a:lvl5pPr algn="l" rtl="0" eaLnBrk="0" fontAlgn="base" hangingPunct="0">
        <a:spcBef>
          <a:spcPct val="0"/>
        </a:spcBef>
        <a:spcAft>
          <a:spcPct val="0"/>
        </a:spcAft>
        <a:defRPr sz="3600">
          <a:solidFill>
            <a:schemeClr val="tx2"/>
          </a:solidFill>
          <a:latin typeface="Verdana" pitchFamily="34" charset="0"/>
        </a:defRPr>
      </a:lvl5pPr>
      <a:lvl6pPr marL="457200" algn="l" rtl="0" fontAlgn="base">
        <a:spcBef>
          <a:spcPct val="0"/>
        </a:spcBef>
        <a:spcAft>
          <a:spcPct val="0"/>
        </a:spcAft>
        <a:defRPr sz="3600">
          <a:solidFill>
            <a:schemeClr val="tx2"/>
          </a:solidFill>
          <a:latin typeface="Verdana" pitchFamily="34" charset="0"/>
        </a:defRPr>
      </a:lvl6pPr>
      <a:lvl7pPr marL="914400" algn="l" rtl="0" fontAlgn="base">
        <a:spcBef>
          <a:spcPct val="0"/>
        </a:spcBef>
        <a:spcAft>
          <a:spcPct val="0"/>
        </a:spcAft>
        <a:defRPr sz="3600">
          <a:solidFill>
            <a:schemeClr val="tx2"/>
          </a:solidFill>
          <a:latin typeface="Verdana" pitchFamily="34" charset="0"/>
        </a:defRPr>
      </a:lvl7pPr>
      <a:lvl8pPr marL="1371600" algn="l" rtl="0" fontAlgn="base">
        <a:spcBef>
          <a:spcPct val="0"/>
        </a:spcBef>
        <a:spcAft>
          <a:spcPct val="0"/>
        </a:spcAft>
        <a:defRPr sz="3600">
          <a:solidFill>
            <a:schemeClr val="tx2"/>
          </a:solidFill>
          <a:latin typeface="Verdana" pitchFamily="34" charset="0"/>
        </a:defRPr>
      </a:lvl8pPr>
      <a:lvl9pPr marL="1828800" algn="l" rtl="0" fontAlgn="base">
        <a:spcBef>
          <a:spcPct val="0"/>
        </a:spcBef>
        <a:spcAft>
          <a:spcPct val="0"/>
        </a:spcAft>
        <a:defRPr sz="36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bwMode="auto">
          <a:xfrm>
            <a:off x="301625" y="609600"/>
            <a:ext cx="85407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7347" name="Rectangle 3"/>
          <p:cNvSpPr>
            <a:spLocks noGrp="1" noRot="1" noChangeArrowheads="1"/>
          </p:cNvSpPr>
          <p:nvPr>
            <p:ph type="body" idx="1"/>
          </p:nvPr>
        </p:nvSpPr>
        <p:spPr bwMode="auto">
          <a:xfrm>
            <a:off x="301625" y="1905000"/>
            <a:ext cx="8540750"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57348" name="Rectangle 4"/>
          <p:cNvSpPr>
            <a:spLocks noGrp="1" noChangeArrowheads="1"/>
          </p:cNvSpPr>
          <p:nvPr>
            <p:ph type="dt" sz="half" idx="2"/>
          </p:nvPr>
        </p:nvSpPr>
        <p:spPr bwMode="auto">
          <a:xfrm>
            <a:off x="301625"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0" sz="1400"/>
            </a:lvl1pPr>
          </a:lstStyle>
          <a:p>
            <a:fld id="{0EDA32A0-9B2B-458A-8CAF-399434AFF41C}" type="datetimeFigureOut">
              <a:rPr lang="zh-TW" altLang="en-US"/>
              <a:pPr/>
              <a:t>2013/11/28</a:t>
            </a:fld>
            <a:endParaRPr lang="en-US" altLang="zh-TW"/>
          </a:p>
        </p:txBody>
      </p:sp>
      <p:sp>
        <p:nvSpPr>
          <p:cNvPr id="573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0" sz="1400"/>
            </a:lvl1pPr>
          </a:lstStyle>
          <a:p>
            <a:endParaRPr lang="en-US" altLang="zh-TW"/>
          </a:p>
        </p:txBody>
      </p:sp>
      <p:sp>
        <p:nvSpPr>
          <p:cNvPr id="57350" name="Rectangle 6"/>
          <p:cNvSpPr>
            <a:spLocks noGrp="1" noChangeArrowheads="1"/>
          </p:cNvSpPr>
          <p:nvPr>
            <p:ph type="sldNum" sz="quarter" idx="4"/>
          </p:nvPr>
        </p:nvSpPr>
        <p:spPr bwMode="auto">
          <a:xfrm>
            <a:off x="6553200" y="6245225"/>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0" sz="1400"/>
            </a:lvl1pPr>
          </a:lstStyle>
          <a:p>
            <a:fld id="{731EA31E-FEBF-46D7-BE6A-EB5F63E576B0}"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3939"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73"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lr>
          <a:schemeClr val="hlink"/>
        </a:buClr>
        <a:buSzPct val="75000"/>
        <a:buFont typeface="Wingdings" pitchFamily="2" charset="2"/>
        <a:buChar char="v"/>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5000"/>
        <a:buFont typeface="Wingdings" pitchFamily="2" charset="2"/>
        <a:buChar char=""/>
        <a:defRPr kumimoji="1" sz="2800">
          <a:solidFill>
            <a:schemeClr val="tx1"/>
          </a:solidFill>
          <a:latin typeface="+mn-lt"/>
          <a:ea typeface="+mn-ea"/>
        </a:defRPr>
      </a:lvl2pPr>
      <a:lvl3pPr marL="1143000" indent="-228600" algn="l" rtl="0" fontAlgn="base">
        <a:spcBef>
          <a:spcPct val="20000"/>
        </a:spcBef>
        <a:spcAft>
          <a:spcPct val="0"/>
        </a:spcAft>
        <a:buClr>
          <a:schemeClr val="hlink"/>
        </a:buClr>
        <a:buSzPct val="85000"/>
        <a:buFont typeface="Wingdings" pitchFamily="2" charset="2"/>
        <a:buChar char="v"/>
        <a:defRPr kumimoji="1" sz="2400">
          <a:solidFill>
            <a:schemeClr val="tx1"/>
          </a:solidFill>
          <a:latin typeface="+mn-lt"/>
          <a:ea typeface="+mn-ea"/>
        </a:defRPr>
      </a:lvl3pPr>
      <a:lvl4pPr marL="1600200" indent="-228600" algn="l" rtl="0" fontAlgn="base">
        <a:spcBef>
          <a:spcPct val="20000"/>
        </a:spcBef>
        <a:spcAft>
          <a:spcPct val="0"/>
        </a:spcAft>
        <a:buClr>
          <a:schemeClr val="accent2"/>
        </a:buClr>
        <a:buSzPct val="90000"/>
        <a:buFont typeface="Wingdings" pitchFamily="2" charset="2"/>
        <a:buChar char=""/>
        <a:defRPr kumimoji="1" sz="2000">
          <a:solidFill>
            <a:schemeClr val="tx1"/>
          </a:solidFill>
          <a:latin typeface="+mn-lt"/>
          <a:ea typeface="+mn-ea"/>
        </a:defRPr>
      </a:lvl4pPr>
      <a:lvl5pPr marL="20574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93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593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5A275CD4-CEBD-4C06-8E4C-F5D6D0D6910D}" type="datetimeFigureOut">
              <a:rPr lang="zh-TW" altLang="en-US"/>
              <a:pPr/>
              <a:t>2013/11/28</a:t>
            </a:fld>
            <a:endParaRPr lang="en-US" altLang="zh-TW"/>
          </a:p>
        </p:txBody>
      </p:sp>
      <p:sp>
        <p:nvSpPr>
          <p:cNvPr id="593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TW"/>
          </a:p>
        </p:txBody>
      </p:sp>
      <p:sp>
        <p:nvSpPr>
          <p:cNvPr id="593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A22EE15-B5F6-4521-93CD-676EA89D710B}"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82" name="文字版面配置區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10" name="標題版面配置區 9"/>
          <p:cNvSpPr>
            <a:spLocks noGrp="1"/>
          </p:cNvSpPr>
          <p:nvPr>
            <p:ph type="title"/>
          </p:nvPr>
        </p:nvSpPr>
        <p:spPr>
          <a:xfrm>
            <a:off x="304800" y="457200"/>
            <a:ext cx="8686800" cy="838200"/>
          </a:xfrm>
          <a:prstGeom prst="rect">
            <a:avLst/>
          </a:prstGeom>
        </p:spPr>
        <p:txBody>
          <a:bodyPr vert="horz" anchor="ctr">
            <a:normAutofit/>
          </a:bodyPr>
          <a:lstStyle/>
          <a:p>
            <a:r>
              <a:rPr lang="zh-TW" altLang="en-US" smtClean="0"/>
              <a:t>按一下以編輯母片標題樣式</a:t>
            </a:r>
            <a:endParaRPr lang="en-US"/>
          </a:p>
        </p:txBody>
      </p:sp>
      <p:sp>
        <p:nvSpPr>
          <p:cNvPr id="14" name="日期版面配置區 24"/>
          <p:cNvSpPr>
            <a:spLocks noGrp="1"/>
          </p:cNvSpPr>
          <p:nvPr>
            <p:ph type="dt" sz="half" idx="2"/>
          </p:nvPr>
        </p:nvSpPr>
        <p:spPr>
          <a:xfrm>
            <a:off x="6477000" y="76200"/>
            <a:ext cx="2514600" cy="288925"/>
          </a:xfrm>
          <a:prstGeom prst="rect">
            <a:avLst/>
          </a:prstGeom>
        </p:spPr>
        <p:txBody>
          <a:bodyPr vert="horz"/>
          <a:lstStyle>
            <a:lvl1pPr>
              <a:defRPr kumimoji="0" sz="1200">
                <a:solidFill>
                  <a:schemeClr val="accent1">
                    <a:shade val="75000"/>
                  </a:schemeClr>
                </a:solidFill>
              </a:defRPr>
            </a:lvl1pPr>
          </a:lstStyle>
          <a:p>
            <a:pPr>
              <a:defRPr/>
            </a:pPr>
            <a:endParaRPr lang="en-US" altLang="zh-TW"/>
          </a:p>
        </p:txBody>
      </p:sp>
      <p:sp>
        <p:nvSpPr>
          <p:cNvPr id="15" name="頁尾版面配置區 28"/>
          <p:cNvSpPr>
            <a:spLocks noGrp="1"/>
          </p:cNvSpPr>
          <p:nvPr>
            <p:ph type="ftr" sz="quarter" idx="3"/>
          </p:nvPr>
        </p:nvSpPr>
        <p:spPr>
          <a:xfrm>
            <a:off x="3124200" y="76200"/>
            <a:ext cx="3352800" cy="288925"/>
          </a:xfrm>
          <a:prstGeom prst="rect">
            <a:avLst/>
          </a:prstGeom>
        </p:spPr>
        <p:txBody>
          <a:bodyPr vert="horz"/>
          <a:lstStyle>
            <a:lvl1pPr algn="r">
              <a:defRPr kumimoji="0" sz="1200">
                <a:solidFill>
                  <a:schemeClr val="accent1">
                    <a:shade val="75000"/>
                  </a:schemeClr>
                </a:solidFill>
              </a:defRPr>
            </a:lvl1pPr>
          </a:lstStyle>
          <a:p>
            <a:pPr>
              <a:defRPr/>
            </a:pPr>
            <a:endParaRPr lang="en-US" altLang="zh-TW"/>
          </a:p>
        </p:txBody>
      </p:sp>
      <p:sp>
        <p:nvSpPr>
          <p:cNvPr id="16" name="投影片編號版面配置區 6"/>
          <p:cNvSpPr>
            <a:spLocks noGrp="1"/>
          </p:cNvSpPr>
          <p:nvPr>
            <p:ph type="sldNum" sz="quarter" idx="4"/>
          </p:nvPr>
        </p:nvSpPr>
        <p:spPr>
          <a:xfrm>
            <a:off x="8229600" y="6477000"/>
            <a:ext cx="762000" cy="244475"/>
          </a:xfrm>
          <a:prstGeom prst="rect">
            <a:avLst/>
          </a:prstGeom>
        </p:spPr>
        <p:txBody>
          <a:bodyPr vert="horz"/>
          <a:lstStyle>
            <a:lvl1pPr algn="r">
              <a:defRPr kumimoji="0" sz="1200">
                <a:solidFill>
                  <a:schemeClr val="accent1">
                    <a:shade val="75000"/>
                  </a:schemeClr>
                </a:solidFill>
              </a:defRPr>
            </a:lvl1pPr>
          </a:lstStyle>
          <a:p>
            <a:pPr>
              <a:defRPr/>
            </a:pPr>
            <a:fld id="{B1AF1357-F30D-4E57-A3F3-1BBD2256F9AD}"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ea typeface="微軟正黑體" pitchFamily="34" charset="-120"/>
        </a:defRPr>
      </a:lvl2pPr>
      <a:lvl3pPr algn="l" rtl="0" eaLnBrk="0" fontAlgn="base" hangingPunct="0">
        <a:spcBef>
          <a:spcPct val="0"/>
        </a:spcBef>
        <a:spcAft>
          <a:spcPct val="0"/>
        </a:spcAft>
        <a:defRPr sz="3600">
          <a:solidFill>
            <a:schemeClr val="tx2"/>
          </a:solidFill>
          <a:latin typeface="Franklin Gothic Medium" pitchFamily="34" charset="0"/>
          <a:ea typeface="微軟正黑體" pitchFamily="34" charset="-120"/>
        </a:defRPr>
      </a:lvl3pPr>
      <a:lvl4pPr algn="l" rtl="0" eaLnBrk="0" fontAlgn="base" hangingPunct="0">
        <a:spcBef>
          <a:spcPct val="0"/>
        </a:spcBef>
        <a:spcAft>
          <a:spcPct val="0"/>
        </a:spcAft>
        <a:defRPr sz="3600">
          <a:solidFill>
            <a:schemeClr val="tx2"/>
          </a:solidFill>
          <a:latin typeface="Franklin Gothic Medium" pitchFamily="34" charset="0"/>
          <a:ea typeface="微軟正黑體" pitchFamily="34" charset="-120"/>
        </a:defRPr>
      </a:lvl4pPr>
      <a:lvl5pPr algn="l" rtl="0" eaLnBrk="0" fontAlgn="base" hangingPunct="0">
        <a:spcBef>
          <a:spcPct val="0"/>
        </a:spcBef>
        <a:spcAft>
          <a:spcPct val="0"/>
        </a:spcAft>
        <a:defRPr sz="3600">
          <a:solidFill>
            <a:schemeClr val="tx2"/>
          </a:solidFill>
          <a:latin typeface="Franklin Gothic Medium" pitchFamily="34" charset="0"/>
          <a:ea typeface="微軟正黑體" pitchFamily="34" charset="-120"/>
        </a:defRPr>
      </a:lvl5pPr>
      <a:lvl6pPr marL="457200" algn="l" rtl="0" fontAlgn="base">
        <a:spcBef>
          <a:spcPct val="0"/>
        </a:spcBef>
        <a:spcAft>
          <a:spcPct val="0"/>
        </a:spcAft>
        <a:defRPr sz="3600">
          <a:solidFill>
            <a:schemeClr val="tx2"/>
          </a:solidFill>
          <a:latin typeface="Franklin Gothic Medium" pitchFamily="34" charset="0"/>
          <a:ea typeface="微軟正黑體" pitchFamily="34" charset="-120"/>
        </a:defRPr>
      </a:lvl6pPr>
      <a:lvl7pPr marL="914400" algn="l" rtl="0" fontAlgn="base">
        <a:spcBef>
          <a:spcPct val="0"/>
        </a:spcBef>
        <a:spcAft>
          <a:spcPct val="0"/>
        </a:spcAft>
        <a:defRPr sz="3600">
          <a:solidFill>
            <a:schemeClr val="tx2"/>
          </a:solidFill>
          <a:latin typeface="Franklin Gothic Medium" pitchFamily="34" charset="0"/>
          <a:ea typeface="微軟正黑體" pitchFamily="34" charset="-120"/>
        </a:defRPr>
      </a:lvl7pPr>
      <a:lvl8pPr marL="1371600" algn="l" rtl="0" fontAlgn="base">
        <a:spcBef>
          <a:spcPct val="0"/>
        </a:spcBef>
        <a:spcAft>
          <a:spcPct val="0"/>
        </a:spcAft>
        <a:defRPr sz="3600">
          <a:solidFill>
            <a:schemeClr val="tx2"/>
          </a:solidFill>
          <a:latin typeface="Franklin Gothic Medium" pitchFamily="34" charset="0"/>
          <a:ea typeface="微軟正黑體" pitchFamily="34" charset="-120"/>
        </a:defRPr>
      </a:lvl8pPr>
      <a:lvl9pPr marL="1828800" algn="l" rtl="0" fontAlgn="base">
        <a:spcBef>
          <a:spcPct val="0"/>
        </a:spcBef>
        <a:spcAft>
          <a:spcPct val="0"/>
        </a:spcAft>
        <a:defRPr sz="3600">
          <a:solidFill>
            <a:schemeClr val="tx2"/>
          </a:solidFill>
          <a:latin typeface="Franklin Gothic Medium" pitchFamily="34" charset="0"/>
          <a:ea typeface="微軟正黑體" pitchFamily="34" charset="-12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35.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15.xml"/><Relationship Id="rId1" Type="http://schemas.openxmlformats.org/officeDocument/2006/relationships/slideLayout" Target="../slideLayouts/slideLayout35.xml"/><Relationship Id="rId4" Type="http://schemas.openxmlformats.org/officeDocument/2006/relationships/slide" Target="slide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5.xml"/><Relationship Id="rId1" Type="http://schemas.openxmlformats.org/officeDocument/2006/relationships/vmlDrawing" Target="../drawings/vmlDrawing3.v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5.xml"/><Relationship Id="rId1" Type="http://schemas.openxmlformats.org/officeDocument/2006/relationships/vmlDrawing" Target="../drawings/vmlDrawing4.v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5.xml"/><Relationship Id="rId1" Type="http://schemas.openxmlformats.org/officeDocument/2006/relationships/vmlDrawing" Target="../drawings/vmlDrawing5.v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5.xml"/><Relationship Id="rId1" Type="http://schemas.openxmlformats.org/officeDocument/2006/relationships/vmlDrawing" Target="../drawings/vmlDrawing6.v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5.xml"/><Relationship Id="rId1" Type="http://schemas.openxmlformats.org/officeDocument/2006/relationships/vmlDrawing" Target="../drawings/vmlDrawing7.v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5.xml"/><Relationship Id="rId1" Type="http://schemas.openxmlformats.org/officeDocument/2006/relationships/vmlDrawing" Target="../drawings/vmlDrawing8.v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5.xml"/><Relationship Id="rId1" Type="http://schemas.openxmlformats.org/officeDocument/2006/relationships/vmlDrawing" Target="../drawings/vmlDrawing9.v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35.xml"/><Relationship Id="rId1" Type="http://schemas.openxmlformats.org/officeDocument/2006/relationships/vmlDrawing" Target="../drawings/vmlDrawing10.v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35.xml"/><Relationship Id="rId1" Type="http://schemas.openxmlformats.org/officeDocument/2006/relationships/vmlDrawing" Target="../drawings/vmlDrawing11.v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35.xml"/><Relationship Id="rId1" Type="http://schemas.openxmlformats.org/officeDocument/2006/relationships/vmlDrawing" Target="../drawings/vmlDrawing12.v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5.xml"/><Relationship Id="rId1" Type="http://schemas.openxmlformats.org/officeDocument/2006/relationships/vmlDrawing" Target="../drawings/vmlDrawing13.v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35.xml"/><Relationship Id="rId1" Type="http://schemas.openxmlformats.org/officeDocument/2006/relationships/vmlDrawing" Target="../drawings/vmlDrawing14.v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35.xml"/><Relationship Id="rId1" Type="http://schemas.openxmlformats.org/officeDocument/2006/relationships/vmlDrawing" Target="../drawings/vmlDrawing15.v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4.xml"/><Relationship Id="rId1" Type="http://schemas.openxmlformats.org/officeDocument/2006/relationships/slideLayout" Target="../slideLayouts/slideLayout35.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slide" Target="slide9.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35.xml"/><Relationship Id="rId1" Type="http://schemas.openxmlformats.org/officeDocument/2006/relationships/vmlDrawing" Target="../drawings/vmlDrawing16.v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35.xml"/><Relationship Id="rId1" Type="http://schemas.openxmlformats.org/officeDocument/2006/relationships/vmlDrawing" Target="../drawings/vmlDrawing17.v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35.xml"/><Relationship Id="rId1" Type="http://schemas.openxmlformats.org/officeDocument/2006/relationships/vmlDrawing" Target="../drawings/vmlDrawing18.v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slide" Target="slide40.xml"/><Relationship Id="rId7" Type="http://schemas.openxmlformats.org/officeDocument/2006/relationships/slide" Target="slide64.xml"/><Relationship Id="rId2" Type="http://schemas.openxmlformats.org/officeDocument/2006/relationships/slide" Target="slide39.xml"/><Relationship Id="rId1" Type="http://schemas.openxmlformats.org/officeDocument/2006/relationships/slideLayout" Target="../slideLayouts/slideLayout35.xml"/><Relationship Id="rId6" Type="http://schemas.openxmlformats.org/officeDocument/2006/relationships/slide" Target="slide58.xml"/><Relationship Id="rId5" Type="http://schemas.openxmlformats.org/officeDocument/2006/relationships/slide" Target="slide56.xml"/><Relationship Id="rId4" Type="http://schemas.openxmlformats.org/officeDocument/2006/relationships/slide" Target="slide43.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35.xml"/><Relationship Id="rId1" Type="http://schemas.openxmlformats.org/officeDocument/2006/relationships/vmlDrawing" Target="../drawings/vmlDrawing19.vml"/><Relationship Id="rId6" Type="http://schemas.openxmlformats.org/officeDocument/2006/relationships/image" Target="../media/image39.png"/><Relationship Id="rId5" Type="http://schemas.openxmlformats.org/officeDocument/2006/relationships/oleObject" Target="../embeddings/oleObject21.bin"/><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35.xml"/><Relationship Id="rId1" Type="http://schemas.openxmlformats.org/officeDocument/2006/relationships/vmlDrawing" Target="../drawings/vmlDrawing20.v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5.xml"/><Relationship Id="rId1" Type="http://schemas.openxmlformats.org/officeDocument/2006/relationships/vmlDrawing" Target="../drawings/vmlDrawing1.v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5.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oleObject" Target="../embeddings/oleObject3.bin"/><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ChangeArrowheads="1"/>
          </p:cNvSpPr>
          <p:nvPr/>
        </p:nvSpPr>
        <p:spPr bwMode="auto">
          <a:xfrm>
            <a:off x="1447800" y="2667000"/>
            <a:ext cx="61722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4000"/>
              <a:t>一</a:t>
            </a:r>
            <a:r>
              <a:rPr lang="en-US" altLang="zh-TW" sz="4000"/>
              <a:t>.</a:t>
            </a:r>
            <a:r>
              <a:rPr lang="zh-TW" altLang="en-US" sz="4000"/>
              <a:t>網路通訊基礎概論</a:t>
            </a:r>
          </a:p>
          <a:p>
            <a:r>
              <a:rPr lang="zh-TW" altLang="en-US" sz="4000"/>
              <a:t>二</a:t>
            </a:r>
            <a:r>
              <a:rPr lang="en-US" altLang="zh-TW" sz="4000"/>
              <a:t>.</a:t>
            </a:r>
            <a:r>
              <a:rPr lang="zh-TW" altLang="en-US" sz="4000"/>
              <a:t>有線通訊與無線通訊</a:t>
            </a:r>
          </a:p>
          <a:p>
            <a:r>
              <a:rPr lang="zh-TW" altLang="en-US" sz="4000"/>
              <a:t>三</a:t>
            </a:r>
            <a:r>
              <a:rPr lang="en-US" altLang="zh-TW" sz="4000"/>
              <a:t>.</a:t>
            </a:r>
            <a:r>
              <a:rPr lang="zh-TW" altLang="en-US" sz="4000"/>
              <a:t>日常生活與通訊科技</a:t>
            </a:r>
          </a:p>
          <a:p>
            <a:r>
              <a:rPr lang="zh-TW" altLang="en-US" sz="4000"/>
              <a:t>四</a:t>
            </a:r>
            <a:r>
              <a:rPr lang="en-US" altLang="zh-TW" sz="4000"/>
              <a:t>.</a:t>
            </a:r>
            <a:r>
              <a:rPr lang="zh-TW" altLang="en-US" sz="4000"/>
              <a:t>未來網路通訊趨勢</a:t>
            </a:r>
          </a:p>
        </p:txBody>
      </p:sp>
      <p:sp>
        <p:nvSpPr>
          <p:cNvPr id="63496" name="Text Box 8"/>
          <p:cNvSpPr txBox="1">
            <a:spLocks noChangeArrowheads="1"/>
          </p:cNvSpPr>
          <p:nvPr/>
        </p:nvSpPr>
        <p:spPr bwMode="auto">
          <a:xfrm>
            <a:off x="1219200" y="914400"/>
            <a:ext cx="6324600" cy="123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4800">
                <a:solidFill>
                  <a:srgbClr val="1F497D"/>
                </a:solidFill>
                <a:latin typeface="新細明體" pitchFamily="18" charset="-120"/>
              </a:rPr>
              <a:t>生活中的網路通訊科技</a:t>
            </a:r>
          </a:p>
          <a:p>
            <a:pPr>
              <a:spcBef>
                <a:spcPct val="50000"/>
              </a:spcBef>
            </a:pPr>
            <a:endParaRPr lang="zh-TW"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533400"/>
            <a:ext cx="7467600" cy="1066800"/>
          </a:xfrm>
          <a:prstGeom prst="rect">
            <a:avLst/>
          </a:prstGeom>
        </p:spPr>
        <p:txBody>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ea typeface="微軟正黑體" pitchFamily="34" charset="-120"/>
              </a:defRPr>
            </a:lvl2pPr>
            <a:lvl3pPr algn="l" rtl="0" eaLnBrk="0" fontAlgn="base" hangingPunct="0">
              <a:spcBef>
                <a:spcPct val="0"/>
              </a:spcBef>
              <a:spcAft>
                <a:spcPct val="0"/>
              </a:spcAft>
              <a:defRPr sz="3600">
                <a:solidFill>
                  <a:schemeClr val="tx2"/>
                </a:solidFill>
                <a:latin typeface="Franklin Gothic Medium" pitchFamily="34" charset="0"/>
                <a:ea typeface="微軟正黑體" pitchFamily="34" charset="-120"/>
              </a:defRPr>
            </a:lvl3pPr>
            <a:lvl4pPr algn="l" rtl="0" eaLnBrk="0" fontAlgn="base" hangingPunct="0">
              <a:spcBef>
                <a:spcPct val="0"/>
              </a:spcBef>
              <a:spcAft>
                <a:spcPct val="0"/>
              </a:spcAft>
              <a:defRPr sz="3600">
                <a:solidFill>
                  <a:schemeClr val="tx2"/>
                </a:solidFill>
                <a:latin typeface="Franklin Gothic Medium" pitchFamily="34" charset="0"/>
                <a:ea typeface="微軟正黑體" pitchFamily="34" charset="-120"/>
              </a:defRPr>
            </a:lvl4pPr>
            <a:lvl5pPr algn="l" rtl="0" eaLnBrk="0" fontAlgn="base" hangingPunct="0">
              <a:spcBef>
                <a:spcPct val="0"/>
              </a:spcBef>
              <a:spcAft>
                <a:spcPct val="0"/>
              </a:spcAft>
              <a:defRPr sz="3600">
                <a:solidFill>
                  <a:schemeClr val="tx2"/>
                </a:solidFill>
                <a:latin typeface="Franklin Gothic Medium" pitchFamily="34" charset="0"/>
                <a:ea typeface="微軟正黑體" pitchFamily="34" charset="-120"/>
              </a:defRPr>
            </a:lvl5pPr>
            <a:lvl6pPr marL="457200" algn="l" rtl="0" fontAlgn="base">
              <a:spcBef>
                <a:spcPct val="0"/>
              </a:spcBef>
              <a:spcAft>
                <a:spcPct val="0"/>
              </a:spcAft>
              <a:defRPr sz="3600">
                <a:solidFill>
                  <a:schemeClr val="tx2"/>
                </a:solidFill>
                <a:latin typeface="Franklin Gothic Medium" pitchFamily="34" charset="0"/>
                <a:ea typeface="微軟正黑體" pitchFamily="34" charset="-120"/>
              </a:defRPr>
            </a:lvl6pPr>
            <a:lvl7pPr marL="914400" algn="l" rtl="0" fontAlgn="base">
              <a:spcBef>
                <a:spcPct val="0"/>
              </a:spcBef>
              <a:spcAft>
                <a:spcPct val="0"/>
              </a:spcAft>
              <a:defRPr sz="3600">
                <a:solidFill>
                  <a:schemeClr val="tx2"/>
                </a:solidFill>
                <a:latin typeface="Franklin Gothic Medium" pitchFamily="34" charset="0"/>
                <a:ea typeface="微軟正黑體" pitchFamily="34" charset="-120"/>
              </a:defRPr>
            </a:lvl7pPr>
            <a:lvl8pPr marL="1371600" algn="l" rtl="0" fontAlgn="base">
              <a:spcBef>
                <a:spcPct val="0"/>
              </a:spcBef>
              <a:spcAft>
                <a:spcPct val="0"/>
              </a:spcAft>
              <a:defRPr sz="3600">
                <a:solidFill>
                  <a:schemeClr val="tx2"/>
                </a:solidFill>
                <a:latin typeface="Franklin Gothic Medium" pitchFamily="34" charset="0"/>
                <a:ea typeface="微軟正黑體" pitchFamily="34" charset="-120"/>
              </a:defRPr>
            </a:lvl8pPr>
            <a:lvl9pPr marL="1828800" algn="l" rtl="0" fontAlgn="base">
              <a:spcBef>
                <a:spcPct val="0"/>
              </a:spcBef>
              <a:spcAft>
                <a:spcPct val="0"/>
              </a:spcAft>
              <a:defRPr sz="3600">
                <a:solidFill>
                  <a:schemeClr val="tx2"/>
                </a:solidFill>
                <a:latin typeface="Franklin Gothic Medium" pitchFamily="34" charset="0"/>
                <a:ea typeface="微軟正黑體" pitchFamily="34" charset="-120"/>
              </a:defRPr>
            </a:lvl9pPr>
          </a:lstStyle>
          <a:p>
            <a:pPr eaLnBrk="1" hangingPunct="1">
              <a:defRPr/>
            </a:pPr>
            <a:r>
              <a:rPr lang="en-US" altLang="zh-TW" sz="3200" b="1" dirty="0" smtClean="0">
                <a:solidFill>
                  <a:schemeClr val="tx1"/>
                </a:solidFill>
                <a:effectLst>
                  <a:outerShdw blurRad="38100" dist="38100" dir="2700000" algn="tl">
                    <a:srgbClr val="C0C0C0"/>
                  </a:outerShdw>
                </a:effectLst>
                <a:latin typeface="Arial" charset="0"/>
                <a:ea typeface="新細明體" pitchFamily="18" charset="-120"/>
                <a:cs typeface="+mn-cs"/>
              </a:rPr>
              <a:t>1-3</a:t>
            </a:r>
            <a:r>
              <a:rPr lang="zh-TW" altLang="en-US" sz="3200" b="1" dirty="0" smtClean="0">
                <a:solidFill>
                  <a:schemeClr val="tx1"/>
                </a:solidFill>
                <a:effectLst>
                  <a:outerShdw blurRad="38100" dist="38100" dir="2700000" algn="tl">
                    <a:srgbClr val="C0C0C0"/>
                  </a:outerShdw>
                </a:effectLst>
                <a:latin typeface="Arial" charset="0"/>
                <a:ea typeface="新細明體" pitchFamily="18" charset="-120"/>
                <a:cs typeface="+mn-cs"/>
              </a:rPr>
              <a:t>　網路的運作方式</a:t>
            </a:r>
            <a:endParaRPr lang="zh-TW" altLang="en-US" sz="3200" b="1" dirty="0">
              <a:solidFill>
                <a:schemeClr val="tx1"/>
              </a:solidFill>
              <a:effectLst>
                <a:outerShdw blurRad="38100" dist="38100" dir="2700000" algn="tl">
                  <a:srgbClr val="C0C0C0"/>
                </a:outerShdw>
              </a:effectLst>
              <a:latin typeface="Arial" charset="0"/>
              <a:ea typeface="新細明體" pitchFamily="18" charset="-120"/>
              <a:cs typeface="+mn-cs"/>
            </a:endParaRPr>
          </a:p>
        </p:txBody>
      </p:sp>
      <p:pic>
        <p:nvPicPr>
          <p:cNvPr id="194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6213"/>
            <a:ext cx="6932613"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內容版面配置區 2"/>
          <p:cNvSpPr>
            <a:spLocks noGrp="1"/>
          </p:cNvSpPr>
          <p:nvPr>
            <p:ph idx="1"/>
          </p:nvPr>
        </p:nvSpPr>
        <p:spPr>
          <a:xfrm>
            <a:off x="533400" y="1554163"/>
            <a:ext cx="8305800" cy="4525962"/>
          </a:xfrm>
        </p:spPr>
        <p:txBody>
          <a:bodyPr/>
          <a:lstStyle/>
          <a:p>
            <a:pPr eaLnBrk="1" hangingPunct="1">
              <a:buFont typeface="Wingdings" pitchFamily="2" charset="2"/>
              <a:buChar char="l"/>
            </a:pPr>
            <a:r>
              <a:rPr lang="zh-TW" altLang="en-US" sz="2000" smtClean="0">
                <a:solidFill>
                  <a:schemeClr val="tx1"/>
                </a:solidFill>
                <a:latin typeface="Franklin Gothic Book" pitchFamily="34" charset="0"/>
                <a:ea typeface="微軟正黑體" pitchFamily="34" charset="-120"/>
              </a:rPr>
              <a:t>主從式網路作業系統 </a:t>
            </a:r>
            <a:r>
              <a:rPr lang="en-US" altLang="zh-TW" sz="2000" smtClean="0">
                <a:solidFill>
                  <a:schemeClr val="tx1"/>
                </a:solidFill>
                <a:latin typeface="Franklin Gothic Book" pitchFamily="34" charset="0"/>
                <a:ea typeface="微軟正黑體" pitchFamily="34" charset="-120"/>
              </a:rPr>
              <a:t>(</a:t>
            </a:r>
            <a:r>
              <a:rPr lang="zh-TW" altLang="en-US" sz="2000" smtClean="0">
                <a:solidFill>
                  <a:schemeClr val="tx1"/>
                </a:solidFill>
                <a:latin typeface="Franklin Gothic Book" pitchFamily="34" charset="0"/>
                <a:ea typeface="微軟正黑體" pitchFamily="34" charset="-120"/>
              </a:rPr>
              <a:t>例如</a:t>
            </a:r>
            <a:r>
              <a:rPr lang="en-US" altLang="zh-TW" sz="2000" smtClean="0">
                <a:solidFill>
                  <a:schemeClr val="tx1"/>
                </a:solidFill>
                <a:latin typeface="Franklin Gothic Book" pitchFamily="34" charset="0"/>
                <a:ea typeface="微軟正黑體" pitchFamily="34" charset="-120"/>
              </a:rPr>
              <a:t>Sun UNIX</a:t>
            </a:r>
            <a:r>
              <a:rPr lang="zh-TW" altLang="en-US" sz="2000" smtClean="0">
                <a:solidFill>
                  <a:schemeClr val="tx1"/>
                </a:solidFill>
                <a:latin typeface="Franklin Gothic Book" pitchFamily="34" charset="0"/>
                <a:ea typeface="微軟正黑體" pitchFamily="34" charset="-120"/>
              </a:rPr>
              <a:t>、</a:t>
            </a:r>
            <a:r>
              <a:rPr lang="en-US" altLang="zh-TW" sz="2000" smtClean="0">
                <a:solidFill>
                  <a:schemeClr val="tx1"/>
                </a:solidFill>
                <a:latin typeface="Franklin Gothic Book" pitchFamily="34" charset="0"/>
                <a:ea typeface="微軟正黑體" pitchFamily="34" charset="-120"/>
              </a:rPr>
              <a:t>Solaris</a:t>
            </a:r>
            <a:r>
              <a:rPr lang="zh-TW" altLang="en-US" sz="2000" smtClean="0">
                <a:solidFill>
                  <a:schemeClr val="tx1"/>
                </a:solidFill>
                <a:latin typeface="Franklin Gothic Book" pitchFamily="34" charset="0"/>
                <a:ea typeface="微軟正黑體" pitchFamily="34" charset="-120"/>
              </a:rPr>
              <a:t>、</a:t>
            </a:r>
            <a:r>
              <a:rPr lang="en-US" altLang="zh-TW" sz="2000" smtClean="0">
                <a:solidFill>
                  <a:schemeClr val="tx1"/>
                </a:solidFill>
                <a:latin typeface="Franklin Gothic Book" pitchFamily="34" charset="0"/>
                <a:ea typeface="微軟正黑體" pitchFamily="34" charset="-120"/>
              </a:rPr>
              <a:t>Novell Netware</a:t>
            </a:r>
            <a:r>
              <a:rPr lang="zh-TW" altLang="en-US" sz="2000" smtClean="0">
                <a:solidFill>
                  <a:schemeClr val="tx1"/>
                </a:solidFill>
                <a:latin typeface="Franklin Gothic Book" pitchFamily="34" charset="0"/>
                <a:ea typeface="微軟正黑體" pitchFamily="34" charset="-120"/>
              </a:rPr>
              <a:t>、</a:t>
            </a:r>
            <a:r>
              <a:rPr lang="en-US" altLang="zh-TW" sz="2000" smtClean="0">
                <a:solidFill>
                  <a:schemeClr val="tx1"/>
                </a:solidFill>
                <a:latin typeface="Franklin Gothic Book" pitchFamily="34" charset="0"/>
                <a:ea typeface="微軟正黑體" pitchFamily="34" charset="-120"/>
              </a:rPr>
              <a:t>Novell Open Enterprise Server</a:t>
            </a:r>
            <a:r>
              <a:rPr lang="zh-TW" altLang="en-US" sz="2000" smtClean="0">
                <a:solidFill>
                  <a:schemeClr val="tx1"/>
                </a:solidFill>
                <a:latin typeface="Franklin Gothic Book" pitchFamily="34" charset="0"/>
                <a:ea typeface="微軟正黑體" pitchFamily="34" charset="-120"/>
              </a:rPr>
              <a:t>、</a:t>
            </a:r>
            <a:r>
              <a:rPr lang="en-US" altLang="zh-TW" sz="2000" smtClean="0">
                <a:solidFill>
                  <a:schemeClr val="tx1"/>
                </a:solidFill>
                <a:latin typeface="Franklin Gothic Book" pitchFamily="34" charset="0"/>
                <a:ea typeface="微軟正黑體" pitchFamily="34" charset="-120"/>
              </a:rPr>
              <a:t>Linux</a:t>
            </a:r>
            <a:r>
              <a:rPr lang="zh-TW" altLang="en-US" sz="2000" smtClean="0">
                <a:solidFill>
                  <a:schemeClr val="tx1"/>
                </a:solidFill>
                <a:latin typeface="Franklin Gothic Book" pitchFamily="34" charset="0"/>
                <a:ea typeface="微軟正黑體" pitchFamily="34" charset="-120"/>
              </a:rPr>
              <a:t>、</a:t>
            </a:r>
            <a:r>
              <a:rPr lang="en-US" altLang="zh-TW" sz="2000" smtClean="0">
                <a:solidFill>
                  <a:schemeClr val="tx1"/>
                </a:solidFill>
                <a:latin typeface="Franklin Gothic Book" pitchFamily="34" charset="0"/>
                <a:ea typeface="微軟正黑體" pitchFamily="34" charset="-120"/>
              </a:rPr>
              <a:t>Microsoft Windows NT/2000/2003…)</a:t>
            </a:r>
          </a:p>
          <a:p>
            <a:pPr eaLnBrk="1" hangingPunct="1">
              <a:buFont typeface="Wingdings" pitchFamily="2" charset="2"/>
              <a:buChar char="l"/>
            </a:pPr>
            <a:r>
              <a:rPr lang="zh-TW" altLang="en-US" sz="2000" smtClean="0">
                <a:solidFill>
                  <a:schemeClr val="tx1"/>
                </a:solidFill>
                <a:latin typeface="Franklin Gothic Book" pitchFamily="34" charset="0"/>
                <a:ea typeface="微軟正黑體" pitchFamily="34" charset="-120"/>
              </a:rPr>
              <a:t>對等式網路作業系統 </a:t>
            </a:r>
            <a:r>
              <a:rPr lang="en-US" altLang="zh-TW" sz="2000" smtClean="0">
                <a:solidFill>
                  <a:schemeClr val="tx1"/>
                </a:solidFill>
                <a:latin typeface="Franklin Gothic Book" pitchFamily="34" charset="0"/>
                <a:ea typeface="微軟正黑體" pitchFamily="34" charset="-120"/>
              </a:rPr>
              <a:t>(</a:t>
            </a:r>
            <a:r>
              <a:rPr lang="zh-TW" altLang="en-US" sz="2000" smtClean="0">
                <a:solidFill>
                  <a:schemeClr val="tx1"/>
                </a:solidFill>
                <a:latin typeface="Franklin Gothic Book" pitchFamily="34" charset="0"/>
                <a:ea typeface="微軟正黑體" pitchFamily="34" charset="-120"/>
              </a:rPr>
              <a:t>例如</a:t>
            </a:r>
            <a:r>
              <a:rPr lang="en-US" altLang="zh-TW" sz="2000" smtClean="0">
                <a:solidFill>
                  <a:schemeClr val="tx1"/>
                </a:solidFill>
                <a:latin typeface="Franklin Gothic Book" pitchFamily="34" charset="0"/>
                <a:ea typeface="微軟正黑體" pitchFamily="34" charset="-120"/>
              </a:rPr>
              <a:t>Novell Netware Lite</a:t>
            </a:r>
            <a:r>
              <a:rPr lang="zh-TW" altLang="en-US" sz="2000" smtClean="0">
                <a:solidFill>
                  <a:schemeClr val="tx1"/>
                </a:solidFill>
                <a:latin typeface="Franklin Gothic Book" pitchFamily="34" charset="0"/>
                <a:ea typeface="微軟正黑體" pitchFamily="34" charset="-120"/>
              </a:rPr>
              <a:t>、</a:t>
            </a:r>
            <a:r>
              <a:rPr lang="en-US" altLang="zh-TW" sz="2000" smtClean="0">
                <a:solidFill>
                  <a:schemeClr val="tx1"/>
                </a:solidFill>
                <a:latin typeface="Franklin Gothic Book" pitchFamily="34" charset="0"/>
                <a:ea typeface="微軟正黑體" pitchFamily="34" charset="-120"/>
              </a:rPr>
              <a:t>Artisoft LANtastic</a:t>
            </a:r>
            <a:r>
              <a:rPr lang="zh-TW" altLang="en-US" sz="2000" smtClean="0">
                <a:solidFill>
                  <a:schemeClr val="tx1"/>
                </a:solidFill>
                <a:latin typeface="Franklin Gothic Book" pitchFamily="34" charset="0"/>
                <a:ea typeface="微軟正黑體" pitchFamily="34" charset="-120"/>
              </a:rPr>
              <a:t>、</a:t>
            </a:r>
            <a:r>
              <a:rPr lang="en-US" altLang="zh-TW" sz="2000" smtClean="0">
                <a:solidFill>
                  <a:schemeClr val="tx1"/>
                </a:solidFill>
                <a:latin typeface="Franklin Gothic Book" pitchFamily="34" charset="0"/>
                <a:ea typeface="微軟正黑體" pitchFamily="34" charset="-120"/>
              </a:rPr>
              <a:t>Windows 9x/Me/NT Workstation/2000 Professional/XP Professional</a:t>
            </a:r>
            <a:r>
              <a:rPr lang="zh-TW" altLang="en-US" sz="2000" smtClean="0">
                <a:solidFill>
                  <a:schemeClr val="tx1"/>
                </a:solidFill>
                <a:latin typeface="Franklin Gothic Book" pitchFamily="34" charset="0"/>
                <a:ea typeface="微軟正黑體" pitchFamily="34" charset="-120"/>
              </a:rPr>
              <a:t>、</a:t>
            </a:r>
            <a:r>
              <a:rPr lang="en-US" altLang="zh-TW" sz="2000" smtClean="0">
                <a:solidFill>
                  <a:schemeClr val="tx1"/>
                </a:solidFill>
                <a:latin typeface="Franklin Gothic Book" pitchFamily="34" charset="0"/>
                <a:ea typeface="微軟正黑體" pitchFamily="34" charset="-120"/>
              </a:rPr>
              <a:t>Windows Vista/Win 7…)</a:t>
            </a:r>
            <a:endParaRPr lang="zh-TW" altLang="en-US" sz="2000" smtClean="0">
              <a:solidFill>
                <a:schemeClr val="tx1"/>
              </a:solidFill>
              <a:latin typeface="Franklin Gothic Book" pitchFamily="34" charset="0"/>
              <a:ea typeface="微軟正黑體" pitchFamily="34" charset="-120"/>
            </a:endParaRPr>
          </a:p>
        </p:txBody>
      </p:sp>
      <p:sp>
        <p:nvSpPr>
          <p:cNvPr id="4" name="標題 3"/>
          <p:cNvSpPr>
            <a:spLocks noGrp="1"/>
          </p:cNvSpPr>
          <p:nvPr>
            <p:ph type="title"/>
          </p:nvPr>
        </p:nvSpPr>
        <p:spPr>
          <a:xfrm>
            <a:off x="533400" y="381000"/>
            <a:ext cx="5943600" cy="838200"/>
          </a:xfrm>
        </p:spPr>
        <p:txBody>
          <a:bodyPr/>
          <a:lstStyle/>
          <a:p>
            <a:pPr eaLnBrk="1" hangingPunct="1">
              <a:defRPr/>
            </a:pPr>
            <a:r>
              <a:rPr lang="en-US" altLang="zh-TW" sz="3200" b="1" dirty="0" smtClean="0">
                <a:solidFill>
                  <a:schemeClr val="tx1"/>
                </a:solidFill>
                <a:effectLst>
                  <a:outerShdw blurRad="38100" dist="38100" dir="2700000" algn="tl">
                    <a:srgbClr val="C0C0C0"/>
                  </a:outerShdw>
                </a:effectLst>
                <a:latin typeface="Arial" charset="0"/>
                <a:ea typeface="新細明體" pitchFamily="18" charset="-120"/>
                <a:cs typeface="+mn-cs"/>
              </a:rPr>
              <a:t>1-4</a:t>
            </a:r>
            <a:r>
              <a:rPr lang="zh-TW" altLang="en-US" sz="3200" b="1" dirty="0" smtClean="0">
                <a:solidFill>
                  <a:schemeClr val="tx1"/>
                </a:solidFill>
                <a:effectLst>
                  <a:outerShdw blurRad="38100" dist="38100" dir="2700000" algn="tl">
                    <a:srgbClr val="C0C0C0"/>
                  </a:outerShdw>
                </a:effectLst>
                <a:latin typeface="Arial" charset="0"/>
                <a:ea typeface="新細明體" pitchFamily="18" charset="-120"/>
                <a:cs typeface="+mn-cs"/>
              </a:rPr>
              <a:t> 網路作業系統</a:t>
            </a:r>
            <a:endParaRPr lang="zh-TW" altLang="en-US" sz="3200" b="1" dirty="0">
              <a:solidFill>
                <a:schemeClr val="tx1"/>
              </a:solidFill>
              <a:effectLst>
                <a:outerShdw blurRad="38100" dist="38100" dir="2700000" algn="tl">
                  <a:srgbClr val="C0C0C0"/>
                </a:outerShdw>
              </a:effectLst>
              <a:latin typeface="Arial" charset="0"/>
              <a:ea typeface="新細明體" pitchFamily="18" charset="-120"/>
              <a:cs typeface="+mn-cs"/>
            </a:endParaRPr>
          </a:p>
        </p:txBody>
      </p:sp>
      <p:pic>
        <p:nvPicPr>
          <p:cNvPr id="2048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352800"/>
            <a:ext cx="3810000" cy="253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944938"/>
            <a:ext cx="4071938"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825" y="3352800"/>
            <a:ext cx="3044825" cy="282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04800" y="381000"/>
            <a:ext cx="8686800" cy="838200"/>
          </a:xfrm>
        </p:spPr>
        <p:txBody>
          <a:bodyPr/>
          <a:lstStyle/>
          <a:p>
            <a:pPr eaLnBrk="1" hangingPunct="1">
              <a:defRPr/>
            </a:pPr>
            <a:r>
              <a:rPr lang="en-US" altLang="zh-TW" sz="3200" b="1" dirty="0" smtClean="0">
                <a:solidFill>
                  <a:schemeClr val="tx1"/>
                </a:solidFill>
                <a:effectLst>
                  <a:outerShdw blurRad="38100" dist="38100" dir="2700000" algn="tl">
                    <a:srgbClr val="C0C0C0"/>
                  </a:outerShdw>
                </a:effectLst>
                <a:latin typeface="Arial" charset="0"/>
                <a:ea typeface="新細明體" pitchFamily="18" charset="-120"/>
                <a:cs typeface="+mn-cs"/>
              </a:rPr>
              <a:t>1-5</a:t>
            </a:r>
            <a:r>
              <a:rPr lang="zh-TW" altLang="en-US" sz="3200" b="1" dirty="0" smtClean="0">
                <a:solidFill>
                  <a:schemeClr val="tx1"/>
                </a:solidFill>
                <a:effectLst>
                  <a:outerShdw blurRad="38100" dist="38100" dir="2700000" algn="tl">
                    <a:srgbClr val="C0C0C0"/>
                  </a:outerShdw>
                </a:effectLst>
                <a:latin typeface="Arial" charset="0"/>
                <a:ea typeface="新細明體" pitchFamily="18" charset="-120"/>
                <a:cs typeface="+mn-cs"/>
              </a:rPr>
              <a:t>　不同類型的網路如何連接在一起</a:t>
            </a:r>
          </a:p>
        </p:txBody>
      </p:sp>
      <p:pic>
        <p:nvPicPr>
          <p:cNvPr id="21507" name="Picture 10" descr="1-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19200"/>
            <a:ext cx="5326063"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038600"/>
            <a:ext cx="40957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fade">
                                      <p:cBhvr>
                                        <p:cTn id="7" dur="20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subTitle" idx="4294967295"/>
          </p:nvPr>
        </p:nvSpPr>
        <p:spPr>
          <a:xfrm>
            <a:off x="304800" y="2057400"/>
            <a:ext cx="8534400" cy="1981200"/>
          </a:xfrm>
        </p:spPr>
        <p:txBody>
          <a:bodyPr anchor="b"/>
          <a:lstStyle/>
          <a:p>
            <a:pPr marL="0" indent="0" algn="ctr" eaLnBrk="1" hangingPunct="1">
              <a:lnSpc>
                <a:spcPct val="80000"/>
              </a:lnSpc>
              <a:buFont typeface="Wingdings 2" pitchFamily="18" charset="2"/>
              <a:buNone/>
            </a:pPr>
            <a:r>
              <a:rPr lang="zh-TW" altLang="en-US" sz="5400" b="1" smtClean="0">
                <a:latin typeface="Franklin Gothic Book" pitchFamily="34" charset="0"/>
                <a:ea typeface="微軟正黑體" pitchFamily="34" charset="-120"/>
              </a:rPr>
              <a:t>二</a:t>
            </a:r>
            <a:r>
              <a:rPr lang="en-US" altLang="zh-TW" sz="5400" b="1" smtClean="0">
                <a:latin typeface="Franklin Gothic Book" pitchFamily="34" charset="0"/>
                <a:ea typeface="微軟正黑體" pitchFamily="34" charset="-120"/>
              </a:rPr>
              <a:t>.</a:t>
            </a:r>
            <a:r>
              <a:rPr lang="zh-TW" altLang="en-US" sz="5400" b="1" smtClean="0">
                <a:latin typeface="Franklin Gothic Book" pitchFamily="34" charset="0"/>
                <a:ea typeface="微軟正黑體" pitchFamily="34" charset="-120"/>
              </a:rPr>
              <a:t>有線通訊與無線通訊</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AutoShape 4">
            <a:hlinkClick r:id="rId2" action="ppaction://hlinksldjump" highlightClick="1"/>
          </p:cNvPr>
          <p:cNvSpPr>
            <a:spLocks noChangeArrowheads="1"/>
          </p:cNvSpPr>
          <p:nvPr/>
        </p:nvSpPr>
        <p:spPr bwMode="auto">
          <a:xfrm>
            <a:off x="2286000" y="2286000"/>
            <a:ext cx="4191000" cy="533400"/>
          </a:xfrm>
          <a:prstGeom prst="actionButtonBlank">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20000"/>
              </a:spcBef>
              <a:buClr>
                <a:schemeClr val="accent1"/>
              </a:buClr>
              <a:buSzPct val="70000"/>
              <a:buFont typeface="Wingdings" pitchFamily="2" charset="2"/>
              <a:buNone/>
            </a:pPr>
            <a:r>
              <a:rPr lang="en-US" altLang="zh-TW" sz="2400">
                <a:solidFill>
                  <a:schemeClr val="bg1"/>
                </a:solidFill>
                <a:latin typeface="細明體" pitchFamily="49" charset="-120"/>
                <a:ea typeface="細明體" pitchFamily="49" charset="-120"/>
              </a:rPr>
              <a:t>1 </a:t>
            </a:r>
            <a:r>
              <a:rPr lang="zh-TW" altLang="en-US" sz="2400">
                <a:solidFill>
                  <a:schemeClr val="bg1"/>
                </a:solidFill>
                <a:latin typeface="細明體" pitchFamily="49" charset="-120"/>
                <a:ea typeface="細明體" pitchFamily="49" charset="-120"/>
              </a:rPr>
              <a:t>網路拓樸</a:t>
            </a:r>
          </a:p>
        </p:txBody>
      </p:sp>
      <p:sp>
        <p:nvSpPr>
          <p:cNvPr id="66564" name="AutoShape 4">
            <a:hlinkClick r:id="rId3" action="ppaction://hlinksldjump" highlightClick="1"/>
          </p:cNvPr>
          <p:cNvSpPr>
            <a:spLocks noChangeArrowheads="1"/>
          </p:cNvSpPr>
          <p:nvPr/>
        </p:nvSpPr>
        <p:spPr bwMode="auto">
          <a:xfrm>
            <a:off x="2286000" y="3200400"/>
            <a:ext cx="4191000" cy="533400"/>
          </a:xfrm>
          <a:prstGeom prst="actionButtonBlank">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20000"/>
              </a:spcBef>
              <a:buClr>
                <a:schemeClr val="accent1"/>
              </a:buClr>
              <a:buSzPct val="70000"/>
              <a:buFont typeface="Wingdings" pitchFamily="2" charset="2"/>
              <a:buNone/>
            </a:pPr>
            <a:r>
              <a:rPr lang="en-US" altLang="zh-TW" sz="2400">
                <a:solidFill>
                  <a:schemeClr val="bg1"/>
                </a:solidFill>
                <a:latin typeface="細明體" pitchFamily="49" charset="-120"/>
                <a:ea typeface="細明體" pitchFamily="49" charset="-120"/>
              </a:rPr>
              <a:t>2</a:t>
            </a:r>
            <a:r>
              <a:rPr lang="zh-TW" altLang="en-US" sz="2400">
                <a:solidFill>
                  <a:schemeClr val="bg1"/>
                </a:solidFill>
                <a:latin typeface="細明體" pitchFamily="49" charset="-120"/>
                <a:ea typeface="細明體" pitchFamily="49" charset="-120"/>
              </a:rPr>
              <a:t> 網路傳輸媒介</a:t>
            </a:r>
          </a:p>
        </p:txBody>
      </p:sp>
      <p:sp>
        <p:nvSpPr>
          <p:cNvPr id="66565" name="AutoShape 4">
            <a:hlinkClick r:id="rId4" action="ppaction://hlinksldjump" highlightClick="1"/>
          </p:cNvPr>
          <p:cNvSpPr>
            <a:spLocks noChangeArrowheads="1"/>
          </p:cNvSpPr>
          <p:nvPr/>
        </p:nvSpPr>
        <p:spPr bwMode="auto">
          <a:xfrm>
            <a:off x="2286000" y="4114800"/>
            <a:ext cx="4191000" cy="533400"/>
          </a:xfrm>
          <a:prstGeom prst="actionButtonBlank">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20000"/>
              </a:spcBef>
              <a:buClr>
                <a:schemeClr val="accent1"/>
              </a:buClr>
              <a:buSzPct val="70000"/>
              <a:buFont typeface="Wingdings" pitchFamily="2" charset="2"/>
              <a:buNone/>
            </a:pPr>
            <a:r>
              <a:rPr lang="en-US" altLang="zh-TW" sz="2400">
                <a:solidFill>
                  <a:schemeClr val="bg1"/>
                </a:solidFill>
                <a:latin typeface="細明體" pitchFamily="49" charset="-120"/>
                <a:ea typeface="細明體" pitchFamily="49" charset="-120"/>
              </a:rPr>
              <a:t>3</a:t>
            </a:r>
            <a:r>
              <a:rPr lang="zh-TW" altLang="en-US" sz="2400">
                <a:solidFill>
                  <a:schemeClr val="bg1"/>
                </a:solidFill>
                <a:latin typeface="細明體" pitchFamily="49" charset="-120"/>
                <a:ea typeface="細明體" pitchFamily="49" charset="-120"/>
              </a:rPr>
              <a:t> 常見的網路設備</a:t>
            </a:r>
          </a:p>
        </p:txBody>
      </p:sp>
      <p:sp>
        <p:nvSpPr>
          <p:cNvPr id="66572" name="Rectangle 12"/>
          <p:cNvSpPr>
            <a:spLocks noChangeArrowheads="1"/>
          </p:cNvSpPr>
          <p:nvPr/>
        </p:nvSpPr>
        <p:spPr bwMode="auto">
          <a:xfrm>
            <a:off x="2971800" y="1295400"/>
            <a:ext cx="228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0" lang="zh-TW" altLang="en-US" sz="3600" b="1">
                <a:solidFill>
                  <a:schemeClr val="tx2"/>
                </a:solidFill>
              </a:rPr>
              <a:t>有線通訊</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idx="4294967295"/>
          </p:nvPr>
        </p:nvSpPr>
        <p:spPr>
          <a:xfrm>
            <a:off x="533400" y="1371600"/>
            <a:ext cx="8143875" cy="3657600"/>
          </a:xfrm>
        </p:spPr>
        <p:txBody>
          <a:bodyPr/>
          <a:lstStyle/>
          <a:p>
            <a:pPr marL="0" indent="0" eaLnBrk="1" hangingPunct="1">
              <a:lnSpc>
                <a:spcPct val="120000"/>
              </a:lnSpc>
              <a:buFont typeface="Wingdings" pitchFamily="2" charset="2"/>
              <a:buNone/>
            </a:pPr>
            <a:r>
              <a:rPr lang="zh-TW" altLang="en-US" sz="2400" smtClean="0">
                <a:latin typeface="Franklin Gothic Book" pitchFamily="34" charset="0"/>
                <a:ea typeface="新細明體" pitchFamily="18" charset="-120"/>
              </a:rPr>
              <a:t>網路通常會包含兩部以上的電腦，而電腦之間是如何連接成網路，則有數種方式，我們將這些方式統稱為拓樸</a:t>
            </a:r>
            <a:r>
              <a:rPr lang="en-US" altLang="zh-TW" sz="2400" smtClean="0">
                <a:latin typeface="Franklin Gothic Book" pitchFamily="34" charset="0"/>
                <a:ea typeface="新細明體" pitchFamily="18" charset="-120"/>
              </a:rPr>
              <a:t>(topology)</a:t>
            </a:r>
            <a:r>
              <a:rPr lang="zh-TW" altLang="en-US" sz="2400" smtClean="0">
                <a:latin typeface="Franklin Gothic Book" pitchFamily="34" charset="0"/>
                <a:ea typeface="新細明體" pitchFamily="18" charset="-120"/>
              </a:rPr>
              <a:t>。</a:t>
            </a:r>
          </a:p>
          <a:p>
            <a:pPr marL="0" indent="0" eaLnBrk="1" hangingPunct="1">
              <a:lnSpc>
                <a:spcPct val="120000"/>
              </a:lnSpc>
              <a:buFont typeface="Wingdings" pitchFamily="2" charset="2"/>
              <a:buNone/>
            </a:pPr>
            <a:r>
              <a:rPr lang="zh-TW" altLang="en-US" sz="2400" smtClean="0">
                <a:latin typeface="Franklin Gothic Book" pitchFamily="34" charset="0"/>
                <a:ea typeface="新細明體" pitchFamily="18" charset="-120"/>
              </a:rPr>
              <a:t>常見的拓樸如下：</a:t>
            </a:r>
          </a:p>
          <a:p>
            <a:pPr marL="0" indent="0" eaLnBrk="1" hangingPunct="1"/>
            <a:r>
              <a:rPr lang="zh-TW" altLang="en-US" sz="2000" smtClean="0">
                <a:solidFill>
                  <a:srgbClr val="0070C0"/>
                </a:solidFill>
                <a:latin typeface="Franklin Gothic Book" pitchFamily="34" charset="0"/>
                <a:ea typeface="新細明體" pitchFamily="18" charset="-120"/>
              </a:rPr>
              <a:t>匯流排拓樸 </a:t>
            </a:r>
            <a:r>
              <a:rPr lang="en-US" altLang="zh-TW" sz="2000" smtClean="0">
                <a:solidFill>
                  <a:srgbClr val="0070C0"/>
                </a:solidFill>
                <a:latin typeface="Franklin Gothic Book" pitchFamily="34" charset="0"/>
                <a:ea typeface="新細明體" pitchFamily="18" charset="-120"/>
              </a:rPr>
              <a:t>(bus topology)</a:t>
            </a:r>
          </a:p>
          <a:p>
            <a:pPr marL="0" indent="0" eaLnBrk="1" hangingPunct="1"/>
            <a:r>
              <a:rPr lang="zh-TW" altLang="en-US" sz="2000" smtClean="0">
                <a:solidFill>
                  <a:srgbClr val="0070C0"/>
                </a:solidFill>
                <a:latin typeface="Franklin Gothic Book" pitchFamily="34" charset="0"/>
                <a:ea typeface="新細明體" pitchFamily="18" charset="-120"/>
              </a:rPr>
              <a:t>星狀拓樸 </a:t>
            </a:r>
            <a:r>
              <a:rPr lang="en-US" altLang="zh-TW" sz="2000" smtClean="0">
                <a:solidFill>
                  <a:srgbClr val="0070C0"/>
                </a:solidFill>
                <a:latin typeface="Franklin Gothic Book" pitchFamily="34" charset="0"/>
                <a:ea typeface="新細明體" pitchFamily="18" charset="-120"/>
              </a:rPr>
              <a:t>(star topology)</a:t>
            </a:r>
          </a:p>
          <a:p>
            <a:pPr marL="0" indent="0" eaLnBrk="1" hangingPunct="1"/>
            <a:r>
              <a:rPr lang="zh-TW" altLang="en-US" sz="2000" smtClean="0">
                <a:solidFill>
                  <a:srgbClr val="0070C0"/>
                </a:solidFill>
                <a:latin typeface="Franklin Gothic Book" pitchFamily="34" charset="0"/>
                <a:ea typeface="新細明體" pitchFamily="18" charset="-120"/>
              </a:rPr>
              <a:t>環狀拓樸 </a:t>
            </a:r>
            <a:r>
              <a:rPr lang="en-US" altLang="zh-TW" sz="2000" smtClean="0">
                <a:solidFill>
                  <a:srgbClr val="0070C0"/>
                </a:solidFill>
                <a:latin typeface="Franklin Gothic Book" pitchFamily="34" charset="0"/>
                <a:ea typeface="新細明體" pitchFamily="18" charset="-120"/>
              </a:rPr>
              <a:t>(ring topology)</a:t>
            </a:r>
          </a:p>
          <a:p>
            <a:pPr marL="0" indent="0" eaLnBrk="1" hangingPunct="1"/>
            <a:r>
              <a:rPr lang="zh-TW" altLang="en-US" sz="2000" smtClean="0">
                <a:solidFill>
                  <a:srgbClr val="0070C0"/>
                </a:solidFill>
                <a:latin typeface="Franklin Gothic Book" pitchFamily="34" charset="0"/>
                <a:ea typeface="新細明體" pitchFamily="18" charset="-120"/>
              </a:rPr>
              <a:t>網狀拓樸 </a:t>
            </a:r>
            <a:r>
              <a:rPr lang="en-US" altLang="zh-TW" sz="2000" smtClean="0">
                <a:solidFill>
                  <a:srgbClr val="0070C0"/>
                </a:solidFill>
                <a:latin typeface="Franklin Gothic Book" pitchFamily="34" charset="0"/>
                <a:ea typeface="新細明體" pitchFamily="18" charset="-120"/>
              </a:rPr>
              <a:t>(mesh topology)</a:t>
            </a:r>
          </a:p>
          <a:p>
            <a:pPr marL="0" indent="0" eaLnBrk="1" hangingPunct="1"/>
            <a:r>
              <a:rPr lang="zh-TW" altLang="en-US" sz="2000" smtClean="0">
                <a:solidFill>
                  <a:srgbClr val="0070C0"/>
                </a:solidFill>
                <a:latin typeface="Franklin Gothic Book" pitchFamily="34" charset="0"/>
                <a:ea typeface="新細明體" pitchFamily="18" charset="-120"/>
              </a:rPr>
              <a:t>混合式拓樸 </a:t>
            </a:r>
            <a:r>
              <a:rPr lang="en-US" altLang="zh-TW" sz="2000" smtClean="0">
                <a:solidFill>
                  <a:srgbClr val="0070C0"/>
                </a:solidFill>
                <a:latin typeface="Franklin Gothic Book" pitchFamily="34" charset="0"/>
                <a:ea typeface="新細明體" pitchFamily="18" charset="-120"/>
              </a:rPr>
              <a:t>(hybrid topology)</a:t>
            </a:r>
          </a:p>
        </p:txBody>
      </p:sp>
      <p:sp>
        <p:nvSpPr>
          <p:cNvPr id="4"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1</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網路拓樸</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3"/>
          <p:cNvSpPr>
            <a:spLocks noGrp="1"/>
          </p:cNvSpPr>
          <p:nvPr>
            <p:ph type="title" idx="4294967295"/>
          </p:nvPr>
        </p:nvSpPr>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1</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網路拓樸</a:t>
            </a:r>
          </a:p>
        </p:txBody>
      </p:sp>
      <p:graphicFrame>
        <p:nvGraphicFramePr>
          <p:cNvPr id="68611" name="Object 4"/>
          <p:cNvGraphicFramePr>
            <a:graphicFrameLocks noChangeAspect="1"/>
          </p:cNvGraphicFramePr>
          <p:nvPr>
            <p:ph idx="4294967295"/>
          </p:nvPr>
        </p:nvGraphicFramePr>
        <p:xfrm>
          <a:off x="685800" y="2170113"/>
          <a:ext cx="7570788" cy="1487487"/>
        </p:xfrm>
        <a:graphic>
          <a:graphicData uri="http://schemas.openxmlformats.org/presentationml/2006/ole">
            <mc:AlternateContent xmlns:mc="http://schemas.openxmlformats.org/markup-compatibility/2006">
              <mc:Choice xmlns:v="urn:schemas-microsoft-com:vml" Requires="v">
                <p:oleObj spid="_x0000_s68619" name="PhotoImpact" r:id="rId3" imgW="7570606" imgH="1487049" progId="PI3.Image">
                  <p:embed/>
                </p:oleObj>
              </mc:Choice>
              <mc:Fallback>
                <p:oleObj name="PhotoImpact" r:id="rId3" imgW="7570606" imgH="1487049" progId="PI3.Imag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170113"/>
                        <a:ext cx="7570788" cy="1487487"/>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文字方塊 6"/>
          <p:cNvSpPr txBox="1"/>
          <p:nvPr/>
        </p:nvSpPr>
        <p:spPr>
          <a:xfrm>
            <a:off x="685800" y="1295400"/>
            <a:ext cx="6096000" cy="457200"/>
          </a:xfrm>
          <a:prstGeom prst="rect">
            <a:avLst/>
          </a:prstGeom>
          <a:noFill/>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just" eaLnBrk="1" hangingPunct="1">
              <a:spcBef>
                <a:spcPct val="20000"/>
              </a:spcBef>
              <a:buClr>
                <a:schemeClr val="accent1"/>
              </a:buClr>
              <a:buSzPct val="70000"/>
            </a:pPr>
            <a:r>
              <a:rPr kumimoji="0" lang="zh-TW" altLang="en-US" sz="2400" b="1">
                <a:solidFill>
                  <a:schemeClr val="tx2"/>
                </a:solidFill>
                <a:effectLst>
                  <a:outerShdw blurRad="38100" dist="38100" dir="2700000" algn="tl">
                    <a:srgbClr val="C0C0C0"/>
                  </a:outerShdw>
                </a:effectLst>
                <a:latin typeface="Franklin Gothic Book" pitchFamily="34" charset="0"/>
              </a:rPr>
              <a:t>匯流排拓樸</a:t>
            </a:r>
          </a:p>
        </p:txBody>
      </p:sp>
      <p:sp>
        <p:nvSpPr>
          <p:cNvPr id="9" name="矩形 8"/>
          <p:cNvSpPr/>
          <p:nvPr/>
        </p:nvSpPr>
        <p:spPr>
          <a:xfrm>
            <a:off x="685800" y="3995738"/>
            <a:ext cx="7848600" cy="1754187"/>
          </a:xfrm>
          <a:prstGeom prst="rect">
            <a:avLst/>
          </a:prstGeom>
          <a:solidFill>
            <a:schemeClr val="accent3">
              <a:lumMod val="40000"/>
              <a:lumOff val="60000"/>
            </a:schemeClr>
          </a:solidFill>
        </p:spPr>
        <p:txBody>
          <a:bodyPr>
            <a:spAutoFit/>
          </a:bodyPr>
          <a:lstStyle/>
          <a:p>
            <a:pPr>
              <a:defRPr/>
            </a:pPr>
            <a:r>
              <a:rPr lang="zh-TW" altLang="en-US" dirty="0"/>
              <a:t>在匯流排拓樸 </a:t>
            </a:r>
            <a:r>
              <a:rPr lang="en-US" altLang="zh-TW" dirty="0"/>
              <a:t>(bus topology) </a:t>
            </a:r>
            <a:r>
              <a:rPr lang="zh-TW" altLang="en-US" dirty="0"/>
              <a:t>中，所有電腦是連接到同一條網路線 </a:t>
            </a:r>
            <a:r>
              <a:rPr lang="en-US" altLang="zh-TW" dirty="0"/>
              <a:t>(</a:t>
            </a:r>
            <a:r>
              <a:rPr lang="zh-TW" altLang="en-US" dirty="0"/>
              <a:t>通常為同軸纜線</a:t>
            </a:r>
            <a:r>
              <a:rPr lang="en-US" altLang="zh-TW" dirty="0"/>
              <a:t>)</a:t>
            </a:r>
            <a:r>
              <a:rPr lang="zh-TW" altLang="en-US" dirty="0"/>
              <a:t>，而資料就是在這條網路線上傳送 </a:t>
            </a:r>
            <a:r>
              <a:rPr lang="en-US" altLang="zh-TW" dirty="0"/>
              <a:t>(</a:t>
            </a:r>
            <a:r>
              <a:rPr lang="zh-TW" altLang="en-US" dirty="0"/>
              <a:t>圖</a:t>
            </a:r>
            <a:r>
              <a:rPr lang="en-US" altLang="zh-TW" dirty="0"/>
              <a:t>4.1)</a:t>
            </a:r>
            <a:r>
              <a:rPr lang="zh-TW" altLang="en-US" dirty="0"/>
              <a:t>。所有電腦都會接收網路線上的任何資料，然後根據自己的位址擷取要傳送給自己的資料，其它不是要傳送給自己的資料則不予理會，讓它繼續傳送出去；如果有電腦要傳送資料，必須先判斷是否有其它資料正在網路線上傳送，沒有的話，才能將資料傳送出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Object 5"/>
          <p:cNvGraphicFramePr>
            <a:graphicFrameLocks noChangeAspect="1"/>
          </p:cNvGraphicFramePr>
          <p:nvPr>
            <p:ph idx="4294967295"/>
          </p:nvPr>
        </p:nvGraphicFramePr>
        <p:xfrm>
          <a:off x="2362200" y="1752600"/>
          <a:ext cx="4572000" cy="3282950"/>
        </p:xfrm>
        <a:graphic>
          <a:graphicData uri="http://schemas.openxmlformats.org/presentationml/2006/ole">
            <mc:AlternateContent xmlns:mc="http://schemas.openxmlformats.org/markup-compatibility/2006">
              <mc:Choice xmlns:v="urn:schemas-microsoft-com:vml" Requires="v">
                <p:oleObj spid="_x0000_s69643" name="PhotoImpact" r:id="rId3" imgW="5108026" imgH="3669489" progId="PI3.Image">
                  <p:embed/>
                </p:oleObj>
              </mc:Choice>
              <mc:Fallback>
                <p:oleObj name="PhotoImpact" r:id="rId3" imgW="5108026" imgH="3669489" progId="PI3.Im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752600"/>
                        <a:ext cx="4572000" cy="328295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1</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網路拓樸</a:t>
            </a:r>
          </a:p>
        </p:txBody>
      </p:sp>
      <p:sp>
        <p:nvSpPr>
          <p:cNvPr id="6" name="矩形 5"/>
          <p:cNvSpPr/>
          <p:nvPr/>
        </p:nvSpPr>
        <p:spPr>
          <a:xfrm>
            <a:off x="552450" y="1219200"/>
            <a:ext cx="1403350" cy="457200"/>
          </a:xfrm>
          <a:prstGeom prst="rect">
            <a:avLst/>
          </a:prstGeom>
        </p:spPr>
        <p:txBody>
          <a:bodyPr wrap="none">
            <a:spAutoFit/>
          </a:bodyPr>
          <a:lstStyle/>
          <a:p>
            <a:pPr algn="just">
              <a:spcBef>
                <a:spcPct val="20000"/>
              </a:spcBef>
              <a:buClr>
                <a:schemeClr val="accent1"/>
              </a:buClr>
              <a:buSzPct val="70000"/>
            </a:pPr>
            <a:r>
              <a:rPr kumimoji="0" lang="zh-TW" altLang="en-US" sz="2400" b="1">
                <a:solidFill>
                  <a:schemeClr val="tx2"/>
                </a:solidFill>
                <a:effectLst>
                  <a:outerShdw blurRad="38100" dist="38100" dir="2700000" algn="tl">
                    <a:srgbClr val="C0C0C0"/>
                  </a:outerShdw>
                </a:effectLst>
                <a:latin typeface="Franklin Gothic Book" pitchFamily="34" charset="0"/>
              </a:rPr>
              <a:t>星狀拓樸</a:t>
            </a:r>
          </a:p>
        </p:txBody>
      </p:sp>
      <p:sp>
        <p:nvSpPr>
          <p:cNvPr id="7" name="矩形 6"/>
          <p:cNvSpPr/>
          <p:nvPr/>
        </p:nvSpPr>
        <p:spPr>
          <a:xfrm>
            <a:off x="381000" y="5227638"/>
            <a:ext cx="4572000" cy="1477962"/>
          </a:xfrm>
          <a:prstGeom prst="rect">
            <a:avLst/>
          </a:prstGeom>
          <a:solidFill>
            <a:schemeClr val="accent3">
              <a:lumMod val="40000"/>
              <a:lumOff val="60000"/>
            </a:schemeClr>
          </a:solidFill>
        </p:spPr>
        <p:txBody>
          <a:bodyPr>
            <a:spAutoFit/>
          </a:bodyPr>
          <a:lstStyle/>
          <a:p>
            <a:pPr>
              <a:defRPr/>
            </a:pPr>
            <a:r>
              <a:rPr lang="zh-TW" altLang="en-US" dirty="0"/>
              <a:t>在星狀拓樸 </a:t>
            </a:r>
            <a:r>
              <a:rPr lang="en-US" altLang="zh-TW" dirty="0"/>
              <a:t>(star topology) </a:t>
            </a:r>
            <a:r>
              <a:rPr lang="zh-TW" altLang="en-US" dirty="0"/>
              <a:t>中，所有電腦</a:t>
            </a:r>
          </a:p>
          <a:p>
            <a:pPr>
              <a:defRPr/>
            </a:pPr>
            <a:r>
              <a:rPr lang="zh-TW" altLang="en-US" dirty="0"/>
              <a:t>必須連接到集線器 </a:t>
            </a:r>
            <a:r>
              <a:rPr lang="en-US" altLang="zh-TW" dirty="0"/>
              <a:t>(hub)</a:t>
            </a:r>
            <a:r>
              <a:rPr lang="zh-TW" altLang="en-US" dirty="0"/>
              <a:t>，以圖</a:t>
            </a:r>
            <a:r>
              <a:rPr lang="en-US" altLang="zh-TW" dirty="0"/>
              <a:t>4.2</a:t>
            </a:r>
            <a:r>
              <a:rPr lang="zh-TW" altLang="en-US" dirty="0"/>
              <a:t>為例，</a:t>
            </a:r>
          </a:p>
          <a:p>
            <a:pPr>
              <a:defRPr/>
            </a:pPr>
            <a:r>
              <a:rPr lang="zh-TW" altLang="en-US" dirty="0"/>
              <a:t>當電腦</a:t>
            </a:r>
            <a:r>
              <a:rPr lang="en-US" altLang="zh-TW" dirty="0"/>
              <a:t>A</a:t>
            </a:r>
            <a:r>
              <a:rPr lang="zh-TW" altLang="en-US" dirty="0"/>
              <a:t>要傳送資料給電腦</a:t>
            </a:r>
            <a:r>
              <a:rPr lang="en-US" altLang="zh-TW" dirty="0"/>
              <a:t>D</a:t>
            </a:r>
            <a:r>
              <a:rPr lang="zh-TW" altLang="en-US" dirty="0"/>
              <a:t>時，只要將</a:t>
            </a:r>
          </a:p>
          <a:p>
            <a:pPr>
              <a:defRPr/>
            </a:pPr>
            <a:r>
              <a:rPr lang="zh-TW" altLang="en-US" dirty="0"/>
              <a:t>資料傳送到集線器並指定要傳送給電腦</a:t>
            </a:r>
          </a:p>
          <a:p>
            <a:pPr>
              <a:defRPr/>
            </a:pPr>
            <a:r>
              <a:rPr lang="en-US" altLang="zh-TW" dirty="0"/>
              <a:t>D</a:t>
            </a:r>
            <a:r>
              <a:rPr lang="zh-TW" altLang="en-US" dirty="0"/>
              <a:t>，集線器就會將資料傳送給電腦</a:t>
            </a:r>
            <a:r>
              <a:rPr lang="en-US" altLang="zh-TW" dirty="0"/>
              <a:t>D</a:t>
            </a:r>
            <a:r>
              <a:rPr lang="zh-TW" altLang="en-US"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8" name="Object 5"/>
          <p:cNvGraphicFramePr>
            <a:graphicFrameLocks noChangeAspect="1"/>
          </p:cNvGraphicFramePr>
          <p:nvPr>
            <p:ph idx="4294967295"/>
          </p:nvPr>
        </p:nvGraphicFramePr>
        <p:xfrm>
          <a:off x="609600" y="2209800"/>
          <a:ext cx="3581400" cy="3559175"/>
        </p:xfrm>
        <a:graphic>
          <a:graphicData uri="http://schemas.openxmlformats.org/presentationml/2006/ole">
            <mc:AlternateContent xmlns:mc="http://schemas.openxmlformats.org/markup-compatibility/2006">
              <mc:Choice xmlns:v="urn:schemas-microsoft-com:vml" Requires="v">
                <p:oleObj spid="_x0000_s70668" name="PhotoImpact" r:id="rId3" imgW="2883170" imgH="2864883" progId="PI3.Image">
                  <p:embed/>
                </p:oleObj>
              </mc:Choice>
              <mc:Fallback>
                <p:oleObj name="PhotoImpact" r:id="rId3" imgW="2883170" imgH="2864883" progId="PI3.Im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09800"/>
                        <a:ext cx="3581400" cy="355917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3" name="Rectangle 3"/>
          <p:cNvSpPr>
            <a:spLocks noGrp="1" noChangeArrowheads="1"/>
          </p:cNvSpPr>
          <p:nvPr>
            <p:ph type="body" idx="4294967295"/>
          </p:nvPr>
        </p:nvSpPr>
        <p:spPr>
          <a:xfrm>
            <a:off x="533400" y="1143000"/>
            <a:ext cx="2590800" cy="609600"/>
          </a:xfrm>
        </p:spPr>
        <p:txBody>
          <a:bodyPr/>
          <a:lstStyle/>
          <a:p>
            <a:pPr algn="just" eaLnBrk="1" hangingPunct="1">
              <a:buFont typeface="Wingdings 2" pitchFamily="18" charset="2"/>
              <a:buNone/>
            </a:pPr>
            <a:r>
              <a:rPr lang="zh-TW" altLang="en-US" sz="2400" b="1" smtClean="0">
                <a:effectLst>
                  <a:outerShdw blurRad="38100" dist="38100" dir="2700000" algn="tl">
                    <a:srgbClr val="C0C0C0"/>
                  </a:outerShdw>
                </a:effectLst>
                <a:latin typeface="Franklin Gothic Book" pitchFamily="34" charset="0"/>
                <a:ea typeface="新細明體" pitchFamily="18" charset="-120"/>
              </a:rPr>
              <a:t>環狀拓樸</a:t>
            </a:r>
          </a:p>
        </p:txBody>
      </p:sp>
      <p:sp>
        <p:nvSpPr>
          <p:cNvPr id="6"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1</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網路拓樸</a:t>
            </a:r>
          </a:p>
        </p:txBody>
      </p:sp>
      <p:sp>
        <p:nvSpPr>
          <p:cNvPr id="9" name="矩形 8"/>
          <p:cNvSpPr/>
          <p:nvPr/>
        </p:nvSpPr>
        <p:spPr>
          <a:xfrm>
            <a:off x="4343400" y="1524000"/>
            <a:ext cx="4572000" cy="1754188"/>
          </a:xfrm>
          <a:prstGeom prst="rect">
            <a:avLst/>
          </a:prstGeom>
          <a:solidFill>
            <a:schemeClr val="accent3">
              <a:lumMod val="40000"/>
              <a:lumOff val="60000"/>
            </a:schemeClr>
          </a:solidFill>
        </p:spPr>
        <p:txBody>
          <a:bodyPr>
            <a:spAutoFit/>
          </a:bodyPr>
          <a:lstStyle/>
          <a:p>
            <a:pPr>
              <a:defRPr/>
            </a:pPr>
            <a:r>
              <a:rPr lang="zh-TW" altLang="en-US" dirty="0"/>
              <a:t>環狀拓樸的優點是不會發生碰撞 </a:t>
            </a:r>
            <a:r>
              <a:rPr lang="en-US" altLang="zh-TW" dirty="0"/>
              <a:t>(</a:t>
            </a:r>
            <a:r>
              <a:rPr lang="zh-TW" altLang="en-US" dirty="0"/>
              <a:t>因為一</a:t>
            </a:r>
          </a:p>
          <a:p>
            <a:pPr>
              <a:defRPr/>
            </a:pPr>
            <a:r>
              <a:rPr lang="zh-TW" altLang="en-US" dirty="0"/>
              <a:t>次只有一部電腦能夠取得記號</a:t>
            </a:r>
            <a:r>
              <a:rPr lang="en-US" altLang="zh-TW" dirty="0"/>
              <a:t>)</a:t>
            </a:r>
            <a:r>
              <a:rPr lang="zh-TW" altLang="en-US" dirty="0"/>
              <a:t>、高流量</a:t>
            </a:r>
          </a:p>
          <a:p>
            <a:pPr>
              <a:defRPr/>
            </a:pPr>
            <a:r>
              <a:rPr lang="zh-TW" altLang="en-US" dirty="0"/>
              <a:t>時的效能較佳、能夠設定優先順序讓某些</a:t>
            </a:r>
          </a:p>
          <a:p>
            <a:pPr>
              <a:defRPr/>
            </a:pPr>
            <a:r>
              <a:rPr lang="zh-TW" altLang="en-US" dirty="0"/>
              <a:t>電腦優先取得傳送資料的權利、每部電腦</a:t>
            </a:r>
          </a:p>
          <a:p>
            <a:pPr>
              <a:defRPr/>
            </a:pPr>
            <a:r>
              <a:rPr lang="zh-TW" altLang="en-US" dirty="0"/>
              <a:t>可以將訊號加強後再傳送出去以保持訊號</a:t>
            </a:r>
          </a:p>
          <a:p>
            <a:pPr>
              <a:defRPr/>
            </a:pPr>
            <a:r>
              <a:rPr lang="zh-TW" altLang="en-US" dirty="0"/>
              <a:t>強度。</a:t>
            </a:r>
          </a:p>
        </p:txBody>
      </p:sp>
      <p:sp>
        <p:nvSpPr>
          <p:cNvPr id="10" name="矩形 9"/>
          <p:cNvSpPr/>
          <p:nvPr/>
        </p:nvSpPr>
        <p:spPr>
          <a:xfrm>
            <a:off x="4343400" y="3810000"/>
            <a:ext cx="4572000" cy="1477963"/>
          </a:xfrm>
          <a:prstGeom prst="rect">
            <a:avLst/>
          </a:prstGeom>
          <a:solidFill>
            <a:schemeClr val="accent3">
              <a:lumMod val="40000"/>
              <a:lumOff val="60000"/>
            </a:schemeClr>
          </a:solidFill>
        </p:spPr>
        <p:txBody>
          <a:bodyPr>
            <a:spAutoFit/>
          </a:bodyPr>
          <a:lstStyle/>
          <a:p>
            <a:pPr>
              <a:defRPr/>
            </a:pPr>
            <a:r>
              <a:rPr lang="zh-TW" altLang="en-US" dirty="0"/>
              <a:t>缺點則是軟硬體設備成本較高導致較不普</a:t>
            </a:r>
          </a:p>
          <a:p>
            <a:pPr>
              <a:defRPr/>
            </a:pPr>
            <a:r>
              <a:rPr lang="zh-TW" altLang="en-US" dirty="0"/>
              <a:t>及、任何一部電腦故障或網路線上任何一</a:t>
            </a:r>
          </a:p>
          <a:p>
            <a:pPr>
              <a:defRPr/>
            </a:pPr>
            <a:r>
              <a:rPr lang="zh-TW" altLang="en-US" dirty="0"/>
              <a:t>段線路故障會導致網路癱瘓 </a:t>
            </a:r>
            <a:r>
              <a:rPr lang="en-US" altLang="zh-TW" dirty="0"/>
              <a:t>(</a:t>
            </a:r>
            <a:r>
              <a:rPr lang="zh-TW" altLang="en-US" dirty="0"/>
              <a:t>後者可以使</a:t>
            </a:r>
          </a:p>
          <a:p>
            <a:pPr>
              <a:defRPr/>
            </a:pPr>
            <a:r>
              <a:rPr lang="zh-TW" altLang="en-US" dirty="0"/>
              <a:t>用兩條網路線做為主幹線路和備援線路以</a:t>
            </a:r>
          </a:p>
          <a:p>
            <a:pPr>
              <a:defRPr/>
            </a:pPr>
            <a:r>
              <a:rPr lang="zh-TW" altLang="en-US" dirty="0"/>
              <a:t>提昇容錯能力</a:t>
            </a:r>
            <a:r>
              <a:rPr lang="en-US" altLang="zh-TW" dirty="0"/>
              <a:t>)</a:t>
            </a:r>
            <a:r>
              <a:rPr lang="zh-TW" altLang="en-US" dirty="0"/>
              <a:t>、故障排除較難。</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5"/>
          <p:cNvGraphicFramePr>
            <a:graphicFrameLocks noChangeAspect="1"/>
          </p:cNvGraphicFramePr>
          <p:nvPr>
            <p:ph idx="4294967295"/>
          </p:nvPr>
        </p:nvGraphicFramePr>
        <p:xfrm>
          <a:off x="762000" y="2209800"/>
          <a:ext cx="3489325" cy="3505200"/>
        </p:xfrm>
        <a:graphic>
          <a:graphicData uri="http://schemas.openxmlformats.org/presentationml/2006/ole">
            <mc:AlternateContent xmlns:mc="http://schemas.openxmlformats.org/markup-compatibility/2006">
              <mc:Choice xmlns:v="urn:schemas-microsoft-com:vml" Requires="v">
                <p:oleObj spid="_x0000_s71691" name="PhotoImpact" r:id="rId3" imgW="2877074" imgH="2889265" progId="PI3.Image">
                  <p:embed/>
                </p:oleObj>
              </mc:Choice>
              <mc:Fallback>
                <p:oleObj name="PhotoImpact" r:id="rId3" imgW="2877074" imgH="2889265" progId="PI3.Im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209800"/>
                        <a:ext cx="3489325" cy="350520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1</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網路拓樸</a:t>
            </a:r>
          </a:p>
        </p:txBody>
      </p:sp>
      <p:sp>
        <p:nvSpPr>
          <p:cNvPr id="7" name="矩形 6"/>
          <p:cNvSpPr/>
          <p:nvPr/>
        </p:nvSpPr>
        <p:spPr>
          <a:xfrm>
            <a:off x="552450" y="1143000"/>
            <a:ext cx="1403350" cy="457200"/>
          </a:xfrm>
          <a:prstGeom prst="rect">
            <a:avLst/>
          </a:prstGeom>
        </p:spPr>
        <p:txBody>
          <a:bodyPr wrap="none">
            <a:spAutoFit/>
          </a:bodyPr>
          <a:lstStyle/>
          <a:p>
            <a:pPr marL="342900" indent="-342900" algn="just">
              <a:spcBef>
                <a:spcPct val="20000"/>
              </a:spcBef>
              <a:buClr>
                <a:schemeClr val="accent1"/>
              </a:buClr>
              <a:buSzPct val="70000"/>
            </a:pPr>
            <a:r>
              <a:rPr lang="zh-TW" altLang="en-US" sz="2400" b="1">
                <a:solidFill>
                  <a:schemeClr val="tx2"/>
                </a:solidFill>
                <a:effectLst>
                  <a:outerShdw blurRad="38100" dist="38100" dir="2700000" algn="tl">
                    <a:srgbClr val="C0C0C0"/>
                  </a:outerShdw>
                </a:effectLst>
                <a:latin typeface="Franklin Gothic Book" pitchFamily="34" charset="0"/>
              </a:rPr>
              <a:t>網狀拓樸</a:t>
            </a:r>
          </a:p>
        </p:txBody>
      </p:sp>
      <p:sp>
        <p:nvSpPr>
          <p:cNvPr id="10" name="矩形 9"/>
          <p:cNvSpPr/>
          <p:nvPr/>
        </p:nvSpPr>
        <p:spPr>
          <a:xfrm>
            <a:off x="4343400" y="2667000"/>
            <a:ext cx="4572000" cy="2032000"/>
          </a:xfrm>
          <a:prstGeom prst="rect">
            <a:avLst/>
          </a:prstGeom>
          <a:solidFill>
            <a:schemeClr val="accent3">
              <a:lumMod val="40000"/>
              <a:lumOff val="60000"/>
            </a:schemeClr>
          </a:solidFill>
        </p:spPr>
        <p:txBody>
          <a:bodyPr>
            <a:spAutoFit/>
          </a:bodyPr>
          <a:lstStyle/>
          <a:p>
            <a:pPr>
              <a:defRPr/>
            </a:pPr>
            <a:r>
              <a:rPr lang="zh-TW" altLang="en-US" dirty="0"/>
              <a:t>網狀拓樸的優點是容錯能力極佳，對於資</a:t>
            </a:r>
          </a:p>
          <a:p>
            <a:pPr>
              <a:defRPr/>
            </a:pPr>
            <a:r>
              <a:rPr lang="zh-TW" altLang="en-US" dirty="0"/>
              <a:t>料流量大且傳送作業不能中斷的環境來</a:t>
            </a:r>
          </a:p>
          <a:p>
            <a:pPr>
              <a:defRPr/>
            </a:pPr>
            <a:r>
              <a:rPr lang="zh-TW" altLang="en-US" dirty="0"/>
              <a:t>說，它將是最好的選擇。</a:t>
            </a:r>
          </a:p>
          <a:p>
            <a:pPr>
              <a:defRPr/>
            </a:pPr>
            <a:r>
              <a:rPr lang="zh-TW" altLang="en-US" dirty="0"/>
              <a:t>缺點則是需要使用大量網路線，架設成本</a:t>
            </a:r>
          </a:p>
          <a:p>
            <a:pPr>
              <a:defRPr/>
            </a:pPr>
            <a:r>
              <a:rPr lang="zh-TW" altLang="en-US" dirty="0"/>
              <a:t>遠比其它網路拓樸高，而且一旦電腦的數</a:t>
            </a:r>
          </a:p>
          <a:p>
            <a:pPr>
              <a:defRPr/>
            </a:pPr>
            <a:r>
              <a:rPr lang="zh-TW" altLang="en-US" dirty="0"/>
              <a:t>目很多，佈線將會變得很複雜，所以鮮少</a:t>
            </a:r>
          </a:p>
          <a:p>
            <a:pPr>
              <a:defRPr/>
            </a:pPr>
            <a:r>
              <a:rPr lang="zh-TW" altLang="en-US" dirty="0"/>
              <a:t>有網路是真正的網狀拓樸。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subTitle" idx="4294967295"/>
          </p:nvPr>
        </p:nvSpPr>
        <p:spPr>
          <a:xfrm>
            <a:off x="0" y="1752600"/>
            <a:ext cx="9144000" cy="895350"/>
          </a:xfrm>
        </p:spPr>
        <p:txBody>
          <a:bodyPr anchor="b">
            <a:normAutofit/>
          </a:bodyPr>
          <a:lstStyle/>
          <a:p>
            <a:pPr marL="0" indent="0" algn="ctr">
              <a:buFont typeface="Wingdings" pitchFamily="2" charset="2"/>
              <a:buNone/>
            </a:pPr>
            <a:r>
              <a:rPr lang="zh-TW" altLang="en-US" sz="4800"/>
              <a:t>一</a:t>
            </a:r>
            <a:r>
              <a:rPr lang="en-US" altLang="zh-TW" sz="4800"/>
              <a:t>.</a:t>
            </a:r>
            <a:r>
              <a:rPr lang="zh-TW" altLang="en-US" sz="4800"/>
              <a:t>網路通訊基礎概論</a:t>
            </a:r>
          </a:p>
        </p:txBody>
      </p:sp>
      <p:sp>
        <p:nvSpPr>
          <p:cNvPr id="8196" name="文字方塊 3"/>
          <p:cNvSpPr txBox="1">
            <a:spLocks noChangeArrowheads="1"/>
          </p:cNvSpPr>
          <p:nvPr/>
        </p:nvSpPr>
        <p:spPr bwMode="auto">
          <a:xfrm>
            <a:off x="1447800" y="2819400"/>
            <a:ext cx="6324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buClr>
                <a:srgbClr val="FFC000"/>
              </a:buClr>
              <a:buFont typeface="Wingdings" pitchFamily="2" charset="2"/>
              <a:buChar char="l"/>
            </a:pPr>
            <a:r>
              <a:rPr lang="zh-TW" altLang="en-US" sz="2400"/>
              <a:t>從電腦問世迄今，人們已經習慣使用電腦從事文書處理、資料庫管理、影像繪圖動畫、玩遊戲⋯，雖然這些活動只要單獨一部電腦就能勝任，但隨著資訊交換的風氣日盛，</a:t>
            </a:r>
            <a:r>
              <a:rPr lang="zh-TW" altLang="en-US" sz="2400">
                <a:solidFill>
                  <a:srgbClr val="0070C0"/>
                </a:solidFill>
              </a:rPr>
              <a:t>電腦網路 </a:t>
            </a:r>
            <a:r>
              <a:rPr lang="en-US" altLang="zh-TW" sz="2400">
                <a:solidFill>
                  <a:srgbClr val="0070C0"/>
                </a:solidFill>
              </a:rPr>
              <a:t>(computer networks) </a:t>
            </a:r>
            <a:r>
              <a:rPr lang="zh-TW" altLang="en-US" sz="2400"/>
              <a:t>已成為日常生活中不可或缺的一部分。我們可以從企業用戶、家庭用戶及行動用戶的觀點，說明電腦網路的用途。</a:t>
            </a:r>
          </a:p>
          <a:p>
            <a:pPr eaLnBrk="1" hangingPunct="1">
              <a:buFont typeface="Arial" charset="0"/>
              <a:buChar char="•"/>
            </a:pPr>
            <a:endParaRPr lang="zh-TW" altLang="en-US" sz="24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6" name="Object 5"/>
          <p:cNvGraphicFramePr>
            <a:graphicFrameLocks noChangeAspect="1"/>
          </p:cNvGraphicFramePr>
          <p:nvPr>
            <p:ph idx="4294967295"/>
          </p:nvPr>
        </p:nvGraphicFramePr>
        <p:xfrm>
          <a:off x="1219200" y="2590800"/>
          <a:ext cx="6629400" cy="2392363"/>
        </p:xfrm>
        <a:graphic>
          <a:graphicData uri="http://schemas.openxmlformats.org/presentationml/2006/ole">
            <mc:AlternateContent xmlns:mc="http://schemas.openxmlformats.org/markup-compatibility/2006">
              <mc:Choice xmlns:v="urn:schemas-microsoft-com:vml" Requires="v">
                <p:oleObj spid="_x0000_s72716" name="PhotoImpact" r:id="rId3" imgW="6381984" imgH="2304098" progId="PI3.Image">
                  <p:embed/>
                </p:oleObj>
              </mc:Choice>
              <mc:Fallback>
                <p:oleObj name="PhotoImpact" r:id="rId3" imgW="6381984" imgH="2304098" progId="PI3.Im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590800"/>
                        <a:ext cx="6629400" cy="239236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07" name="Rectangle 3"/>
          <p:cNvSpPr>
            <a:spLocks noGrp="1" noChangeArrowheads="1"/>
          </p:cNvSpPr>
          <p:nvPr>
            <p:ph type="body" idx="4294967295"/>
          </p:nvPr>
        </p:nvSpPr>
        <p:spPr>
          <a:xfrm>
            <a:off x="533400" y="1782763"/>
            <a:ext cx="4419600" cy="579437"/>
          </a:xfrm>
        </p:spPr>
        <p:txBody>
          <a:bodyPr/>
          <a:lstStyle/>
          <a:p>
            <a:pPr marL="0" indent="0" algn="just" eaLnBrk="1" hangingPunct="1"/>
            <a:r>
              <a:rPr lang="zh-TW" altLang="en-US" sz="2000" smtClean="0">
                <a:latin typeface="Franklin Gothic Book" pitchFamily="34" charset="0"/>
                <a:ea typeface="新細明體" pitchFamily="18" charset="-120"/>
              </a:rPr>
              <a:t>星狀匯流排拓樸 </a:t>
            </a:r>
            <a:r>
              <a:rPr lang="en-US" altLang="zh-TW" sz="2000" smtClean="0">
                <a:latin typeface="Franklin Gothic Book" pitchFamily="34" charset="0"/>
                <a:ea typeface="新細明體" pitchFamily="18" charset="-120"/>
              </a:rPr>
              <a:t>(star bus topology)  </a:t>
            </a:r>
          </a:p>
        </p:txBody>
      </p:sp>
      <p:sp>
        <p:nvSpPr>
          <p:cNvPr id="6"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1</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網路拓樸</a:t>
            </a:r>
          </a:p>
        </p:txBody>
      </p:sp>
      <p:sp>
        <p:nvSpPr>
          <p:cNvPr id="7" name="矩形 6"/>
          <p:cNvSpPr/>
          <p:nvPr/>
        </p:nvSpPr>
        <p:spPr>
          <a:xfrm>
            <a:off x="457200" y="1219200"/>
            <a:ext cx="1708150" cy="457200"/>
          </a:xfrm>
          <a:prstGeom prst="rect">
            <a:avLst/>
          </a:prstGeom>
        </p:spPr>
        <p:txBody>
          <a:bodyPr wrap="none">
            <a:spAutoFit/>
          </a:bodyPr>
          <a:lstStyle/>
          <a:p>
            <a:pPr marL="342900" indent="-342900" algn="just">
              <a:spcBef>
                <a:spcPct val="20000"/>
              </a:spcBef>
              <a:buClr>
                <a:schemeClr val="accent1"/>
              </a:buClr>
              <a:buSzPct val="70000"/>
            </a:pPr>
            <a:r>
              <a:rPr lang="zh-TW" altLang="en-US" sz="2400" b="1">
                <a:solidFill>
                  <a:schemeClr val="tx2"/>
                </a:solidFill>
                <a:effectLst>
                  <a:outerShdw blurRad="38100" dist="38100" dir="2700000" algn="tl">
                    <a:srgbClr val="C0C0C0"/>
                  </a:outerShdw>
                </a:effectLst>
                <a:latin typeface="Franklin Gothic Book" pitchFamily="34" charset="0"/>
              </a:rPr>
              <a:t>混合式拓樸</a:t>
            </a:r>
          </a:p>
        </p:txBody>
      </p:sp>
      <p:sp>
        <p:nvSpPr>
          <p:cNvPr id="10" name="矩形 9"/>
          <p:cNvSpPr/>
          <p:nvPr/>
        </p:nvSpPr>
        <p:spPr>
          <a:xfrm>
            <a:off x="1219200" y="5334000"/>
            <a:ext cx="6629400" cy="646113"/>
          </a:xfrm>
          <a:prstGeom prst="rect">
            <a:avLst/>
          </a:prstGeom>
          <a:solidFill>
            <a:schemeClr val="accent3">
              <a:lumMod val="40000"/>
              <a:lumOff val="60000"/>
            </a:schemeClr>
          </a:solidFill>
        </p:spPr>
        <p:txBody>
          <a:bodyPr>
            <a:spAutoFit/>
          </a:bodyPr>
          <a:lstStyle/>
          <a:p>
            <a:pPr>
              <a:defRPr/>
            </a:pPr>
            <a:r>
              <a:rPr lang="zh-TW" altLang="en-US" dirty="0"/>
              <a:t>這種拓樸組合了星狀和匯流排兩種拓樸，也就是將數個星狀網路以匯流排網路的方式組合在一起</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30" name="Object 5"/>
          <p:cNvGraphicFramePr>
            <a:graphicFrameLocks noChangeAspect="1"/>
          </p:cNvGraphicFramePr>
          <p:nvPr>
            <p:ph idx="4294967295"/>
          </p:nvPr>
        </p:nvGraphicFramePr>
        <p:xfrm>
          <a:off x="1676400" y="2514600"/>
          <a:ext cx="5413375" cy="3001963"/>
        </p:xfrm>
        <a:graphic>
          <a:graphicData uri="http://schemas.openxmlformats.org/presentationml/2006/ole">
            <mc:AlternateContent xmlns:mc="http://schemas.openxmlformats.org/markup-compatibility/2006">
              <mc:Choice xmlns:v="urn:schemas-microsoft-com:vml" Requires="v">
                <p:oleObj spid="_x0000_s73740" name="PhotoImpact" r:id="rId3" imgW="6375889" imgH="3535388" progId="PI3.Image">
                  <p:embed/>
                </p:oleObj>
              </mc:Choice>
              <mc:Fallback>
                <p:oleObj name="PhotoImpact" r:id="rId3" imgW="6375889" imgH="3535388" progId="PI3.Im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514600"/>
                        <a:ext cx="5413375" cy="300196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31" name="Rectangle 3"/>
          <p:cNvSpPr>
            <a:spLocks noGrp="1" noChangeArrowheads="1"/>
          </p:cNvSpPr>
          <p:nvPr>
            <p:ph type="body" idx="4294967295"/>
          </p:nvPr>
        </p:nvSpPr>
        <p:spPr>
          <a:xfrm>
            <a:off x="609600" y="1905000"/>
            <a:ext cx="7000875" cy="768350"/>
          </a:xfrm>
        </p:spPr>
        <p:txBody>
          <a:bodyPr/>
          <a:lstStyle/>
          <a:p>
            <a:pPr marL="0" indent="0" algn="just" eaLnBrk="1" hangingPunct="1"/>
            <a:r>
              <a:rPr lang="zh-TW" altLang="en-US" sz="2000" smtClean="0">
                <a:latin typeface="Franklin Gothic Book" pitchFamily="34" charset="0"/>
                <a:ea typeface="新細明體" pitchFamily="18" charset="-120"/>
              </a:rPr>
              <a:t>星狀環狀拓樸 </a:t>
            </a:r>
            <a:r>
              <a:rPr lang="en-US" altLang="zh-TW" sz="2000" smtClean="0">
                <a:latin typeface="Franklin Gothic Book" pitchFamily="34" charset="0"/>
                <a:ea typeface="新細明體" pitchFamily="18" charset="-120"/>
              </a:rPr>
              <a:t>(star ring topology) </a:t>
            </a:r>
          </a:p>
        </p:txBody>
      </p:sp>
      <p:sp>
        <p:nvSpPr>
          <p:cNvPr id="7"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1</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網路拓樸</a:t>
            </a:r>
          </a:p>
        </p:txBody>
      </p:sp>
      <p:sp>
        <p:nvSpPr>
          <p:cNvPr id="8" name="矩形 7"/>
          <p:cNvSpPr/>
          <p:nvPr/>
        </p:nvSpPr>
        <p:spPr>
          <a:xfrm>
            <a:off x="474663" y="1214438"/>
            <a:ext cx="1708150" cy="457200"/>
          </a:xfrm>
          <a:prstGeom prst="rect">
            <a:avLst/>
          </a:prstGeom>
        </p:spPr>
        <p:txBody>
          <a:bodyPr wrap="none">
            <a:spAutoFit/>
          </a:bodyPr>
          <a:lstStyle/>
          <a:p>
            <a:pPr marL="342900" indent="-342900" algn="just">
              <a:spcBef>
                <a:spcPct val="20000"/>
              </a:spcBef>
              <a:buClr>
                <a:schemeClr val="accent1"/>
              </a:buClr>
              <a:buSzPct val="70000"/>
            </a:pPr>
            <a:r>
              <a:rPr lang="zh-TW" altLang="en-US" sz="2400" b="1">
                <a:solidFill>
                  <a:schemeClr val="tx2"/>
                </a:solidFill>
                <a:effectLst>
                  <a:outerShdw blurRad="38100" dist="38100" dir="2700000" algn="tl">
                    <a:srgbClr val="C0C0C0"/>
                  </a:outerShdw>
                </a:effectLst>
                <a:latin typeface="Franklin Gothic Book" pitchFamily="34" charset="0"/>
              </a:rPr>
              <a:t>混合式拓樸</a:t>
            </a:r>
          </a:p>
        </p:txBody>
      </p:sp>
      <p:sp>
        <p:nvSpPr>
          <p:cNvPr id="9" name="矩形 8"/>
          <p:cNvSpPr/>
          <p:nvPr/>
        </p:nvSpPr>
        <p:spPr>
          <a:xfrm>
            <a:off x="1600200" y="5715000"/>
            <a:ext cx="5562600" cy="646113"/>
          </a:xfrm>
          <a:prstGeom prst="rect">
            <a:avLst/>
          </a:prstGeom>
          <a:solidFill>
            <a:schemeClr val="accent3">
              <a:lumMod val="40000"/>
              <a:lumOff val="60000"/>
            </a:schemeClr>
          </a:solidFill>
        </p:spPr>
        <p:txBody>
          <a:bodyPr>
            <a:spAutoFit/>
          </a:bodyPr>
          <a:lstStyle/>
          <a:p>
            <a:pPr>
              <a:defRPr/>
            </a:pPr>
            <a:r>
              <a:rPr lang="zh-TW" altLang="en-US" dirty="0"/>
              <a:t>這種拓樸組合了星狀和環狀兩種拓樸，也就是將數個</a:t>
            </a:r>
          </a:p>
          <a:p>
            <a:pPr>
              <a:defRPr/>
            </a:pPr>
            <a:r>
              <a:rPr lang="zh-TW" altLang="en-US" dirty="0"/>
              <a:t>星狀網路以環狀網路的方式組合在一起</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304800" y="1066800"/>
            <a:ext cx="8686800" cy="838200"/>
          </a:xfrm>
        </p:spPr>
        <p:txBody>
          <a:bodyPr wrap="square" lIns="91440" tIns="45720" rIns="91440" bIns="45720" numCol="1" anchorCtr="0" compatLnSpc="1">
            <a:prstTxWarp prst="textNoShape">
              <a:avLst/>
            </a:prstTxWarp>
          </a:bodyPr>
          <a:lstStyle/>
          <a:p>
            <a:pPr marL="342900" indent="-342900" algn="just" eaLnBrk="1" hangingPunct="1">
              <a:spcBef>
                <a:spcPct val="20000"/>
              </a:spcBef>
              <a:buClr>
                <a:schemeClr val="accent1"/>
              </a:buClr>
              <a:buSzPct val="70000"/>
            </a:pPr>
            <a:r>
              <a:rPr kumimoji="1" lang="zh-TW" altLang="en-US" sz="2400" b="1" cap="none" smtClean="0">
                <a:effectLst>
                  <a:outerShdw blurRad="38100" dist="38100" dir="2700000" algn="tl">
                    <a:srgbClr val="C0C0C0"/>
                  </a:outerShdw>
                </a:effectLst>
                <a:latin typeface="Franklin Gothic Book" pitchFamily="34" charset="0"/>
                <a:ea typeface="新細明體" pitchFamily="18" charset="-120"/>
              </a:rPr>
              <a:t>　實體拓樸</a:t>
            </a:r>
            <a:r>
              <a:rPr kumimoji="1" lang="en-US" altLang="zh-TW" sz="2400" b="1" cap="none" smtClean="0">
                <a:effectLst>
                  <a:outerShdw blurRad="38100" dist="38100" dir="2700000" algn="tl">
                    <a:srgbClr val="C0C0C0"/>
                  </a:outerShdw>
                </a:effectLst>
                <a:latin typeface="Franklin Gothic Book" pitchFamily="34" charset="0"/>
                <a:ea typeface="新細明體" pitchFamily="18" charset="-120"/>
              </a:rPr>
              <a:t>V.S.</a:t>
            </a:r>
            <a:r>
              <a:rPr kumimoji="1" lang="zh-TW" altLang="en-US" sz="2400" b="1" cap="none" smtClean="0">
                <a:effectLst>
                  <a:outerShdw blurRad="38100" dist="38100" dir="2700000" algn="tl">
                    <a:srgbClr val="C0C0C0"/>
                  </a:outerShdw>
                </a:effectLst>
                <a:latin typeface="Franklin Gothic Book" pitchFamily="34" charset="0"/>
                <a:ea typeface="新細明體" pitchFamily="18" charset="-120"/>
              </a:rPr>
              <a:t>邏輯拓樸</a:t>
            </a:r>
          </a:p>
        </p:txBody>
      </p:sp>
      <p:graphicFrame>
        <p:nvGraphicFramePr>
          <p:cNvPr id="74755" name="Object 5"/>
          <p:cNvGraphicFramePr>
            <a:graphicFrameLocks noChangeAspect="1"/>
          </p:cNvGraphicFramePr>
          <p:nvPr>
            <p:ph idx="4294967295"/>
          </p:nvPr>
        </p:nvGraphicFramePr>
        <p:xfrm>
          <a:off x="1447800" y="2667000"/>
          <a:ext cx="6172200" cy="1636713"/>
        </p:xfrm>
        <a:graphic>
          <a:graphicData uri="http://schemas.openxmlformats.org/presentationml/2006/ole">
            <mc:AlternateContent xmlns:mc="http://schemas.openxmlformats.org/markup-compatibility/2006">
              <mc:Choice xmlns:v="urn:schemas-microsoft-com:vml" Requires="v">
                <p:oleObj spid="_x0000_s74764" name="PhotoImpact" r:id="rId3" imgW="8210633" imgH="2176092" progId="PI3.Image">
                  <p:embed/>
                </p:oleObj>
              </mc:Choice>
              <mc:Fallback>
                <p:oleObj name="PhotoImpact" r:id="rId3" imgW="8210633" imgH="2176092" progId="PI3.Im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667000"/>
                        <a:ext cx="6172200" cy="163671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4756" name="Rectangle 3"/>
          <p:cNvSpPr>
            <a:spLocks noGrp="1" noChangeArrowheads="1"/>
          </p:cNvSpPr>
          <p:nvPr>
            <p:ph type="body" idx="4294967295"/>
          </p:nvPr>
        </p:nvSpPr>
        <p:spPr>
          <a:xfrm>
            <a:off x="533400" y="1782763"/>
            <a:ext cx="8067675" cy="731837"/>
          </a:xfrm>
        </p:spPr>
        <p:txBody>
          <a:bodyPr/>
          <a:lstStyle/>
          <a:p>
            <a:pPr marL="0" indent="0" algn="just" eaLnBrk="1" hangingPunct="1"/>
            <a:r>
              <a:rPr lang="zh-TW" altLang="en-US" sz="2400" smtClean="0">
                <a:latin typeface="Franklin Gothic Book" pitchFamily="34" charset="0"/>
                <a:ea typeface="新細明體" pitchFamily="18" charset="-120"/>
              </a:rPr>
              <a:t>實體拓樸和邏輯拓樸均為匯流排拓樸  </a:t>
            </a:r>
          </a:p>
        </p:txBody>
      </p:sp>
      <p:sp>
        <p:nvSpPr>
          <p:cNvPr id="5" name="標題 3"/>
          <p:cNvSpPr txBox="1">
            <a:spLocks/>
          </p:cNvSpPr>
          <p:nvPr/>
        </p:nvSpPr>
        <p:spPr>
          <a:xfrm>
            <a:off x="304800" y="381000"/>
            <a:ext cx="8686800" cy="838200"/>
          </a:xfrm>
          <a:prstGeom prst="rect">
            <a:avLst/>
          </a:prstGeom>
        </p:spPr>
        <p:txBody>
          <a:bodyPr anchor="ctr">
            <a:norm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zh-TW" sz="3200" b="1">
                <a:effectLst>
                  <a:outerShdw blurRad="38100" dist="38100" dir="2700000" algn="tl">
                    <a:srgbClr val="C0C0C0"/>
                  </a:outerShdw>
                </a:effectLst>
              </a:rPr>
              <a:t>1</a:t>
            </a:r>
            <a:r>
              <a:rPr kumimoji="0" lang="zh-TW" altLang="en-US" sz="3200" b="1">
                <a:effectLst>
                  <a:outerShdw blurRad="38100" dist="38100" dir="2700000" algn="tl">
                    <a:srgbClr val="C0C0C0"/>
                  </a:outerShdw>
                </a:effectLst>
              </a:rPr>
              <a:t> 網路拓樸</a:t>
            </a:r>
          </a:p>
        </p:txBody>
      </p:sp>
      <p:sp>
        <p:nvSpPr>
          <p:cNvPr id="6" name="矩形 5"/>
          <p:cNvSpPr/>
          <p:nvPr/>
        </p:nvSpPr>
        <p:spPr>
          <a:xfrm>
            <a:off x="1371600" y="4648200"/>
            <a:ext cx="6248400" cy="923925"/>
          </a:xfrm>
          <a:prstGeom prst="rect">
            <a:avLst/>
          </a:prstGeom>
          <a:solidFill>
            <a:schemeClr val="accent3">
              <a:lumMod val="40000"/>
              <a:lumOff val="60000"/>
            </a:schemeClr>
          </a:solidFill>
        </p:spPr>
        <p:txBody>
          <a:bodyPr>
            <a:spAutoFit/>
          </a:bodyPr>
          <a:lstStyle/>
          <a:p>
            <a:pPr>
              <a:defRPr/>
            </a:pPr>
            <a:r>
              <a:rPr lang="zh-TW" altLang="en-US" dirty="0"/>
              <a:t>實體拓樸 </a:t>
            </a:r>
            <a:r>
              <a:rPr lang="en-US" altLang="zh-TW" dirty="0"/>
              <a:t>(physical topology) </a:t>
            </a:r>
            <a:r>
              <a:rPr lang="zh-TW" altLang="en-US" dirty="0"/>
              <a:t>指的是網路實際佈線的方式，邏輯拓樸 </a:t>
            </a:r>
            <a:r>
              <a:rPr lang="en-US" altLang="zh-TW" dirty="0"/>
              <a:t>(logical topology) </a:t>
            </a:r>
            <a:r>
              <a:rPr lang="zh-TW" altLang="en-US" dirty="0"/>
              <a:t>指的則是資料在網路上流動的方式，兩者不一定會相同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5"/>
          <p:cNvGraphicFramePr>
            <a:graphicFrameLocks noChangeAspect="1"/>
          </p:cNvGraphicFramePr>
          <p:nvPr>
            <p:ph idx="4294967295"/>
          </p:nvPr>
        </p:nvGraphicFramePr>
        <p:xfrm>
          <a:off x="2133600" y="2895600"/>
          <a:ext cx="4343400" cy="2792413"/>
        </p:xfrm>
        <a:graphic>
          <a:graphicData uri="http://schemas.openxmlformats.org/presentationml/2006/ole">
            <mc:AlternateContent xmlns:mc="http://schemas.openxmlformats.org/markup-compatibility/2006">
              <mc:Choice xmlns:v="urn:schemas-microsoft-com:vml" Requires="v">
                <p:oleObj spid="_x0000_s75787" name="PhotoImpact" r:id="rId3" imgW="5918727" imgH="3803590" progId="PI3.Image">
                  <p:embed/>
                </p:oleObj>
              </mc:Choice>
              <mc:Fallback>
                <p:oleObj name="PhotoImpact" r:id="rId3" imgW="5918727" imgH="3803590" progId="PI3.Im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895600"/>
                        <a:ext cx="4343400" cy="279241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79" name="Rectangle 3"/>
          <p:cNvSpPr>
            <a:spLocks noGrp="1" noChangeArrowheads="1"/>
          </p:cNvSpPr>
          <p:nvPr>
            <p:ph type="body" idx="4294967295"/>
          </p:nvPr>
        </p:nvSpPr>
        <p:spPr>
          <a:xfrm>
            <a:off x="533400" y="1898650"/>
            <a:ext cx="7391400" cy="692150"/>
          </a:xfrm>
        </p:spPr>
        <p:txBody>
          <a:bodyPr/>
          <a:lstStyle/>
          <a:p>
            <a:pPr marL="0" indent="0" algn="just" eaLnBrk="1" hangingPunct="1"/>
            <a:r>
              <a:rPr lang="zh-TW" altLang="en-US" sz="2400" smtClean="0">
                <a:latin typeface="Franklin Gothic Book" pitchFamily="34" charset="0"/>
                <a:ea typeface="新細明體" pitchFamily="18" charset="-120"/>
              </a:rPr>
              <a:t>實體拓樸為星狀拓樸，邏輯拓樸為匯流排拓樸 </a:t>
            </a:r>
          </a:p>
        </p:txBody>
      </p:sp>
      <p:sp>
        <p:nvSpPr>
          <p:cNvPr id="8" name="Rectangle 2"/>
          <p:cNvSpPr>
            <a:spLocks noGrp="1" noChangeArrowheads="1"/>
          </p:cNvSpPr>
          <p:nvPr>
            <p:ph type="title" idx="4294967295"/>
          </p:nvPr>
        </p:nvSpPr>
        <p:spPr>
          <a:xfrm>
            <a:off x="304800" y="1066800"/>
            <a:ext cx="8686800" cy="838200"/>
          </a:xfrm>
        </p:spPr>
        <p:txBody>
          <a:bodyPr wrap="square" lIns="91440" tIns="45720" rIns="91440" bIns="45720" numCol="1" anchorCtr="0" compatLnSpc="1">
            <a:prstTxWarp prst="textNoShape">
              <a:avLst/>
            </a:prstTxWarp>
          </a:bodyPr>
          <a:lstStyle/>
          <a:p>
            <a:pPr marL="342900" indent="-342900" algn="just" eaLnBrk="1" hangingPunct="1">
              <a:spcBef>
                <a:spcPct val="20000"/>
              </a:spcBef>
              <a:buClr>
                <a:schemeClr val="accent1"/>
              </a:buClr>
              <a:buSzPct val="70000"/>
            </a:pPr>
            <a:r>
              <a:rPr kumimoji="1" lang="zh-TW" altLang="en-US" sz="2400" b="1" cap="none" smtClean="0">
                <a:effectLst>
                  <a:outerShdw blurRad="38100" dist="38100" dir="2700000" algn="tl">
                    <a:srgbClr val="C0C0C0"/>
                  </a:outerShdw>
                </a:effectLst>
                <a:latin typeface="Franklin Gothic Book" pitchFamily="34" charset="0"/>
                <a:ea typeface="新細明體" pitchFamily="18" charset="-120"/>
              </a:rPr>
              <a:t>　實體拓樸</a:t>
            </a:r>
            <a:r>
              <a:rPr kumimoji="1" lang="en-US" altLang="zh-TW" sz="2400" b="1" cap="none" smtClean="0">
                <a:effectLst>
                  <a:outerShdw blurRad="38100" dist="38100" dir="2700000" algn="tl">
                    <a:srgbClr val="C0C0C0"/>
                  </a:outerShdw>
                </a:effectLst>
                <a:latin typeface="Franklin Gothic Book" pitchFamily="34" charset="0"/>
                <a:ea typeface="新細明體" pitchFamily="18" charset="-120"/>
              </a:rPr>
              <a:t>V.S.</a:t>
            </a:r>
            <a:r>
              <a:rPr kumimoji="1" lang="zh-TW" altLang="en-US" sz="2400" b="1" cap="none" smtClean="0">
                <a:effectLst>
                  <a:outerShdw blurRad="38100" dist="38100" dir="2700000" algn="tl">
                    <a:srgbClr val="C0C0C0"/>
                  </a:outerShdw>
                </a:effectLst>
                <a:latin typeface="Franklin Gothic Book" pitchFamily="34" charset="0"/>
                <a:ea typeface="新細明體" pitchFamily="18" charset="-120"/>
              </a:rPr>
              <a:t>邏輯拓樸</a:t>
            </a:r>
          </a:p>
        </p:txBody>
      </p:sp>
      <p:sp>
        <p:nvSpPr>
          <p:cNvPr id="9" name="標題 3"/>
          <p:cNvSpPr txBox="1">
            <a:spLocks/>
          </p:cNvSpPr>
          <p:nvPr/>
        </p:nvSpPr>
        <p:spPr>
          <a:xfrm>
            <a:off x="304800" y="381000"/>
            <a:ext cx="8686800" cy="838200"/>
          </a:xfrm>
          <a:prstGeom prst="rect">
            <a:avLst/>
          </a:prstGeom>
        </p:spPr>
        <p:txBody>
          <a:bodyPr anchor="ctr">
            <a:norm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zh-TW" sz="3200" b="1">
                <a:effectLst>
                  <a:outerShdw blurRad="38100" dist="38100" dir="2700000" algn="tl">
                    <a:srgbClr val="C0C0C0"/>
                  </a:outerShdw>
                </a:effectLst>
              </a:rPr>
              <a:t>1</a:t>
            </a:r>
            <a:r>
              <a:rPr kumimoji="0" lang="zh-TW" altLang="en-US" sz="3200" b="1">
                <a:effectLst>
                  <a:outerShdw blurRad="38100" dist="38100" dir="2700000" algn="tl">
                    <a:srgbClr val="C0C0C0"/>
                  </a:outerShdw>
                </a:effectLst>
              </a:rPr>
              <a:t> 網路拓樸</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5"/>
          <p:cNvGraphicFramePr>
            <a:graphicFrameLocks noChangeAspect="1"/>
          </p:cNvGraphicFramePr>
          <p:nvPr>
            <p:ph idx="4294967295"/>
          </p:nvPr>
        </p:nvGraphicFramePr>
        <p:xfrm>
          <a:off x="2057400" y="2590800"/>
          <a:ext cx="4970463" cy="3365500"/>
        </p:xfrm>
        <a:graphic>
          <a:graphicData uri="http://schemas.openxmlformats.org/presentationml/2006/ole">
            <mc:AlternateContent xmlns:mc="http://schemas.openxmlformats.org/markup-compatibility/2006">
              <mc:Choice xmlns:v="urn:schemas-microsoft-com:vml" Requires="v">
                <p:oleObj spid="_x0000_s76811" name="PhotoImpact" r:id="rId3" imgW="5924822" imgH="4010836" progId="PI3.Image">
                  <p:embed/>
                </p:oleObj>
              </mc:Choice>
              <mc:Fallback>
                <p:oleObj name="PhotoImpact" r:id="rId3" imgW="5924822" imgH="4010836" progId="PI3.Im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590800"/>
                        <a:ext cx="4970463" cy="336550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3" name="Rectangle 3"/>
          <p:cNvSpPr>
            <a:spLocks noGrp="1" noChangeArrowheads="1"/>
          </p:cNvSpPr>
          <p:nvPr>
            <p:ph type="body" idx="4294967295"/>
          </p:nvPr>
        </p:nvSpPr>
        <p:spPr>
          <a:xfrm>
            <a:off x="609600" y="1828800"/>
            <a:ext cx="7229475" cy="762000"/>
          </a:xfrm>
        </p:spPr>
        <p:txBody>
          <a:bodyPr/>
          <a:lstStyle/>
          <a:p>
            <a:pPr marL="0" indent="0" algn="just" eaLnBrk="1" hangingPunct="1"/>
            <a:r>
              <a:rPr lang="zh-TW" altLang="en-US" sz="2400" smtClean="0">
                <a:latin typeface="Franklin Gothic Book" pitchFamily="34" charset="0"/>
                <a:ea typeface="新細明體" pitchFamily="18" charset="-120"/>
              </a:rPr>
              <a:t>實體拓樸和邏輯拓樸均為星狀拓樸 </a:t>
            </a:r>
          </a:p>
        </p:txBody>
      </p:sp>
      <p:sp>
        <p:nvSpPr>
          <p:cNvPr id="8" name="Rectangle 2"/>
          <p:cNvSpPr txBox="1">
            <a:spLocks noChangeArrowheads="1"/>
          </p:cNvSpPr>
          <p:nvPr/>
        </p:nvSpPr>
        <p:spPr>
          <a:xfrm>
            <a:off x="304800" y="1066800"/>
            <a:ext cx="8686800" cy="838200"/>
          </a:xfrm>
          <a:prstGeom prst="rect">
            <a:avLst/>
          </a:prstGeom>
        </p:spPr>
        <p:txBody>
          <a:bodyPr anchor="ctr">
            <a:normAutofit/>
          </a:bodyPr>
          <a:lstStyle>
            <a:lvl1pPr marL="342900" indent="-34290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just" eaLnBrk="1" hangingPunct="1">
              <a:spcBef>
                <a:spcPct val="20000"/>
              </a:spcBef>
              <a:buClr>
                <a:schemeClr val="accent1"/>
              </a:buClr>
              <a:buSzPct val="70000"/>
            </a:pPr>
            <a:r>
              <a:rPr lang="zh-TW" altLang="en-US" sz="2400" b="1">
                <a:solidFill>
                  <a:schemeClr val="tx2"/>
                </a:solidFill>
                <a:effectLst>
                  <a:outerShdw blurRad="38100" dist="38100" dir="2700000" algn="tl">
                    <a:srgbClr val="C0C0C0"/>
                  </a:outerShdw>
                </a:effectLst>
                <a:latin typeface="Franklin Gothic Book" pitchFamily="34" charset="0"/>
              </a:rPr>
              <a:t>　實體拓樸</a:t>
            </a:r>
            <a:r>
              <a:rPr lang="en-US" altLang="zh-TW" sz="2400" b="1">
                <a:solidFill>
                  <a:schemeClr val="tx2"/>
                </a:solidFill>
                <a:effectLst>
                  <a:outerShdw blurRad="38100" dist="38100" dir="2700000" algn="tl">
                    <a:srgbClr val="C0C0C0"/>
                  </a:outerShdw>
                </a:effectLst>
                <a:latin typeface="Franklin Gothic Book" pitchFamily="34" charset="0"/>
              </a:rPr>
              <a:t>V.S.</a:t>
            </a:r>
            <a:r>
              <a:rPr lang="zh-TW" altLang="en-US" sz="2400" b="1">
                <a:solidFill>
                  <a:schemeClr val="tx2"/>
                </a:solidFill>
                <a:effectLst>
                  <a:outerShdw blurRad="38100" dist="38100" dir="2700000" algn="tl">
                    <a:srgbClr val="C0C0C0"/>
                  </a:outerShdw>
                </a:effectLst>
                <a:latin typeface="Franklin Gothic Book" pitchFamily="34" charset="0"/>
              </a:rPr>
              <a:t>邏輯拓樸</a:t>
            </a:r>
          </a:p>
        </p:txBody>
      </p:sp>
      <p:sp>
        <p:nvSpPr>
          <p:cNvPr id="9" name="標題 3"/>
          <p:cNvSpPr txBox="1">
            <a:spLocks/>
          </p:cNvSpPr>
          <p:nvPr/>
        </p:nvSpPr>
        <p:spPr>
          <a:xfrm>
            <a:off x="304800" y="381000"/>
            <a:ext cx="8686800" cy="838200"/>
          </a:xfrm>
          <a:prstGeom prst="rect">
            <a:avLst/>
          </a:prstGeom>
        </p:spPr>
        <p:txBody>
          <a:bodyPr anchor="ctr">
            <a:norm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zh-TW" sz="3200" b="1">
                <a:effectLst>
                  <a:outerShdw blurRad="38100" dist="38100" dir="2700000" algn="tl">
                    <a:srgbClr val="C0C0C0"/>
                  </a:outerShdw>
                </a:effectLst>
              </a:rPr>
              <a:t>1</a:t>
            </a:r>
            <a:r>
              <a:rPr kumimoji="0" lang="zh-TW" altLang="en-US" sz="3200" b="1">
                <a:effectLst>
                  <a:outerShdw blurRad="38100" dist="38100" dir="2700000" algn="tl">
                    <a:srgbClr val="C0C0C0"/>
                  </a:outerShdw>
                </a:effectLst>
              </a:rPr>
              <a:t> 網路拓樸</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idx="4294967295"/>
          </p:nvPr>
        </p:nvSpPr>
        <p:spPr>
          <a:xfrm>
            <a:off x="609600" y="1295400"/>
            <a:ext cx="7991475" cy="5029200"/>
          </a:xfrm>
        </p:spPr>
        <p:txBody>
          <a:bodyPr/>
          <a:lstStyle/>
          <a:p>
            <a:pPr marL="0" indent="0" eaLnBrk="1" hangingPunct="1">
              <a:lnSpc>
                <a:spcPct val="120000"/>
              </a:lnSpc>
            </a:pPr>
            <a:r>
              <a:rPr lang="zh-TW" altLang="en-US" sz="2400" smtClean="0">
                <a:latin typeface="Franklin Gothic Book" pitchFamily="34" charset="0"/>
                <a:ea typeface="新細明體" pitchFamily="18" charset="-120"/>
              </a:rPr>
              <a:t>導向媒介 </a:t>
            </a:r>
            <a:r>
              <a:rPr lang="en-US" altLang="zh-TW" sz="2400" smtClean="0">
                <a:latin typeface="Franklin Gothic Book" pitchFamily="34" charset="0"/>
                <a:ea typeface="新細明體" pitchFamily="18" charset="-120"/>
              </a:rPr>
              <a:t>(directed media)</a:t>
            </a:r>
            <a:r>
              <a:rPr lang="zh-TW" altLang="en-US" sz="2400" smtClean="0">
                <a:latin typeface="Franklin Gothic Book" pitchFamily="34" charset="0"/>
                <a:ea typeface="新細明體" pitchFamily="18" charset="-120"/>
              </a:rPr>
              <a:t> </a:t>
            </a:r>
            <a:endParaRPr lang="en-US" altLang="zh-TW" sz="2400" smtClean="0">
              <a:latin typeface="Franklin Gothic Book" pitchFamily="34" charset="0"/>
              <a:ea typeface="新細明體" pitchFamily="18" charset="-120"/>
            </a:endParaRPr>
          </a:p>
          <a:p>
            <a:pPr marL="0" indent="0" eaLnBrk="1" hangingPunct="1">
              <a:lnSpc>
                <a:spcPct val="120000"/>
              </a:lnSpc>
            </a:pPr>
            <a:endParaRPr lang="en-US" altLang="zh-TW" sz="2400" smtClean="0">
              <a:latin typeface="Franklin Gothic Book" pitchFamily="34" charset="0"/>
              <a:ea typeface="新細明體" pitchFamily="18" charset="-120"/>
            </a:endParaRPr>
          </a:p>
          <a:p>
            <a:pPr marL="0" indent="0" eaLnBrk="1" hangingPunct="1">
              <a:lnSpc>
                <a:spcPct val="120000"/>
              </a:lnSpc>
            </a:pPr>
            <a:endParaRPr lang="en-US" altLang="zh-TW" sz="2400" smtClean="0">
              <a:latin typeface="Franklin Gothic Book" pitchFamily="34" charset="0"/>
              <a:ea typeface="新細明體" pitchFamily="18" charset="-120"/>
            </a:endParaRPr>
          </a:p>
          <a:p>
            <a:pPr marL="0" indent="0" eaLnBrk="1" hangingPunct="1">
              <a:lnSpc>
                <a:spcPct val="120000"/>
              </a:lnSpc>
            </a:pPr>
            <a:endParaRPr lang="en-US" altLang="zh-TW" sz="2400" smtClean="0">
              <a:latin typeface="Franklin Gothic Book" pitchFamily="34" charset="0"/>
              <a:ea typeface="新細明體" pitchFamily="18" charset="-120"/>
            </a:endParaRPr>
          </a:p>
          <a:p>
            <a:pPr marL="0" indent="0" eaLnBrk="1" hangingPunct="1">
              <a:lnSpc>
                <a:spcPct val="120000"/>
              </a:lnSpc>
            </a:pPr>
            <a:endParaRPr lang="en-US" altLang="zh-TW" sz="2400" smtClean="0">
              <a:latin typeface="Franklin Gothic Book" pitchFamily="34" charset="0"/>
              <a:ea typeface="新細明體" pitchFamily="18" charset="-120"/>
            </a:endParaRPr>
          </a:p>
          <a:p>
            <a:pPr marL="0" indent="0" eaLnBrk="1" hangingPunct="1">
              <a:lnSpc>
                <a:spcPct val="120000"/>
              </a:lnSpc>
            </a:pPr>
            <a:endParaRPr lang="en-US" altLang="zh-TW" sz="2400" smtClean="0">
              <a:latin typeface="Franklin Gothic Book" pitchFamily="34" charset="0"/>
              <a:ea typeface="新細明體" pitchFamily="18" charset="-120"/>
            </a:endParaRPr>
          </a:p>
        </p:txBody>
      </p:sp>
      <p:sp>
        <p:nvSpPr>
          <p:cNvPr id="4"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2</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網路傳輸媒介</a:t>
            </a:r>
          </a:p>
        </p:txBody>
      </p:sp>
      <p:sp>
        <p:nvSpPr>
          <p:cNvPr id="5" name="矩形 4"/>
          <p:cNvSpPr/>
          <p:nvPr/>
        </p:nvSpPr>
        <p:spPr>
          <a:xfrm>
            <a:off x="838200" y="2124075"/>
            <a:ext cx="7467600" cy="1552575"/>
          </a:xfrm>
          <a:prstGeom prst="rect">
            <a:avLst/>
          </a:prstGeom>
          <a:solidFill>
            <a:schemeClr val="accent3">
              <a:lumMod val="40000"/>
              <a:lumOff val="60000"/>
            </a:schemeClr>
          </a:solidFill>
        </p:spPr>
        <p:txBody>
          <a:bodyPr>
            <a:spAutoFit/>
          </a:bodyPr>
          <a:lstStyle/>
          <a:p>
            <a:r>
              <a:rPr lang="zh-TW" altLang="en-US" sz="2400"/>
              <a:t>這種類型是提供一條有實體限制的路徑給訊號，包括雙絞線、同軸纜線及光纖，前兩者是透過金屬 </a:t>
            </a:r>
            <a:r>
              <a:rPr lang="en-US" altLang="zh-TW" sz="2400"/>
              <a:t>(</a:t>
            </a:r>
            <a:r>
              <a:rPr lang="zh-TW" altLang="en-US" sz="2400"/>
              <a:t>銅</a:t>
            </a:r>
            <a:r>
              <a:rPr lang="en-US" altLang="zh-TW" sz="2400"/>
              <a:t>) </a:t>
            </a:r>
            <a:r>
              <a:rPr lang="zh-TW" altLang="en-US" sz="2400"/>
              <a:t>導線以電流的形式傳送訊號，後者則是透過玻璃或塑膠纜線以光波的形式傳送訊號。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Object 4"/>
          <p:cNvGraphicFramePr>
            <a:graphicFrameLocks noChangeAspect="1"/>
          </p:cNvGraphicFramePr>
          <p:nvPr>
            <p:ph idx="4294967295"/>
          </p:nvPr>
        </p:nvGraphicFramePr>
        <p:xfrm>
          <a:off x="1600200" y="2667000"/>
          <a:ext cx="5867400" cy="3001963"/>
        </p:xfrm>
        <a:graphic>
          <a:graphicData uri="http://schemas.openxmlformats.org/presentationml/2006/ole">
            <mc:AlternateContent xmlns:mc="http://schemas.openxmlformats.org/markup-compatibility/2006">
              <mc:Choice xmlns:v="urn:schemas-microsoft-com:vml" Requires="v">
                <p:oleObj spid="_x0000_s80906" name="PhotoImpact" r:id="rId3" imgW="4778869" imgH="2444294" progId="PI3.Image">
                  <p:embed/>
                </p:oleObj>
              </mc:Choice>
              <mc:Fallback>
                <p:oleObj name="PhotoImpact" r:id="rId3" imgW="4778869" imgH="2444294" progId="PI3.Imag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667000"/>
                        <a:ext cx="5867400" cy="300196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34" name="Rectangle 3"/>
          <p:cNvSpPr>
            <a:spLocks noGrp="1" noChangeArrowheads="1"/>
          </p:cNvSpPr>
          <p:nvPr>
            <p:ph type="body" idx="4294967295"/>
          </p:nvPr>
        </p:nvSpPr>
        <p:spPr>
          <a:xfrm>
            <a:off x="685800" y="1219200"/>
            <a:ext cx="7848600" cy="4349750"/>
          </a:xfrm>
        </p:spPr>
        <p:txBody>
          <a:bodyPr/>
          <a:lstStyle/>
          <a:p>
            <a:pPr algn="just" eaLnBrk="1" hangingPunct="1">
              <a:buFont typeface="Wingdings 2" pitchFamily="18" charset="2"/>
              <a:buNone/>
            </a:pPr>
            <a:r>
              <a:rPr kumimoji="1" lang="zh-TW" altLang="en-US" sz="2400" b="1" smtClean="0">
                <a:effectLst>
                  <a:outerShdw blurRad="38100" dist="38100" dir="2700000" algn="tl">
                    <a:srgbClr val="C0C0C0"/>
                  </a:outerShdw>
                </a:effectLst>
                <a:latin typeface="Franklin Gothic Book" pitchFamily="34" charset="0"/>
                <a:ea typeface="新細明體" pitchFamily="18" charset="-120"/>
              </a:rPr>
              <a:t>雙絞線</a:t>
            </a:r>
            <a:endParaRPr kumimoji="1" lang="en-US" altLang="zh-TW" sz="2400" b="1" smtClean="0">
              <a:effectLst>
                <a:outerShdw blurRad="38100" dist="38100" dir="2700000" algn="tl">
                  <a:srgbClr val="C0C0C0"/>
                </a:outerShdw>
              </a:effectLst>
              <a:latin typeface="Franklin Gothic Book" pitchFamily="34" charset="0"/>
              <a:ea typeface="新細明體" pitchFamily="18" charset="-120"/>
            </a:endParaRPr>
          </a:p>
          <a:p>
            <a:pPr eaLnBrk="1" hangingPunct="1"/>
            <a:r>
              <a:rPr lang="zh-TW" altLang="en-US" sz="2200" smtClean="0">
                <a:latin typeface="Franklin Gothic Book" pitchFamily="34" charset="0"/>
                <a:ea typeface="新細明體" pitchFamily="18" charset="-120"/>
              </a:rPr>
              <a:t>雙絞線 </a:t>
            </a:r>
            <a:r>
              <a:rPr lang="en-US" altLang="zh-TW" sz="2200" smtClean="0">
                <a:latin typeface="Franklin Gothic Book" pitchFamily="34" charset="0"/>
                <a:ea typeface="新細明體" pitchFamily="18" charset="-120"/>
              </a:rPr>
              <a:t>(twisted-pair) </a:t>
            </a:r>
            <a:r>
              <a:rPr lang="zh-TW" altLang="en-US" sz="2200" smtClean="0">
                <a:latin typeface="Franklin Gothic Book" pitchFamily="34" charset="0"/>
                <a:ea typeface="新細明體" pitchFamily="18" charset="-120"/>
              </a:rPr>
              <a:t>是由多對外覆絕緣材料的實心銅蕊線扭絞而成，目的在於減少電磁干擾。</a:t>
            </a:r>
          </a:p>
        </p:txBody>
      </p:sp>
      <p:sp>
        <p:nvSpPr>
          <p:cNvPr id="6"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2</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網路傳輸媒介</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2" name="Object 5"/>
          <p:cNvGraphicFramePr>
            <a:graphicFrameLocks noChangeAspect="1"/>
          </p:cNvGraphicFramePr>
          <p:nvPr>
            <p:ph idx="4294967295"/>
          </p:nvPr>
        </p:nvGraphicFramePr>
        <p:xfrm>
          <a:off x="838200" y="2895600"/>
          <a:ext cx="7481888" cy="2286000"/>
        </p:xfrm>
        <a:graphic>
          <a:graphicData uri="http://schemas.openxmlformats.org/presentationml/2006/ole">
            <mc:AlternateContent xmlns:mc="http://schemas.openxmlformats.org/markup-compatibility/2006">
              <mc:Choice xmlns:v="urn:schemas-microsoft-com:vml" Requires="v">
                <p:oleObj spid="_x0000_s81930" name="PhotoImpact" r:id="rId3" imgW="4888588" imgH="1493397" progId="PI3.Image">
                  <p:embed/>
                </p:oleObj>
              </mc:Choice>
              <mc:Fallback>
                <p:oleObj name="PhotoImpact" r:id="rId3" imgW="4888588" imgH="1493397" progId="PI3.Im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895600"/>
                        <a:ext cx="7481888" cy="228600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7" name="Rectangle 3"/>
          <p:cNvSpPr>
            <a:spLocks noGrp="1" noChangeArrowheads="1"/>
          </p:cNvSpPr>
          <p:nvPr>
            <p:ph type="body" idx="4294967295"/>
          </p:nvPr>
        </p:nvSpPr>
        <p:spPr>
          <a:xfrm>
            <a:off x="533400" y="1219200"/>
            <a:ext cx="7772400" cy="1676400"/>
          </a:xfrm>
        </p:spPr>
        <p:txBody>
          <a:bodyPr/>
          <a:lstStyle/>
          <a:p>
            <a:pPr algn="just" eaLnBrk="1" hangingPunct="1">
              <a:buFont typeface="Wingdings 2" pitchFamily="18" charset="2"/>
              <a:buNone/>
            </a:pPr>
            <a:r>
              <a:rPr kumimoji="1" lang="zh-TW" altLang="en-US" sz="2400" b="1" smtClean="0">
                <a:effectLst>
                  <a:outerShdw blurRad="38100" dist="38100" dir="2700000" algn="tl">
                    <a:srgbClr val="C0C0C0"/>
                  </a:outerShdw>
                </a:effectLst>
                <a:latin typeface="Franklin Gothic Book" pitchFamily="34" charset="0"/>
                <a:ea typeface="新細明體" pitchFamily="18" charset="-120"/>
              </a:rPr>
              <a:t>同軸纜線</a:t>
            </a:r>
            <a:endParaRPr kumimoji="1" lang="en-US" altLang="zh-TW" sz="2400" b="1" smtClean="0">
              <a:effectLst>
                <a:outerShdw blurRad="38100" dist="38100" dir="2700000" algn="tl">
                  <a:srgbClr val="C0C0C0"/>
                </a:outerShdw>
              </a:effectLst>
              <a:latin typeface="Franklin Gothic Book" pitchFamily="34" charset="0"/>
              <a:ea typeface="新細明體" pitchFamily="18" charset="-120"/>
            </a:endParaRPr>
          </a:p>
          <a:p>
            <a:pPr eaLnBrk="1" hangingPunct="1"/>
            <a:r>
              <a:rPr lang="zh-TW" altLang="en-US" sz="2200" smtClean="0">
                <a:latin typeface="Franklin Gothic Book" pitchFamily="34" charset="0"/>
                <a:ea typeface="新細明體" pitchFamily="18" charset="-120"/>
              </a:rPr>
              <a:t>同軸纜線 </a:t>
            </a:r>
            <a:r>
              <a:rPr lang="en-US" altLang="zh-TW" sz="2200" smtClean="0">
                <a:latin typeface="Franklin Gothic Book" pitchFamily="34" charset="0"/>
                <a:ea typeface="新細明體" pitchFamily="18" charset="-120"/>
              </a:rPr>
              <a:t>(coaxial cable) </a:t>
            </a:r>
            <a:r>
              <a:rPr lang="zh-TW" altLang="en-US" sz="2200" smtClean="0">
                <a:latin typeface="Franklin Gothic Book" pitchFamily="34" charset="0"/>
                <a:ea typeface="新細明體" pitchFamily="18" charset="-120"/>
              </a:rPr>
              <a:t>可以傳輸影像與聲音，傳輸速率為</a:t>
            </a:r>
            <a:r>
              <a:rPr lang="en-US" altLang="zh-TW" sz="2200" smtClean="0">
                <a:latin typeface="Franklin Gothic Book" pitchFamily="34" charset="0"/>
                <a:ea typeface="新細明體" pitchFamily="18" charset="-120"/>
              </a:rPr>
              <a:t>10Mbps</a:t>
            </a:r>
            <a:r>
              <a:rPr lang="zh-TW" altLang="en-US" sz="2200" smtClean="0">
                <a:latin typeface="Franklin Gothic Book" pitchFamily="34" charset="0"/>
                <a:ea typeface="新細明體" pitchFamily="18" charset="-120"/>
              </a:rPr>
              <a:t>，有線電視所使用的纜線就是其中一種。</a:t>
            </a:r>
          </a:p>
        </p:txBody>
      </p:sp>
      <p:sp>
        <p:nvSpPr>
          <p:cNvPr id="6"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2</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網路傳輸媒介</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5"/>
          <p:cNvGraphicFramePr>
            <a:graphicFrameLocks noChangeAspect="1"/>
          </p:cNvGraphicFramePr>
          <p:nvPr>
            <p:ph idx="4294967295"/>
          </p:nvPr>
        </p:nvGraphicFramePr>
        <p:xfrm>
          <a:off x="609600" y="2133600"/>
          <a:ext cx="3276600" cy="3886200"/>
        </p:xfrm>
        <a:graphic>
          <a:graphicData uri="http://schemas.openxmlformats.org/presentationml/2006/ole">
            <mc:AlternateContent xmlns:mc="http://schemas.openxmlformats.org/markup-compatibility/2006">
              <mc:Choice xmlns:v="urn:schemas-microsoft-com:vml" Requires="v">
                <p:oleObj spid="_x0000_s82955" name="PhotoImpact" r:id="rId3" imgW="1834434" imgH="2176092" progId="PI3.Image">
                  <p:embed/>
                </p:oleObj>
              </mc:Choice>
              <mc:Fallback>
                <p:oleObj name="PhotoImpact" r:id="rId3" imgW="1834434" imgH="2176092" progId="PI3.Im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33600"/>
                        <a:ext cx="3276600" cy="388620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2</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網路傳輸媒介</a:t>
            </a:r>
          </a:p>
        </p:txBody>
      </p:sp>
      <p:sp>
        <p:nvSpPr>
          <p:cNvPr id="7" name="矩形 6"/>
          <p:cNvSpPr/>
          <p:nvPr/>
        </p:nvSpPr>
        <p:spPr>
          <a:xfrm>
            <a:off x="600075" y="1295400"/>
            <a:ext cx="793750" cy="457200"/>
          </a:xfrm>
          <a:prstGeom prst="rect">
            <a:avLst/>
          </a:prstGeom>
        </p:spPr>
        <p:txBody>
          <a:bodyPr wrap="none">
            <a:spAutoFit/>
          </a:bodyPr>
          <a:lstStyle/>
          <a:p>
            <a:pPr marL="342900" indent="-342900" algn="just">
              <a:spcBef>
                <a:spcPct val="20000"/>
              </a:spcBef>
              <a:buClr>
                <a:schemeClr val="accent1"/>
              </a:buClr>
              <a:buSzPct val="70000"/>
            </a:pPr>
            <a:r>
              <a:rPr lang="zh-TW" altLang="en-US" sz="2400" b="1">
                <a:solidFill>
                  <a:schemeClr val="tx2"/>
                </a:solidFill>
                <a:effectLst>
                  <a:outerShdw blurRad="38100" dist="38100" dir="2700000" algn="tl">
                    <a:srgbClr val="C0C0C0"/>
                  </a:outerShdw>
                </a:effectLst>
                <a:latin typeface="Franklin Gothic Book" pitchFamily="34" charset="0"/>
              </a:rPr>
              <a:t>光纖</a:t>
            </a:r>
          </a:p>
        </p:txBody>
      </p:sp>
      <p:sp>
        <p:nvSpPr>
          <p:cNvPr id="8" name="矩形 7"/>
          <p:cNvSpPr/>
          <p:nvPr/>
        </p:nvSpPr>
        <p:spPr>
          <a:xfrm>
            <a:off x="4038600" y="2438400"/>
            <a:ext cx="4572000" cy="1754188"/>
          </a:xfrm>
          <a:prstGeom prst="rect">
            <a:avLst/>
          </a:prstGeom>
          <a:solidFill>
            <a:schemeClr val="accent3">
              <a:lumMod val="40000"/>
              <a:lumOff val="60000"/>
            </a:schemeClr>
          </a:solidFill>
        </p:spPr>
        <p:txBody>
          <a:bodyPr>
            <a:spAutoFit/>
          </a:bodyPr>
          <a:lstStyle/>
          <a:p>
            <a:pPr>
              <a:defRPr/>
            </a:pPr>
            <a:r>
              <a:rPr lang="zh-TW" altLang="en-US" dirty="0"/>
              <a:t>許多大型網路的主幹線是使用光纖 </a:t>
            </a:r>
            <a:r>
              <a:rPr lang="en-US" altLang="zh-TW" dirty="0"/>
              <a:t>(optical fiber)</a:t>
            </a:r>
            <a:r>
              <a:rPr lang="zh-TW" altLang="en-US" dirty="0"/>
              <a:t>，例如台灣學術網路</a:t>
            </a:r>
            <a:r>
              <a:rPr lang="en-US" altLang="zh-TW" dirty="0" err="1"/>
              <a:t>TANet</a:t>
            </a:r>
            <a:r>
              <a:rPr lang="zh-TW" altLang="en-US" dirty="0"/>
              <a:t>。由於光纖是透過玻璃或塑膠纜線以光波的形式傳送訊號，所以不會像雙絞線和同軸纜線有電磁干擾的現象，而且傳輸速率最快可達</a:t>
            </a:r>
            <a:r>
              <a:rPr lang="en-US" altLang="zh-TW" dirty="0"/>
              <a:t>50Gbps</a:t>
            </a:r>
            <a:r>
              <a:rPr lang="zh-TW" altLang="en-US" dirty="0"/>
              <a:t>，傳輸距離最長可達</a:t>
            </a:r>
            <a:r>
              <a:rPr lang="en-US" altLang="zh-TW" dirty="0"/>
              <a:t>100</a:t>
            </a:r>
            <a:r>
              <a:rPr lang="zh-TW" altLang="en-US" dirty="0"/>
              <a:t>公里。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186" name="Object 4"/>
          <p:cNvGraphicFramePr>
            <a:graphicFrameLocks noChangeAspect="1"/>
          </p:cNvGraphicFramePr>
          <p:nvPr>
            <p:ph idx="4294967295"/>
          </p:nvPr>
        </p:nvGraphicFramePr>
        <p:xfrm>
          <a:off x="1905000" y="2887663"/>
          <a:ext cx="5181600" cy="3284537"/>
        </p:xfrm>
        <a:graphic>
          <a:graphicData uri="http://schemas.openxmlformats.org/presentationml/2006/ole">
            <mc:AlternateContent xmlns:mc="http://schemas.openxmlformats.org/markup-compatibility/2006">
              <mc:Choice xmlns:v="urn:schemas-microsoft-com:vml" Requires="v">
                <p:oleObj spid="_x0000_s93194" name="PhotoImpact" r:id="rId3" imgW="6839147" imgH="4333898" progId="PI3.Image">
                  <p:embed/>
                </p:oleObj>
              </mc:Choice>
              <mc:Fallback>
                <p:oleObj name="PhotoImpact" r:id="rId3" imgW="6839147" imgH="4333898" progId="PI3.Imag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887663"/>
                        <a:ext cx="5181600" cy="3284537"/>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10" name="Rectangle 3"/>
          <p:cNvSpPr>
            <a:spLocks noGrp="1" noChangeArrowheads="1"/>
          </p:cNvSpPr>
          <p:nvPr>
            <p:ph type="body" idx="4294967295"/>
          </p:nvPr>
        </p:nvSpPr>
        <p:spPr>
          <a:xfrm>
            <a:off x="533400" y="1219200"/>
            <a:ext cx="8229600" cy="4419600"/>
          </a:xfrm>
        </p:spPr>
        <p:txBody>
          <a:bodyPr/>
          <a:lstStyle/>
          <a:p>
            <a:pPr eaLnBrk="1" hangingPunct="1">
              <a:spcBef>
                <a:spcPct val="0"/>
              </a:spcBef>
              <a:buFont typeface="Wingdings 2" pitchFamily="18" charset="2"/>
              <a:buNone/>
            </a:pPr>
            <a:r>
              <a:rPr kumimoji="1" lang="zh-TW" altLang="en-US" sz="2400" b="1" smtClean="0">
                <a:effectLst>
                  <a:outerShdw blurRad="38100" dist="38100" dir="2700000" algn="tl">
                    <a:srgbClr val="C0C0C0"/>
                  </a:outerShdw>
                </a:effectLst>
                <a:latin typeface="Franklin Gothic Book" pitchFamily="34" charset="0"/>
                <a:ea typeface="新細明體" pitchFamily="18" charset="-120"/>
              </a:rPr>
              <a:t>　數據機</a:t>
            </a:r>
          </a:p>
          <a:p>
            <a:pPr eaLnBrk="1" hangingPunct="1"/>
            <a:r>
              <a:rPr lang="zh-TW" altLang="en-US" sz="2400" smtClean="0">
                <a:latin typeface="Franklin Gothic Book" pitchFamily="34" charset="0"/>
                <a:ea typeface="新細明體" pitchFamily="18" charset="-120"/>
              </a:rPr>
              <a:t>數據機 </a:t>
            </a:r>
            <a:r>
              <a:rPr lang="en-US" altLang="zh-TW" sz="2400" smtClean="0">
                <a:latin typeface="Franklin Gothic Book" pitchFamily="34" charset="0"/>
                <a:ea typeface="新細明體" pitchFamily="18" charset="-120"/>
              </a:rPr>
              <a:t>(modem) </a:t>
            </a:r>
            <a:r>
              <a:rPr lang="zh-TW" altLang="en-US" sz="2400" smtClean="0">
                <a:latin typeface="Franklin Gothic Book" pitchFamily="34" charset="0"/>
                <a:ea typeface="新細明體" pitchFamily="18" charset="-120"/>
              </a:rPr>
              <a:t>俗稱「魔電」，主要的工作就是進行調變與解調變。數據機的傳輸速率是以</a:t>
            </a:r>
            <a:r>
              <a:rPr lang="en-US" altLang="zh-TW" sz="2400" smtClean="0">
                <a:latin typeface="Franklin Gothic Book" pitchFamily="34" charset="0"/>
                <a:ea typeface="新細明體" pitchFamily="18" charset="-120"/>
              </a:rPr>
              <a:t>bps (bit per second) </a:t>
            </a:r>
            <a:r>
              <a:rPr lang="zh-TW" altLang="en-US" sz="2400" smtClean="0">
                <a:latin typeface="Franklin Gothic Book" pitchFamily="34" charset="0"/>
                <a:ea typeface="新細明體" pitchFamily="18" charset="-120"/>
              </a:rPr>
              <a:t>為單位。</a:t>
            </a:r>
          </a:p>
        </p:txBody>
      </p:sp>
      <p:sp>
        <p:nvSpPr>
          <p:cNvPr id="5" name="標題 4"/>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3 </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常見的網路設備</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AutoShape 10">
            <a:hlinkClick r:id="rId2" action="ppaction://hlinksldjump" highlightClick="1"/>
          </p:cNvPr>
          <p:cNvSpPr>
            <a:spLocks noChangeArrowheads="1"/>
          </p:cNvSpPr>
          <p:nvPr/>
        </p:nvSpPr>
        <p:spPr bwMode="auto">
          <a:xfrm>
            <a:off x="1524000" y="1600200"/>
            <a:ext cx="6248400" cy="533400"/>
          </a:xfrm>
          <a:prstGeom prst="actionButtonBlank">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zh-TW" sz="2400">
                <a:solidFill>
                  <a:schemeClr val="bg1"/>
                </a:solidFill>
                <a:latin typeface="細明體" pitchFamily="49" charset="-120"/>
                <a:ea typeface="細明體" pitchFamily="49" charset="-120"/>
              </a:rPr>
              <a:t>1-1  </a:t>
            </a:r>
            <a:r>
              <a:rPr lang="zh-TW" altLang="en-US" sz="2400">
                <a:solidFill>
                  <a:schemeClr val="bg1"/>
                </a:solidFill>
                <a:latin typeface="細明體" pitchFamily="49" charset="-120"/>
                <a:ea typeface="細明體" pitchFamily="49" charset="-120"/>
              </a:rPr>
              <a:t>電腦網路的用途</a:t>
            </a:r>
          </a:p>
        </p:txBody>
      </p:sp>
      <p:sp>
        <p:nvSpPr>
          <p:cNvPr id="9220" name="AutoShape 10">
            <a:hlinkClick r:id="rId3" action="ppaction://hlinksldjump" highlightClick="1"/>
          </p:cNvPr>
          <p:cNvSpPr>
            <a:spLocks noChangeArrowheads="1"/>
          </p:cNvSpPr>
          <p:nvPr/>
        </p:nvSpPr>
        <p:spPr bwMode="auto">
          <a:xfrm>
            <a:off x="1524000" y="2362200"/>
            <a:ext cx="6248400" cy="533400"/>
          </a:xfrm>
          <a:prstGeom prst="actionButtonBlank">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zh-TW" sz="2400">
                <a:solidFill>
                  <a:schemeClr val="bg1"/>
                </a:solidFill>
                <a:latin typeface="細明體" pitchFamily="49" charset="-120"/>
                <a:ea typeface="細明體" pitchFamily="49" charset="-120"/>
              </a:rPr>
              <a:t>1-2  </a:t>
            </a:r>
            <a:r>
              <a:rPr lang="zh-TW" altLang="en-US" sz="2400">
                <a:solidFill>
                  <a:schemeClr val="bg1"/>
                </a:solidFill>
                <a:latin typeface="細明體" pitchFamily="49" charset="-120"/>
                <a:ea typeface="細明體" pitchFamily="49" charset="-120"/>
              </a:rPr>
              <a:t>電腦網路的類型</a:t>
            </a:r>
          </a:p>
        </p:txBody>
      </p:sp>
      <p:sp>
        <p:nvSpPr>
          <p:cNvPr id="9221" name="AutoShape 10">
            <a:hlinkClick r:id="rId4" action="ppaction://hlinksldjump" highlightClick="1"/>
          </p:cNvPr>
          <p:cNvSpPr>
            <a:spLocks noChangeArrowheads="1"/>
          </p:cNvSpPr>
          <p:nvPr/>
        </p:nvSpPr>
        <p:spPr bwMode="auto">
          <a:xfrm>
            <a:off x="1524000" y="3200400"/>
            <a:ext cx="6248400" cy="533400"/>
          </a:xfrm>
          <a:prstGeom prst="actionButtonBlank">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zh-TW" sz="2400">
                <a:solidFill>
                  <a:schemeClr val="bg1"/>
                </a:solidFill>
                <a:latin typeface="細明體" pitchFamily="49" charset="-120"/>
                <a:ea typeface="細明體" pitchFamily="49" charset="-120"/>
              </a:rPr>
              <a:t>1-3  </a:t>
            </a:r>
            <a:r>
              <a:rPr lang="zh-TW" altLang="en-US" sz="2400">
                <a:solidFill>
                  <a:schemeClr val="bg1"/>
                </a:solidFill>
                <a:latin typeface="細明體" pitchFamily="49" charset="-120"/>
                <a:ea typeface="細明體" pitchFamily="49" charset="-120"/>
              </a:rPr>
              <a:t>網路的運作方式</a:t>
            </a:r>
          </a:p>
        </p:txBody>
      </p:sp>
      <p:sp>
        <p:nvSpPr>
          <p:cNvPr id="9222" name="AutoShape 10">
            <a:hlinkClick r:id="rId5" action="ppaction://hlinksldjump" highlightClick="1"/>
          </p:cNvPr>
          <p:cNvSpPr>
            <a:spLocks noChangeArrowheads="1"/>
          </p:cNvSpPr>
          <p:nvPr/>
        </p:nvSpPr>
        <p:spPr bwMode="auto">
          <a:xfrm>
            <a:off x="1524000" y="4038600"/>
            <a:ext cx="6248400" cy="533400"/>
          </a:xfrm>
          <a:prstGeom prst="actionButtonBlank">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zh-TW" sz="2400">
                <a:solidFill>
                  <a:schemeClr val="bg1"/>
                </a:solidFill>
                <a:latin typeface="細明體" pitchFamily="49" charset="-120"/>
                <a:ea typeface="細明體" pitchFamily="49" charset="-120"/>
              </a:rPr>
              <a:t>1-4  </a:t>
            </a:r>
            <a:r>
              <a:rPr lang="zh-TW" altLang="en-US" sz="2400">
                <a:solidFill>
                  <a:schemeClr val="bg1"/>
                </a:solidFill>
                <a:latin typeface="細明體" pitchFamily="49" charset="-120"/>
                <a:ea typeface="細明體" pitchFamily="49" charset="-120"/>
              </a:rPr>
              <a:t>網路作業系統</a:t>
            </a:r>
            <a:endParaRPr lang="en-US" altLang="zh-TW" sz="2400">
              <a:solidFill>
                <a:schemeClr val="bg1"/>
              </a:solidFill>
              <a:latin typeface="細明體" pitchFamily="49" charset="-120"/>
              <a:ea typeface="細明體" pitchFamily="49" charset="-120"/>
            </a:endParaRPr>
          </a:p>
        </p:txBody>
      </p:sp>
      <p:sp>
        <p:nvSpPr>
          <p:cNvPr id="9223" name="AutoShape 10">
            <a:hlinkClick r:id="rId6" action="ppaction://hlinksldjump" highlightClick="1"/>
          </p:cNvPr>
          <p:cNvSpPr>
            <a:spLocks noChangeArrowheads="1"/>
          </p:cNvSpPr>
          <p:nvPr/>
        </p:nvSpPr>
        <p:spPr bwMode="auto">
          <a:xfrm>
            <a:off x="1522413" y="4827588"/>
            <a:ext cx="6248400" cy="533400"/>
          </a:xfrm>
          <a:prstGeom prst="actionButtonBlank">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zh-TW" sz="2400">
                <a:solidFill>
                  <a:schemeClr val="bg1"/>
                </a:solidFill>
                <a:latin typeface="細明體" pitchFamily="49" charset="-120"/>
                <a:ea typeface="細明體" pitchFamily="49" charset="-120"/>
              </a:rPr>
              <a:t>1-5</a:t>
            </a:r>
            <a:r>
              <a:rPr lang="zh-TW" altLang="en-US" sz="2400">
                <a:solidFill>
                  <a:schemeClr val="bg1"/>
                </a:solidFill>
                <a:latin typeface="細明體" pitchFamily="49" charset="-120"/>
                <a:ea typeface="細明體" pitchFamily="49" charset="-120"/>
              </a:rPr>
              <a:t> </a:t>
            </a:r>
            <a:r>
              <a:rPr lang="en-US" altLang="zh-TW" sz="2400">
                <a:solidFill>
                  <a:schemeClr val="bg1"/>
                </a:solidFill>
                <a:latin typeface="細明體" pitchFamily="49" charset="-120"/>
                <a:ea typeface="細明體" pitchFamily="49" charset="-120"/>
              </a:rPr>
              <a:t> </a:t>
            </a:r>
            <a:r>
              <a:rPr lang="zh-TW" altLang="en-US" sz="2400">
                <a:solidFill>
                  <a:schemeClr val="bg1"/>
                </a:solidFill>
                <a:latin typeface="細明體" pitchFamily="49" charset="-120"/>
                <a:ea typeface="細明體" pitchFamily="49" charset="-120"/>
              </a:rPr>
              <a:t>不同類型的網路如何連接在一起</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idx="4294967295"/>
          </p:nvPr>
        </p:nvSpPr>
        <p:spPr>
          <a:xfrm>
            <a:off x="533400" y="1219200"/>
            <a:ext cx="7924800" cy="1981200"/>
          </a:xfrm>
        </p:spPr>
        <p:txBody>
          <a:bodyPr/>
          <a:lstStyle/>
          <a:p>
            <a:pPr eaLnBrk="1" hangingPunct="1">
              <a:spcBef>
                <a:spcPct val="0"/>
              </a:spcBef>
              <a:buFont typeface="Wingdings 2" pitchFamily="18" charset="2"/>
              <a:buNone/>
            </a:pPr>
            <a:r>
              <a:rPr kumimoji="1" lang="zh-TW" altLang="en-US" sz="2400" b="1" smtClean="0">
                <a:effectLst>
                  <a:outerShdw blurRad="38100" dist="38100" dir="2700000" algn="tl">
                    <a:srgbClr val="C0C0C0"/>
                  </a:outerShdw>
                </a:effectLst>
                <a:latin typeface="Franklin Gothic Book" pitchFamily="34" charset="0"/>
                <a:ea typeface="新細明體" pitchFamily="18" charset="-120"/>
              </a:rPr>
              <a:t>網路卡</a:t>
            </a:r>
            <a:endParaRPr kumimoji="1" lang="en-US" altLang="zh-TW" sz="2400" b="1" smtClean="0">
              <a:effectLst>
                <a:outerShdw blurRad="38100" dist="38100" dir="2700000" algn="tl">
                  <a:srgbClr val="C0C0C0"/>
                </a:outerShdw>
              </a:effectLst>
              <a:latin typeface="Franklin Gothic Book" pitchFamily="34" charset="0"/>
              <a:ea typeface="新細明體" pitchFamily="18" charset="-120"/>
            </a:endParaRPr>
          </a:p>
          <a:p>
            <a:pPr eaLnBrk="1" hangingPunct="1"/>
            <a:r>
              <a:rPr lang="zh-TW" altLang="en-US" sz="2400" smtClean="0">
                <a:latin typeface="Franklin Gothic Book" pitchFamily="34" charset="0"/>
                <a:ea typeface="新細明體" pitchFamily="18" charset="-120"/>
              </a:rPr>
              <a:t>網路卡可以將電腦內部的資料轉換成傳輸媒介所能傳送的訊號，或將傳輸媒介接收到的訊號轉換成電腦所能處理的資料。 </a:t>
            </a:r>
          </a:p>
        </p:txBody>
      </p:sp>
      <p:pic>
        <p:nvPicPr>
          <p:cNvPr id="94211" name="Picture 6" descr="4-2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971800"/>
            <a:ext cx="4724400" cy="2822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標題 4"/>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3 </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常見的網路設備</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381000" y="990600"/>
            <a:ext cx="2667000" cy="838200"/>
          </a:xfrm>
        </p:spPr>
        <p:txBody>
          <a:bodyPr wrap="square" lIns="91440" tIns="45720" rIns="91440" bIns="45720" numCol="1" anchorCtr="0" compatLnSpc="1">
            <a:prstTxWarp prst="textNoShape">
              <a:avLst/>
            </a:prstTxWarp>
          </a:bodyPr>
          <a:lstStyle/>
          <a:p>
            <a:pPr marL="342900" indent="-342900" eaLnBrk="1" hangingPunct="1">
              <a:buClr>
                <a:schemeClr val="accent1"/>
              </a:buClr>
              <a:buSzPct val="70000"/>
            </a:pPr>
            <a:r>
              <a:rPr kumimoji="1" lang="zh-TW" altLang="en-US" sz="2400" b="1" cap="none" smtClean="0">
                <a:effectLst>
                  <a:outerShdw blurRad="38100" dist="38100" dir="2700000" algn="tl">
                    <a:srgbClr val="C0C0C0"/>
                  </a:outerShdw>
                </a:effectLst>
                <a:latin typeface="Franklin Gothic Book" pitchFamily="34" charset="0"/>
                <a:ea typeface="新細明體" pitchFamily="18" charset="-120"/>
              </a:rPr>
              <a:t>　中繼器 </a:t>
            </a:r>
          </a:p>
        </p:txBody>
      </p:sp>
      <p:sp>
        <p:nvSpPr>
          <p:cNvPr id="95235" name="Rectangle 3"/>
          <p:cNvSpPr>
            <a:spLocks noGrp="1" noChangeArrowheads="1"/>
          </p:cNvSpPr>
          <p:nvPr>
            <p:ph idx="4294967295"/>
          </p:nvPr>
        </p:nvSpPr>
        <p:spPr>
          <a:xfrm>
            <a:off x="685800" y="1782763"/>
            <a:ext cx="8067675" cy="1570037"/>
          </a:xfrm>
        </p:spPr>
        <p:txBody>
          <a:bodyPr/>
          <a:lstStyle/>
          <a:p>
            <a:pPr marL="0" indent="0" eaLnBrk="1" hangingPunct="1"/>
            <a:r>
              <a:rPr lang="zh-TW" altLang="en-US" sz="2400" smtClean="0">
                <a:latin typeface="Franklin Gothic Book" pitchFamily="34" charset="0"/>
                <a:ea typeface="新細明體" pitchFamily="18" charset="-120"/>
              </a:rPr>
              <a:t>中繼器 </a:t>
            </a:r>
            <a:r>
              <a:rPr lang="en-US" altLang="zh-TW" sz="2400" smtClean="0">
                <a:latin typeface="Franklin Gothic Book" pitchFamily="34" charset="0"/>
                <a:ea typeface="新細明體" pitchFamily="18" charset="-120"/>
              </a:rPr>
              <a:t>(repeater) </a:t>
            </a:r>
            <a:r>
              <a:rPr lang="zh-TW" altLang="en-US" sz="2400" smtClean="0">
                <a:latin typeface="Franklin Gothic Book" pitchFamily="34" charset="0"/>
                <a:ea typeface="新細明體" pitchFamily="18" charset="-120"/>
              </a:rPr>
              <a:t>主要是用來克服網路線長度上限的問題。中繼器是在</a:t>
            </a:r>
            <a:r>
              <a:rPr lang="en-US" altLang="zh-TW" sz="2400" smtClean="0">
                <a:latin typeface="Franklin Gothic Book" pitchFamily="34" charset="0"/>
                <a:ea typeface="新細明體" pitchFamily="18" charset="-120"/>
              </a:rPr>
              <a:t>OSI</a:t>
            </a:r>
            <a:r>
              <a:rPr lang="zh-TW" altLang="en-US" sz="2400" smtClean="0">
                <a:latin typeface="Franklin Gothic Book" pitchFamily="34" charset="0"/>
                <a:ea typeface="新細明體" pitchFamily="18" charset="-120"/>
              </a:rPr>
              <a:t>參考模型的實體層運作，純粹用來增強訊號，無法辨識訊框的實體位址或邏輯位址。</a:t>
            </a:r>
          </a:p>
        </p:txBody>
      </p:sp>
      <p:pic>
        <p:nvPicPr>
          <p:cNvPr id="95236" name="Picture 5" descr="repeat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260725"/>
            <a:ext cx="6172200" cy="2454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標題 4"/>
          <p:cNvSpPr txBox="1">
            <a:spLocks/>
          </p:cNvSpPr>
          <p:nvPr/>
        </p:nvSpPr>
        <p:spPr>
          <a:xfrm>
            <a:off x="304800" y="381000"/>
            <a:ext cx="8686800" cy="838200"/>
          </a:xfrm>
          <a:prstGeom prst="rect">
            <a:avLst/>
          </a:prstGeom>
        </p:spPr>
        <p:txBody>
          <a:bodyPr anchor="ctr">
            <a:norm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zh-TW" sz="3200" b="1">
                <a:effectLst>
                  <a:outerShdw blurRad="38100" dist="38100" dir="2700000" algn="tl">
                    <a:srgbClr val="C0C0C0"/>
                  </a:outerShdw>
                </a:effectLst>
              </a:rPr>
              <a:t>3 </a:t>
            </a:r>
            <a:r>
              <a:rPr kumimoji="0" lang="zh-TW" altLang="en-US" sz="3200" b="1">
                <a:effectLst>
                  <a:outerShdw blurRad="38100" dist="38100" dir="2700000" algn="tl">
                    <a:srgbClr val="C0C0C0"/>
                  </a:outerShdw>
                </a:effectLst>
              </a:rPr>
              <a:t>常見的網路設備</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8" name="Object 5"/>
          <p:cNvGraphicFramePr>
            <a:graphicFrameLocks noChangeAspect="1"/>
          </p:cNvGraphicFramePr>
          <p:nvPr>
            <p:ph idx="4294967295"/>
          </p:nvPr>
        </p:nvGraphicFramePr>
        <p:xfrm>
          <a:off x="1219200" y="3124200"/>
          <a:ext cx="6778625" cy="2468563"/>
        </p:xfrm>
        <a:graphic>
          <a:graphicData uri="http://schemas.openxmlformats.org/presentationml/2006/ole">
            <mc:AlternateContent xmlns:mc="http://schemas.openxmlformats.org/markup-compatibility/2006">
              <mc:Choice xmlns:v="urn:schemas-microsoft-com:vml" Requires="v">
                <p:oleObj spid="_x0000_s96267" name="PhotoImpact" r:id="rId3" imgW="6412462" imgH="2334575" progId="PI3.Image">
                  <p:embed/>
                </p:oleObj>
              </mc:Choice>
              <mc:Fallback>
                <p:oleObj name="PhotoImpact" r:id="rId3" imgW="6412462" imgH="2334575" progId="PI3.Im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124200"/>
                        <a:ext cx="6778625" cy="246856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31" name="Rectangle 3"/>
          <p:cNvSpPr>
            <a:spLocks noGrp="1" noChangeArrowheads="1"/>
          </p:cNvSpPr>
          <p:nvPr>
            <p:ph type="body" idx="4294967295"/>
          </p:nvPr>
        </p:nvSpPr>
        <p:spPr>
          <a:xfrm>
            <a:off x="457200" y="1219200"/>
            <a:ext cx="8382000" cy="5105400"/>
          </a:xfrm>
        </p:spPr>
        <p:txBody>
          <a:bodyPr/>
          <a:lstStyle/>
          <a:p>
            <a:pPr eaLnBrk="1" hangingPunct="1">
              <a:spcBef>
                <a:spcPct val="0"/>
              </a:spcBef>
              <a:buFont typeface="Wingdings 2" pitchFamily="18" charset="2"/>
              <a:buNone/>
            </a:pPr>
            <a:r>
              <a:rPr kumimoji="1" lang="zh-TW" altLang="en-US" sz="2400" b="1" smtClean="0">
                <a:effectLst>
                  <a:outerShdw blurRad="38100" dist="38100" dir="2700000" algn="tl">
                    <a:srgbClr val="C0C0C0"/>
                  </a:outerShdw>
                </a:effectLst>
                <a:latin typeface="Franklin Gothic Book" pitchFamily="34" charset="0"/>
                <a:ea typeface="新細明體" pitchFamily="18" charset="-120"/>
              </a:rPr>
              <a:t>集線器</a:t>
            </a:r>
            <a:endParaRPr kumimoji="1" lang="en-US" altLang="zh-TW" sz="2400" b="1" smtClean="0">
              <a:effectLst>
                <a:outerShdw blurRad="38100" dist="38100" dir="2700000" algn="tl">
                  <a:srgbClr val="C0C0C0"/>
                </a:outerShdw>
              </a:effectLst>
              <a:latin typeface="Franklin Gothic Book" pitchFamily="34" charset="0"/>
              <a:ea typeface="新細明體" pitchFamily="18" charset="-120"/>
            </a:endParaRPr>
          </a:p>
          <a:p>
            <a:pPr eaLnBrk="1" hangingPunct="1"/>
            <a:r>
              <a:rPr lang="zh-TW" altLang="en-US" sz="2400" smtClean="0">
                <a:latin typeface="Franklin Gothic Book" pitchFamily="34" charset="0"/>
                <a:ea typeface="新細明體" pitchFamily="18" charset="-120"/>
              </a:rPr>
              <a:t>集線器 </a:t>
            </a:r>
            <a:r>
              <a:rPr lang="en-US" altLang="zh-TW" sz="2400" smtClean="0">
                <a:latin typeface="Franklin Gothic Book" pitchFamily="34" charset="0"/>
                <a:ea typeface="新細明體" pitchFamily="18" charset="-120"/>
              </a:rPr>
              <a:t>(hub) </a:t>
            </a:r>
            <a:r>
              <a:rPr lang="zh-TW" altLang="en-US" sz="2400" smtClean="0">
                <a:latin typeface="Franklin Gothic Book" pitchFamily="34" charset="0"/>
                <a:ea typeface="新細明體" pitchFamily="18" charset="-120"/>
              </a:rPr>
              <a:t>和中繼器一樣是在</a:t>
            </a:r>
            <a:r>
              <a:rPr lang="en-US" altLang="zh-TW" sz="2400" smtClean="0">
                <a:latin typeface="Franklin Gothic Book" pitchFamily="34" charset="0"/>
                <a:ea typeface="新細明體" pitchFamily="18" charset="-120"/>
              </a:rPr>
              <a:t>OSI</a:t>
            </a:r>
            <a:r>
              <a:rPr lang="zh-TW" altLang="en-US" sz="2400" smtClean="0">
                <a:latin typeface="Franklin Gothic Book" pitchFamily="34" charset="0"/>
                <a:ea typeface="新細明體" pitchFamily="18" charset="-120"/>
              </a:rPr>
              <a:t>參考模型的實體層運作，技術功能上相同，只是中繼器著重於增強訊號，兩個連接埠就夠了，而集線器著重於接收訊號，然後轉送給其它連接埠。</a:t>
            </a:r>
          </a:p>
        </p:txBody>
      </p:sp>
      <p:sp>
        <p:nvSpPr>
          <p:cNvPr id="96260" name="Rectangle 7"/>
          <p:cNvSpPr>
            <a:spLocks noChangeArrowheads="1"/>
          </p:cNvSpPr>
          <p:nvPr/>
        </p:nvSpPr>
        <p:spPr bwMode="auto">
          <a:xfrm>
            <a:off x="2360613" y="5638800"/>
            <a:ext cx="4819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r>
              <a:rPr lang="zh-TW" altLang="en-US"/>
              <a:t>串聯多個集線器就能擴充區域網路內的電腦數 </a:t>
            </a:r>
          </a:p>
        </p:txBody>
      </p:sp>
      <p:sp>
        <p:nvSpPr>
          <p:cNvPr id="7" name="標題 4"/>
          <p:cNvSpPr txBox="1">
            <a:spLocks/>
          </p:cNvSpPr>
          <p:nvPr/>
        </p:nvSpPr>
        <p:spPr>
          <a:xfrm>
            <a:off x="304800" y="381000"/>
            <a:ext cx="8686800" cy="838200"/>
          </a:xfrm>
          <a:prstGeom prst="rect">
            <a:avLst/>
          </a:prstGeom>
        </p:spPr>
        <p:txBody>
          <a:bodyPr anchor="ctr">
            <a:norm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zh-TW" sz="3200" b="1">
                <a:effectLst>
                  <a:outerShdw blurRad="38100" dist="38100" dir="2700000" algn="tl">
                    <a:srgbClr val="C0C0C0"/>
                  </a:outerShdw>
                </a:effectLst>
              </a:rPr>
              <a:t>3 </a:t>
            </a:r>
            <a:r>
              <a:rPr kumimoji="0" lang="zh-TW" altLang="en-US" sz="3200" b="1">
                <a:effectLst>
                  <a:outerShdw blurRad="38100" dist="38100" dir="2700000" algn="tl">
                    <a:srgbClr val="C0C0C0"/>
                  </a:outerShdw>
                </a:effectLst>
              </a:rPr>
              <a:t>常見的網路設備</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Object 6"/>
          <p:cNvGraphicFramePr>
            <a:graphicFrameLocks noChangeAspect="1"/>
          </p:cNvGraphicFramePr>
          <p:nvPr>
            <p:ph idx="4294967295"/>
          </p:nvPr>
        </p:nvGraphicFramePr>
        <p:xfrm>
          <a:off x="3581400" y="1524000"/>
          <a:ext cx="4953000" cy="4552950"/>
        </p:xfrm>
        <a:graphic>
          <a:graphicData uri="http://schemas.openxmlformats.org/presentationml/2006/ole">
            <mc:AlternateContent xmlns:mc="http://schemas.openxmlformats.org/markup-compatibility/2006">
              <mc:Choice xmlns:v="urn:schemas-microsoft-com:vml" Requires="v">
                <p:oleObj spid="_x0000_s97291" name="PhotoImpact" r:id="rId3" imgW="3852354" imgH="3541483" progId="PI3.Image">
                  <p:embed/>
                </p:oleObj>
              </mc:Choice>
              <mc:Fallback>
                <p:oleObj name="PhotoImpact" r:id="rId3" imgW="3852354" imgH="3541483" progId="PI3.Imag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524000"/>
                        <a:ext cx="4953000" cy="455295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283" name="Rectangle 3"/>
          <p:cNvSpPr>
            <a:spLocks noGrp="1" noChangeArrowheads="1"/>
          </p:cNvSpPr>
          <p:nvPr>
            <p:ph type="body" idx="4294967295"/>
          </p:nvPr>
        </p:nvSpPr>
        <p:spPr>
          <a:xfrm>
            <a:off x="457200" y="1828800"/>
            <a:ext cx="3048000" cy="3581400"/>
          </a:xfrm>
        </p:spPr>
        <p:txBody>
          <a:bodyPr/>
          <a:lstStyle/>
          <a:p>
            <a:pPr marL="0" indent="0" eaLnBrk="1" hangingPunct="1"/>
            <a:r>
              <a:rPr lang="zh-TW" altLang="en-US" sz="2400" smtClean="0">
                <a:latin typeface="Franklin Gothic Book" pitchFamily="34" charset="0"/>
                <a:ea typeface="新細明體" pitchFamily="18" charset="-120"/>
              </a:rPr>
              <a:t>橋接器 </a:t>
            </a:r>
            <a:r>
              <a:rPr lang="en-US" altLang="zh-TW" sz="2400" smtClean="0">
                <a:latin typeface="Franklin Gothic Book" pitchFamily="34" charset="0"/>
                <a:ea typeface="新細明體" pitchFamily="18" charset="-120"/>
              </a:rPr>
              <a:t>(bridge) </a:t>
            </a:r>
            <a:r>
              <a:rPr lang="zh-TW" altLang="en-US" sz="2400" smtClean="0">
                <a:latin typeface="Franklin Gothic Book" pitchFamily="34" charset="0"/>
                <a:ea typeface="新細明體" pitchFamily="18" charset="-120"/>
              </a:rPr>
              <a:t>可以連接不同的區段以形成一個區域網路，例如連接兩個</a:t>
            </a:r>
            <a:r>
              <a:rPr lang="en-US" altLang="zh-TW" sz="2400" smtClean="0">
                <a:latin typeface="Franklin Gothic Book" pitchFamily="34" charset="0"/>
                <a:ea typeface="新細明體" pitchFamily="18" charset="-120"/>
              </a:rPr>
              <a:t>Ethernet</a:t>
            </a:r>
            <a:r>
              <a:rPr lang="zh-TW" altLang="en-US" sz="2400" smtClean="0">
                <a:latin typeface="Franklin Gothic Book" pitchFamily="34" charset="0"/>
                <a:ea typeface="新細明體" pitchFamily="18" charset="-120"/>
              </a:rPr>
              <a:t>區段以形成一個</a:t>
            </a:r>
            <a:r>
              <a:rPr lang="en-US" altLang="zh-TW" sz="2400" smtClean="0">
                <a:latin typeface="Franklin Gothic Book" pitchFamily="34" charset="0"/>
                <a:ea typeface="新細明體" pitchFamily="18" charset="-120"/>
              </a:rPr>
              <a:t>Ethernet</a:t>
            </a:r>
            <a:r>
              <a:rPr lang="zh-TW" altLang="en-US" sz="2400" smtClean="0">
                <a:latin typeface="Franklin Gothic Book" pitchFamily="34" charset="0"/>
                <a:ea typeface="新細明體" pitchFamily="18" charset="-120"/>
              </a:rPr>
              <a:t>區域網路。橋接器是在</a:t>
            </a:r>
            <a:r>
              <a:rPr lang="en-US" altLang="zh-TW" sz="2400" smtClean="0">
                <a:latin typeface="Franklin Gothic Book" pitchFamily="34" charset="0"/>
                <a:ea typeface="新細明體" pitchFamily="18" charset="-120"/>
              </a:rPr>
              <a:t>OSI</a:t>
            </a:r>
            <a:r>
              <a:rPr lang="zh-TW" altLang="en-US" sz="2400" smtClean="0">
                <a:latin typeface="Franklin Gothic Book" pitchFamily="34" charset="0"/>
                <a:ea typeface="新細明體" pitchFamily="18" charset="-120"/>
              </a:rPr>
              <a:t>參考模型的實體層及資料連結層運作。</a:t>
            </a:r>
          </a:p>
        </p:txBody>
      </p:sp>
      <p:sp>
        <p:nvSpPr>
          <p:cNvPr id="6" name="標題 4"/>
          <p:cNvSpPr txBox="1">
            <a:spLocks/>
          </p:cNvSpPr>
          <p:nvPr/>
        </p:nvSpPr>
        <p:spPr>
          <a:xfrm>
            <a:off x="304800" y="381000"/>
            <a:ext cx="8686800" cy="838200"/>
          </a:xfrm>
          <a:prstGeom prst="rect">
            <a:avLst/>
          </a:prstGeom>
        </p:spPr>
        <p:txBody>
          <a:bodyPr anchor="ctr">
            <a:norm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zh-TW" sz="3200" b="1">
                <a:effectLst>
                  <a:outerShdw blurRad="38100" dist="38100" dir="2700000" algn="tl">
                    <a:srgbClr val="C0C0C0"/>
                  </a:outerShdw>
                </a:effectLst>
              </a:rPr>
              <a:t>3 </a:t>
            </a:r>
            <a:r>
              <a:rPr kumimoji="0" lang="zh-TW" altLang="en-US" sz="3200" b="1">
                <a:effectLst>
                  <a:outerShdw blurRad="38100" dist="38100" dir="2700000" algn="tl">
                    <a:srgbClr val="C0C0C0"/>
                  </a:outerShdw>
                </a:effectLst>
              </a:rPr>
              <a:t>常見的網路設備</a:t>
            </a:r>
          </a:p>
        </p:txBody>
      </p:sp>
      <p:sp>
        <p:nvSpPr>
          <p:cNvPr id="9" name="矩形 8"/>
          <p:cNvSpPr/>
          <p:nvPr/>
        </p:nvSpPr>
        <p:spPr>
          <a:xfrm>
            <a:off x="533400" y="1295400"/>
            <a:ext cx="1098550" cy="457200"/>
          </a:xfrm>
          <a:prstGeom prst="rect">
            <a:avLst/>
          </a:prstGeom>
        </p:spPr>
        <p:txBody>
          <a:bodyPr wrap="none">
            <a:spAutoFit/>
          </a:bodyPr>
          <a:lstStyle/>
          <a:p>
            <a:pPr marL="342900" indent="-342900">
              <a:buClr>
                <a:schemeClr val="accent1"/>
              </a:buClr>
              <a:buSzPct val="70000"/>
            </a:pPr>
            <a:r>
              <a:rPr lang="zh-TW" altLang="en-US" sz="2400" b="1">
                <a:solidFill>
                  <a:schemeClr val="tx2"/>
                </a:solidFill>
                <a:effectLst>
                  <a:outerShdw blurRad="38100" dist="38100" dir="2700000" algn="tl">
                    <a:srgbClr val="C0C0C0"/>
                  </a:outerShdw>
                </a:effectLst>
                <a:latin typeface="Franklin Gothic Book" pitchFamily="34" charset="0"/>
              </a:rPr>
              <a:t>橋接器</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6"/>
          <p:cNvGraphicFramePr>
            <a:graphicFrameLocks noChangeAspect="1"/>
          </p:cNvGraphicFramePr>
          <p:nvPr>
            <p:ph idx="4294967295"/>
          </p:nvPr>
        </p:nvGraphicFramePr>
        <p:xfrm>
          <a:off x="3505200" y="1524000"/>
          <a:ext cx="4602163" cy="4572000"/>
        </p:xfrm>
        <a:graphic>
          <a:graphicData uri="http://schemas.openxmlformats.org/presentationml/2006/ole">
            <mc:AlternateContent xmlns:mc="http://schemas.openxmlformats.org/markup-compatibility/2006">
              <mc:Choice xmlns:v="urn:schemas-microsoft-com:vml" Requires="v">
                <p:oleObj spid="_x0000_s98315" name="PhotoImpact" r:id="rId3" imgW="3535388" imgH="3511006" progId="PI3.Image">
                  <p:embed/>
                </p:oleObj>
              </mc:Choice>
              <mc:Fallback>
                <p:oleObj name="PhotoImpact" r:id="rId3" imgW="3535388" imgH="3511006" progId="PI3.Imag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524000"/>
                        <a:ext cx="4602163" cy="457200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07" name="Rectangle 3"/>
          <p:cNvSpPr>
            <a:spLocks noGrp="1" noChangeArrowheads="1"/>
          </p:cNvSpPr>
          <p:nvPr>
            <p:ph type="body" idx="4294967295"/>
          </p:nvPr>
        </p:nvSpPr>
        <p:spPr>
          <a:xfrm>
            <a:off x="457200" y="2133600"/>
            <a:ext cx="2667000" cy="2667000"/>
          </a:xfrm>
        </p:spPr>
        <p:txBody>
          <a:bodyPr/>
          <a:lstStyle/>
          <a:p>
            <a:pPr marL="0" indent="0" eaLnBrk="1" hangingPunct="1">
              <a:spcBef>
                <a:spcPct val="0"/>
              </a:spcBef>
            </a:pPr>
            <a:r>
              <a:rPr lang="zh-TW" altLang="en-US" sz="2400" smtClean="0">
                <a:latin typeface="Franklin Gothic Book" pitchFamily="34" charset="0"/>
                <a:ea typeface="新細明體" pitchFamily="18" charset="-120"/>
              </a:rPr>
              <a:t>路由器 </a:t>
            </a:r>
            <a:r>
              <a:rPr lang="en-US" altLang="zh-TW" sz="2400" smtClean="0">
                <a:latin typeface="Franklin Gothic Book" pitchFamily="34" charset="0"/>
                <a:ea typeface="新細明體" pitchFamily="18" charset="-120"/>
              </a:rPr>
              <a:t>(router) </a:t>
            </a:r>
            <a:r>
              <a:rPr lang="zh-TW" altLang="en-US" sz="2400" smtClean="0">
                <a:latin typeface="Franklin Gothic Book" pitchFamily="34" charset="0"/>
                <a:ea typeface="新細明體" pitchFamily="18" charset="-120"/>
              </a:rPr>
              <a:t>可以連接多個區域網路或廣域網路以形成一個互聯網，不像中繼器或橋接器只能連接一個區域網路的多個區段。</a:t>
            </a:r>
          </a:p>
        </p:txBody>
      </p:sp>
      <p:sp>
        <p:nvSpPr>
          <p:cNvPr id="6" name="標題 4"/>
          <p:cNvSpPr txBox="1">
            <a:spLocks/>
          </p:cNvSpPr>
          <p:nvPr/>
        </p:nvSpPr>
        <p:spPr>
          <a:xfrm>
            <a:off x="304800" y="381000"/>
            <a:ext cx="8686800" cy="838200"/>
          </a:xfrm>
          <a:prstGeom prst="rect">
            <a:avLst/>
          </a:prstGeom>
        </p:spPr>
        <p:txBody>
          <a:bodyPr anchor="ctr">
            <a:norm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zh-TW" sz="3200" b="1">
                <a:effectLst>
                  <a:outerShdw blurRad="38100" dist="38100" dir="2700000" algn="tl">
                    <a:srgbClr val="C0C0C0"/>
                  </a:outerShdw>
                </a:effectLst>
              </a:rPr>
              <a:t>3 </a:t>
            </a:r>
            <a:r>
              <a:rPr kumimoji="0" lang="zh-TW" altLang="en-US" sz="3200" b="1">
                <a:effectLst>
                  <a:outerShdw blurRad="38100" dist="38100" dir="2700000" algn="tl">
                    <a:srgbClr val="C0C0C0"/>
                  </a:outerShdw>
                </a:effectLst>
              </a:rPr>
              <a:t>常見的網路設備</a:t>
            </a:r>
          </a:p>
        </p:txBody>
      </p:sp>
      <p:sp>
        <p:nvSpPr>
          <p:cNvPr id="7" name="矩形 6"/>
          <p:cNvSpPr/>
          <p:nvPr/>
        </p:nvSpPr>
        <p:spPr>
          <a:xfrm>
            <a:off x="533400" y="1295400"/>
            <a:ext cx="1098550" cy="457200"/>
          </a:xfrm>
          <a:prstGeom prst="rect">
            <a:avLst/>
          </a:prstGeom>
        </p:spPr>
        <p:txBody>
          <a:bodyPr wrap="none">
            <a:spAutoFit/>
          </a:bodyPr>
          <a:lstStyle/>
          <a:p>
            <a:pPr marL="342900" indent="-342900">
              <a:buClr>
                <a:schemeClr val="accent1"/>
              </a:buClr>
              <a:buSzPct val="70000"/>
            </a:pPr>
            <a:r>
              <a:rPr lang="zh-TW" altLang="en-US" sz="2400" b="1">
                <a:solidFill>
                  <a:schemeClr val="tx2"/>
                </a:solidFill>
                <a:effectLst>
                  <a:outerShdw blurRad="38100" dist="38100" dir="2700000" algn="tl">
                    <a:srgbClr val="C0C0C0"/>
                  </a:outerShdw>
                </a:effectLst>
                <a:latin typeface="Franklin Gothic Book" pitchFamily="34" charset="0"/>
              </a:rPr>
              <a:t>路由器</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idx="4294967295"/>
          </p:nvPr>
        </p:nvSpPr>
        <p:spPr>
          <a:xfrm>
            <a:off x="609600" y="1752600"/>
            <a:ext cx="8077200" cy="1066800"/>
          </a:xfrm>
        </p:spPr>
        <p:txBody>
          <a:bodyPr/>
          <a:lstStyle/>
          <a:p>
            <a:pPr marL="0" indent="0" eaLnBrk="1" hangingPunct="1"/>
            <a:r>
              <a:rPr lang="zh-TW" altLang="en-US" sz="2400" smtClean="0">
                <a:latin typeface="Franklin Gothic Book" pitchFamily="34" charset="0"/>
                <a:ea typeface="新細明體" pitchFamily="18" charset="-120"/>
              </a:rPr>
              <a:t>閘道器是在</a:t>
            </a:r>
            <a:r>
              <a:rPr lang="en-US" altLang="zh-TW" sz="2400" smtClean="0">
                <a:latin typeface="Franklin Gothic Book" pitchFamily="34" charset="0"/>
                <a:ea typeface="新細明體" pitchFamily="18" charset="-120"/>
              </a:rPr>
              <a:t>OSI</a:t>
            </a:r>
            <a:r>
              <a:rPr lang="zh-TW" altLang="en-US" sz="2400" smtClean="0">
                <a:latin typeface="Franklin Gothic Book" pitchFamily="34" charset="0"/>
                <a:ea typeface="新細明體" pitchFamily="18" charset="-120"/>
              </a:rPr>
              <a:t>參考模型的七個層次運作，閘道器能夠轉換不同的通訊協定。</a:t>
            </a:r>
          </a:p>
          <a:p>
            <a:pPr marL="0" indent="0" eaLnBrk="1" hangingPunct="1"/>
            <a:endParaRPr lang="en-US" altLang="zh-TW" smtClean="0">
              <a:latin typeface="Franklin Gothic Book" pitchFamily="34" charset="0"/>
              <a:ea typeface="新細明體" pitchFamily="18" charset="-120"/>
            </a:endParaRPr>
          </a:p>
        </p:txBody>
      </p:sp>
      <p:pic>
        <p:nvPicPr>
          <p:cNvPr id="99331" name="Picture 5" descr="gatewa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819400"/>
            <a:ext cx="6400800" cy="2773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標題 4"/>
          <p:cNvSpPr txBox="1">
            <a:spLocks/>
          </p:cNvSpPr>
          <p:nvPr/>
        </p:nvSpPr>
        <p:spPr>
          <a:xfrm>
            <a:off x="304800" y="381000"/>
            <a:ext cx="8686800" cy="838200"/>
          </a:xfrm>
          <a:prstGeom prst="rect">
            <a:avLst/>
          </a:prstGeom>
        </p:spPr>
        <p:txBody>
          <a:bodyPr anchor="ctr">
            <a:norm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zh-TW" sz="3200" b="1">
                <a:effectLst>
                  <a:outerShdw blurRad="38100" dist="38100" dir="2700000" algn="tl">
                    <a:srgbClr val="C0C0C0"/>
                  </a:outerShdw>
                </a:effectLst>
              </a:rPr>
              <a:t>3 </a:t>
            </a:r>
            <a:r>
              <a:rPr kumimoji="0" lang="zh-TW" altLang="en-US" sz="3200" b="1">
                <a:effectLst>
                  <a:outerShdw blurRad="38100" dist="38100" dir="2700000" algn="tl">
                    <a:srgbClr val="C0C0C0"/>
                  </a:outerShdw>
                </a:effectLst>
              </a:rPr>
              <a:t>常見的網路設備</a:t>
            </a:r>
          </a:p>
        </p:txBody>
      </p:sp>
      <p:sp>
        <p:nvSpPr>
          <p:cNvPr id="7" name="矩形 6"/>
          <p:cNvSpPr/>
          <p:nvPr/>
        </p:nvSpPr>
        <p:spPr>
          <a:xfrm>
            <a:off x="609600" y="1219200"/>
            <a:ext cx="1098550" cy="457200"/>
          </a:xfrm>
          <a:prstGeom prst="rect">
            <a:avLst/>
          </a:prstGeom>
        </p:spPr>
        <p:txBody>
          <a:bodyPr wrap="none">
            <a:spAutoFit/>
          </a:bodyPr>
          <a:lstStyle/>
          <a:p>
            <a:r>
              <a:rPr lang="zh-TW" altLang="en-US" sz="2400" b="1">
                <a:solidFill>
                  <a:schemeClr val="tx2"/>
                </a:solidFill>
                <a:effectLst>
                  <a:outerShdw blurRad="38100" dist="38100" dir="2700000" algn="tl">
                    <a:srgbClr val="C0C0C0"/>
                  </a:outerShdw>
                </a:effectLst>
                <a:latin typeface="Franklin Gothic Book" pitchFamily="34" charset="0"/>
              </a:rPr>
              <a:t>閘道器</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idx="4294967295"/>
          </p:nvPr>
        </p:nvSpPr>
        <p:spPr>
          <a:xfrm>
            <a:off x="381000" y="1676400"/>
            <a:ext cx="8458200" cy="3733800"/>
          </a:xfrm>
        </p:spPr>
        <p:txBody>
          <a:bodyPr/>
          <a:lstStyle/>
          <a:p>
            <a:pPr marL="0" indent="0" eaLnBrk="1" hangingPunct="1">
              <a:buFont typeface="Wingdings" pitchFamily="2" charset="2"/>
              <a:buNone/>
            </a:pPr>
            <a:r>
              <a:rPr lang="zh-TW" altLang="en-US" sz="2400" smtClean="0">
                <a:latin typeface="Franklin Gothic Book" pitchFamily="34" charset="0"/>
                <a:ea typeface="新細明體" pitchFamily="18" charset="-120"/>
              </a:rPr>
              <a:t>交換器 </a:t>
            </a:r>
            <a:r>
              <a:rPr lang="en-US" altLang="zh-TW" sz="2400" smtClean="0">
                <a:latin typeface="Franklin Gothic Book" pitchFamily="34" charset="0"/>
                <a:ea typeface="新細明體" pitchFamily="18" charset="-120"/>
              </a:rPr>
              <a:t>(switch) </a:t>
            </a:r>
            <a:r>
              <a:rPr lang="zh-TW" altLang="en-US" sz="2400" smtClean="0">
                <a:latin typeface="Franklin Gothic Book" pitchFamily="34" charset="0"/>
                <a:ea typeface="新細明體" pitchFamily="18" charset="-120"/>
              </a:rPr>
              <a:t>又分為下列兩種：</a:t>
            </a:r>
          </a:p>
          <a:p>
            <a:pPr marL="0" indent="0" eaLnBrk="1" hangingPunct="1"/>
            <a:r>
              <a:rPr lang="zh-TW" altLang="en-US" sz="2400" smtClean="0">
                <a:solidFill>
                  <a:srgbClr val="0070C0"/>
                </a:solidFill>
                <a:latin typeface="Franklin Gothic Book" pitchFamily="34" charset="0"/>
                <a:ea typeface="新細明體" pitchFamily="18" charset="-120"/>
              </a:rPr>
              <a:t>第二層交換器</a:t>
            </a:r>
          </a:p>
          <a:p>
            <a:pPr marL="0" indent="0" eaLnBrk="1" hangingPunct="1">
              <a:lnSpc>
                <a:spcPct val="120000"/>
              </a:lnSpc>
            </a:pPr>
            <a:r>
              <a:rPr lang="zh-TW" altLang="en-US" sz="2400" smtClean="0">
                <a:solidFill>
                  <a:srgbClr val="0070C0"/>
                </a:solidFill>
                <a:latin typeface="Franklin Gothic Book" pitchFamily="34" charset="0"/>
                <a:ea typeface="新細明體" pitchFamily="18" charset="-120"/>
              </a:rPr>
              <a:t>第三層交換器</a:t>
            </a:r>
          </a:p>
          <a:p>
            <a:pPr marL="0" indent="0" eaLnBrk="1" hangingPunct="1">
              <a:lnSpc>
                <a:spcPct val="120000"/>
              </a:lnSpc>
              <a:buFont typeface="Wingdings" pitchFamily="2" charset="2"/>
              <a:buNone/>
            </a:pPr>
            <a:r>
              <a:rPr lang="zh-TW" altLang="en-US" sz="2400" smtClean="0">
                <a:latin typeface="Franklin Gothic Book" pitchFamily="34" charset="0"/>
                <a:ea typeface="新細明體" pitchFamily="18" charset="-120"/>
              </a:rPr>
              <a:t>至於交換器所使用的交換技術則有下列幾種：</a:t>
            </a:r>
          </a:p>
          <a:p>
            <a:pPr marL="0" indent="0" eaLnBrk="1" hangingPunct="1"/>
            <a:r>
              <a:rPr lang="zh-TW" altLang="en-US" sz="2400" smtClean="0">
                <a:solidFill>
                  <a:srgbClr val="0070C0"/>
                </a:solidFill>
                <a:latin typeface="Franklin Gothic Book" pitchFamily="34" charset="0"/>
                <a:ea typeface="新細明體" pitchFamily="18" charset="-120"/>
              </a:rPr>
              <a:t>穿透式 </a:t>
            </a:r>
          </a:p>
          <a:p>
            <a:pPr marL="0" indent="0" eaLnBrk="1" hangingPunct="1"/>
            <a:r>
              <a:rPr lang="zh-TW" altLang="en-US" sz="2400" smtClean="0">
                <a:solidFill>
                  <a:srgbClr val="0070C0"/>
                </a:solidFill>
                <a:latin typeface="Franklin Gothic Book" pitchFamily="34" charset="0"/>
                <a:ea typeface="新細明體" pitchFamily="18" charset="-120"/>
              </a:rPr>
              <a:t>儲存轉送式</a:t>
            </a:r>
          </a:p>
          <a:p>
            <a:pPr marL="0" indent="0" eaLnBrk="1" hangingPunct="1"/>
            <a:r>
              <a:rPr lang="zh-TW" altLang="en-US" sz="2400" smtClean="0">
                <a:solidFill>
                  <a:srgbClr val="0070C0"/>
                </a:solidFill>
                <a:latin typeface="Franklin Gothic Book" pitchFamily="34" charset="0"/>
                <a:ea typeface="新細明體" pitchFamily="18" charset="-120"/>
              </a:rPr>
              <a:t>改良穿透式</a:t>
            </a:r>
          </a:p>
          <a:p>
            <a:pPr marL="0" indent="0" eaLnBrk="1" hangingPunct="1"/>
            <a:r>
              <a:rPr lang="zh-TW" altLang="en-US" sz="2400" smtClean="0">
                <a:solidFill>
                  <a:srgbClr val="0070C0"/>
                </a:solidFill>
                <a:latin typeface="Franklin Gothic Book" pitchFamily="34" charset="0"/>
                <a:ea typeface="新細明體" pitchFamily="18" charset="-120"/>
              </a:rPr>
              <a:t>多路備援式</a:t>
            </a:r>
          </a:p>
        </p:txBody>
      </p:sp>
      <p:pic>
        <p:nvPicPr>
          <p:cNvPr id="100355" name="Picture 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495800"/>
            <a:ext cx="5357813"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6" name="標題 4"/>
          <p:cNvSpPr txBox="1">
            <a:spLocks/>
          </p:cNvSpPr>
          <p:nvPr/>
        </p:nvSpPr>
        <p:spPr>
          <a:xfrm>
            <a:off x="304800" y="381000"/>
            <a:ext cx="8686800" cy="838200"/>
          </a:xfrm>
          <a:prstGeom prst="rect">
            <a:avLst/>
          </a:prstGeom>
        </p:spPr>
        <p:txBody>
          <a:bodyPr anchor="ctr">
            <a:norm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zh-TW" sz="3200" b="1">
                <a:effectLst>
                  <a:outerShdw blurRad="38100" dist="38100" dir="2700000" algn="tl">
                    <a:srgbClr val="C0C0C0"/>
                  </a:outerShdw>
                </a:effectLst>
              </a:rPr>
              <a:t>3 </a:t>
            </a:r>
            <a:r>
              <a:rPr kumimoji="0" lang="zh-TW" altLang="en-US" sz="3200" b="1">
                <a:effectLst>
                  <a:outerShdw blurRad="38100" dist="38100" dir="2700000" algn="tl">
                    <a:srgbClr val="C0C0C0"/>
                  </a:outerShdw>
                </a:effectLst>
              </a:rPr>
              <a:t>常見的網路設備</a:t>
            </a:r>
          </a:p>
        </p:txBody>
      </p:sp>
      <p:sp>
        <p:nvSpPr>
          <p:cNvPr id="9" name="矩形 8"/>
          <p:cNvSpPr/>
          <p:nvPr/>
        </p:nvSpPr>
        <p:spPr>
          <a:xfrm>
            <a:off x="457200" y="1143000"/>
            <a:ext cx="1098550" cy="457200"/>
          </a:xfrm>
          <a:prstGeom prst="rect">
            <a:avLst/>
          </a:prstGeom>
        </p:spPr>
        <p:txBody>
          <a:bodyPr wrap="none">
            <a:spAutoFit/>
          </a:bodyPr>
          <a:lstStyle/>
          <a:p>
            <a:r>
              <a:rPr lang="zh-TW" altLang="en-US" sz="2400" b="1">
                <a:solidFill>
                  <a:schemeClr val="tx2"/>
                </a:solidFill>
                <a:effectLst>
                  <a:outerShdw blurRad="38100" dist="38100" dir="2700000" algn="tl">
                    <a:srgbClr val="C0C0C0"/>
                  </a:outerShdw>
                </a:effectLst>
                <a:latin typeface="Franklin Gothic Book" pitchFamily="34" charset="0"/>
              </a:rPr>
              <a:t>交換器</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subTitle" idx="4294967295"/>
          </p:nvPr>
        </p:nvSpPr>
        <p:spPr>
          <a:xfrm>
            <a:off x="0" y="914400"/>
            <a:ext cx="9144000" cy="895350"/>
          </a:xfrm>
        </p:spPr>
        <p:txBody>
          <a:bodyPr anchor="b"/>
          <a:lstStyle/>
          <a:p>
            <a:pPr marL="0" indent="0" algn="ctr" eaLnBrk="1" hangingPunct="1">
              <a:lnSpc>
                <a:spcPct val="80000"/>
              </a:lnSpc>
              <a:buFont typeface="Wingdings 2" pitchFamily="18" charset="2"/>
              <a:buNone/>
            </a:pPr>
            <a:r>
              <a:rPr lang="zh-TW" altLang="en-US" sz="4400" b="1" smtClean="0">
                <a:solidFill>
                  <a:srgbClr val="443329"/>
                </a:solidFill>
                <a:latin typeface="Franklin Gothic Book" pitchFamily="34" charset="0"/>
                <a:ea typeface="新細明體" pitchFamily="18" charset="-120"/>
              </a:rPr>
              <a:t>無線網路</a:t>
            </a:r>
          </a:p>
        </p:txBody>
      </p:sp>
      <p:sp>
        <p:nvSpPr>
          <p:cNvPr id="103427" name="Text Box 7"/>
          <p:cNvSpPr txBox="1">
            <a:spLocks noChangeArrowheads="1"/>
          </p:cNvSpPr>
          <p:nvPr/>
        </p:nvSpPr>
        <p:spPr bwMode="auto">
          <a:xfrm>
            <a:off x="914400" y="2209800"/>
            <a:ext cx="71628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20000"/>
              </a:lnSpc>
            </a:pPr>
            <a:r>
              <a:rPr kumimoji="0" lang="en-US" altLang="zh-TW" sz="2000">
                <a:solidFill>
                  <a:schemeClr val="tx2"/>
                </a:solidFill>
              </a:rPr>
              <a:t>       </a:t>
            </a:r>
            <a:r>
              <a:rPr kumimoji="0" lang="en-US" altLang="en-US" sz="2000">
                <a:solidFill>
                  <a:srgbClr val="5F5F5F"/>
                </a:solidFill>
              </a:rPr>
              <a:t>無線網路 (wireless network) 是目前火紅的通訊技術，</a:t>
            </a:r>
            <a:r>
              <a:rPr kumimoji="0" lang="en-US" altLang="en-US" sz="2000">
                <a:solidFill>
                  <a:srgbClr val="3333FF"/>
                </a:solidFill>
              </a:rPr>
              <a:t>尤其是當發訊端與收訊端不易架設實體線路時 (或許受限於地形地物而必須花費額外的成本與人力)</a:t>
            </a:r>
            <a:r>
              <a:rPr kumimoji="0" lang="en-US" altLang="en-US" sz="2000">
                <a:solidFill>
                  <a:srgbClr val="666699"/>
                </a:solidFill>
              </a:rPr>
              <a:t>，</a:t>
            </a:r>
            <a:r>
              <a:rPr kumimoji="0" lang="en-US" altLang="en-US" sz="2000">
                <a:solidFill>
                  <a:srgbClr val="5F5F5F"/>
                </a:solidFill>
              </a:rPr>
              <a:t>更是無線網路大顯身手的時候，而且我們可以根據無線網路所涵蓋的地理範圍，將之分為</a:t>
            </a:r>
            <a:r>
              <a:rPr kumimoji="0" lang="en-US" altLang="en-US" sz="2000">
                <a:solidFill>
                  <a:srgbClr val="3333FF"/>
                </a:solidFill>
              </a:rPr>
              <a:t>無線個人網路</a:t>
            </a:r>
            <a:r>
              <a:rPr kumimoji="0" lang="en-US" altLang="en-US" sz="2000">
                <a:solidFill>
                  <a:srgbClr val="5F5F5F"/>
                </a:solidFill>
              </a:rPr>
              <a:t> (WPAN)、</a:t>
            </a:r>
            <a:r>
              <a:rPr kumimoji="0" lang="en-US" altLang="en-US" sz="2000">
                <a:solidFill>
                  <a:srgbClr val="3333FF"/>
                </a:solidFill>
              </a:rPr>
              <a:t>無線區域網路</a:t>
            </a:r>
            <a:r>
              <a:rPr kumimoji="0" lang="en-US" altLang="en-US" sz="2000">
                <a:solidFill>
                  <a:srgbClr val="5F5F5F"/>
                </a:solidFill>
              </a:rPr>
              <a:t> (WLAN)、</a:t>
            </a:r>
            <a:r>
              <a:rPr kumimoji="0" lang="en-US" altLang="en-US" sz="2000">
                <a:solidFill>
                  <a:srgbClr val="3333FF"/>
                </a:solidFill>
              </a:rPr>
              <a:t>無線都會網路(WMAN)</a:t>
            </a:r>
            <a:r>
              <a:rPr kumimoji="0" lang="en-US" altLang="en-US" sz="2000">
                <a:solidFill>
                  <a:srgbClr val="5F5F5F"/>
                </a:solidFill>
              </a:rPr>
              <a:t> 及</a:t>
            </a:r>
            <a:r>
              <a:rPr kumimoji="0" lang="en-US" altLang="en-US" sz="2000">
                <a:solidFill>
                  <a:srgbClr val="3333FF"/>
                </a:solidFill>
              </a:rPr>
              <a:t>無線廣域網路</a:t>
            </a:r>
            <a:r>
              <a:rPr kumimoji="0" lang="en-US" altLang="en-US" sz="2000">
                <a:solidFill>
                  <a:srgbClr val="5F5F5F"/>
                </a:solidFill>
              </a:rPr>
              <a:t> (Wireless WAN，包括行動通訊和衛星網路)。</a:t>
            </a:r>
            <a:endParaRPr kumimoji="0" lang="zh-TW" altLang="en-US" sz="2000">
              <a:solidFill>
                <a:srgbClr val="5F5F5F"/>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AutoShape 4">
            <a:hlinkClick r:id="rId2" action="ppaction://hlinksldjump" highlightClick="1"/>
          </p:cNvPr>
          <p:cNvSpPr>
            <a:spLocks noChangeArrowheads="1"/>
          </p:cNvSpPr>
          <p:nvPr/>
        </p:nvSpPr>
        <p:spPr bwMode="auto">
          <a:xfrm>
            <a:off x="304800" y="1981200"/>
            <a:ext cx="4191000" cy="533400"/>
          </a:xfrm>
          <a:prstGeom prst="actionButtonBlank">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20000"/>
              </a:spcBef>
              <a:buClr>
                <a:schemeClr val="accent1"/>
              </a:buClr>
              <a:buSzPct val="70000"/>
              <a:buFont typeface="Wingdings" pitchFamily="2" charset="2"/>
              <a:buNone/>
            </a:pPr>
            <a:r>
              <a:rPr kumimoji="0" lang="en-US" altLang="zh-TW" sz="2400">
                <a:solidFill>
                  <a:schemeClr val="bg1"/>
                </a:solidFill>
                <a:latin typeface="細明體" pitchFamily="49" charset="-120"/>
                <a:ea typeface="細明體" pitchFamily="49" charset="-120"/>
              </a:rPr>
              <a:t>1  </a:t>
            </a:r>
            <a:r>
              <a:rPr kumimoji="0" lang="zh-TW" altLang="en-US" sz="2400">
                <a:solidFill>
                  <a:schemeClr val="bg1"/>
                </a:solidFill>
                <a:latin typeface="細明體" pitchFamily="49" charset="-120"/>
                <a:ea typeface="細明體" pitchFamily="49" charset="-120"/>
              </a:rPr>
              <a:t>認識無線通訊</a:t>
            </a:r>
            <a:endParaRPr lang="zh-TW" altLang="en-US" sz="2400">
              <a:solidFill>
                <a:schemeClr val="bg1"/>
              </a:solidFill>
              <a:latin typeface="細明體" pitchFamily="49" charset="-120"/>
              <a:ea typeface="細明體" pitchFamily="49" charset="-120"/>
            </a:endParaRPr>
          </a:p>
        </p:txBody>
      </p:sp>
      <p:sp>
        <p:nvSpPr>
          <p:cNvPr id="104451" name="AutoShape 5">
            <a:hlinkClick r:id="rId3" action="ppaction://hlinksldjump" highlightClick="1"/>
          </p:cNvPr>
          <p:cNvSpPr>
            <a:spLocks noChangeArrowheads="1"/>
          </p:cNvSpPr>
          <p:nvPr/>
        </p:nvSpPr>
        <p:spPr bwMode="auto">
          <a:xfrm>
            <a:off x="304800" y="2819400"/>
            <a:ext cx="4191000" cy="533400"/>
          </a:xfrm>
          <a:prstGeom prst="actionButtonBlank">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20000"/>
              </a:spcBef>
              <a:buClr>
                <a:schemeClr val="accent1"/>
              </a:buClr>
              <a:buSzPct val="70000"/>
              <a:buFont typeface="Wingdings" pitchFamily="2" charset="2"/>
              <a:buNone/>
            </a:pPr>
            <a:r>
              <a:rPr kumimoji="0" lang="en-US" altLang="en-US" sz="2400">
                <a:solidFill>
                  <a:schemeClr val="bg1"/>
                </a:solidFill>
                <a:latin typeface="細明體" pitchFamily="49" charset="-120"/>
                <a:ea typeface="細明體" pitchFamily="49" charset="-120"/>
              </a:rPr>
              <a:t>2  無線個人網路 (WPAN)</a:t>
            </a:r>
            <a:endParaRPr lang="zh-TW" altLang="en-US" sz="2400">
              <a:solidFill>
                <a:schemeClr val="bg1"/>
              </a:solidFill>
              <a:latin typeface="細明體" pitchFamily="49" charset="-120"/>
              <a:ea typeface="細明體" pitchFamily="49" charset="-120"/>
            </a:endParaRPr>
          </a:p>
        </p:txBody>
      </p:sp>
      <p:sp>
        <p:nvSpPr>
          <p:cNvPr id="104452" name="AutoShape 6">
            <a:hlinkClick r:id="rId4" action="ppaction://hlinksldjump" highlightClick="1"/>
          </p:cNvPr>
          <p:cNvSpPr>
            <a:spLocks noChangeArrowheads="1"/>
          </p:cNvSpPr>
          <p:nvPr/>
        </p:nvSpPr>
        <p:spPr bwMode="auto">
          <a:xfrm>
            <a:off x="304800" y="3657600"/>
            <a:ext cx="4191000" cy="533400"/>
          </a:xfrm>
          <a:prstGeom prst="actionButtonBlank">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20000"/>
              </a:spcBef>
              <a:buClr>
                <a:schemeClr val="accent1"/>
              </a:buClr>
              <a:buSzPct val="70000"/>
              <a:buFont typeface="Wingdings" pitchFamily="2" charset="2"/>
              <a:buNone/>
            </a:pPr>
            <a:r>
              <a:rPr lang="en-US" altLang="en-US" sz="2400">
                <a:solidFill>
                  <a:schemeClr val="bg1"/>
                </a:solidFill>
                <a:latin typeface="細明體" pitchFamily="49" charset="-120"/>
                <a:ea typeface="細明體" pitchFamily="49" charset="-120"/>
              </a:rPr>
              <a:t>3  無線區域網路 (WLAN)</a:t>
            </a:r>
          </a:p>
        </p:txBody>
      </p:sp>
      <p:sp>
        <p:nvSpPr>
          <p:cNvPr id="104453" name="AutoShape 7">
            <a:hlinkClick r:id="rId5" action="ppaction://hlinksldjump" highlightClick="1"/>
          </p:cNvPr>
          <p:cNvSpPr>
            <a:spLocks noChangeArrowheads="1"/>
          </p:cNvSpPr>
          <p:nvPr/>
        </p:nvSpPr>
        <p:spPr bwMode="auto">
          <a:xfrm>
            <a:off x="304800" y="4495800"/>
            <a:ext cx="4191000" cy="533400"/>
          </a:xfrm>
          <a:prstGeom prst="actionButtonBlank">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20000"/>
              </a:spcBef>
              <a:buClr>
                <a:schemeClr val="accent1"/>
              </a:buClr>
              <a:buSzPct val="70000"/>
              <a:buFont typeface="Wingdings" pitchFamily="2" charset="2"/>
              <a:buNone/>
            </a:pPr>
            <a:r>
              <a:rPr lang="en-US" altLang="en-US" sz="2400">
                <a:solidFill>
                  <a:schemeClr val="bg1"/>
                </a:solidFill>
                <a:latin typeface="細明體" pitchFamily="49" charset="-120"/>
                <a:ea typeface="細明體" pitchFamily="49" charset="-120"/>
              </a:rPr>
              <a:t>4  無線都會網路 (WMAN)</a:t>
            </a:r>
          </a:p>
        </p:txBody>
      </p:sp>
      <p:sp>
        <p:nvSpPr>
          <p:cNvPr id="104454" name="AutoShape 8">
            <a:hlinkClick r:id="rId6" action="ppaction://hlinksldjump" highlightClick="1"/>
          </p:cNvPr>
          <p:cNvSpPr>
            <a:spLocks noChangeArrowheads="1"/>
          </p:cNvSpPr>
          <p:nvPr/>
        </p:nvSpPr>
        <p:spPr bwMode="auto">
          <a:xfrm>
            <a:off x="4724400" y="1981200"/>
            <a:ext cx="4191000" cy="533400"/>
          </a:xfrm>
          <a:prstGeom prst="actionButtonBlank">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20000"/>
              </a:spcBef>
              <a:buClr>
                <a:schemeClr val="accent1"/>
              </a:buClr>
              <a:buSzPct val="70000"/>
              <a:buFont typeface="Wingdings" pitchFamily="2" charset="2"/>
              <a:buNone/>
            </a:pPr>
            <a:r>
              <a:rPr lang="en-US" altLang="en-US" sz="2400">
                <a:solidFill>
                  <a:schemeClr val="bg1"/>
                </a:solidFill>
                <a:latin typeface="細明體" pitchFamily="49" charset="-120"/>
                <a:ea typeface="細明體" pitchFamily="49" charset="-120"/>
              </a:rPr>
              <a:t>5  行動通訊</a:t>
            </a:r>
          </a:p>
        </p:txBody>
      </p:sp>
      <p:sp>
        <p:nvSpPr>
          <p:cNvPr id="104455" name="AutoShape 10">
            <a:hlinkClick r:id="rId7" action="ppaction://hlinksldjump" highlightClick="1"/>
          </p:cNvPr>
          <p:cNvSpPr>
            <a:spLocks noChangeArrowheads="1"/>
          </p:cNvSpPr>
          <p:nvPr/>
        </p:nvSpPr>
        <p:spPr bwMode="auto">
          <a:xfrm>
            <a:off x="4724400" y="2819400"/>
            <a:ext cx="4191000" cy="533400"/>
          </a:xfrm>
          <a:prstGeom prst="actionButtonBlank">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20000"/>
              </a:spcBef>
              <a:buClr>
                <a:schemeClr val="accent1"/>
              </a:buClr>
              <a:buSzPct val="70000"/>
              <a:buFont typeface="Wingdings" pitchFamily="2" charset="2"/>
              <a:buNone/>
            </a:pPr>
            <a:r>
              <a:rPr lang="en-US" altLang="en-US" sz="2400">
                <a:solidFill>
                  <a:schemeClr val="bg1"/>
                </a:solidFill>
                <a:latin typeface="細明體" pitchFamily="49" charset="-120"/>
                <a:ea typeface="細明體" pitchFamily="49" charset="-120"/>
              </a:rPr>
              <a:t>6  衛星網路</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4294967295"/>
          </p:nvPr>
        </p:nvSpPr>
        <p:spPr>
          <a:xfrm>
            <a:off x="533400" y="1447800"/>
            <a:ext cx="8067675" cy="5075238"/>
          </a:xfrm>
        </p:spPr>
        <p:txBody>
          <a:bodyPr/>
          <a:lstStyle/>
          <a:p>
            <a:pPr marL="0" indent="0" eaLnBrk="1" hangingPunct="1">
              <a:lnSpc>
                <a:spcPct val="150000"/>
              </a:lnSpc>
              <a:buFont typeface="Wingdings" pitchFamily="2" charset="2"/>
              <a:buChar char="l"/>
              <a:defRPr/>
            </a:pPr>
            <a:r>
              <a:rPr lang="zh-TW" altLang="en-US" sz="2400" dirty="0" smtClean="0">
                <a:effectLst>
                  <a:outerShdw blurRad="38100" dist="38100" dir="2700000" algn="tl">
                    <a:srgbClr val="C0C0C0"/>
                  </a:outerShdw>
                </a:effectLst>
                <a:ea typeface="新細明體" pitchFamily="18" charset="-120"/>
              </a:rPr>
              <a:t>我們可以根據無線網路所涵蓋的地理範圍，將之分為</a:t>
            </a:r>
            <a:r>
              <a:rPr lang="en-US" altLang="zh-TW" sz="2400" dirty="0" smtClean="0">
                <a:effectLst>
                  <a:outerShdw blurRad="38100" dist="38100" dir="2700000" algn="tl">
                    <a:srgbClr val="C0C0C0"/>
                  </a:outerShdw>
                </a:effectLst>
                <a:ea typeface="新細明體" pitchFamily="18" charset="-120"/>
              </a:rPr>
              <a:t>:</a:t>
            </a:r>
          </a:p>
          <a:p>
            <a:pPr marL="400050" lvl="1" indent="0" eaLnBrk="1" hangingPunct="1">
              <a:lnSpc>
                <a:spcPct val="150000"/>
              </a:lnSpc>
              <a:buFont typeface="Wingdings" pitchFamily="2" charset="2"/>
              <a:buChar char="u"/>
              <a:defRPr/>
            </a:pPr>
            <a:r>
              <a:rPr lang="zh-TW" altLang="en-US" sz="2000" dirty="0" smtClean="0">
                <a:solidFill>
                  <a:srgbClr val="FF6600"/>
                </a:solidFill>
                <a:ea typeface="新細明體" pitchFamily="18" charset="-120"/>
              </a:rPr>
              <a:t>無線個人網路 </a:t>
            </a:r>
            <a:r>
              <a:rPr lang="en-US" altLang="zh-TW" sz="2000" dirty="0" smtClean="0">
                <a:solidFill>
                  <a:srgbClr val="FF6600"/>
                </a:solidFill>
                <a:ea typeface="新細明體" pitchFamily="18" charset="-120"/>
              </a:rPr>
              <a:t>(WPAN)</a:t>
            </a:r>
          </a:p>
          <a:p>
            <a:pPr marL="400050" lvl="1" indent="0" eaLnBrk="1" hangingPunct="1">
              <a:lnSpc>
                <a:spcPct val="150000"/>
              </a:lnSpc>
              <a:buFont typeface="Wingdings" pitchFamily="2" charset="2"/>
              <a:buChar char="u"/>
              <a:defRPr/>
            </a:pPr>
            <a:r>
              <a:rPr lang="zh-TW" altLang="en-US" sz="2000" dirty="0" smtClean="0">
                <a:solidFill>
                  <a:srgbClr val="FF6600"/>
                </a:solidFill>
                <a:ea typeface="新細明體" pitchFamily="18" charset="-120"/>
              </a:rPr>
              <a:t>無線區域網路 </a:t>
            </a:r>
            <a:r>
              <a:rPr lang="en-US" altLang="zh-TW" sz="2000" dirty="0" smtClean="0">
                <a:solidFill>
                  <a:srgbClr val="FF6600"/>
                </a:solidFill>
                <a:ea typeface="新細明體" pitchFamily="18" charset="-120"/>
              </a:rPr>
              <a:t>(WLAN)</a:t>
            </a:r>
          </a:p>
          <a:p>
            <a:pPr marL="400050" lvl="1" indent="0" eaLnBrk="1" hangingPunct="1">
              <a:lnSpc>
                <a:spcPct val="150000"/>
              </a:lnSpc>
              <a:buFont typeface="Wingdings" pitchFamily="2" charset="2"/>
              <a:buChar char="u"/>
              <a:defRPr/>
            </a:pPr>
            <a:r>
              <a:rPr lang="zh-TW" altLang="en-US" sz="2000" dirty="0" smtClean="0">
                <a:solidFill>
                  <a:srgbClr val="FF6600"/>
                </a:solidFill>
                <a:ea typeface="新細明體" pitchFamily="18" charset="-120"/>
              </a:rPr>
              <a:t>無線都會網路 </a:t>
            </a:r>
            <a:r>
              <a:rPr lang="en-US" altLang="zh-TW" sz="2000" dirty="0" smtClean="0">
                <a:solidFill>
                  <a:srgbClr val="FF6600"/>
                </a:solidFill>
                <a:ea typeface="新細明體" pitchFamily="18" charset="-120"/>
              </a:rPr>
              <a:t>(WMAN)</a:t>
            </a:r>
          </a:p>
          <a:p>
            <a:pPr marL="400050" lvl="1" indent="0" eaLnBrk="1" hangingPunct="1">
              <a:lnSpc>
                <a:spcPct val="150000"/>
              </a:lnSpc>
              <a:buFont typeface="Wingdings" pitchFamily="2" charset="2"/>
              <a:buChar char="u"/>
              <a:defRPr/>
            </a:pPr>
            <a:r>
              <a:rPr lang="zh-TW" altLang="en-US" sz="2000" dirty="0" smtClean="0">
                <a:solidFill>
                  <a:srgbClr val="FF6600"/>
                </a:solidFill>
                <a:ea typeface="新細明體" pitchFamily="18" charset="-120"/>
              </a:rPr>
              <a:t>無線廣域網路 </a:t>
            </a:r>
            <a:r>
              <a:rPr lang="en-US" altLang="zh-TW" sz="2000" dirty="0" smtClean="0">
                <a:solidFill>
                  <a:srgbClr val="FF6600"/>
                </a:solidFill>
                <a:ea typeface="新細明體" pitchFamily="18" charset="-120"/>
              </a:rPr>
              <a:t>(Wireless WAN</a:t>
            </a:r>
            <a:r>
              <a:rPr lang="zh-TW" altLang="en-US" sz="2000" dirty="0" smtClean="0">
                <a:solidFill>
                  <a:srgbClr val="FF6600"/>
                </a:solidFill>
                <a:ea typeface="新細明體" pitchFamily="18" charset="-120"/>
              </a:rPr>
              <a:t>，</a:t>
            </a:r>
            <a:r>
              <a:rPr lang="zh-TW" altLang="en-US" sz="1600" dirty="0" smtClean="0">
                <a:solidFill>
                  <a:srgbClr val="FF6600"/>
                </a:solidFill>
                <a:ea typeface="新細明體" pitchFamily="18" charset="-120"/>
              </a:rPr>
              <a:t>包括行動通訊和衛星網路</a:t>
            </a:r>
            <a:r>
              <a:rPr lang="en-US" altLang="zh-TW" sz="2000" dirty="0" smtClean="0">
                <a:solidFill>
                  <a:srgbClr val="FF6600"/>
                </a:solidFill>
                <a:ea typeface="新細明體" pitchFamily="18" charset="-120"/>
              </a:rPr>
              <a:t>)</a:t>
            </a:r>
          </a:p>
          <a:p>
            <a:pPr marL="0" indent="0" eaLnBrk="1" hangingPunct="1">
              <a:lnSpc>
                <a:spcPct val="150000"/>
              </a:lnSpc>
              <a:buFont typeface="Wingdings" pitchFamily="2" charset="2"/>
              <a:buChar char="l"/>
              <a:defRPr/>
            </a:pPr>
            <a:r>
              <a:rPr lang="zh-TW" altLang="en-US" sz="2400" dirty="0" smtClean="0">
                <a:effectLst>
                  <a:outerShdw blurRad="38100" dist="38100" dir="2700000" algn="tl">
                    <a:srgbClr val="C0C0C0"/>
                  </a:outerShdw>
                </a:effectLst>
                <a:ea typeface="新細明體" pitchFamily="18" charset="-120"/>
              </a:rPr>
              <a:t>無線通訊的傳輸媒介可以分成下列兩種類型：</a:t>
            </a:r>
          </a:p>
          <a:p>
            <a:pPr marL="400050" lvl="1" indent="0" eaLnBrk="1" hangingPunct="1">
              <a:lnSpc>
                <a:spcPct val="140000"/>
              </a:lnSpc>
              <a:buFont typeface="Wingdings" pitchFamily="2" charset="2"/>
              <a:buChar char="u"/>
              <a:defRPr/>
            </a:pPr>
            <a:r>
              <a:rPr lang="zh-TW" altLang="en-US" sz="2000" dirty="0" smtClean="0">
                <a:solidFill>
                  <a:srgbClr val="FF6600"/>
                </a:solidFill>
                <a:ea typeface="新細明體" pitchFamily="18" charset="-120"/>
              </a:rPr>
              <a:t>無線電波：</a:t>
            </a:r>
            <a:r>
              <a:rPr lang="zh-TW" altLang="en-US" sz="2000" dirty="0" smtClean="0">
                <a:solidFill>
                  <a:srgbClr val="4D5BE1"/>
                </a:solidFill>
                <a:ea typeface="新細明體" pitchFamily="18" charset="-120"/>
              </a:rPr>
              <a:t>包括無線電和微波</a:t>
            </a:r>
          </a:p>
          <a:p>
            <a:pPr marL="400050" lvl="1" indent="0" eaLnBrk="1" hangingPunct="1">
              <a:lnSpc>
                <a:spcPct val="140000"/>
              </a:lnSpc>
              <a:buFont typeface="Wingdings" pitchFamily="2" charset="2"/>
              <a:buChar char="u"/>
              <a:defRPr/>
            </a:pPr>
            <a:r>
              <a:rPr lang="zh-TW" altLang="en-US" sz="2000" dirty="0" smtClean="0">
                <a:solidFill>
                  <a:srgbClr val="FF6600"/>
                </a:solidFill>
                <a:ea typeface="新細明體" pitchFamily="18" charset="-120"/>
              </a:rPr>
              <a:t>光波：</a:t>
            </a:r>
            <a:r>
              <a:rPr lang="zh-TW" altLang="en-US" sz="2000" dirty="0" smtClean="0">
                <a:solidFill>
                  <a:srgbClr val="4D5BE1"/>
                </a:solidFill>
                <a:ea typeface="新細明體" pitchFamily="18" charset="-120"/>
              </a:rPr>
              <a:t>包括紅外線和雷射</a:t>
            </a:r>
            <a:endParaRPr lang="en-US" altLang="zh-TW" sz="2000" dirty="0" smtClean="0">
              <a:solidFill>
                <a:srgbClr val="4D5BE1"/>
              </a:solidFill>
              <a:ea typeface="新細明體" pitchFamily="18" charset="-120"/>
            </a:endParaRPr>
          </a:p>
          <a:p>
            <a:pPr marL="0" indent="0" eaLnBrk="1" hangingPunct="1">
              <a:lnSpc>
                <a:spcPct val="140000"/>
              </a:lnSpc>
              <a:buFont typeface="Wingdings" pitchFamily="2" charset="2"/>
              <a:buChar char="l"/>
              <a:defRPr/>
            </a:pPr>
            <a:endParaRPr lang="zh-TW" altLang="en-US" sz="2400" b="1" dirty="0" smtClean="0">
              <a:effectLst>
                <a:outerShdw blurRad="38100" dist="38100" dir="2700000" algn="tl">
                  <a:srgbClr val="C0C0C0"/>
                </a:outerShdw>
              </a:effectLst>
              <a:ea typeface="新細明體" pitchFamily="18" charset="-120"/>
            </a:endParaRPr>
          </a:p>
        </p:txBody>
      </p:sp>
      <p:pic>
        <p:nvPicPr>
          <p:cNvPr id="105475" name="Picture 7" descr="7-1"/>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169150" y="1828800"/>
            <a:ext cx="1631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8"/>
          <p:cNvSpPr txBox="1">
            <a:spLocks noChangeArrowheads="1"/>
          </p:cNvSpPr>
          <p:nvPr/>
        </p:nvSpPr>
        <p:spPr bwMode="auto">
          <a:xfrm>
            <a:off x="457200" y="533400"/>
            <a:ext cx="4054475"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zh-TW" sz="3200" b="1">
                <a:effectLst>
                  <a:outerShdw blurRad="38100" dist="38100" dir="2700000" algn="tl">
                    <a:srgbClr val="C0C0C0"/>
                  </a:outerShdw>
                </a:effectLst>
              </a:rPr>
              <a:t>1  </a:t>
            </a:r>
            <a:r>
              <a:rPr kumimoji="0" lang="zh-TW" altLang="en-US" sz="3200" b="1">
                <a:effectLst>
                  <a:outerShdw blurRad="38100" dist="38100" dir="2700000" algn="tl">
                    <a:srgbClr val="C0C0C0"/>
                  </a:outerShdw>
                </a:effectLst>
              </a:rPr>
              <a:t>認識無線通訊</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609600" y="1066800"/>
            <a:ext cx="7848600" cy="5638800"/>
          </a:xfrm>
        </p:spPr>
        <p:txBody>
          <a:bodyPr/>
          <a:lstStyle/>
          <a:p>
            <a:pPr marL="0" indent="0" eaLnBrk="1" hangingPunct="1">
              <a:buFont typeface="Wingdings" pitchFamily="2" charset="2"/>
              <a:buNone/>
              <a:defRPr/>
            </a:pPr>
            <a:r>
              <a:rPr lang="zh-TW" altLang="en-US" sz="2400" dirty="0" smtClean="0">
                <a:ea typeface="新細明體" pitchFamily="18" charset="-120"/>
              </a:rPr>
              <a:t>我們可以從下列觀點說明電腦網路的用途</a:t>
            </a:r>
            <a:r>
              <a:rPr lang="en-US" altLang="zh-TW" sz="2400" dirty="0" smtClean="0">
                <a:ea typeface="新細明體" pitchFamily="18" charset="-120"/>
              </a:rPr>
              <a:t>:</a:t>
            </a:r>
            <a:endParaRPr lang="zh-TW" altLang="en-US" sz="2400" dirty="0" smtClean="0">
              <a:ea typeface="新細明體" pitchFamily="18" charset="-120"/>
            </a:endParaRPr>
          </a:p>
          <a:p>
            <a:pPr eaLnBrk="1" hangingPunct="1">
              <a:buFont typeface="Wingdings" pitchFamily="2" charset="2"/>
              <a:buChar char="l"/>
              <a:defRPr/>
            </a:pPr>
            <a:r>
              <a:rPr lang="zh-TW" altLang="en-US" sz="2400" dirty="0" smtClean="0">
                <a:solidFill>
                  <a:srgbClr val="FF6600"/>
                </a:solidFill>
                <a:ea typeface="新細明體" pitchFamily="18" charset="-120"/>
              </a:rPr>
              <a:t>資源分享</a:t>
            </a:r>
            <a:endParaRPr lang="en-US" altLang="zh-TW" sz="2400" dirty="0" smtClean="0">
              <a:solidFill>
                <a:srgbClr val="FF6600"/>
              </a:solidFill>
              <a:ea typeface="新細明體" pitchFamily="18" charset="-120"/>
            </a:endParaRPr>
          </a:p>
          <a:p>
            <a:pPr marL="0" indent="0">
              <a:buFont typeface="Wingdings 2" pitchFamily="18" charset="2"/>
              <a:buNone/>
              <a:defRPr/>
            </a:pPr>
            <a:r>
              <a:rPr lang="zh-TW" altLang="en-US" sz="2000" dirty="0" smtClean="0">
                <a:solidFill>
                  <a:schemeClr val="tx1"/>
                </a:solidFill>
                <a:ea typeface="新細明體" pitchFamily="18" charset="-120"/>
              </a:rPr>
              <a:t>      只要</a:t>
            </a:r>
            <a:r>
              <a:rPr lang="zh-TW" altLang="en-US" sz="2000" dirty="0">
                <a:solidFill>
                  <a:schemeClr val="tx1"/>
                </a:solidFill>
                <a:ea typeface="新細明體" pitchFamily="18" charset="-120"/>
              </a:rPr>
              <a:t>在網路上的一</a:t>
            </a:r>
            <a:r>
              <a:rPr lang="zh-TW" altLang="en-US" sz="2000" dirty="0" smtClean="0">
                <a:solidFill>
                  <a:schemeClr val="tx1"/>
                </a:solidFill>
                <a:ea typeface="新細明體" pitchFamily="18" charset="-120"/>
              </a:rPr>
              <a:t>部電腦</a:t>
            </a:r>
            <a:r>
              <a:rPr lang="zh-TW" altLang="en-US" sz="2000" dirty="0">
                <a:solidFill>
                  <a:schemeClr val="tx1"/>
                </a:solidFill>
                <a:ea typeface="新細明體" pitchFamily="18" charset="-120"/>
              </a:rPr>
              <a:t>安裝一套軟體，網路上的其它</a:t>
            </a:r>
            <a:r>
              <a:rPr lang="zh-TW" altLang="en-US" sz="2000" dirty="0" smtClean="0">
                <a:solidFill>
                  <a:schemeClr val="tx1"/>
                </a:solidFill>
                <a:ea typeface="新細明體" pitchFamily="18" charset="-120"/>
              </a:rPr>
              <a:t>電腦</a:t>
            </a:r>
            <a:r>
              <a:rPr lang="zh-TW" altLang="en-US" sz="2000" dirty="0">
                <a:solidFill>
                  <a:schemeClr val="tx1"/>
                </a:solidFill>
                <a:ea typeface="新細明體" pitchFamily="18" charset="-120"/>
              </a:rPr>
              <a:t>就能分享這套軟體。</a:t>
            </a:r>
          </a:p>
          <a:p>
            <a:pPr eaLnBrk="1" hangingPunct="1">
              <a:buFont typeface="Wingdings" pitchFamily="2" charset="2"/>
              <a:buChar char="l"/>
              <a:defRPr/>
            </a:pPr>
            <a:r>
              <a:rPr lang="zh-TW" altLang="en-US" sz="2400" dirty="0" smtClean="0">
                <a:solidFill>
                  <a:srgbClr val="FF6600"/>
                </a:solidFill>
                <a:ea typeface="新細明體" pitchFamily="18" charset="-120"/>
              </a:rPr>
              <a:t>硬體</a:t>
            </a:r>
            <a:r>
              <a:rPr lang="zh-TW" altLang="en-US" sz="2400" dirty="0">
                <a:solidFill>
                  <a:srgbClr val="FF6600"/>
                </a:solidFill>
                <a:ea typeface="新細明體" pitchFamily="18" charset="-120"/>
              </a:rPr>
              <a:t>共用</a:t>
            </a:r>
            <a:endParaRPr lang="en-US" altLang="zh-TW" sz="2400" dirty="0" smtClean="0">
              <a:solidFill>
                <a:srgbClr val="FF6600"/>
              </a:solidFill>
              <a:ea typeface="新細明體" pitchFamily="18" charset="-120"/>
            </a:endParaRPr>
          </a:p>
          <a:p>
            <a:pPr marL="0" indent="0" eaLnBrk="1" hangingPunct="1">
              <a:buFont typeface="Wingdings 2" pitchFamily="18" charset="2"/>
              <a:buNone/>
              <a:defRPr/>
            </a:pPr>
            <a:r>
              <a:rPr lang="zh-TW" altLang="en-US" sz="2000" dirty="0" smtClean="0">
                <a:solidFill>
                  <a:schemeClr val="tx1"/>
                </a:solidFill>
                <a:ea typeface="新細明體" pitchFamily="18" charset="-120"/>
              </a:rPr>
              <a:t>      只要</a:t>
            </a:r>
            <a:r>
              <a:rPr lang="zh-TW" altLang="en-US" sz="2000" dirty="0">
                <a:solidFill>
                  <a:schemeClr val="tx1"/>
                </a:solidFill>
                <a:ea typeface="新細明體" pitchFamily="18" charset="-120"/>
              </a:rPr>
              <a:t>將磁碟、</a:t>
            </a:r>
            <a:r>
              <a:rPr lang="zh-TW" altLang="en-US" sz="2000" dirty="0" smtClean="0">
                <a:solidFill>
                  <a:schemeClr val="tx1"/>
                </a:solidFill>
                <a:ea typeface="新細明體" pitchFamily="18" charset="-120"/>
              </a:rPr>
              <a:t>印表機</a:t>
            </a:r>
            <a:r>
              <a:rPr lang="zh-TW" altLang="en-US" sz="2000" dirty="0">
                <a:solidFill>
                  <a:schemeClr val="tx1"/>
                </a:solidFill>
                <a:ea typeface="新細明體" pitchFamily="18" charset="-120"/>
              </a:rPr>
              <a:t>、光碟機</a:t>
            </a:r>
            <a:r>
              <a:rPr lang="zh-TW" altLang="en-US" sz="2000" dirty="0" smtClean="0">
                <a:solidFill>
                  <a:schemeClr val="tx1"/>
                </a:solidFill>
                <a:ea typeface="新細明體" pitchFamily="18" charset="-120"/>
              </a:rPr>
              <a:t>、</a:t>
            </a:r>
            <a:endParaRPr lang="en-US" altLang="zh-TW" sz="2000" dirty="0" smtClean="0">
              <a:solidFill>
                <a:schemeClr val="tx1"/>
              </a:solidFill>
              <a:ea typeface="新細明體" pitchFamily="18" charset="-120"/>
            </a:endParaRPr>
          </a:p>
          <a:p>
            <a:pPr marL="0" indent="0" eaLnBrk="1" hangingPunct="1">
              <a:buFont typeface="Wingdings 2" pitchFamily="18" charset="2"/>
              <a:buNone/>
              <a:defRPr/>
            </a:pPr>
            <a:r>
              <a:rPr lang="zh-TW" altLang="en-US" sz="2000" dirty="0" smtClean="0">
                <a:solidFill>
                  <a:schemeClr val="tx1"/>
                </a:solidFill>
                <a:ea typeface="新細明體" pitchFamily="18" charset="-120"/>
              </a:rPr>
              <a:t>掃描器</a:t>
            </a:r>
            <a:r>
              <a:rPr lang="zh-TW" altLang="en-US" sz="2000" dirty="0">
                <a:solidFill>
                  <a:schemeClr val="tx1"/>
                </a:solidFill>
                <a:ea typeface="新細明體" pitchFamily="18" charset="-120"/>
              </a:rPr>
              <a:t>、燒錄器、</a:t>
            </a:r>
            <a:r>
              <a:rPr lang="zh-TW" altLang="en-US" sz="2000" dirty="0" smtClean="0">
                <a:solidFill>
                  <a:schemeClr val="tx1"/>
                </a:solidFill>
                <a:ea typeface="新細明體" pitchFamily="18" charset="-120"/>
              </a:rPr>
              <a:t>數據機</a:t>
            </a:r>
            <a:r>
              <a:rPr lang="zh-TW" altLang="en-US" sz="2000" dirty="0">
                <a:solidFill>
                  <a:schemeClr val="tx1"/>
                </a:solidFill>
                <a:ea typeface="新細明體" pitchFamily="18" charset="-120"/>
              </a:rPr>
              <a:t>、傳真機</a:t>
            </a:r>
            <a:r>
              <a:rPr lang="zh-TW" altLang="en-US" sz="2000" dirty="0" smtClean="0">
                <a:solidFill>
                  <a:schemeClr val="tx1"/>
                </a:solidFill>
                <a:ea typeface="新細明體" pitchFamily="18" charset="-120"/>
              </a:rPr>
              <a:t>等</a:t>
            </a:r>
            <a:endParaRPr lang="en-US" altLang="zh-TW" sz="2000" dirty="0" smtClean="0">
              <a:solidFill>
                <a:schemeClr val="tx1"/>
              </a:solidFill>
              <a:ea typeface="新細明體" pitchFamily="18" charset="-120"/>
            </a:endParaRPr>
          </a:p>
          <a:p>
            <a:pPr marL="0" indent="0" eaLnBrk="1" hangingPunct="1">
              <a:buFont typeface="Wingdings 2" pitchFamily="18" charset="2"/>
              <a:buNone/>
              <a:defRPr/>
            </a:pPr>
            <a:r>
              <a:rPr lang="zh-TW" altLang="en-US" sz="2000" dirty="0" smtClean="0">
                <a:solidFill>
                  <a:schemeClr val="tx1"/>
                </a:solidFill>
                <a:ea typeface="新細明體" pitchFamily="18" charset="-120"/>
              </a:rPr>
              <a:t>硬體</a:t>
            </a:r>
            <a:r>
              <a:rPr lang="zh-TW" altLang="en-US" sz="2000" dirty="0">
                <a:solidFill>
                  <a:schemeClr val="tx1"/>
                </a:solidFill>
                <a:ea typeface="新細明體" pitchFamily="18" charset="-120"/>
              </a:rPr>
              <a:t>連接到網路上的</a:t>
            </a:r>
            <a:r>
              <a:rPr lang="zh-TW" altLang="en-US" sz="2000" dirty="0" smtClean="0">
                <a:solidFill>
                  <a:schemeClr val="tx1"/>
                </a:solidFill>
                <a:ea typeface="新細明體" pitchFamily="18" charset="-120"/>
              </a:rPr>
              <a:t>一部</a:t>
            </a:r>
            <a:r>
              <a:rPr lang="zh-TW" altLang="en-US" sz="2000" dirty="0">
                <a:solidFill>
                  <a:schemeClr val="tx1"/>
                </a:solidFill>
                <a:ea typeface="新細明體" pitchFamily="18" charset="-120"/>
              </a:rPr>
              <a:t>電腦，</a:t>
            </a:r>
            <a:r>
              <a:rPr lang="zh-TW" altLang="en-US" sz="2000" dirty="0" smtClean="0">
                <a:solidFill>
                  <a:schemeClr val="tx1"/>
                </a:solidFill>
                <a:ea typeface="新細明體" pitchFamily="18" charset="-120"/>
              </a:rPr>
              <a:t>網路</a:t>
            </a:r>
            <a:endParaRPr lang="en-US" altLang="zh-TW" sz="2000" dirty="0" smtClean="0">
              <a:solidFill>
                <a:schemeClr val="tx1"/>
              </a:solidFill>
              <a:ea typeface="新細明體" pitchFamily="18" charset="-120"/>
            </a:endParaRPr>
          </a:p>
          <a:p>
            <a:pPr marL="0" indent="0" eaLnBrk="1" hangingPunct="1">
              <a:buFont typeface="Wingdings 2" pitchFamily="18" charset="2"/>
              <a:buNone/>
              <a:defRPr/>
            </a:pPr>
            <a:r>
              <a:rPr lang="zh-TW" altLang="en-US" sz="2000" dirty="0" smtClean="0">
                <a:solidFill>
                  <a:schemeClr val="tx1"/>
                </a:solidFill>
                <a:ea typeface="新細明體" pitchFamily="18" charset="-120"/>
              </a:rPr>
              <a:t>上</a:t>
            </a:r>
            <a:r>
              <a:rPr lang="zh-TW" altLang="en-US" sz="2000" dirty="0">
                <a:solidFill>
                  <a:schemeClr val="tx1"/>
                </a:solidFill>
                <a:ea typeface="新細明體" pitchFamily="18" charset="-120"/>
              </a:rPr>
              <a:t>的其它電腦就可以</a:t>
            </a:r>
            <a:r>
              <a:rPr lang="zh-TW" altLang="en-US" sz="2000" dirty="0" smtClean="0">
                <a:solidFill>
                  <a:schemeClr val="tx1"/>
                </a:solidFill>
                <a:ea typeface="新細明體" pitchFamily="18" charset="-120"/>
              </a:rPr>
              <a:t>共用</a:t>
            </a:r>
            <a:r>
              <a:rPr lang="zh-TW" altLang="en-US" sz="2000" dirty="0">
                <a:solidFill>
                  <a:schemeClr val="tx1"/>
                </a:solidFill>
                <a:ea typeface="新細明體" pitchFamily="18" charset="-120"/>
              </a:rPr>
              <a:t>這些</a:t>
            </a:r>
            <a:r>
              <a:rPr lang="zh-TW" altLang="en-US" sz="2000" dirty="0" smtClean="0">
                <a:solidFill>
                  <a:schemeClr val="tx1"/>
                </a:solidFill>
                <a:ea typeface="新細明體" pitchFamily="18" charset="-120"/>
              </a:rPr>
              <a:t>硬體。</a:t>
            </a:r>
            <a:endParaRPr lang="zh-TW" altLang="en-US" sz="2000" dirty="0">
              <a:solidFill>
                <a:schemeClr val="tx1"/>
              </a:solidFill>
              <a:ea typeface="新細明體" pitchFamily="18" charset="-120"/>
            </a:endParaRPr>
          </a:p>
          <a:p>
            <a:pPr eaLnBrk="1" hangingPunct="1">
              <a:lnSpc>
                <a:spcPct val="150000"/>
              </a:lnSpc>
              <a:buFont typeface="Wingdings" pitchFamily="2" charset="2"/>
              <a:buChar char="l"/>
              <a:defRPr/>
            </a:pPr>
            <a:r>
              <a:rPr lang="zh-TW" altLang="en-US" sz="2400" dirty="0" smtClean="0">
                <a:solidFill>
                  <a:srgbClr val="FF6600"/>
                </a:solidFill>
                <a:ea typeface="新細明體" pitchFamily="18" charset="-120"/>
              </a:rPr>
              <a:t>行動用戶</a:t>
            </a:r>
            <a:endParaRPr lang="en-US" altLang="zh-TW" sz="2400" dirty="0" smtClean="0">
              <a:solidFill>
                <a:srgbClr val="FF6600"/>
              </a:solidFill>
              <a:ea typeface="新細明體" pitchFamily="18" charset="-120"/>
            </a:endParaRPr>
          </a:p>
          <a:p>
            <a:pPr marL="0" indent="0" eaLnBrk="1" hangingPunct="1">
              <a:spcBef>
                <a:spcPts val="0"/>
              </a:spcBef>
              <a:buFont typeface="Wingdings 2" pitchFamily="18" charset="2"/>
              <a:buNone/>
              <a:defRPr/>
            </a:pPr>
            <a:r>
              <a:rPr lang="en-US" altLang="zh-TW" sz="2400" dirty="0" smtClean="0">
                <a:solidFill>
                  <a:srgbClr val="FF6600"/>
                </a:solidFill>
                <a:ea typeface="新細明體" pitchFamily="18" charset="-120"/>
              </a:rPr>
              <a:t>     </a:t>
            </a:r>
            <a:r>
              <a:rPr lang="zh-TW" altLang="en-US" sz="2000" dirty="0" smtClean="0">
                <a:solidFill>
                  <a:schemeClr val="tx1"/>
                </a:solidFill>
                <a:latin typeface="新細明體" pitchFamily="18" charset="-120"/>
                <a:ea typeface="新細明體" pitchFamily="18" charset="-120"/>
              </a:rPr>
              <a:t>可以透過網路快速</a:t>
            </a:r>
            <a:r>
              <a:rPr lang="zh-TW" altLang="en-US" sz="2000" dirty="0">
                <a:solidFill>
                  <a:schemeClr val="tx1"/>
                </a:solidFill>
                <a:latin typeface="新細明體" pitchFamily="18" charset="-120"/>
                <a:ea typeface="新細明體" pitchFamily="18" charset="-120"/>
              </a:rPr>
              <a:t>傳遞與交換</a:t>
            </a:r>
            <a:r>
              <a:rPr lang="zh-TW" altLang="en-US" sz="2000" dirty="0" smtClean="0">
                <a:solidFill>
                  <a:schemeClr val="tx1"/>
                </a:solidFill>
                <a:latin typeface="新細明體" pitchFamily="18" charset="-120"/>
                <a:ea typeface="新細明體" pitchFamily="18" charset="-120"/>
              </a:rPr>
              <a:t>訊息</a:t>
            </a:r>
            <a:endParaRPr lang="en-US" altLang="zh-TW" sz="2000" dirty="0" smtClean="0">
              <a:solidFill>
                <a:schemeClr val="tx1"/>
              </a:solidFill>
              <a:latin typeface="新細明體" pitchFamily="18" charset="-120"/>
              <a:ea typeface="新細明體" pitchFamily="18" charset="-120"/>
            </a:endParaRPr>
          </a:p>
          <a:p>
            <a:pPr marL="0" indent="0" eaLnBrk="1" hangingPunct="1">
              <a:spcBef>
                <a:spcPts val="0"/>
              </a:spcBef>
              <a:buFont typeface="Wingdings 2" pitchFamily="18" charset="2"/>
              <a:buNone/>
              <a:defRPr/>
            </a:pPr>
            <a:r>
              <a:rPr lang="zh-TW" altLang="en-US" sz="2000" dirty="0" smtClean="0">
                <a:solidFill>
                  <a:schemeClr val="tx1"/>
                </a:solidFill>
                <a:latin typeface="新細明體" pitchFamily="18" charset="-120"/>
                <a:ea typeface="新細明體" pitchFamily="18" charset="-120"/>
              </a:rPr>
              <a:t>，</a:t>
            </a:r>
            <a:r>
              <a:rPr lang="zh-TW" altLang="en-US" sz="2000" dirty="0">
                <a:solidFill>
                  <a:schemeClr val="tx1"/>
                </a:solidFill>
                <a:latin typeface="新細明體" pitchFamily="18" charset="-120"/>
                <a:ea typeface="新細明體" pitchFamily="18" charset="-120"/>
              </a:rPr>
              <a:t>進行各項</a:t>
            </a:r>
            <a:r>
              <a:rPr lang="zh-TW" altLang="en-US" sz="2000" dirty="0" smtClean="0">
                <a:solidFill>
                  <a:schemeClr val="tx1"/>
                </a:solidFill>
                <a:latin typeface="新細明體" pitchFamily="18" charset="-120"/>
                <a:ea typeface="新細明體" pitchFamily="18" charset="-120"/>
              </a:rPr>
              <a:t>通訊</a:t>
            </a:r>
            <a:r>
              <a:rPr lang="zh-TW" altLang="en-US" sz="2000" dirty="0">
                <a:solidFill>
                  <a:schemeClr val="tx1"/>
                </a:solidFill>
                <a:latin typeface="新細明體" pitchFamily="18" charset="-120"/>
                <a:ea typeface="新細明體" pitchFamily="18" charset="-120"/>
              </a:rPr>
              <a:t>，例如電子郵件、</a:t>
            </a:r>
            <a:r>
              <a:rPr lang="zh-TW" altLang="en-US" sz="2000" dirty="0" smtClean="0">
                <a:solidFill>
                  <a:schemeClr val="tx1"/>
                </a:solidFill>
                <a:latin typeface="新細明體" pitchFamily="18" charset="-120"/>
                <a:ea typeface="新細明體" pitchFamily="18" charset="-120"/>
              </a:rPr>
              <a:t>全球</a:t>
            </a:r>
            <a:endParaRPr lang="en-US" altLang="zh-TW" sz="2000" dirty="0" smtClean="0">
              <a:solidFill>
                <a:schemeClr val="tx1"/>
              </a:solidFill>
              <a:latin typeface="新細明體" pitchFamily="18" charset="-120"/>
              <a:ea typeface="新細明體" pitchFamily="18" charset="-120"/>
            </a:endParaRPr>
          </a:p>
          <a:p>
            <a:pPr marL="0" indent="0" eaLnBrk="1" hangingPunct="1">
              <a:spcBef>
                <a:spcPts val="0"/>
              </a:spcBef>
              <a:buFont typeface="Wingdings 2" pitchFamily="18" charset="2"/>
              <a:buNone/>
              <a:defRPr/>
            </a:pPr>
            <a:r>
              <a:rPr lang="zh-TW" altLang="en-US" sz="2000" dirty="0" smtClean="0">
                <a:solidFill>
                  <a:schemeClr val="tx1"/>
                </a:solidFill>
                <a:latin typeface="新細明體" pitchFamily="18" charset="-120"/>
                <a:ea typeface="新細明體" pitchFamily="18" charset="-120"/>
              </a:rPr>
              <a:t>資訊網</a:t>
            </a:r>
            <a:r>
              <a:rPr lang="zh-TW" altLang="en-US" sz="2000" dirty="0">
                <a:solidFill>
                  <a:schemeClr val="tx1"/>
                </a:solidFill>
                <a:latin typeface="新細明體" pitchFamily="18" charset="-120"/>
                <a:ea typeface="新細明體" pitchFamily="18" charset="-120"/>
              </a:rPr>
              <a:t>、</a:t>
            </a:r>
            <a:r>
              <a:rPr lang="zh-TW" altLang="en-US" sz="2000" dirty="0" smtClean="0">
                <a:solidFill>
                  <a:schemeClr val="tx1"/>
                </a:solidFill>
                <a:latin typeface="新細明體" pitchFamily="18" charset="-120"/>
                <a:ea typeface="新細明體" pitchFamily="18" charset="-120"/>
              </a:rPr>
              <a:t>視訊</a:t>
            </a:r>
            <a:r>
              <a:rPr lang="zh-TW" altLang="en-US" sz="2000" dirty="0">
                <a:solidFill>
                  <a:schemeClr val="tx1"/>
                </a:solidFill>
                <a:latin typeface="新細明體" pitchFamily="18" charset="-120"/>
                <a:ea typeface="新細明體" pitchFamily="18" charset="-120"/>
              </a:rPr>
              <a:t>會議、網路電話、即時通訊、</a:t>
            </a:r>
            <a:r>
              <a:rPr lang="zh-TW" altLang="en-US" sz="2000" dirty="0" smtClean="0">
                <a:solidFill>
                  <a:schemeClr val="tx1"/>
                </a:solidFill>
                <a:latin typeface="新細明體" pitchFamily="18" charset="-120"/>
                <a:ea typeface="新細明體" pitchFamily="18" charset="-120"/>
              </a:rPr>
              <a:t>語音信箱</a:t>
            </a:r>
            <a:r>
              <a:rPr lang="zh-TW" altLang="en-US" sz="2000" dirty="0">
                <a:solidFill>
                  <a:schemeClr val="tx1"/>
                </a:solidFill>
                <a:latin typeface="新細明體" pitchFamily="18" charset="-120"/>
                <a:ea typeface="新細明體" pitchFamily="18" charset="-120"/>
              </a:rPr>
              <a:t>、簡訊、傳真、線上服務、遠</a:t>
            </a:r>
            <a:r>
              <a:rPr lang="zh-TW" altLang="en-US" sz="2000" dirty="0" smtClean="0">
                <a:solidFill>
                  <a:schemeClr val="tx1"/>
                </a:solidFill>
                <a:latin typeface="新細明體" pitchFamily="18" charset="-120"/>
                <a:ea typeface="新細明體" pitchFamily="18" charset="-120"/>
              </a:rPr>
              <a:t>距教學</a:t>
            </a:r>
            <a:r>
              <a:rPr lang="zh-TW" altLang="en-US" sz="2000" dirty="0">
                <a:solidFill>
                  <a:schemeClr val="tx1"/>
                </a:solidFill>
                <a:latin typeface="新細明體" pitchFamily="18" charset="-120"/>
                <a:ea typeface="新細明體" pitchFamily="18" charset="-120"/>
              </a:rPr>
              <a:t>、電子商務、</a:t>
            </a:r>
            <a:r>
              <a:rPr lang="en-US" altLang="zh-TW" sz="2000" dirty="0">
                <a:solidFill>
                  <a:schemeClr val="tx1"/>
                </a:solidFill>
                <a:latin typeface="新細明體" pitchFamily="18" charset="-120"/>
                <a:ea typeface="新細明體" pitchFamily="18" charset="-120"/>
              </a:rPr>
              <a:t>GPS (</a:t>
            </a:r>
            <a:r>
              <a:rPr lang="zh-TW" altLang="en-US" sz="2000" dirty="0">
                <a:solidFill>
                  <a:schemeClr val="tx1"/>
                </a:solidFill>
                <a:latin typeface="新細明體" pitchFamily="18" charset="-120"/>
                <a:ea typeface="新細明體" pitchFamily="18" charset="-120"/>
              </a:rPr>
              <a:t>全球定位</a:t>
            </a:r>
            <a:r>
              <a:rPr lang="zh-TW" altLang="en-US" sz="2000" dirty="0" smtClean="0">
                <a:solidFill>
                  <a:schemeClr val="tx1"/>
                </a:solidFill>
                <a:latin typeface="新細明體" pitchFamily="18" charset="-120"/>
                <a:ea typeface="新細明體" pitchFamily="18" charset="-120"/>
              </a:rPr>
              <a:t>系統</a:t>
            </a:r>
            <a:r>
              <a:rPr lang="en-US" altLang="zh-TW" sz="2000" dirty="0">
                <a:solidFill>
                  <a:schemeClr val="tx1"/>
                </a:solidFill>
                <a:latin typeface="新細明體" pitchFamily="18" charset="-120"/>
                <a:ea typeface="新細明體" pitchFamily="18" charset="-120"/>
              </a:rPr>
              <a:t>)</a:t>
            </a:r>
            <a:r>
              <a:rPr lang="zh-TW" altLang="en-US" sz="2000" dirty="0">
                <a:solidFill>
                  <a:schemeClr val="tx1"/>
                </a:solidFill>
                <a:latin typeface="新細明體" pitchFamily="18" charset="-120"/>
                <a:ea typeface="新細明體" pitchFamily="18" charset="-120"/>
              </a:rPr>
              <a:t>、網路遊戲、網路銀行</a:t>
            </a:r>
            <a:r>
              <a:rPr lang="zh-TW" altLang="en-US" sz="2000" dirty="0" smtClean="0">
                <a:solidFill>
                  <a:schemeClr val="tx1"/>
                </a:solidFill>
                <a:latin typeface="新細明體" pitchFamily="18" charset="-120"/>
                <a:ea typeface="新細明體" pitchFamily="18" charset="-120"/>
              </a:rPr>
              <a:t>等。</a:t>
            </a:r>
            <a:endParaRPr lang="zh-TW" altLang="en-US" sz="2000" dirty="0">
              <a:solidFill>
                <a:schemeClr val="tx1"/>
              </a:solidFill>
              <a:latin typeface="新細明體" pitchFamily="18" charset="-120"/>
              <a:ea typeface="新細明體" pitchFamily="18" charset="-120"/>
            </a:endParaRPr>
          </a:p>
        </p:txBody>
      </p:sp>
      <p:sp>
        <p:nvSpPr>
          <p:cNvPr id="5" name="標題 4"/>
          <p:cNvSpPr>
            <a:spLocks noGrp="1"/>
          </p:cNvSpPr>
          <p:nvPr>
            <p:ph type="title"/>
          </p:nvPr>
        </p:nvSpPr>
        <p:spPr/>
        <p:txBody>
          <a:bodyPr/>
          <a:lstStyle/>
          <a:p>
            <a:pPr>
              <a:defRPr/>
            </a:pPr>
            <a:r>
              <a:rPr lang="en-US" altLang="zh-TW" sz="3200" b="1" dirty="0" smtClean="0">
                <a:solidFill>
                  <a:schemeClr val="tx1"/>
                </a:solidFill>
                <a:effectLst>
                  <a:outerShdw blurRad="38100" dist="38100" dir="2700000" algn="tl">
                    <a:srgbClr val="C0C0C0"/>
                  </a:outerShdw>
                </a:effectLst>
                <a:latin typeface="Arial" charset="0"/>
                <a:ea typeface="新細明體" pitchFamily="18" charset="-120"/>
                <a:cs typeface="+mn-cs"/>
              </a:rPr>
              <a:t>1-1 </a:t>
            </a:r>
            <a:r>
              <a:rPr lang="zh-TW" altLang="en-US" sz="3200" b="1" dirty="0" smtClean="0">
                <a:solidFill>
                  <a:schemeClr val="tx1"/>
                </a:solidFill>
                <a:effectLst>
                  <a:outerShdw blurRad="38100" dist="38100" dir="2700000" algn="tl">
                    <a:srgbClr val="C0C0C0"/>
                  </a:outerShdw>
                </a:effectLst>
                <a:latin typeface="Arial" charset="0"/>
                <a:ea typeface="新細明體" pitchFamily="18" charset="-120"/>
                <a:cs typeface="+mn-cs"/>
              </a:rPr>
              <a:t>電腦網路的用途</a:t>
            </a:r>
            <a:endParaRPr lang="zh-TW" altLang="en-US" sz="3200" b="1" dirty="0">
              <a:solidFill>
                <a:schemeClr val="tx1"/>
              </a:solidFill>
              <a:effectLst>
                <a:outerShdw blurRad="38100" dist="38100" dir="2700000" algn="tl">
                  <a:srgbClr val="C0C0C0"/>
                </a:outerShdw>
              </a:effectLst>
              <a:latin typeface="Arial" charset="0"/>
              <a:ea typeface="新細明體" pitchFamily="18" charset="-120"/>
              <a:cs typeface="+mn-cs"/>
            </a:endParaRPr>
          </a:p>
        </p:txBody>
      </p:sp>
      <p:pic>
        <p:nvPicPr>
          <p:cNvPr id="1024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2088" y="2667000"/>
            <a:ext cx="2957512"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idx="4294967295"/>
          </p:nvPr>
        </p:nvSpPr>
        <p:spPr>
          <a:xfrm>
            <a:off x="457200" y="1219200"/>
            <a:ext cx="7915275" cy="5075238"/>
          </a:xfrm>
        </p:spPr>
        <p:txBody>
          <a:bodyPr/>
          <a:lstStyle/>
          <a:p>
            <a:pPr marL="0" indent="0" eaLnBrk="1" hangingPunct="1">
              <a:buFont typeface="Wingdings" pitchFamily="2" charset="2"/>
              <a:buChar char="l"/>
              <a:defRPr/>
            </a:pPr>
            <a:r>
              <a:rPr lang="zh-TW" altLang="en-US" sz="2400" smtClean="0">
                <a:effectLst>
                  <a:outerShdw blurRad="38100" dist="38100" dir="2700000" algn="tl">
                    <a:srgbClr val="C0C0C0"/>
                  </a:outerShdw>
                </a:effectLst>
                <a:ea typeface="新細明體" pitchFamily="18" charset="-120"/>
              </a:rPr>
              <a:t>無線個人網路 </a:t>
            </a:r>
            <a:r>
              <a:rPr lang="en-US" altLang="zh-TW" sz="2400" smtClean="0">
                <a:effectLst>
                  <a:outerShdw blurRad="38100" dist="38100" dir="2700000" algn="tl">
                    <a:srgbClr val="C0C0C0"/>
                  </a:outerShdw>
                </a:effectLst>
                <a:ea typeface="新細明體" pitchFamily="18" charset="-120"/>
              </a:rPr>
              <a:t>(WPAN) </a:t>
            </a:r>
            <a:r>
              <a:rPr lang="zh-TW" altLang="en-US" sz="2400" smtClean="0">
                <a:effectLst>
                  <a:outerShdw blurRad="38100" dist="38100" dir="2700000" algn="tl">
                    <a:srgbClr val="C0C0C0"/>
                  </a:outerShdw>
                </a:effectLst>
                <a:ea typeface="新細明體" pitchFamily="18" charset="-120"/>
              </a:rPr>
              <a:t>的標準化是由</a:t>
            </a:r>
            <a:r>
              <a:rPr lang="en-US" altLang="zh-TW" sz="2400" smtClean="0">
                <a:effectLst>
                  <a:outerShdw blurRad="38100" dist="38100" dir="2700000" algn="tl">
                    <a:srgbClr val="C0C0C0"/>
                  </a:outerShdw>
                </a:effectLst>
                <a:ea typeface="新細明體" pitchFamily="18" charset="-120"/>
              </a:rPr>
              <a:t>IEEE 802.15</a:t>
            </a:r>
            <a:r>
              <a:rPr lang="zh-TW" altLang="en-US" sz="2400" smtClean="0">
                <a:effectLst>
                  <a:outerShdw blurRad="38100" dist="38100" dir="2700000" algn="tl">
                    <a:srgbClr val="C0C0C0"/>
                  </a:outerShdw>
                </a:effectLst>
                <a:ea typeface="新細明體" pitchFamily="18" charset="-120"/>
              </a:rPr>
              <a:t>工作小組負責。</a:t>
            </a:r>
          </a:p>
        </p:txBody>
      </p:sp>
      <p:pic>
        <p:nvPicPr>
          <p:cNvPr id="107523" name="Picture 4" descr="12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452688"/>
            <a:ext cx="6400800"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AutoShape 12"/>
          <p:cNvSpPr>
            <a:spLocks/>
          </p:cNvSpPr>
          <p:nvPr/>
        </p:nvSpPr>
        <p:spPr bwMode="auto">
          <a:xfrm>
            <a:off x="6248400" y="5410200"/>
            <a:ext cx="2590800" cy="1066800"/>
          </a:xfrm>
          <a:prstGeom prst="borderCallout2">
            <a:avLst>
              <a:gd name="adj1" fmla="val 10713"/>
              <a:gd name="adj2" fmla="val -2940"/>
              <a:gd name="adj3" fmla="val 10713"/>
              <a:gd name="adj4" fmla="val -18505"/>
              <a:gd name="adj5" fmla="val 33375"/>
              <a:gd name="adj6" fmla="val -36903"/>
            </a:avLst>
          </a:prstGeom>
          <a:solidFill>
            <a:srgbClr val="CCCCFF"/>
          </a:solidFill>
          <a:ln w="9525">
            <a:solidFill>
              <a:schemeClr val="tx1"/>
            </a:solidFill>
            <a:miter lim="800000"/>
            <a:headEnd/>
            <a:tailEnd/>
          </a:ln>
        </p:spPr>
        <p:txBody>
          <a:bodyPr/>
          <a:lstStyle/>
          <a:p>
            <a:r>
              <a:rPr lang="en-US" altLang="zh-TW" sz="1600" b="1">
                <a:solidFill>
                  <a:srgbClr val="5F5F5F"/>
                </a:solidFill>
              </a:rPr>
              <a:t>RF </a:t>
            </a:r>
            <a:r>
              <a:rPr lang="en-US" altLang="zh-TW" sz="1600">
                <a:solidFill>
                  <a:srgbClr val="5F5F5F"/>
                </a:solidFill>
              </a:rPr>
              <a:t>(radio frequency)</a:t>
            </a:r>
            <a:r>
              <a:rPr lang="zh-TW" altLang="en-US" sz="1600">
                <a:solidFill>
                  <a:srgbClr val="5F5F5F"/>
                </a:solidFill>
              </a:rPr>
              <a:t>：</a:t>
            </a:r>
          </a:p>
          <a:p>
            <a:r>
              <a:rPr lang="zh-TW" altLang="en-US" sz="1600">
                <a:solidFill>
                  <a:srgbClr val="5F5F5F"/>
                </a:solidFill>
              </a:rPr>
              <a:t>藍芽使用</a:t>
            </a:r>
            <a:r>
              <a:rPr lang="en-US" altLang="zh-TW" sz="1600">
                <a:solidFill>
                  <a:srgbClr val="5F5F5F"/>
                </a:solidFill>
              </a:rPr>
              <a:t>2.4GHz ISM</a:t>
            </a:r>
            <a:r>
              <a:rPr lang="zh-TW" altLang="en-US" sz="1600">
                <a:solidFill>
                  <a:srgbClr val="5F5F5F"/>
                </a:solidFill>
              </a:rPr>
              <a:t>波段及跳頻 </a:t>
            </a:r>
            <a:r>
              <a:rPr lang="en-US" altLang="zh-TW" sz="1600">
                <a:solidFill>
                  <a:srgbClr val="5F5F5F"/>
                </a:solidFill>
              </a:rPr>
              <a:t>(FH</a:t>
            </a:r>
            <a:r>
              <a:rPr lang="zh-TW" altLang="en-US" sz="1600">
                <a:solidFill>
                  <a:srgbClr val="5F5F5F"/>
                </a:solidFill>
              </a:rPr>
              <a:t>，</a:t>
            </a:r>
            <a:r>
              <a:rPr lang="en-US" altLang="zh-TW" sz="1600">
                <a:solidFill>
                  <a:srgbClr val="5F5F5F"/>
                </a:solidFill>
              </a:rPr>
              <a:t>frequency hopping)</a:t>
            </a:r>
            <a:r>
              <a:rPr lang="zh-TW" altLang="en-US" sz="1600">
                <a:solidFill>
                  <a:srgbClr val="5F5F5F"/>
                </a:solidFill>
              </a:rPr>
              <a:t>技術。</a:t>
            </a:r>
          </a:p>
        </p:txBody>
      </p:sp>
      <p:sp>
        <p:nvSpPr>
          <p:cNvPr id="29709" name="AutoShape 13"/>
          <p:cNvSpPr>
            <a:spLocks/>
          </p:cNvSpPr>
          <p:nvPr/>
        </p:nvSpPr>
        <p:spPr bwMode="auto">
          <a:xfrm>
            <a:off x="6248400" y="4191000"/>
            <a:ext cx="2590800" cy="838200"/>
          </a:xfrm>
          <a:prstGeom prst="borderCallout2">
            <a:avLst>
              <a:gd name="adj1" fmla="val 13634"/>
              <a:gd name="adj2" fmla="val -2940"/>
              <a:gd name="adj3" fmla="val 13634"/>
              <a:gd name="adj4" fmla="val -20157"/>
              <a:gd name="adj5" fmla="val 173296"/>
              <a:gd name="adj6" fmla="val -38051"/>
            </a:avLst>
          </a:prstGeom>
          <a:solidFill>
            <a:srgbClr val="FF9933"/>
          </a:solidFill>
          <a:ln w="9525">
            <a:solidFill>
              <a:srgbClr val="FF6600"/>
            </a:solidFill>
            <a:miter lim="800000"/>
            <a:headEnd/>
            <a:tailEnd/>
          </a:ln>
        </p:spPr>
        <p:txBody>
          <a:bodyPr/>
          <a:lstStyle/>
          <a:p>
            <a:r>
              <a:rPr lang="zh-TW" altLang="en-US" sz="1600">
                <a:solidFill>
                  <a:srgbClr val="5F5F5F"/>
                </a:solidFill>
              </a:rPr>
              <a:t>建立藍芽裝置之間的實際連結、轉換資料與過濾雜訊等。</a:t>
            </a:r>
          </a:p>
        </p:txBody>
      </p:sp>
      <p:sp>
        <p:nvSpPr>
          <p:cNvPr id="29710" name="AutoShape 14"/>
          <p:cNvSpPr>
            <a:spLocks/>
          </p:cNvSpPr>
          <p:nvPr/>
        </p:nvSpPr>
        <p:spPr bwMode="auto">
          <a:xfrm>
            <a:off x="6248400" y="2667000"/>
            <a:ext cx="2590800" cy="1104900"/>
          </a:xfrm>
          <a:prstGeom prst="borderCallout2">
            <a:avLst>
              <a:gd name="adj1" fmla="val 10343"/>
              <a:gd name="adj2" fmla="val -2940"/>
              <a:gd name="adj3" fmla="val 10343"/>
              <a:gd name="adj4" fmla="val -23037"/>
              <a:gd name="adj5" fmla="val 247843"/>
              <a:gd name="adj6" fmla="val -43935"/>
            </a:avLst>
          </a:prstGeom>
          <a:solidFill>
            <a:srgbClr val="FFCCCC"/>
          </a:solidFill>
          <a:ln w="9525">
            <a:solidFill>
              <a:schemeClr val="hlink"/>
            </a:solidFill>
            <a:miter lim="800000"/>
            <a:headEnd/>
            <a:tailEnd/>
          </a:ln>
        </p:spPr>
        <p:txBody>
          <a:bodyPr/>
          <a:lstStyle/>
          <a:p>
            <a:r>
              <a:rPr lang="zh-TW" altLang="en-US" sz="1600">
                <a:solidFill>
                  <a:srgbClr val="5F5F5F"/>
                </a:solidFill>
              </a:rPr>
              <a:t>建立、管理與釋放藍芽</a:t>
            </a:r>
          </a:p>
          <a:p>
            <a:r>
              <a:rPr lang="zh-TW" altLang="en-US" sz="1600">
                <a:solidFill>
                  <a:srgbClr val="5F5F5F"/>
                </a:solidFill>
              </a:rPr>
              <a:t>裝置之間的連線、訊息編碼、協調封包大小、電源功率、加密</a:t>
            </a:r>
            <a:r>
              <a:rPr lang="en-US" altLang="zh-TW" sz="1600">
                <a:solidFill>
                  <a:srgbClr val="5F5F5F"/>
                </a:solidFill>
              </a:rPr>
              <a:t>/</a:t>
            </a:r>
            <a:r>
              <a:rPr lang="zh-TW" altLang="en-US" sz="1600">
                <a:solidFill>
                  <a:srgbClr val="5F5F5F"/>
                </a:solidFill>
              </a:rPr>
              <a:t>解密等。</a:t>
            </a:r>
          </a:p>
        </p:txBody>
      </p:sp>
      <p:sp>
        <p:nvSpPr>
          <p:cNvPr id="29711" name="AutoShape 15"/>
          <p:cNvSpPr>
            <a:spLocks/>
          </p:cNvSpPr>
          <p:nvPr/>
        </p:nvSpPr>
        <p:spPr bwMode="auto">
          <a:xfrm>
            <a:off x="2895600" y="2667000"/>
            <a:ext cx="1728788" cy="1066800"/>
          </a:xfrm>
          <a:prstGeom prst="borderCallout2">
            <a:avLst>
              <a:gd name="adj1" fmla="val 10713"/>
              <a:gd name="adj2" fmla="val 104407"/>
              <a:gd name="adj3" fmla="val 10713"/>
              <a:gd name="adj4" fmla="val 108542"/>
              <a:gd name="adj5" fmla="val 231250"/>
              <a:gd name="adj6" fmla="val 112671"/>
            </a:avLst>
          </a:prstGeom>
          <a:solidFill>
            <a:srgbClr val="00CC99"/>
          </a:solidFill>
          <a:ln w="9525">
            <a:solidFill>
              <a:srgbClr val="669900"/>
            </a:solidFill>
            <a:miter lim="800000"/>
            <a:headEnd/>
            <a:tailEnd/>
          </a:ln>
        </p:spPr>
        <p:txBody>
          <a:bodyPr/>
          <a:lstStyle/>
          <a:p>
            <a:r>
              <a:rPr lang="zh-TW" altLang="en-US" sz="1600">
                <a:solidFill>
                  <a:srgbClr val="5F5F5F"/>
                </a:solidFill>
              </a:rPr>
              <a:t>負責通訊協定多工處理、封包分割與組合等。</a:t>
            </a:r>
          </a:p>
        </p:txBody>
      </p:sp>
      <p:sp>
        <p:nvSpPr>
          <p:cNvPr id="29712" name="Text Box 16"/>
          <p:cNvSpPr txBox="1">
            <a:spLocks noChangeArrowheads="1"/>
          </p:cNvSpPr>
          <p:nvPr/>
        </p:nvSpPr>
        <p:spPr bwMode="auto">
          <a:xfrm>
            <a:off x="457200" y="533400"/>
            <a:ext cx="52578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2  無線個人網路 (WPAN)</a:t>
            </a:r>
            <a:endParaRPr kumimoji="0" lang="zh-TW" altLang="en-US" sz="3200" b="1">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8"/>
                                        </p:tgtEl>
                                        <p:attrNameLst>
                                          <p:attrName>style.visibility</p:attrName>
                                        </p:attrNameLst>
                                      </p:cBhvr>
                                      <p:to>
                                        <p:strVal val="visible"/>
                                      </p:to>
                                    </p:set>
                                    <p:animEffect transition="in" filter="fade">
                                      <p:cBhvr>
                                        <p:cTn id="7" dur="1000"/>
                                        <p:tgtEl>
                                          <p:spTgt spid="297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9"/>
                                        </p:tgtEl>
                                        <p:attrNameLst>
                                          <p:attrName>style.visibility</p:attrName>
                                        </p:attrNameLst>
                                      </p:cBhvr>
                                      <p:to>
                                        <p:strVal val="visible"/>
                                      </p:to>
                                    </p:set>
                                    <p:animEffect transition="in" filter="fade">
                                      <p:cBhvr>
                                        <p:cTn id="12" dur="1000"/>
                                        <p:tgtEl>
                                          <p:spTgt spid="297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10"/>
                                        </p:tgtEl>
                                        <p:attrNameLst>
                                          <p:attrName>style.visibility</p:attrName>
                                        </p:attrNameLst>
                                      </p:cBhvr>
                                      <p:to>
                                        <p:strVal val="visible"/>
                                      </p:to>
                                    </p:set>
                                    <p:animEffect transition="in" filter="fade">
                                      <p:cBhvr>
                                        <p:cTn id="17" dur="1000"/>
                                        <p:tgtEl>
                                          <p:spTgt spid="297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11"/>
                                        </p:tgtEl>
                                        <p:attrNameLst>
                                          <p:attrName>style.visibility</p:attrName>
                                        </p:attrNameLst>
                                      </p:cBhvr>
                                      <p:to>
                                        <p:strVal val="visible"/>
                                      </p:to>
                                    </p:set>
                                    <p:animEffect transition="in" filter="fade">
                                      <p:cBhvr>
                                        <p:cTn id="22" dur="1000"/>
                                        <p:tgtEl>
                                          <p:spTgt spid="29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8" grpId="0" animBg="1"/>
      <p:bldP spid="29709" grpId="0" animBg="1"/>
      <p:bldP spid="29710" grpId="0" animBg="1"/>
      <p:bldP spid="297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0" name="Rectangle 3"/>
          <p:cNvSpPr>
            <a:spLocks noGrp="1" noChangeArrowheads="1"/>
          </p:cNvSpPr>
          <p:nvPr>
            <p:ph sz="half" idx="4294967295"/>
          </p:nvPr>
        </p:nvSpPr>
        <p:spPr>
          <a:xfrm>
            <a:off x="152400" y="1143000"/>
            <a:ext cx="7391400" cy="5456238"/>
          </a:xfrm>
        </p:spPr>
        <p:txBody>
          <a:bodyPr/>
          <a:lstStyle/>
          <a:p>
            <a:pPr marL="0" indent="0" eaLnBrk="1" hangingPunct="1">
              <a:buFont typeface="Wingdings" pitchFamily="2" charset="2"/>
              <a:buChar char="l"/>
              <a:defRPr/>
            </a:pPr>
            <a:r>
              <a:rPr lang="en-US" altLang="zh-TW" sz="2400" smtClean="0">
                <a:effectLst>
                  <a:outerShdw blurRad="38100" dist="38100" dir="2700000" algn="tl">
                    <a:srgbClr val="C0C0C0"/>
                  </a:outerShdw>
                </a:effectLst>
                <a:ea typeface="新細明體" pitchFamily="18" charset="-120"/>
              </a:rPr>
              <a:t>IEEE 802.15</a:t>
            </a:r>
            <a:r>
              <a:rPr lang="zh-TW" altLang="en-US" sz="2400" smtClean="0">
                <a:effectLst>
                  <a:outerShdw blurRad="38100" dist="38100" dir="2700000" algn="tl">
                    <a:srgbClr val="C0C0C0"/>
                  </a:outerShdw>
                </a:effectLst>
                <a:ea typeface="新細明體" pitchFamily="18" charset="-120"/>
              </a:rPr>
              <a:t>的架構有下列兩種類型：</a:t>
            </a:r>
          </a:p>
          <a:p>
            <a:pPr marL="0" indent="0" eaLnBrk="1" hangingPunct="1">
              <a:buFont typeface="Wingdings" pitchFamily="2" charset="2"/>
              <a:buChar char="u"/>
              <a:defRPr/>
            </a:pPr>
            <a:r>
              <a:rPr lang="en-US" altLang="zh-TW" sz="2000" smtClean="0">
                <a:solidFill>
                  <a:srgbClr val="FF9933"/>
                </a:solidFill>
                <a:ea typeface="新細明體" pitchFamily="18" charset="-120"/>
              </a:rPr>
              <a:t>piconet</a:t>
            </a:r>
          </a:p>
          <a:p>
            <a:pPr marL="0" indent="0" eaLnBrk="1" hangingPunct="1">
              <a:defRPr/>
            </a:pPr>
            <a:endParaRPr lang="en-US" altLang="zh-TW" sz="2000" smtClean="0">
              <a:solidFill>
                <a:srgbClr val="FF9933"/>
              </a:solidFill>
              <a:ea typeface="新細明體" pitchFamily="18" charset="-120"/>
            </a:endParaRPr>
          </a:p>
        </p:txBody>
      </p:sp>
      <p:sp>
        <p:nvSpPr>
          <p:cNvPr id="108547" name="Rectangle 5"/>
          <p:cNvSpPr>
            <a:spLocks noGrp="1" noChangeArrowheads="1"/>
          </p:cNvSpPr>
          <p:nvPr>
            <p:ph sz="half" idx="4294967295"/>
          </p:nvPr>
        </p:nvSpPr>
        <p:spPr>
          <a:xfrm>
            <a:off x="4191000" y="1103313"/>
            <a:ext cx="3800475" cy="5526087"/>
          </a:xfrm>
        </p:spPr>
        <p:txBody>
          <a:bodyPr/>
          <a:lstStyle/>
          <a:p>
            <a:pPr eaLnBrk="1" hangingPunct="1"/>
            <a:endParaRPr lang="en-US" altLang="zh-TW" sz="2800" smtClean="0">
              <a:latin typeface="Franklin Gothic Book" pitchFamily="34" charset="0"/>
              <a:ea typeface="新細明體" pitchFamily="18" charset="-120"/>
            </a:endParaRPr>
          </a:p>
          <a:p>
            <a:pPr eaLnBrk="1" hangingPunct="1">
              <a:buFont typeface="Wingdings" pitchFamily="2" charset="2"/>
              <a:buChar char="u"/>
            </a:pPr>
            <a:r>
              <a:rPr lang="en-US" altLang="zh-TW" sz="2000" smtClean="0">
                <a:solidFill>
                  <a:srgbClr val="FF9933"/>
                </a:solidFill>
                <a:latin typeface="Franklin Gothic Book" pitchFamily="34" charset="0"/>
                <a:ea typeface="新細明體" pitchFamily="18" charset="-120"/>
              </a:rPr>
              <a:t>scatternet</a:t>
            </a:r>
          </a:p>
        </p:txBody>
      </p:sp>
      <p:graphicFrame>
        <p:nvGraphicFramePr>
          <p:cNvPr id="108548" name="Object 6"/>
          <p:cNvGraphicFramePr>
            <a:graphicFrameLocks noChangeAspect="1"/>
          </p:cNvGraphicFramePr>
          <p:nvPr/>
        </p:nvGraphicFramePr>
        <p:xfrm>
          <a:off x="609600" y="3614738"/>
          <a:ext cx="2717800" cy="3243262"/>
        </p:xfrm>
        <a:graphic>
          <a:graphicData uri="http://schemas.openxmlformats.org/presentationml/2006/ole">
            <mc:AlternateContent xmlns:mc="http://schemas.openxmlformats.org/markup-compatibility/2006">
              <mc:Choice xmlns:v="urn:schemas-microsoft-com:vml" Requires="v">
                <p:oleObj spid="_x0000_s108558" name="PhotoImpact" r:id="rId3" imgW="3084321" imgH="3669489" progId="PI3.Image">
                  <p:embed/>
                </p:oleObj>
              </mc:Choice>
              <mc:Fallback>
                <p:oleObj name="PhotoImpact" r:id="rId3" imgW="3084321" imgH="3669489" progId="PI3.Imag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t="1018" r="465"/>
                      <a:stretch>
                        <a:fillRect/>
                      </a:stretch>
                    </p:blipFill>
                    <p:spPr bwMode="auto">
                      <a:xfrm>
                        <a:off x="609600" y="3614738"/>
                        <a:ext cx="2717800" cy="32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8549" name="Object 7"/>
          <p:cNvGraphicFramePr>
            <a:graphicFrameLocks noChangeAspect="1"/>
          </p:cNvGraphicFramePr>
          <p:nvPr/>
        </p:nvGraphicFramePr>
        <p:xfrm>
          <a:off x="4419600" y="3581400"/>
          <a:ext cx="3810000" cy="3262313"/>
        </p:xfrm>
        <a:graphic>
          <a:graphicData uri="http://schemas.openxmlformats.org/presentationml/2006/ole">
            <mc:AlternateContent xmlns:mc="http://schemas.openxmlformats.org/markup-compatibility/2006">
              <mc:Choice xmlns:v="urn:schemas-microsoft-com:vml" Requires="v">
                <p:oleObj spid="_x0000_s108559" name="PhotoImpact" r:id="rId5" imgW="3005080" imgH="2742973" progId="PI3.Image">
                  <p:embed/>
                </p:oleObj>
              </mc:Choice>
              <mc:Fallback>
                <p:oleObj name="PhotoImpact" r:id="rId5" imgW="3005080" imgH="2742973" progId="PI3.Image">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r="629"/>
                      <a:stretch>
                        <a:fillRect/>
                      </a:stretch>
                    </p:blipFill>
                    <p:spPr bwMode="auto">
                      <a:xfrm>
                        <a:off x="4419600" y="3581400"/>
                        <a:ext cx="3810000"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25" name="Text Box 13"/>
          <p:cNvSpPr txBox="1">
            <a:spLocks noChangeArrowheads="1"/>
          </p:cNvSpPr>
          <p:nvPr/>
        </p:nvSpPr>
        <p:spPr bwMode="auto">
          <a:xfrm>
            <a:off x="457200" y="533400"/>
            <a:ext cx="52578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2  無線個人網路 (WPAN)</a:t>
            </a:r>
            <a:endParaRPr kumimoji="0" lang="zh-TW" altLang="en-US" sz="3200" b="1">
              <a:effectLst>
                <a:outerShdw blurRad="38100" dist="38100" dir="2700000" algn="tl">
                  <a:srgbClr val="C0C0C0"/>
                </a:outerShdw>
              </a:effectLst>
            </a:endParaRPr>
          </a:p>
        </p:txBody>
      </p:sp>
      <p:sp>
        <p:nvSpPr>
          <p:cNvPr id="38927" name="Text Box 15"/>
          <p:cNvSpPr txBox="1">
            <a:spLocks noChangeArrowheads="1"/>
          </p:cNvSpPr>
          <p:nvPr/>
        </p:nvSpPr>
        <p:spPr bwMode="auto">
          <a:xfrm>
            <a:off x="1660525" y="1793875"/>
            <a:ext cx="2530475" cy="1558925"/>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1600" b="1"/>
              <a:t>piconet (</a:t>
            </a:r>
            <a:r>
              <a:rPr lang="zh-TW" altLang="en-US" sz="1600"/>
              <a:t>微網</a:t>
            </a:r>
            <a:r>
              <a:rPr lang="en-US" altLang="zh-TW" sz="1600" b="1"/>
              <a:t>)</a:t>
            </a:r>
            <a:r>
              <a:rPr lang="zh-TW" altLang="en-US" sz="1600"/>
              <a:t>：能支援</a:t>
            </a:r>
            <a:r>
              <a:rPr lang="en-US" altLang="zh-TW" sz="1600"/>
              <a:t>8</a:t>
            </a:r>
            <a:r>
              <a:rPr lang="zh-TW" altLang="en-US" sz="1600"/>
              <a:t>個連線裝置，其中之一為主裝置 </a:t>
            </a:r>
            <a:r>
              <a:rPr lang="en-US" altLang="zh-TW" sz="1600"/>
              <a:t>(master)</a:t>
            </a:r>
            <a:r>
              <a:rPr lang="zh-TW" altLang="en-US" sz="1600"/>
              <a:t>，其它為從屬裝置 </a:t>
            </a:r>
            <a:r>
              <a:rPr lang="en-US" altLang="zh-TW" sz="1600"/>
              <a:t>(slave)</a:t>
            </a:r>
            <a:r>
              <a:rPr lang="zh-TW" altLang="en-US" sz="1600"/>
              <a:t>，而主裝置與從屬裝置之間的溝通可以是一對一或一對多 。</a:t>
            </a:r>
          </a:p>
        </p:txBody>
      </p:sp>
      <p:sp>
        <p:nvSpPr>
          <p:cNvPr id="38928" name="Text Box 16"/>
          <p:cNvSpPr txBox="1">
            <a:spLocks noChangeArrowheads="1"/>
          </p:cNvSpPr>
          <p:nvPr/>
        </p:nvSpPr>
        <p:spPr bwMode="auto">
          <a:xfrm>
            <a:off x="6172200" y="1752600"/>
            <a:ext cx="2971800" cy="18034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1600" b="1"/>
              <a:t>scatternet (</a:t>
            </a:r>
            <a:r>
              <a:rPr lang="zh-TW" altLang="en-US" sz="1600"/>
              <a:t>散網</a:t>
            </a:r>
            <a:r>
              <a:rPr lang="en-US" altLang="zh-TW" sz="1600" b="1"/>
              <a:t>)</a:t>
            </a:r>
            <a:r>
              <a:rPr lang="zh-TW" altLang="en-US" sz="1600"/>
              <a:t>：數個</a:t>
            </a:r>
            <a:r>
              <a:rPr lang="en-US" altLang="zh-TW" sz="1600"/>
              <a:t>piconet</a:t>
            </a:r>
            <a:r>
              <a:rPr lang="zh-TW" altLang="en-US" sz="1600"/>
              <a:t>組成，而且一個</a:t>
            </a:r>
            <a:r>
              <a:rPr lang="en-US" altLang="zh-TW" sz="1600"/>
              <a:t>piconet</a:t>
            </a:r>
            <a:r>
              <a:rPr lang="zh-TW" altLang="en-US" sz="1600"/>
              <a:t>內的從屬裝置可以同時是其它數個</a:t>
            </a:r>
            <a:r>
              <a:rPr lang="en-US" altLang="zh-TW" sz="1600"/>
              <a:t>piconet</a:t>
            </a:r>
            <a:r>
              <a:rPr lang="zh-TW" altLang="en-US" sz="1600"/>
              <a:t>的成員或另一個</a:t>
            </a:r>
            <a:r>
              <a:rPr lang="en-US" altLang="zh-TW" sz="1600"/>
              <a:t>piconet</a:t>
            </a:r>
            <a:r>
              <a:rPr lang="zh-TW" altLang="en-US" sz="1600"/>
              <a:t>的主裝置，此時，它可以將第一個</a:t>
            </a:r>
            <a:r>
              <a:rPr lang="en-US" altLang="zh-TW" sz="1600"/>
              <a:t>piconet</a:t>
            </a:r>
            <a:r>
              <a:rPr lang="zh-TW" altLang="en-US" sz="1600"/>
              <a:t>的訊息傳送給第二個成員。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27"/>
                                        </p:tgtEl>
                                        <p:attrNameLst>
                                          <p:attrName>style.visibility</p:attrName>
                                        </p:attrNameLst>
                                      </p:cBhvr>
                                      <p:to>
                                        <p:strVal val="visible"/>
                                      </p:to>
                                    </p:set>
                                    <p:animEffect transition="in" filter="fade">
                                      <p:cBhvr>
                                        <p:cTn id="7" dur="1000"/>
                                        <p:tgtEl>
                                          <p:spTgt spid="389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928"/>
                                        </p:tgtEl>
                                        <p:attrNameLst>
                                          <p:attrName>style.visibility</p:attrName>
                                        </p:attrNameLst>
                                      </p:cBhvr>
                                      <p:to>
                                        <p:strVal val="visible"/>
                                      </p:to>
                                    </p:set>
                                    <p:animEffect transition="in" filter="fade">
                                      <p:cBhvr>
                                        <p:cTn id="12" dur="1000"/>
                                        <p:tgtEl>
                                          <p:spTgt spid="38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7" grpId="0" animBg="1"/>
      <p:bldP spid="389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Grp="1" noChangeArrowheads="1"/>
          </p:cNvSpPr>
          <p:nvPr>
            <p:ph idx="4294967295"/>
          </p:nvPr>
        </p:nvSpPr>
        <p:spPr>
          <a:xfrm>
            <a:off x="533400" y="1143000"/>
            <a:ext cx="7915275" cy="5075238"/>
          </a:xfrm>
        </p:spPr>
        <p:txBody>
          <a:bodyPr/>
          <a:lstStyle/>
          <a:p>
            <a:pPr marL="0" indent="0" eaLnBrk="1" hangingPunct="1">
              <a:lnSpc>
                <a:spcPct val="140000"/>
              </a:lnSpc>
              <a:buFont typeface="Wingdings" pitchFamily="2" charset="2"/>
              <a:buChar char="l"/>
              <a:defRPr/>
            </a:pPr>
            <a:r>
              <a:rPr lang="zh-TW" altLang="en-US" sz="2400" smtClean="0">
                <a:effectLst>
                  <a:outerShdw blurRad="38100" dist="38100" dir="2700000" algn="tl">
                    <a:srgbClr val="C0C0C0"/>
                  </a:outerShdw>
                </a:effectLst>
                <a:ea typeface="新細明體" pitchFamily="18" charset="-120"/>
              </a:rPr>
              <a:t>其它</a:t>
            </a:r>
            <a:r>
              <a:rPr lang="en-US" altLang="zh-TW" sz="2400" smtClean="0">
                <a:effectLst>
                  <a:outerShdw blurRad="38100" dist="38100" dir="2700000" algn="tl">
                    <a:srgbClr val="C0C0C0"/>
                  </a:outerShdw>
                </a:effectLst>
                <a:ea typeface="新細明體" pitchFamily="18" charset="-120"/>
              </a:rPr>
              <a:t>WPAN</a:t>
            </a:r>
            <a:r>
              <a:rPr lang="zh-TW" altLang="en-US" sz="2400" smtClean="0">
                <a:effectLst>
                  <a:outerShdw blurRad="38100" dist="38100" dir="2700000" algn="tl">
                    <a:srgbClr val="C0C0C0"/>
                  </a:outerShdw>
                </a:effectLst>
                <a:ea typeface="新細明體" pitchFamily="18" charset="-120"/>
              </a:rPr>
              <a:t>技術</a:t>
            </a:r>
          </a:p>
        </p:txBody>
      </p:sp>
      <p:sp>
        <p:nvSpPr>
          <p:cNvPr id="39942" name="Text Box 6"/>
          <p:cNvSpPr txBox="1">
            <a:spLocks noChangeArrowheads="1"/>
          </p:cNvSpPr>
          <p:nvPr/>
        </p:nvSpPr>
        <p:spPr bwMode="auto">
          <a:xfrm>
            <a:off x="457200" y="533400"/>
            <a:ext cx="52578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2  無線個人網路 (WPAN)</a:t>
            </a:r>
            <a:endParaRPr kumimoji="0" lang="zh-TW" altLang="en-US" sz="3200" b="1">
              <a:effectLst>
                <a:outerShdw blurRad="38100" dist="38100" dir="2700000" algn="tl">
                  <a:srgbClr val="C0C0C0"/>
                </a:outerShdw>
              </a:effectLst>
            </a:endParaRPr>
          </a:p>
        </p:txBody>
      </p:sp>
      <p:graphicFrame>
        <p:nvGraphicFramePr>
          <p:cNvPr id="40032" name="Group 96"/>
          <p:cNvGraphicFramePr>
            <a:graphicFrameLocks noGrp="1"/>
          </p:cNvGraphicFramePr>
          <p:nvPr/>
        </p:nvGraphicFramePr>
        <p:xfrm>
          <a:off x="304800" y="1676400"/>
          <a:ext cx="8686800" cy="4733925"/>
        </p:xfrm>
        <a:graphic>
          <a:graphicData uri="http://schemas.openxmlformats.org/drawingml/2006/table">
            <a:tbl>
              <a:tblPr/>
              <a:tblGrid>
                <a:gridCol w="4343400"/>
                <a:gridCol w="4343400"/>
              </a:tblGrid>
              <a:tr h="447747">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altLang="zh-TW" sz="2000" b="1" i="0" u="none" strike="noStrike" cap="none" normalizeH="0" baseline="0" dirty="0" err="1" smtClean="0">
                          <a:ln>
                            <a:noFill/>
                          </a:ln>
                          <a:solidFill>
                            <a:srgbClr val="FF6600"/>
                          </a:solidFill>
                          <a:effectLst/>
                          <a:latin typeface="Franklin Gothic Book" pitchFamily="34" charset="0"/>
                          <a:ea typeface="新細明體" pitchFamily="18" charset="-120"/>
                        </a:rPr>
                        <a:t>ZigBee</a:t>
                      </a:r>
                      <a:endParaRPr kumimoji="0" lang="zh-TW" altLang="en-US" sz="2000" b="1" i="0" u="none" strike="noStrike" cap="none" normalizeH="0" baseline="0" dirty="0" smtClean="0">
                        <a:ln>
                          <a:noFill/>
                        </a:ln>
                        <a:solidFill>
                          <a:srgbClr val="FF6600"/>
                        </a:solidFill>
                        <a:effectLst/>
                        <a:latin typeface="Franklin Gothic Book" pitchFamily="34" charset="0"/>
                        <a:ea typeface="微軟正黑體" pitchFamily="34" charset="-120"/>
                      </a:endParaRPr>
                    </a:p>
                  </a:txBody>
                  <a:tcPr marT="45727" marB="45727"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altLang="zh-TW" sz="2000" b="1" i="0" u="none" strike="noStrike" cap="none" normalizeH="0" baseline="0" dirty="0" smtClean="0">
                          <a:ln>
                            <a:noFill/>
                          </a:ln>
                          <a:solidFill>
                            <a:srgbClr val="FF6600"/>
                          </a:solidFill>
                          <a:effectLst/>
                          <a:latin typeface="Franklin Gothic Book" pitchFamily="34" charset="0"/>
                          <a:ea typeface="微軟正黑體" pitchFamily="34" charset="-120"/>
                        </a:rPr>
                        <a:t>UWB</a:t>
                      </a:r>
                      <a:endParaRPr kumimoji="0" lang="zh-TW" altLang="en-US" sz="2000" b="1" i="0" u="none" strike="noStrike" cap="none" normalizeH="0" baseline="0" dirty="0" smtClean="0">
                        <a:ln>
                          <a:noFill/>
                        </a:ln>
                        <a:solidFill>
                          <a:srgbClr val="FF6600"/>
                        </a:solidFill>
                        <a:effectLst/>
                        <a:latin typeface="Franklin Gothic Book" pitchFamily="34" charset="0"/>
                        <a:ea typeface="微軟正黑體" pitchFamily="34" charset="-120"/>
                      </a:endParaRPr>
                    </a:p>
                  </a:txBody>
                  <a:tcPr marT="45727" marB="45727"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4286178">
                <a:tc>
                  <a:txBody>
                    <a:bodyPr/>
                    <a:lstStyle/>
                    <a:p>
                      <a:pPr marL="533400" marR="0" lvl="0" indent="-533400" algn="l" defTabSz="914400" rtl="0" eaLnBrk="1" fontAlgn="base" latinLnBrk="0" hangingPunct="1">
                        <a:lnSpc>
                          <a:spcPct val="110000"/>
                        </a:lnSpc>
                        <a:spcBef>
                          <a:spcPct val="20000"/>
                        </a:spcBef>
                        <a:spcAft>
                          <a:spcPct val="0"/>
                        </a:spcAft>
                        <a:buClr>
                          <a:schemeClr val="accent1"/>
                        </a:buClr>
                        <a:buSzPct val="70000"/>
                        <a:buFont typeface="Wingdings" pitchFamily="2" charset="2"/>
                        <a:buChar char="u"/>
                        <a:tabLst/>
                      </a:pPr>
                      <a:r>
                        <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rPr>
                        <a:t>ZigBee</a:t>
                      </a: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是由</a:t>
                      </a:r>
                      <a:r>
                        <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rPr>
                        <a:t>ZigBee SIG</a:t>
                      </a: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所提出的無線通訊技術</a:t>
                      </a:r>
                    </a:p>
                    <a:p>
                      <a:pPr marL="533400" marR="0" lvl="0" indent="-533400" algn="l" defTabSz="914400" rtl="0" eaLnBrk="1" fontAlgn="base" latinLnBrk="0" hangingPunct="1">
                        <a:lnSpc>
                          <a:spcPct val="110000"/>
                        </a:lnSpc>
                        <a:spcBef>
                          <a:spcPct val="20000"/>
                        </a:spcBef>
                        <a:spcAft>
                          <a:spcPct val="0"/>
                        </a:spcAft>
                        <a:buClr>
                          <a:schemeClr val="accent1"/>
                        </a:buClr>
                        <a:buSzPct val="70000"/>
                        <a:buFont typeface="Wingdings" pitchFamily="2" charset="2"/>
                        <a:buChar char="u"/>
                        <a:tabLst/>
                      </a:pPr>
                      <a:r>
                        <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rPr>
                        <a:t>ZigBee SIG</a:t>
                      </a: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是由</a:t>
                      </a:r>
                      <a:r>
                        <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rPr>
                        <a:t>Toshiba</a:t>
                      </a: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a:t>
                      </a:r>
                      <a:r>
                        <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rPr>
                        <a:t>Motorola</a:t>
                      </a: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a:t>
                      </a:r>
                      <a:r>
                        <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rPr>
                        <a:t>Philips</a:t>
                      </a: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等廠商所成立的聯盟，負責制定</a:t>
                      </a:r>
                      <a:r>
                        <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rPr>
                        <a:t>OSI</a:t>
                      </a: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參考模型中網路層以上的協定</a:t>
                      </a:r>
                    </a:p>
                    <a:p>
                      <a:pPr marL="533400" marR="0" lvl="0" indent="-533400" algn="l" defTabSz="914400" rtl="0" eaLnBrk="1" fontAlgn="base" latinLnBrk="0" hangingPunct="1">
                        <a:lnSpc>
                          <a:spcPct val="110000"/>
                        </a:lnSpc>
                        <a:spcBef>
                          <a:spcPct val="20000"/>
                        </a:spcBef>
                        <a:spcAft>
                          <a:spcPct val="0"/>
                        </a:spcAft>
                        <a:buClr>
                          <a:schemeClr val="accent1"/>
                        </a:buClr>
                        <a:buSzPct val="70000"/>
                        <a:buFont typeface="Wingdings" pitchFamily="2" charset="2"/>
                        <a:buChar char="u"/>
                        <a:tabLst/>
                      </a:pP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標準化是由</a:t>
                      </a:r>
                      <a:r>
                        <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rPr>
                        <a:t>IEEE 802.15.4</a:t>
                      </a: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工作小組負責</a:t>
                      </a:r>
                    </a:p>
                    <a:p>
                      <a:pPr marL="533400" marR="0" lvl="0" indent="-533400" algn="l" defTabSz="914400" rtl="0" eaLnBrk="1" fontAlgn="base" latinLnBrk="0" hangingPunct="1">
                        <a:lnSpc>
                          <a:spcPct val="110000"/>
                        </a:lnSpc>
                        <a:spcBef>
                          <a:spcPct val="20000"/>
                        </a:spcBef>
                        <a:spcAft>
                          <a:spcPct val="0"/>
                        </a:spcAft>
                        <a:buClr>
                          <a:schemeClr val="accent1"/>
                        </a:buClr>
                        <a:buSzPct val="70000"/>
                        <a:buFont typeface="Wingdings" pitchFamily="2" charset="2"/>
                        <a:buChar char="u"/>
                        <a:tabLst/>
                      </a:pPr>
                      <a:r>
                        <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rPr>
                        <a:t>ZigBee</a:t>
                      </a: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的工作頻率為</a:t>
                      </a:r>
                      <a:r>
                        <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rPr>
                        <a:t>868MHz</a:t>
                      </a: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a:t>
                      </a:r>
                      <a:r>
                        <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rPr>
                        <a:t>915MHz</a:t>
                      </a: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或</a:t>
                      </a:r>
                      <a:r>
                        <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rPr>
                        <a:t>2.4GHz</a:t>
                      </a:r>
                    </a:p>
                    <a:p>
                      <a:pPr marL="533400" marR="0" lvl="0" indent="-533400" algn="l" defTabSz="914400" rtl="0" eaLnBrk="1" fontAlgn="base" latinLnBrk="0" hangingPunct="1">
                        <a:lnSpc>
                          <a:spcPct val="110000"/>
                        </a:lnSpc>
                        <a:spcBef>
                          <a:spcPct val="20000"/>
                        </a:spcBef>
                        <a:spcAft>
                          <a:spcPct val="0"/>
                        </a:spcAft>
                        <a:buClr>
                          <a:schemeClr val="accent1"/>
                        </a:buClr>
                        <a:buSzPct val="70000"/>
                        <a:buFont typeface="Wingdings" pitchFamily="2" charset="2"/>
                        <a:buChar char="u"/>
                        <a:tabLst/>
                      </a:pP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強調低成本、低功能、雙向傳輸、感應網路等特色</a:t>
                      </a:r>
                    </a:p>
                    <a:p>
                      <a:pPr marL="533400" marR="0" lvl="0" indent="-533400" algn="l" defTabSz="914400" rtl="0" eaLnBrk="1" fontAlgn="base" latinLnBrk="0" hangingPunct="1">
                        <a:lnSpc>
                          <a:spcPct val="110000"/>
                        </a:lnSpc>
                        <a:spcBef>
                          <a:spcPct val="20000"/>
                        </a:spcBef>
                        <a:spcAft>
                          <a:spcPct val="0"/>
                        </a:spcAft>
                        <a:buClr>
                          <a:schemeClr val="accent1"/>
                        </a:buClr>
                        <a:buSzPct val="70000"/>
                        <a:buFont typeface="Wingdings" pitchFamily="2" charset="2"/>
                        <a:buChar char="u"/>
                        <a:tabLst/>
                      </a:pP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目標在</a:t>
                      </a:r>
                      <a:r>
                        <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rPr>
                        <a:t>100</a:t>
                      </a: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公尺內達到</a:t>
                      </a:r>
                      <a:r>
                        <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rPr>
                        <a:t>250Kbps</a:t>
                      </a: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無線傳輸</a:t>
                      </a:r>
                    </a:p>
                    <a:p>
                      <a:pPr marL="533400" marR="0" lvl="0" indent="-533400" algn="l" defTabSz="914400" rtl="0" eaLnBrk="1" fontAlgn="base" latinLnBrk="0" hangingPunct="1">
                        <a:lnSpc>
                          <a:spcPct val="110000"/>
                        </a:lnSpc>
                        <a:spcBef>
                          <a:spcPct val="20000"/>
                        </a:spcBef>
                        <a:spcAft>
                          <a:spcPct val="0"/>
                        </a:spcAft>
                        <a:buClr>
                          <a:schemeClr val="accent1"/>
                        </a:buClr>
                        <a:buSzPct val="70000"/>
                        <a:buFont typeface="Wingdings" pitchFamily="2" charset="2"/>
                        <a:buChar char="u"/>
                        <a:tabLst/>
                      </a:pPr>
                      <a:r>
                        <a:rPr kumimoji="0" lang="zh-TW" altLang="en-US" sz="1600" b="0" i="0" u="none" strike="noStrike" cap="none" normalizeH="0" baseline="0" smtClean="0">
                          <a:ln>
                            <a:noFill/>
                          </a:ln>
                          <a:solidFill>
                            <a:schemeClr val="tx2"/>
                          </a:solidFill>
                          <a:effectLst/>
                          <a:latin typeface="Franklin Gothic Book" pitchFamily="34" charset="0"/>
                          <a:ea typeface="新細明體" pitchFamily="18" charset="-120"/>
                        </a:rPr>
                        <a:t>主要應用於醫療、環保、工業與家庭自動化等方面</a:t>
                      </a:r>
                      <a:endParaRPr kumimoji="0" lang="en-US" altLang="zh-TW" sz="1600" b="0" i="0" u="none" strike="noStrike" cap="none" normalizeH="0" baseline="0" smtClean="0">
                        <a:ln>
                          <a:noFill/>
                        </a:ln>
                        <a:solidFill>
                          <a:schemeClr val="tx2"/>
                        </a:solidFill>
                        <a:effectLst/>
                        <a:latin typeface="Franklin Gothic Book" pitchFamily="34" charset="0"/>
                        <a:ea typeface="新細明體" pitchFamily="18" charset="-120"/>
                      </a:endParaRPr>
                    </a:p>
                    <a:p>
                      <a:pPr marL="533400" marR="0" lvl="0" indent="-533400" algn="l" defTabSz="914400" rtl="0" eaLnBrk="1" fontAlgn="base" latinLnBrk="0" hangingPunct="1">
                        <a:lnSpc>
                          <a:spcPct val="100000"/>
                        </a:lnSpc>
                        <a:spcBef>
                          <a:spcPct val="20000"/>
                        </a:spcBef>
                        <a:spcAft>
                          <a:spcPct val="0"/>
                        </a:spcAft>
                        <a:buClr>
                          <a:schemeClr val="accent1"/>
                        </a:buClr>
                        <a:buSzPct val="70000"/>
                        <a:buFont typeface="Wingdings" pitchFamily="2" charset="2"/>
                        <a:buChar char="l"/>
                        <a:tabLst/>
                      </a:pPr>
                      <a:endParaRPr kumimoji="0" lang="zh-TW" altLang="en-US" sz="1600" b="0" i="0" u="none" strike="noStrike" cap="none" normalizeH="0" baseline="0" smtClean="0">
                        <a:ln>
                          <a:noFill/>
                        </a:ln>
                        <a:solidFill>
                          <a:schemeClr val="tx2"/>
                        </a:solidFill>
                        <a:effectLst/>
                        <a:latin typeface="Franklin Gothic Book" pitchFamily="34" charset="0"/>
                        <a:ea typeface="微軟正黑體" pitchFamily="34" charset="-120"/>
                      </a:endParaRPr>
                    </a:p>
                  </a:txBody>
                  <a:tcPr marT="45727" marB="45727"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20000"/>
                        </a:spcBef>
                        <a:spcAft>
                          <a:spcPct val="0"/>
                        </a:spcAft>
                        <a:buClr>
                          <a:schemeClr val="accent1"/>
                        </a:buClr>
                        <a:buSzPct val="70000"/>
                        <a:buFont typeface="Wingdings" pitchFamily="2" charset="2"/>
                        <a:buChar char="u"/>
                        <a:tabLst/>
                      </a:pP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高速無線通訊技術，原是美國軍方為了避免通訊遭到監聽所發展的寬頻技術，又稱為「隱形波」</a:t>
                      </a:r>
                    </a:p>
                    <a:p>
                      <a:pPr marL="533400" marR="0" lvl="0" indent="-533400" algn="l" defTabSz="914400" rtl="0" eaLnBrk="1" fontAlgn="base" latinLnBrk="0" hangingPunct="1">
                        <a:lnSpc>
                          <a:spcPct val="100000"/>
                        </a:lnSpc>
                        <a:spcBef>
                          <a:spcPct val="20000"/>
                        </a:spcBef>
                        <a:spcAft>
                          <a:spcPct val="0"/>
                        </a:spcAft>
                        <a:buClr>
                          <a:schemeClr val="accent1"/>
                        </a:buClr>
                        <a:buSzPct val="70000"/>
                        <a:buFont typeface="Wingdings" pitchFamily="2" charset="2"/>
                        <a:buChar char="u"/>
                        <a:tabLst/>
                      </a:pP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由</a:t>
                      </a:r>
                      <a:r>
                        <a:rPr kumimoji="0" lang="en-US" altLang="zh-TW" sz="1600" b="0" i="0" u="none" strike="noStrike" cap="none" normalizeH="0" baseline="0" dirty="0" smtClean="0">
                          <a:ln>
                            <a:noFill/>
                          </a:ln>
                          <a:solidFill>
                            <a:schemeClr val="tx2"/>
                          </a:solidFill>
                          <a:effectLst/>
                          <a:latin typeface="Franklin Gothic Book" pitchFamily="34" charset="0"/>
                          <a:ea typeface="微軟正黑體" pitchFamily="34" charset="-120"/>
                        </a:rPr>
                        <a:t>IEEE 802.15.3a</a:t>
                      </a: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工作小組負責標準化</a:t>
                      </a:r>
                    </a:p>
                    <a:p>
                      <a:pPr marL="533400" marR="0" lvl="0" indent="-533400" algn="l" defTabSz="914400" rtl="0" eaLnBrk="1" fontAlgn="base" latinLnBrk="0" hangingPunct="1">
                        <a:lnSpc>
                          <a:spcPct val="100000"/>
                        </a:lnSpc>
                        <a:spcBef>
                          <a:spcPct val="20000"/>
                        </a:spcBef>
                        <a:spcAft>
                          <a:spcPct val="0"/>
                        </a:spcAft>
                        <a:buClr>
                          <a:schemeClr val="accent1"/>
                        </a:buClr>
                        <a:buSzPct val="70000"/>
                        <a:buFont typeface="Wingdings" pitchFamily="2" charset="2"/>
                        <a:buChar char="u"/>
                        <a:tabLst/>
                      </a:pP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初期目標</a:t>
                      </a:r>
                      <a:r>
                        <a:rPr kumimoji="0" lang="en-US" altLang="zh-TW" sz="1600" b="0" i="0" u="none" strike="noStrike" cap="none" normalizeH="0" baseline="0" dirty="0" smtClean="0">
                          <a:ln>
                            <a:noFill/>
                          </a:ln>
                          <a:solidFill>
                            <a:schemeClr val="tx2"/>
                          </a:solidFill>
                          <a:effectLst/>
                          <a:latin typeface="Franklin Gothic Book" pitchFamily="34" charset="0"/>
                          <a:ea typeface="微軟正黑體" pitchFamily="34" charset="-120"/>
                        </a:rPr>
                        <a:t>3</a:t>
                      </a: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公尺內達到</a:t>
                      </a:r>
                      <a:r>
                        <a:rPr kumimoji="0" lang="en-US" altLang="zh-TW" sz="1600" b="0" i="0" u="none" strike="noStrike" cap="none" normalizeH="0" baseline="0" dirty="0" smtClean="0">
                          <a:ln>
                            <a:noFill/>
                          </a:ln>
                          <a:solidFill>
                            <a:schemeClr val="tx2"/>
                          </a:solidFill>
                          <a:effectLst/>
                          <a:latin typeface="Franklin Gothic Book" pitchFamily="34" charset="0"/>
                          <a:ea typeface="微軟正黑體" pitchFamily="34" charset="-120"/>
                        </a:rPr>
                        <a:t>480Mbps</a:t>
                      </a: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無線傳輸，未來希望提升至</a:t>
                      </a:r>
                      <a:r>
                        <a:rPr kumimoji="0" lang="en-US" altLang="zh-TW" sz="1600" b="0" i="0" u="none" strike="noStrike" cap="none" normalizeH="0" baseline="0" dirty="0" smtClean="0">
                          <a:ln>
                            <a:noFill/>
                          </a:ln>
                          <a:solidFill>
                            <a:schemeClr val="tx2"/>
                          </a:solidFill>
                          <a:effectLst/>
                          <a:latin typeface="Franklin Gothic Book" pitchFamily="34" charset="0"/>
                          <a:ea typeface="微軟正黑體" pitchFamily="34" charset="-120"/>
                        </a:rPr>
                        <a:t>1</a:t>
                      </a: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公尺內達到</a:t>
                      </a:r>
                      <a:r>
                        <a:rPr kumimoji="0" lang="en-US" altLang="zh-TW" sz="1600" b="0" i="0" u="none" strike="noStrike" cap="none" normalizeH="0" baseline="0" dirty="0" smtClean="0">
                          <a:ln>
                            <a:noFill/>
                          </a:ln>
                          <a:solidFill>
                            <a:schemeClr val="tx2"/>
                          </a:solidFill>
                          <a:effectLst/>
                          <a:latin typeface="Franklin Gothic Book" pitchFamily="34" charset="0"/>
                          <a:ea typeface="微軟正黑體" pitchFamily="34" charset="-120"/>
                        </a:rPr>
                        <a:t>1Gbps</a:t>
                      </a: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無線傳輸</a:t>
                      </a:r>
                    </a:p>
                    <a:p>
                      <a:pPr marL="533400" marR="0" lvl="0" indent="-533400" algn="l" defTabSz="914400" rtl="0" eaLnBrk="1" fontAlgn="base" latinLnBrk="0" hangingPunct="1">
                        <a:lnSpc>
                          <a:spcPct val="100000"/>
                        </a:lnSpc>
                        <a:spcBef>
                          <a:spcPct val="20000"/>
                        </a:spcBef>
                        <a:spcAft>
                          <a:spcPct val="0"/>
                        </a:spcAft>
                        <a:buClr>
                          <a:schemeClr val="accent1"/>
                        </a:buClr>
                        <a:buSzPct val="70000"/>
                        <a:buFont typeface="Wingdings" pitchFamily="2" charset="2"/>
                        <a:buChar char="u"/>
                        <a:tabLst/>
                      </a:pP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可以在</a:t>
                      </a:r>
                      <a:r>
                        <a:rPr kumimoji="0" lang="en-US" altLang="zh-TW" sz="1600" b="0" i="0" u="none" strike="noStrike" cap="none" normalizeH="0" baseline="0" dirty="0" smtClean="0">
                          <a:ln>
                            <a:noFill/>
                          </a:ln>
                          <a:solidFill>
                            <a:schemeClr val="tx2"/>
                          </a:solidFill>
                          <a:effectLst/>
                          <a:latin typeface="Franklin Gothic Book" pitchFamily="34" charset="0"/>
                          <a:ea typeface="微軟正黑體" pitchFamily="34" charset="-120"/>
                        </a:rPr>
                        <a:t>3.1 ~ 10.6GHz</a:t>
                      </a: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波段中使用</a:t>
                      </a:r>
                      <a:r>
                        <a:rPr kumimoji="0" lang="en-US" altLang="zh-TW" sz="1600" b="0" i="0" u="none" strike="noStrike" cap="none" normalizeH="0" baseline="0" dirty="0" smtClean="0">
                          <a:ln>
                            <a:noFill/>
                          </a:ln>
                          <a:solidFill>
                            <a:schemeClr val="tx2"/>
                          </a:solidFill>
                          <a:effectLst/>
                          <a:latin typeface="Franklin Gothic Book" pitchFamily="34" charset="0"/>
                          <a:ea typeface="微軟正黑體" pitchFamily="34" charset="-120"/>
                        </a:rPr>
                        <a:t>500 MHz</a:t>
                      </a: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以上的頻寬</a:t>
                      </a:r>
                    </a:p>
                    <a:p>
                      <a:pPr marL="533400" marR="0" lvl="0" indent="-533400" algn="l" defTabSz="914400" rtl="0" eaLnBrk="1" fontAlgn="base" latinLnBrk="0" hangingPunct="1">
                        <a:lnSpc>
                          <a:spcPct val="100000"/>
                        </a:lnSpc>
                        <a:spcBef>
                          <a:spcPct val="20000"/>
                        </a:spcBef>
                        <a:spcAft>
                          <a:spcPct val="0"/>
                        </a:spcAft>
                        <a:buClr>
                          <a:schemeClr val="accent1"/>
                        </a:buClr>
                        <a:buSzPct val="70000"/>
                        <a:buFont typeface="Wingdings" pitchFamily="2" charset="2"/>
                        <a:buChar char="u"/>
                        <a:tabLst/>
                      </a:pP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其傳輸方式脈衝方式，能夠達到</a:t>
                      </a:r>
                      <a:r>
                        <a:rPr kumimoji="0" lang="en-US" altLang="zh-TW" sz="1600" b="0" i="0" u="none" strike="noStrike" cap="none" normalizeH="0" baseline="0" dirty="0" smtClean="0">
                          <a:ln>
                            <a:noFill/>
                          </a:ln>
                          <a:solidFill>
                            <a:schemeClr val="tx2"/>
                          </a:solidFill>
                          <a:effectLst/>
                          <a:latin typeface="Franklin Gothic Book" pitchFamily="34" charset="0"/>
                          <a:ea typeface="微軟正黑體" pitchFamily="34" charset="-120"/>
                        </a:rPr>
                        <a:t>100 Mbps ~ 1Gbps</a:t>
                      </a: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高速無線傳輸</a:t>
                      </a:r>
                    </a:p>
                    <a:p>
                      <a:pPr marL="533400" marR="0" lvl="0" indent="-533400" algn="l" defTabSz="914400" rtl="0" eaLnBrk="1" fontAlgn="base" latinLnBrk="0" hangingPunct="1">
                        <a:lnSpc>
                          <a:spcPct val="100000"/>
                        </a:lnSpc>
                        <a:spcBef>
                          <a:spcPct val="20000"/>
                        </a:spcBef>
                        <a:spcAft>
                          <a:spcPct val="0"/>
                        </a:spcAft>
                        <a:buClr>
                          <a:schemeClr val="accent1"/>
                        </a:buClr>
                        <a:buSzPct val="70000"/>
                        <a:buFont typeface="Wingdings" pitchFamily="2" charset="2"/>
                        <a:buChar char="u"/>
                        <a:tabLst/>
                      </a:pP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具系統複雜度低、定位精確度高、對訊號衰減不敏感、發射訊號功率低、不易對現有的窄頻無線通訊設備造成干擾等優點</a:t>
                      </a:r>
                    </a:p>
                    <a:p>
                      <a:pPr marL="533400" marR="0" lvl="0" indent="-533400" algn="l" defTabSz="914400" rtl="0" eaLnBrk="1" fontAlgn="base" latinLnBrk="0" hangingPunct="1">
                        <a:lnSpc>
                          <a:spcPct val="100000"/>
                        </a:lnSpc>
                        <a:spcBef>
                          <a:spcPct val="20000"/>
                        </a:spcBef>
                        <a:spcAft>
                          <a:spcPct val="0"/>
                        </a:spcAft>
                        <a:buClr>
                          <a:schemeClr val="accent1"/>
                        </a:buClr>
                        <a:buSzPct val="70000"/>
                        <a:buFont typeface="Wingdings" pitchFamily="2" charset="2"/>
                        <a:buChar char="u"/>
                        <a:tabLst/>
                      </a:pPr>
                      <a:r>
                        <a:rPr kumimoji="0" lang="zh-TW" altLang="en-US" sz="1600" b="0" i="0" u="none" strike="noStrike" cap="none" normalizeH="0" baseline="0" dirty="0" smtClean="0">
                          <a:ln>
                            <a:noFill/>
                          </a:ln>
                          <a:solidFill>
                            <a:schemeClr val="tx2"/>
                          </a:solidFill>
                          <a:effectLst/>
                          <a:latin typeface="Franklin Gothic Book" pitchFamily="34" charset="0"/>
                          <a:ea typeface="微軟正黑體" pitchFamily="34" charset="-120"/>
                        </a:rPr>
                        <a:t>適合建立無線個人網路及無線區域網路</a:t>
                      </a:r>
                    </a:p>
                  </a:txBody>
                  <a:tcPr marT="45727" marB="45727"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idx="4294967295"/>
          </p:nvPr>
        </p:nvSpPr>
        <p:spPr>
          <a:xfrm>
            <a:off x="457200" y="1524000"/>
            <a:ext cx="7991475" cy="5075238"/>
          </a:xfrm>
        </p:spPr>
        <p:txBody>
          <a:bodyPr/>
          <a:lstStyle/>
          <a:p>
            <a:pPr marL="0" indent="0" eaLnBrk="1" hangingPunct="1">
              <a:buFont typeface="Wingdings" pitchFamily="2" charset="2"/>
              <a:buNone/>
            </a:pPr>
            <a:r>
              <a:rPr lang="zh-TW" altLang="zh-TW" sz="2000" smtClean="0">
                <a:latin typeface="Franklin Gothic Book" pitchFamily="34" charset="0"/>
                <a:ea typeface="新細明體" pitchFamily="18" charset="-120"/>
              </a:rPr>
              <a:t>無線區域網路 </a:t>
            </a:r>
            <a:r>
              <a:rPr lang="en-US" altLang="zh-TW" sz="2000" smtClean="0">
                <a:latin typeface="Franklin Gothic Book" pitchFamily="34" charset="0"/>
                <a:ea typeface="新細明體" pitchFamily="18" charset="-120"/>
              </a:rPr>
              <a:t>(WLAN)</a:t>
            </a:r>
            <a:r>
              <a:rPr lang="zh-TW" altLang="en-US" sz="2000" smtClean="0">
                <a:latin typeface="Franklin Gothic Book" pitchFamily="34" charset="0"/>
                <a:ea typeface="新細明體" pitchFamily="18" charset="-120"/>
              </a:rPr>
              <a:t>的標準是</a:t>
            </a:r>
            <a:r>
              <a:rPr lang="en-US" altLang="zh-TW" sz="2000" smtClean="0">
                <a:solidFill>
                  <a:srgbClr val="3333FF"/>
                </a:solidFill>
                <a:latin typeface="Franklin Gothic Book" pitchFamily="34" charset="0"/>
                <a:ea typeface="新細明體" pitchFamily="18" charset="-120"/>
              </a:rPr>
              <a:t>IEEE 802.11</a:t>
            </a:r>
            <a:r>
              <a:rPr lang="zh-TW" altLang="en-US" sz="2000" smtClean="0">
                <a:solidFill>
                  <a:srgbClr val="3333FF"/>
                </a:solidFill>
                <a:latin typeface="Franklin Gothic Book" pitchFamily="34" charset="0"/>
                <a:ea typeface="新細明體" pitchFamily="18" charset="-120"/>
              </a:rPr>
              <a:t>工作小組</a:t>
            </a:r>
            <a:r>
              <a:rPr lang="zh-TW" altLang="en-US" sz="2000" smtClean="0">
                <a:latin typeface="Franklin Gothic Book" pitchFamily="34" charset="0"/>
                <a:ea typeface="新細明體" pitchFamily="18" charset="-120"/>
              </a:rPr>
              <a:t>於</a:t>
            </a:r>
            <a:r>
              <a:rPr lang="en-US" altLang="zh-TW" sz="2000" smtClean="0">
                <a:latin typeface="Franklin Gothic Book" pitchFamily="34" charset="0"/>
                <a:ea typeface="新細明體" pitchFamily="18" charset="-120"/>
              </a:rPr>
              <a:t>1997</a:t>
            </a:r>
            <a:r>
              <a:rPr lang="zh-TW" altLang="en-US" sz="2000" smtClean="0">
                <a:latin typeface="Franklin Gothic Book" pitchFamily="34" charset="0"/>
                <a:ea typeface="新細明體" pitchFamily="18" charset="-120"/>
              </a:rPr>
              <a:t>年所發表的</a:t>
            </a:r>
            <a:r>
              <a:rPr lang="en-US" altLang="zh-TW" sz="2000" smtClean="0">
                <a:latin typeface="Franklin Gothic Book" pitchFamily="34" charset="0"/>
                <a:ea typeface="新細明體" pitchFamily="18" charset="-120"/>
              </a:rPr>
              <a:t>802.11</a:t>
            </a:r>
            <a:r>
              <a:rPr lang="zh-TW" altLang="en-US" sz="2000" smtClean="0">
                <a:latin typeface="Franklin Gothic Book" pitchFamily="34" charset="0"/>
                <a:ea typeface="新細明體" pitchFamily="18" charset="-120"/>
              </a:rPr>
              <a:t>，爾後於</a:t>
            </a:r>
            <a:r>
              <a:rPr lang="en-US" altLang="zh-TW" sz="2000" smtClean="0">
                <a:latin typeface="Franklin Gothic Book" pitchFamily="34" charset="0"/>
                <a:ea typeface="新細明體" pitchFamily="18" charset="-120"/>
              </a:rPr>
              <a:t>1999</a:t>
            </a:r>
            <a:r>
              <a:rPr lang="zh-TW" altLang="en-US" sz="2000" smtClean="0">
                <a:latin typeface="Franklin Gothic Book" pitchFamily="34" charset="0"/>
                <a:ea typeface="新細明體" pitchFamily="18" charset="-120"/>
              </a:rPr>
              <a:t>年延伸出</a:t>
            </a:r>
            <a:r>
              <a:rPr lang="en-US" altLang="zh-TW" sz="2000" smtClean="0">
                <a:solidFill>
                  <a:srgbClr val="3333FF"/>
                </a:solidFill>
                <a:latin typeface="Franklin Gothic Book" pitchFamily="34" charset="0"/>
                <a:ea typeface="新細明體" pitchFamily="18" charset="-120"/>
              </a:rPr>
              <a:t>802.11a</a:t>
            </a:r>
            <a:r>
              <a:rPr lang="zh-TW" altLang="en-US" sz="2000" smtClean="0">
                <a:solidFill>
                  <a:srgbClr val="3333FF"/>
                </a:solidFill>
                <a:latin typeface="Franklin Gothic Book" pitchFamily="34" charset="0"/>
                <a:ea typeface="新細明體" pitchFamily="18" charset="-120"/>
              </a:rPr>
              <a:t>和</a:t>
            </a:r>
            <a:r>
              <a:rPr lang="en-US" altLang="zh-TW" sz="2000" smtClean="0">
                <a:solidFill>
                  <a:srgbClr val="3333FF"/>
                </a:solidFill>
                <a:latin typeface="Franklin Gothic Book" pitchFamily="34" charset="0"/>
                <a:ea typeface="新細明體" pitchFamily="18" charset="-120"/>
              </a:rPr>
              <a:t>802.11b</a:t>
            </a:r>
            <a:r>
              <a:rPr lang="zh-TW" altLang="en-US" sz="2000" smtClean="0">
                <a:latin typeface="Franklin Gothic Book" pitchFamily="34" charset="0"/>
                <a:ea typeface="新細明體" pitchFamily="18" charset="-120"/>
              </a:rPr>
              <a:t>，又於</a:t>
            </a:r>
            <a:r>
              <a:rPr lang="en-US" altLang="zh-TW" sz="2000" smtClean="0">
                <a:latin typeface="Franklin Gothic Book" pitchFamily="34" charset="0"/>
                <a:ea typeface="新細明體" pitchFamily="18" charset="-120"/>
              </a:rPr>
              <a:t>2003</a:t>
            </a:r>
            <a:r>
              <a:rPr lang="zh-TW" altLang="en-US" sz="2000" smtClean="0">
                <a:latin typeface="Franklin Gothic Book" pitchFamily="34" charset="0"/>
                <a:ea typeface="新細明體" pitchFamily="18" charset="-120"/>
              </a:rPr>
              <a:t>、</a:t>
            </a:r>
            <a:r>
              <a:rPr lang="en-US" altLang="zh-TW" sz="2000" smtClean="0">
                <a:latin typeface="Franklin Gothic Book" pitchFamily="34" charset="0"/>
                <a:ea typeface="新細明體" pitchFamily="18" charset="-120"/>
              </a:rPr>
              <a:t>2006</a:t>
            </a:r>
            <a:r>
              <a:rPr lang="zh-TW" altLang="en-US" sz="2000" smtClean="0">
                <a:latin typeface="Franklin Gothic Book" pitchFamily="34" charset="0"/>
                <a:ea typeface="新細明體" pitchFamily="18" charset="-120"/>
              </a:rPr>
              <a:t>年延伸出</a:t>
            </a:r>
            <a:r>
              <a:rPr lang="en-US" altLang="zh-TW" sz="2000" smtClean="0">
                <a:solidFill>
                  <a:srgbClr val="3333FF"/>
                </a:solidFill>
                <a:latin typeface="Franklin Gothic Book" pitchFamily="34" charset="0"/>
                <a:ea typeface="新細明體" pitchFamily="18" charset="-120"/>
              </a:rPr>
              <a:t>802.11g</a:t>
            </a:r>
            <a:r>
              <a:rPr lang="zh-TW" altLang="en-US" sz="2000" smtClean="0">
                <a:solidFill>
                  <a:srgbClr val="3333FF"/>
                </a:solidFill>
                <a:latin typeface="Franklin Gothic Book" pitchFamily="34" charset="0"/>
                <a:ea typeface="新細明體" pitchFamily="18" charset="-120"/>
              </a:rPr>
              <a:t>和</a:t>
            </a:r>
            <a:r>
              <a:rPr lang="en-US" altLang="zh-TW" sz="2000" smtClean="0">
                <a:solidFill>
                  <a:srgbClr val="3333FF"/>
                </a:solidFill>
                <a:latin typeface="Franklin Gothic Book" pitchFamily="34" charset="0"/>
                <a:ea typeface="新細明體" pitchFamily="18" charset="-120"/>
              </a:rPr>
              <a:t>802.11n</a:t>
            </a:r>
            <a:r>
              <a:rPr lang="zh-TW" altLang="en-US" sz="2000" smtClean="0">
                <a:latin typeface="Franklin Gothic Book" pitchFamily="34" charset="0"/>
                <a:ea typeface="新細明體" pitchFamily="18" charset="-120"/>
              </a:rPr>
              <a:t>。</a:t>
            </a:r>
          </a:p>
        </p:txBody>
      </p:sp>
      <p:pic>
        <p:nvPicPr>
          <p:cNvPr id="110595" name="Picture 4" descr="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971800"/>
            <a:ext cx="67818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6"/>
          <p:cNvSpPr txBox="1">
            <a:spLocks noChangeArrowheads="1"/>
          </p:cNvSpPr>
          <p:nvPr/>
        </p:nvSpPr>
        <p:spPr bwMode="auto">
          <a:xfrm>
            <a:off x="457200" y="533400"/>
            <a:ext cx="52578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3  無線區域網路 (WLAN)</a:t>
            </a:r>
            <a:endParaRPr kumimoji="0" lang="zh-TW" altLang="en-US" sz="3200" b="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內容版面配置區 2"/>
          <p:cNvSpPr>
            <a:spLocks noGrp="1"/>
          </p:cNvSpPr>
          <p:nvPr>
            <p:ph idx="4294967295"/>
          </p:nvPr>
        </p:nvSpPr>
        <p:spPr>
          <a:xfrm>
            <a:off x="685800" y="1554163"/>
            <a:ext cx="8305800" cy="4525962"/>
          </a:xfrm>
        </p:spPr>
        <p:txBody>
          <a:bodyPr/>
          <a:lstStyle/>
          <a:p>
            <a:pPr eaLnBrk="1" hangingPunct="1">
              <a:buFont typeface="Wingdings" pitchFamily="2" charset="2"/>
              <a:buChar char="l"/>
              <a:defRPr/>
            </a:pPr>
            <a:r>
              <a:rPr lang="en-US" altLang="zh-TW" sz="2000" smtClean="0">
                <a:effectLst>
                  <a:outerShdw blurRad="38100" dist="38100" dir="2700000" algn="tl">
                    <a:srgbClr val="C0C0C0"/>
                  </a:outerShdw>
                </a:effectLst>
              </a:rPr>
              <a:t>CSMA/CA</a:t>
            </a:r>
            <a:r>
              <a:rPr lang="zh-TW" altLang="en-US" sz="2000" smtClean="0">
                <a:effectLst>
                  <a:outerShdw blurRad="38100" dist="38100" dir="2700000" algn="tl">
                    <a:srgbClr val="C0C0C0"/>
                  </a:outerShdw>
                </a:effectLst>
              </a:rPr>
              <a:t>的運作方式</a:t>
            </a:r>
          </a:p>
        </p:txBody>
      </p:sp>
      <p:pic>
        <p:nvPicPr>
          <p:cNvPr id="1146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066800"/>
            <a:ext cx="35845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44038" name="Text Box 6"/>
          <p:cNvSpPr txBox="1">
            <a:spLocks noChangeArrowheads="1"/>
          </p:cNvSpPr>
          <p:nvPr/>
        </p:nvSpPr>
        <p:spPr bwMode="auto">
          <a:xfrm>
            <a:off x="457200" y="533400"/>
            <a:ext cx="52578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3  無線區域網路 (WLAN)</a:t>
            </a:r>
            <a:endParaRPr kumimoji="0" lang="zh-TW" altLang="en-US" sz="3200" b="1">
              <a:effectLst>
                <a:outerShdw blurRad="38100" dist="38100" dir="2700000" algn="tl">
                  <a:srgbClr val="C0C0C0"/>
                </a:outerShdw>
              </a:effectLst>
            </a:endParaRPr>
          </a:p>
        </p:txBody>
      </p:sp>
      <p:sp>
        <p:nvSpPr>
          <p:cNvPr id="44039" name="Rectangle 3"/>
          <p:cNvSpPr>
            <a:spLocks noChangeArrowheads="1"/>
          </p:cNvSpPr>
          <p:nvPr/>
        </p:nvSpPr>
        <p:spPr bwMode="auto">
          <a:xfrm>
            <a:off x="466725" y="1066800"/>
            <a:ext cx="7991475" cy="5075238"/>
          </a:xfrm>
          <a:prstGeom prst="rect">
            <a:avLst/>
          </a:prstGeom>
          <a:noFill/>
          <a:ln w="9525">
            <a:noFill/>
            <a:miter lim="800000"/>
            <a:headEnd/>
            <a:tailEnd/>
          </a:ln>
        </p:spPr>
        <p:txBody>
          <a:bodyPr/>
          <a:lstStyle/>
          <a:p>
            <a:pPr algn="just">
              <a:spcBef>
                <a:spcPct val="20000"/>
              </a:spcBef>
              <a:buClr>
                <a:schemeClr val="accent1"/>
              </a:buClr>
              <a:buSzPct val="70000"/>
              <a:buFont typeface="Wingdings" pitchFamily="2" charset="2"/>
              <a:buNone/>
            </a:pPr>
            <a:r>
              <a:rPr kumimoji="0" lang="en-US" altLang="zh-TW" sz="2400" b="1">
                <a:solidFill>
                  <a:schemeClr val="tx2"/>
                </a:solidFill>
                <a:effectLst>
                  <a:outerShdw blurRad="38100" dist="38100" dir="2700000" algn="tl">
                    <a:srgbClr val="C0C0C0"/>
                  </a:outerShdw>
                </a:effectLst>
                <a:latin typeface="Franklin Gothic Book" pitchFamily="34" charset="0"/>
              </a:rPr>
              <a:t>3-2</a:t>
            </a:r>
            <a:r>
              <a:rPr kumimoji="0" lang="zh-TW" altLang="en-US" sz="2400" b="1">
                <a:solidFill>
                  <a:schemeClr val="tx2"/>
                </a:solidFill>
                <a:effectLst>
                  <a:outerShdw blurRad="38100" dist="38100" dir="2700000" algn="tl">
                    <a:srgbClr val="C0C0C0"/>
                  </a:outerShdw>
                </a:effectLst>
                <a:latin typeface="Franklin Gothic Book" pitchFamily="34" charset="0"/>
              </a:rPr>
              <a:t>　</a:t>
            </a:r>
            <a:r>
              <a:rPr kumimoji="0" lang="en-US" altLang="zh-TW" sz="2400" b="1">
                <a:solidFill>
                  <a:schemeClr val="tx2"/>
                </a:solidFill>
                <a:effectLst>
                  <a:outerShdw blurRad="38100" dist="38100" dir="2700000" algn="tl">
                    <a:srgbClr val="C0C0C0"/>
                  </a:outerShdw>
                </a:effectLst>
                <a:latin typeface="Franklin Gothic Book" pitchFamily="34" charset="0"/>
              </a:rPr>
              <a:t>IEEE 802.11</a:t>
            </a:r>
            <a:r>
              <a:rPr kumimoji="0" lang="zh-TW" altLang="en-US" sz="2400" b="1">
                <a:solidFill>
                  <a:schemeClr val="tx2"/>
                </a:solidFill>
                <a:effectLst>
                  <a:outerShdw blurRad="38100" dist="38100" dir="2700000" algn="tl">
                    <a:srgbClr val="C0C0C0"/>
                  </a:outerShdw>
                </a:effectLst>
                <a:latin typeface="Franklin Gothic Book" pitchFamily="34" charset="0"/>
              </a:rPr>
              <a:t>系列標準</a:t>
            </a:r>
          </a:p>
          <a:p>
            <a:pPr algn="just">
              <a:spcBef>
                <a:spcPct val="20000"/>
              </a:spcBef>
              <a:buClr>
                <a:schemeClr val="accent1"/>
              </a:buClr>
              <a:buSzPct val="70000"/>
              <a:buFont typeface="Wingdings" pitchFamily="2" charset="2"/>
              <a:buNone/>
            </a:pPr>
            <a:endParaRPr kumimoji="0" lang="en-US" altLang="zh-TW" sz="2400" b="1">
              <a:solidFill>
                <a:schemeClr val="tx2"/>
              </a:solidFill>
              <a:effectLst>
                <a:outerShdw blurRad="38100" dist="38100" dir="2700000" algn="tl">
                  <a:srgbClr val="C0C0C0"/>
                </a:outerShdw>
              </a:effectLst>
              <a:latin typeface="Franklin Gothic Book" pitchFamily="34" charset="0"/>
            </a:endParaRPr>
          </a:p>
        </p:txBody>
      </p:sp>
      <p:sp>
        <p:nvSpPr>
          <p:cNvPr id="114694" name="Text Box 8"/>
          <p:cNvSpPr txBox="1">
            <a:spLocks noChangeArrowheads="1"/>
          </p:cNvSpPr>
          <p:nvPr/>
        </p:nvSpPr>
        <p:spPr bwMode="auto">
          <a:xfrm>
            <a:off x="1066800" y="2438400"/>
            <a:ext cx="2971800" cy="2289175"/>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b="1"/>
              <a:t>IEEE 802.11</a:t>
            </a:r>
            <a:r>
              <a:rPr lang="zh-TW" altLang="en-US"/>
              <a:t>系列標準的技術原理和乙太網路類似，故又稱為無線乙太網路，不同的是其媒介存取控制為</a:t>
            </a:r>
            <a:r>
              <a:rPr lang="en-US" altLang="zh-TW" b="1"/>
              <a:t>CSMA/CA </a:t>
            </a:r>
            <a:r>
              <a:rPr lang="en-US" altLang="zh-TW"/>
              <a:t>(carrier sense multiple access with collision avoidance</a:t>
            </a:r>
            <a:r>
              <a:rPr lang="zh-TW" altLang="en-US"/>
              <a:t>，載波感測多重存取</a:t>
            </a:r>
            <a:r>
              <a:rPr lang="en-US" altLang="zh-TW"/>
              <a:t>/</a:t>
            </a:r>
            <a:r>
              <a:rPr lang="zh-TW" altLang="en-US"/>
              <a:t>碰撞迴避</a:t>
            </a:r>
            <a:r>
              <a:rPr lang="en-US" altLang="zh-TW"/>
              <a:t>)</a:t>
            </a:r>
            <a:endParaRPr lang="zh-TW"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0" name="Text Box 12"/>
          <p:cNvSpPr txBox="1">
            <a:spLocks noChangeArrowheads="1"/>
          </p:cNvSpPr>
          <p:nvPr/>
        </p:nvSpPr>
        <p:spPr bwMode="auto">
          <a:xfrm>
            <a:off x="457200" y="533400"/>
            <a:ext cx="52578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3  無線區域網路 (WLAN)</a:t>
            </a:r>
            <a:endParaRPr kumimoji="0" lang="zh-TW" altLang="en-US" sz="3200" b="1">
              <a:effectLst>
                <a:outerShdw blurRad="38100" dist="38100" dir="2700000" algn="tl">
                  <a:srgbClr val="C0C0C0"/>
                </a:outerShdw>
              </a:effectLst>
            </a:endParaRPr>
          </a:p>
        </p:txBody>
      </p:sp>
      <p:sp>
        <p:nvSpPr>
          <p:cNvPr id="43021" name="Rectangle 3"/>
          <p:cNvSpPr>
            <a:spLocks noChangeArrowheads="1"/>
          </p:cNvSpPr>
          <p:nvPr/>
        </p:nvSpPr>
        <p:spPr bwMode="auto">
          <a:xfrm>
            <a:off x="466725" y="1066800"/>
            <a:ext cx="7991475" cy="5075238"/>
          </a:xfrm>
          <a:prstGeom prst="rect">
            <a:avLst/>
          </a:prstGeom>
          <a:noFill/>
          <a:ln w="9525">
            <a:noFill/>
            <a:miter lim="800000"/>
            <a:headEnd/>
            <a:tailEnd/>
          </a:ln>
        </p:spPr>
        <p:txBody>
          <a:bodyPr/>
          <a:lstStyle/>
          <a:p>
            <a:pPr algn="just">
              <a:spcBef>
                <a:spcPct val="20000"/>
              </a:spcBef>
              <a:buClr>
                <a:schemeClr val="accent1"/>
              </a:buClr>
              <a:buSzPct val="70000"/>
              <a:buFont typeface="Wingdings" pitchFamily="2" charset="2"/>
              <a:buNone/>
            </a:pPr>
            <a:r>
              <a:rPr kumimoji="0" lang="en-US" altLang="zh-TW" sz="2400" b="1">
                <a:solidFill>
                  <a:schemeClr val="tx2"/>
                </a:solidFill>
                <a:effectLst>
                  <a:outerShdw blurRad="38100" dist="38100" dir="2700000" algn="tl">
                    <a:srgbClr val="C0C0C0"/>
                  </a:outerShdw>
                </a:effectLst>
                <a:latin typeface="Franklin Gothic Book" pitchFamily="34" charset="0"/>
              </a:rPr>
              <a:t>3-2</a:t>
            </a:r>
            <a:r>
              <a:rPr kumimoji="0" lang="zh-TW" altLang="en-US" sz="2400" b="1">
                <a:solidFill>
                  <a:schemeClr val="tx2"/>
                </a:solidFill>
                <a:effectLst>
                  <a:outerShdw blurRad="38100" dist="38100" dir="2700000" algn="tl">
                    <a:srgbClr val="C0C0C0"/>
                  </a:outerShdw>
                </a:effectLst>
                <a:latin typeface="Franklin Gothic Book" pitchFamily="34" charset="0"/>
              </a:rPr>
              <a:t>　</a:t>
            </a:r>
            <a:r>
              <a:rPr kumimoji="0" lang="en-US" altLang="zh-TW" sz="2400" b="1">
                <a:solidFill>
                  <a:schemeClr val="tx2"/>
                </a:solidFill>
                <a:effectLst>
                  <a:outerShdw blurRad="38100" dist="38100" dir="2700000" algn="tl">
                    <a:srgbClr val="C0C0C0"/>
                  </a:outerShdw>
                </a:effectLst>
                <a:latin typeface="Franklin Gothic Book" pitchFamily="34" charset="0"/>
              </a:rPr>
              <a:t>IEEE 802.11</a:t>
            </a:r>
            <a:r>
              <a:rPr kumimoji="0" lang="zh-TW" altLang="en-US" sz="2400" b="1">
                <a:solidFill>
                  <a:schemeClr val="tx2"/>
                </a:solidFill>
                <a:effectLst>
                  <a:outerShdw blurRad="38100" dist="38100" dir="2700000" algn="tl">
                    <a:srgbClr val="C0C0C0"/>
                  </a:outerShdw>
                </a:effectLst>
                <a:latin typeface="Franklin Gothic Book" pitchFamily="34" charset="0"/>
              </a:rPr>
              <a:t>系列標準</a:t>
            </a:r>
          </a:p>
          <a:p>
            <a:pPr algn="just">
              <a:spcBef>
                <a:spcPct val="20000"/>
              </a:spcBef>
              <a:buClr>
                <a:schemeClr val="accent1"/>
              </a:buClr>
              <a:buSzPct val="70000"/>
              <a:buFont typeface="Wingdings" pitchFamily="2" charset="2"/>
              <a:buNone/>
            </a:pPr>
            <a:endParaRPr kumimoji="0" lang="en-US" altLang="zh-TW" sz="2400" b="1">
              <a:solidFill>
                <a:schemeClr val="tx2"/>
              </a:solidFill>
              <a:effectLst>
                <a:outerShdw blurRad="38100" dist="38100" dir="2700000" algn="tl">
                  <a:srgbClr val="C0C0C0"/>
                </a:outerShdw>
              </a:effectLst>
              <a:latin typeface="Franklin Gothic Book" pitchFamily="34" charset="0"/>
            </a:endParaRPr>
          </a:p>
        </p:txBody>
      </p:sp>
      <p:pic>
        <p:nvPicPr>
          <p:cNvPr id="11572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51000"/>
            <a:ext cx="7935913" cy="449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6" name="Object 4"/>
          <p:cNvGraphicFramePr>
            <a:graphicFrameLocks noChangeAspect="1"/>
          </p:cNvGraphicFramePr>
          <p:nvPr>
            <p:ph idx="4294967295"/>
          </p:nvPr>
        </p:nvGraphicFramePr>
        <p:xfrm>
          <a:off x="533400" y="1905000"/>
          <a:ext cx="8175625" cy="3124200"/>
        </p:xfrm>
        <a:graphic>
          <a:graphicData uri="http://schemas.openxmlformats.org/presentationml/2006/ole">
            <mc:AlternateContent xmlns:mc="http://schemas.openxmlformats.org/markup-compatibility/2006">
              <mc:Choice xmlns:v="urn:schemas-microsoft-com:vml" Requires="v">
                <p:oleObj spid="_x0000_s144395" name="PhotoImpact" r:id="rId3" imgW="7863190" imgH="3005080" progId="PI3.Image">
                  <p:embed/>
                </p:oleObj>
              </mc:Choice>
              <mc:Fallback>
                <p:oleObj name="PhotoImpact" r:id="rId3" imgW="7863190" imgH="3005080" progId="PI3.Imag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05000"/>
                        <a:ext cx="81756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2</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網路傳輸媒介</a:t>
            </a:r>
          </a:p>
        </p:txBody>
      </p:sp>
      <p:sp>
        <p:nvSpPr>
          <p:cNvPr id="7" name="矩形 6"/>
          <p:cNvSpPr/>
          <p:nvPr/>
        </p:nvSpPr>
        <p:spPr>
          <a:xfrm>
            <a:off x="479425" y="1219200"/>
            <a:ext cx="1098550" cy="457200"/>
          </a:xfrm>
          <a:prstGeom prst="rect">
            <a:avLst/>
          </a:prstGeom>
        </p:spPr>
        <p:txBody>
          <a:bodyPr wrap="none">
            <a:spAutoFit/>
          </a:bodyPr>
          <a:lstStyle/>
          <a:p>
            <a:pPr marL="342900" indent="-342900" algn="just">
              <a:spcBef>
                <a:spcPct val="20000"/>
              </a:spcBef>
              <a:buClr>
                <a:schemeClr val="accent1"/>
              </a:buClr>
              <a:buSzPct val="70000"/>
            </a:pPr>
            <a:r>
              <a:rPr lang="zh-TW" altLang="en-US" sz="2400" b="1">
                <a:solidFill>
                  <a:schemeClr val="tx2"/>
                </a:solidFill>
                <a:effectLst>
                  <a:outerShdw blurRad="38100" dist="38100" dir="2700000" algn="tl">
                    <a:srgbClr val="C0C0C0"/>
                  </a:outerShdw>
                </a:effectLst>
                <a:latin typeface="Franklin Gothic Book" pitchFamily="34" charset="0"/>
              </a:rPr>
              <a:t>無線電</a:t>
            </a:r>
          </a:p>
        </p:txBody>
      </p:sp>
      <p:sp>
        <p:nvSpPr>
          <p:cNvPr id="8" name="矩形 7"/>
          <p:cNvSpPr/>
          <p:nvPr/>
        </p:nvSpPr>
        <p:spPr>
          <a:xfrm>
            <a:off x="1219200" y="5334000"/>
            <a:ext cx="7010400" cy="646113"/>
          </a:xfrm>
          <a:prstGeom prst="rect">
            <a:avLst/>
          </a:prstGeom>
          <a:solidFill>
            <a:schemeClr val="accent3">
              <a:lumMod val="40000"/>
              <a:lumOff val="60000"/>
            </a:schemeClr>
          </a:solidFill>
        </p:spPr>
        <p:txBody>
          <a:bodyPr>
            <a:spAutoFit/>
          </a:bodyPr>
          <a:lstStyle/>
          <a:p>
            <a:pPr>
              <a:defRPr/>
            </a:pPr>
            <a:r>
              <a:rPr lang="zh-TW" altLang="en-US" dirty="0"/>
              <a:t>無線電波的特點是穿透性較高、使用範圍較大、保密性較差；反之，光波的特點是穿透性較低、使用範圍較小、保密性較佳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0" descr="105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981200"/>
            <a:ext cx="44180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2</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網路傳輸媒介</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Grp="1" noChangeArrowheads="1"/>
          </p:cNvSpPr>
          <p:nvPr>
            <p:ph idx="4294967295"/>
          </p:nvPr>
        </p:nvSpPr>
        <p:spPr>
          <a:xfrm>
            <a:off x="609600" y="1676400"/>
            <a:ext cx="5029200" cy="1524000"/>
          </a:xfrm>
        </p:spPr>
        <p:txBody>
          <a:bodyPr/>
          <a:lstStyle/>
          <a:p>
            <a:pPr marL="0" indent="0" eaLnBrk="1" hangingPunct="1">
              <a:buFont typeface="Wingdings" pitchFamily="2" charset="2"/>
              <a:buNone/>
            </a:pPr>
            <a:r>
              <a:rPr lang="zh-TW" altLang="en-US" sz="2400" smtClean="0">
                <a:latin typeface="Franklin Gothic Book" pitchFamily="34" charset="0"/>
                <a:ea typeface="新細明體" pitchFamily="18" charset="-120"/>
              </a:rPr>
              <a:t>微波 </a:t>
            </a:r>
            <a:r>
              <a:rPr lang="en-US" altLang="zh-TW" sz="2400" smtClean="0">
                <a:latin typeface="Franklin Gothic Book" pitchFamily="34" charset="0"/>
                <a:ea typeface="新細明體" pitchFamily="18" charset="-120"/>
              </a:rPr>
              <a:t>(microwave) </a:t>
            </a:r>
            <a:r>
              <a:rPr lang="zh-TW" altLang="en-US" sz="2400" smtClean="0">
                <a:latin typeface="Franklin Gothic Book" pitchFamily="34" charset="0"/>
                <a:ea typeface="新細明體" pitchFamily="18" charset="-120"/>
              </a:rPr>
              <a:t>又分為下列兩種：</a:t>
            </a:r>
          </a:p>
          <a:p>
            <a:pPr marL="0" indent="0" eaLnBrk="1" hangingPunct="1"/>
            <a:r>
              <a:rPr lang="zh-TW" altLang="en-US" sz="2400" smtClean="0">
                <a:solidFill>
                  <a:srgbClr val="0070C0"/>
                </a:solidFill>
                <a:latin typeface="Franklin Gothic Book" pitchFamily="34" charset="0"/>
                <a:ea typeface="新細明體" pitchFamily="18" charset="-120"/>
              </a:rPr>
              <a:t>地面微波 </a:t>
            </a:r>
            <a:r>
              <a:rPr lang="en-US" altLang="zh-TW" sz="2400" smtClean="0">
                <a:solidFill>
                  <a:srgbClr val="0070C0"/>
                </a:solidFill>
                <a:latin typeface="Franklin Gothic Book" pitchFamily="34" charset="0"/>
                <a:ea typeface="新細明體" pitchFamily="18" charset="-120"/>
              </a:rPr>
              <a:t>(terrestrial microwave)</a:t>
            </a:r>
          </a:p>
          <a:p>
            <a:pPr marL="0" indent="0" eaLnBrk="1" hangingPunct="1"/>
            <a:r>
              <a:rPr lang="zh-TW" altLang="en-US" sz="2400" smtClean="0">
                <a:solidFill>
                  <a:srgbClr val="0070C0"/>
                </a:solidFill>
                <a:latin typeface="Franklin Gothic Book" pitchFamily="34" charset="0"/>
                <a:ea typeface="新細明體" pitchFamily="18" charset="-120"/>
              </a:rPr>
              <a:t>衛星微波 </a:t>
            </a:r>
            <a:r>
              <a:rPr lang="en-US" altLang="zh-TW" sz="2400" smtClean="0">
                <a:solidFill>
                  <a:srgbClr val="0070C0"/>
                </a:solidFill>
                <a:latin typeface="Franklin Gothic Book" pitchFamily="34" charset="0"/>
                <a:ea typeface="新細明體" pitchFamily="18" charset="-120"/>
              </a:rPr>
              <a:t>(satellite mcrowave)</a:t>
            </a:r>
          </a:p>
        </p:txBody>
      </p:sp>
      <p:pic>
        <p:nvPicPr>
          <p:cNvPr id="146435" name="Picture 6" descr="7_25 new拷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657600"/>
            <a:ext cx="3505200" cy="2971800"/>
          </a:xfrm>
          <a:prstGeom prst="rect">
            <a:avLst/>
          </a:prstGeom>
          <a:noFill/>
          <a:ln w="3175"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146436" name="Picture 7" descr="s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657600"/>
            <a:ext cx="35814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2</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網路傳輸媒介</a:t>
            </a:r>
          </a:p>
        </p:txBody>
      </p:sp>
      <p:sp>
        <p:nvSpPr>
          <p:cNvPr id="8" name="矩形 7"/>
          <p:cNvSpPr/>
          <p:nvPr/>
        </p:nvSpPr>
        <p:spPr>
          <a:xfrm>
            <a:off x="609600" y="1143000"/>
            <a:ext cx="793750" cy="457200"/>
          </a:xfrm>
          <a:prstGeom prst="rect">
            <a:avLst/>
          </a:prstGeom>
        </p:spPr>
        <p:txBody>
          <a:bodyPr wrap="none">
            <a:spAutoFit/>
          </a:bodyPr>
          <a:lstStyle/>
          <a:p>
            <a:r>
              <a:rPr lang="zh-TW" altLang="en-US" sz="2400" b="1">
                <a:solidFill>
                  <a:schemeClr val="tx2"/>
                </a:solidFill>
                <a:effectLst>
                  <a:outerShdw blurRad="38100" dist="38100" dir="2700000" algn="tl">
                    <a:srgbClr val="C0C0C0"/>
                  </a:outerShdw>
                </a:effectLst>
                <a:latin typeface="Franklin Gothic Book" pitchFamily="34" charset="0"/>
              </a:rPr>
              <a:t>微波</a:t>
            </a:r>
          </a:p>
        </p:txBody>
      </p:sp>
      <p:sp>
        <p:nvSpPr>
          <p:cNvPr id="11" name="矩形 10"/>
          <p:cNvSpPr/>
          <p:nvPr/>
        </p:nvSpPr>
        <p:spPr>
          <a:xfrm>
            <a:off x="5029200" y="1981200"/>
            <a:ext cx="3810000" cy="64611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zh-TW" altLang="en-US" dirty="0"/>
              <a:t>這通常是在很難架設實體線路的情況下用來做為傳輸媒介</a:t>
            </a:r>
          </a:p>
        </p:txBody>
      </p:sp>
      <p:sp>
        <p:nvSpPr>
          <p:cNvPr id="12" name="矩形 11"/>
          <p:cNvSpPr/>
          <p:nvPr/>
        </p:nvSpPr>
        <p:spPr>
          <a:xfrm>
            <a:off x="4953000" y="2971800"/>
            <a:ext cx="3810000" cy="64611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zh-TW" altLang="en-US" dirty="0"/>
              <a:t>這是透過距離地球</a:t>
            </a:r>
            <a:r>
              <a:rPr lang="en-US" altLang="zh-TW" dirty="0"/>
              <a:t>5</a:t>
            </a:r>
            <a:r>
              <a:rPr lang="zh-TW" altLang="en-US" dirty="0"/>
              <a:t>萬公里軌道上運行的人造衛星來收發微波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p:cNvSpPr>
            <a:spLocks noGrp="1" noChangeArrowheads="1"/>
          </p:cNvSpPr>
          <p:nvPr>
            <p:ph idx="4294967295"/>
          </p:nvPr>
        </p:nvSpPr>
        <p:spPr>
          <a:xfrm>
            <a:off x="685800" y="1752600"/>
            <a:ext cx="7086600" cy="4191000"/>
          </a:xfrm>
        </p:spPr>
        <p:txBody>
          <a:bodyPr/>
          <a:lstStyle/>
          <a:p>
            <a:pPr marL="0" indent="0" eaLnBrk="1" hangingPunct="1"/>
            <a:r>
              <a:rPr lang="zh-TW" altLang="en-US" sz="2400" smtClean="0">
                <a:latin typeface="Franklin Gothic Book" pitchFamily="34" charset="0"/>
                <a:ea typeface="新細明體" pitchFamily="18" charset="-120"/>
              </a:rPr>
              <a:t>直接式紅外線 </a:t>
            </a:r>
            <a:r>
              <a:rPr lang="en-US" altLang="zh-TW" sz="2400" smtClean="0">
                <a:latin typeface="Franklin Gothic Book" pitchFamily="34" charset="0"/>
                <a:ea typeface="新細明體" pitchFamily="18" charset="-120"/>
              </a:rPr>
              <a:t>(DB/IR)</a:t>
            </a:r>
          </a:p>
        </p:txBody>
      </p:sp>
      <p:pic>
        <p:nvPicPr>
          <p:cNvPr id="147459" name="Picture 7" descr="13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90800"/>
            <a:ext cx="6629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2</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網路傳輸媒介</a:t>
            </a:r>
          </a:p>
        </p:txBody>
      </p:sp>
      <p:sp>
        <p:nvSpPr>
          <p:cNvPr id="7" name="矩形 6"/>
          <p:cNvSpPr/>
          <p:nvPr/>
        </p:nvSpPr>
        <p:spPr>
          <a:xfrm>
            <a:off x="609600" y="1143000"/>
            <a:ext cx="1098550" cy="457200"/>
          </a:xfrm>
          <a:prstGeom prst="rect">
            <a:avLst/>
          </a:prstGeom>
        </p:spPr>
        <p:txBody>
          <a:bodyPr wrap="none">
            <a:spAutoFit/>
          </a:bodyPr>
          <a:lstStyle/>
          <a:p>
            <a:r>
              <a:rPr lang="zh-TW" altLang="en-US" sz="2400" b="1">
                <a:solidFill>
                  <a:schemeClr val="tx2"/>
                </a:solidFill>
                <a:effectLst>
                  <a:outerShdw blurRad="38100" dist="38100" dir="2700000" algn="tl">
                    <a:srgbClr val="C0C0C0"/>
                  </a:outerShdw>
                </a:effectLst>
                <a:latin typeface="Franklin Gothic Book" pitchFamily="34" charset="0"/>
              </a:rPr>
              <a:t>紅外線</a:t>
            </a:r>
          </a:p>
        </p:txBody>
      </p:sp>
      <p:sp>
        <p:nvSpPr>
          <p:cNvPr id="10" name="矩形 9"/>
          <p:cNvSpPr/>
          <p:nvPr/>
        </p:nvSpPr>
        <p:spPr>
          <a:xfrm>
            <a:off x="1524000" y="5562600"/>
            <a:ext cx="6400800" cy="369888"/>
          </a:xfrm>
          <a:prstGeom prst="rect">
            <a:avLst/>
          </a:prstGeom>
          <a:solidFill>
            <a:schemeClr val="accent3">
              <a:lumMod val="40000"/>
              <a:lumOff val="60000"/>
            </a:schemeClr>
          </a:solidFill>
        </p:spPr>
        <p:txBody>
          <a:bodyPr>
            <a:spAutoFit/>
          </a:bodyPr>
          <a:lstStyle/>
          <a:p>
            <a:pPr>
              <a:defRPr/>
            </a:pPr>
            <a:r>
              <a:rPr lang="zh-TW" altLang="en-US" dirty="0"/>
              <a:t>收訊端與發訊端必須位於同一直線，中間不能有障礙物阻隔。</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Grp="1" noChangeArrowheads="1"/>
          </p:cNvSpPr>
          <p:nvPr>
            <p:ph sz="half" idx="4294967295"/>
          </p:nvPr>
        </p:nvSpPr>
        <p:spPr>
          <a:xfrm>
            <a:off x="381000" y="1935163"/>
            <a:ext cx="3733800" cy="4313237"/>
          </a:xfrm>
        </p:spPr>
        <p:txBody>
          <a:bodyPr/>
          <a:lstStyle/>
          <a:p>
            <a:pPr>
              <a:buFont typeface="Wingdings" pitchFamily="2" charset="2"/>
              <a:buChar char="l"/>
            </a:pPr>
            <a:r>
              <a:rPr lang="zh-TW" altLang="en-US" sz="2400"/>
              <a:t>當電腦的數目不只一部，而且所在的位置可能是同一棟建築物的不同辦公室、同一個公司或學校的不同建築物，那麼將這些電腦連接在一起所形成的網路，就叫做區域網路 </a:t>
            </a:r>
            <a:r>
              <a:rPr lang="en-US" altLang="zh-TW" sz="2400"/>
              <a:t>(LAN)</a:t>
            </a:r>
            <a:r>
              <a:rPr lang="zh-TW" altLang="en-US" sz="2400"/>
              <a:t>。</a:t>
            </a:r>
          </a:p>
        </p:txBody>
      </p:sp>
      <p:pic>
        <p:nvPicPr>
          <p:cNvPr id="12291" name="Picture 7" descr="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95400"/>
            <a:ext cx="3962400" cy="4887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標題 5"/>
          <p:cNvSpPr>
            <a:spLocks noGrp="1"/>
          </p:cNvSpPr>
          <p:nvPr>
            <p:ph type="title" idx="4294967295"/>
          </p:nvPr>
        </p:nvSpPr>
        <p:spPr>
          <a:xfrm>
            <a:off x="301625" y="990600"/>
            <a:ext cx="8686800" cy="841375"/>
          </a:xfrm>
        </p:spPr>
        <p:txBody>
          <a:bodyPr>
            <a:normAutofit/>
          </a:bodyPr>
          <a:lstStyle/>
          <a:p>
            <a:pPr algn="just">
              <a:spcBef>
                <a:spcPct val="20000"/>
              </a:spcBef>
              <a:buClr>
                <a:schemeClr val="accent1"/>
              </a:buClr>
              <a:buSzPct val="70000"/>
            </a:pPr>
            <a:r>
              <a:rPr lang="zh-TW" altLang="en-US" sz="3200" b="1">
                <a:effectLst>
                  <a:outerShdw blurRad="38100" dist="38100" dir="2700000" algn="tl">
                    <a:srgbClr val="C0C0C0"/>
                  </a:outerShdw>
                </a:effectLst>
                <a:latin typeface="Franklin Gothic Book" pitchFamily="34" charset="0"/>
              </a:rPr>
              <a:t>區域網路</a:t>
            </a:r>
            <a:r>
              <a:rPr lang="en-US" altLang="zh-TW" sz="3200" b="1">
                <a:effectLst>
                  <a:outerShdw blurRad="38100" dist="38100" dir="2700000" algn="tl">
                    <a:srgbClr val="C0C0C0"/>
                  </a:outerShdw>
                </a:effectLst>
                <a:latin typeface="Franklin Gothic Book" pitchFamily="34" charset="0"/>
              </a:rPr>
              <a:t>(LAN)</a:t>
            </a:r>
            <a:endParaRPr lang="zh-TW" altLang="en-US" sz="3200" b="1">
              <a:effectLst>
                <a:outerShdw blurRad="38100" dist="38100" dir="2700000" algn="tl">
                  <a:srgbClr val="C0C0C0"/>
                </a:outerShdw>
              </a:effectLst>
              <a:latin typeface="Franklin Gothic Book" pitchFamily="34" charset="0"/>
            </a:endParaRPr>
          </a:p>
        </p:txBody>
      </p:sp>
      <p:sp>
        <p:nvSpPr>
          <p:cNvPr id="10" name="標題 8"/>
          <p:cNvSpPr txBox="1">
            <a:spLocks/>
          </p:cNvSpPr>
          <p:nvPr/>
        </p:nvSpPr>
        <p:spPr>
          <a:xfrm>
            <a:off x="301625" y="457200"/>
            <a:ext cx="8686800" cy="841375"/>
          </a:xfrm>
          <a:prstGeom prst="rect">
            <a:avLst/>
          </a:prstGeom>
        </p:spPr>
        <p:txBody>
          <a:bodyPr anchor="ctr">
            <a:normAutofit/>
          </a:bodyPr>
          <a:lstStyle/>
          <a:p>
            <a:pPr eaLnBrk="0" hangingPunct="0">
              <a:defRPr/>
            </a:pPr>
            <a:r>
              <a:rPr kumimoji="0" lang="en-US" altLang="zh-TW" sz="3200" b="1" cap="all">
                <a:effectLst>
                  <a:outerShdw blurRad="38100" dist="38100" dir="2700000" algn="tl">
                    <a:srgbClr val="C0C0C0"/>
                  </a:outerShdw>
                </a:effectLst>
              </a:rPr>
              <a:t>1-2</a:t>
            </a:r>
            <a:r>
              <a:rPr kumimoji="0" lang="zh-TW" altLang="en-US" sz="3200" b="1" cap="all">
                <a:effectLst>
                  <a:outerShdw blurRad="38100" dist="38100" dir="2700000" algn="tl">
                    <a:srgbClr val="C0C0C0"/>
                  </a:outerShdw>
                </a:effectLst>
              </a:rPr>
              <a:t> 電腦網路的類型</a:t>
            </a:r>
            <a:endParaRPr kumimoji="0" lang="zh-TW" altLang="en-US" sz="3200" b="1" cap="all" dirty="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idx="4294967295"/>
          </p:nvPr>
        </p:nvSpPr>
        <p:spPr>
          <a:xfrm>
            <a:off x="457200" y="1295400"/>
            <a:ext cx="3733800" cy="838200"/>
          </a:xfrm>
        </p:spPr>
        <p:txBody>
          <a:bodyPr/>
          <a:lstStyle/>
          <a:p>
            <a:pPr marL="0" indent="0" eaLnBrk="1" hangingPunct="1"/>
            <a:r>
              <a:rPr lang="zh-TW" altLang="en-US" sz="2400" smtClean="0">
                <a:latin typeface="Franklin Gothic Book" pitchFamily="34" charset="0"/>
                <a:ea typeface="新細明體" pitchFamily="18" charset="-120"/>
              </a:rPr>
              <a:t>擴散式紅外線 </a:t>
            </a:r>
            <a:r>
              <a:rPr lang="en-US" altLang="zh-TW" sz="2400" smtClean="0">
                <a:latin typeface="Franklin Gothic Book" pitchFamily="34" charset="0"/>
                <a:ea typeface="新細明體" pitchFamily="18" charset="-120"/>
              </a:rPr>
              <a:t>(DF/IR)</a:t>
            </a:r>
          </a:p>
        </p:txBody>
      </p:sp>
      <p:pic>
        <p:nvPicPr>
          <p:cNvPr id="148483" name="Picture 9" descr="13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0"/>
            <a:ext cx="56388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2</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網路傳輸媒介</a:t>
            </a:r>
          </a:p>
        </p:txBody>
      </p:sp>
      <p:sp>
        <p:nvSpPr>
          <p:cNvPr id="6" name="矩形 5"/>
          <p:cNvSpPr/>
          <p:nvPr/>
        </p:nvSpPr>
        <p:spPr>
          <a:xfrm>
            <a:off x="1066800" y="5334000"/>
            <a:ext cx="6934200" cy="369888"/>
          </a:xfrm>
          <a:prstGeom prst="rect">
            <a:avLst/>
          </a:prstGeom>
          <a:solidFill>
            <a:schemeClr val="accent3">
              <a:lumMod val="40000"/>
              <a:lumOff val="60000"/>
            </a:schemeClr>
          </a:solidFill>
        </p:spPr>
        <p:txBody>
          <a:bodyPr>
            <a:spAutoFit/>
          </a:bodyPr>
          <a:lstStyle/>
          <a:p>
            <a:pPr>
              <a:defRPr/>
            </a:pPr>
            <a:r>
              <a:rPr lang="zh-TW" altLang="en-US" dirty="0"/>
              <a:t>收訊端與發訊端無須位於同一直線，但必須位於同一密閉空間。</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noChangeArrowheads="1"/>
          </p:cNvSpPr>
          <p:nvPr>
            <p:ph idx="4294967295"/>
          </p:nvPr>
        </p:nvSpPr>
        <p:spPr>
          <a:xfrm>
            <a:off x="533400" y="1295400"/>
            <a:ext cx="3962400" cy="609600"/>
          </a:xfrm>
        </p:spPr>
        <p:txBody>
          <a:bodyPr/>
          <a:lstStyle/>
          <a:p>
            <a:pPr marL="0" indent="0" eaLnBrk="1" hangingPunct="1"/>
            <a:r>
              <a:rPr lang="zh-TW" altLang="en-US" sz="2400" smtClean="0">
                <a:latin typeface="Franklin Gothic Book" pitchFamily="34" charset="0"/>
                <a:ea typeface="新細明體" pitchFamily="18" charset="-120"/>
              </a:rPr>
              <a:t>全向式紅外線 </a:t>
            </a:r>
            <a:r>
              <a:rPr lang="en-US" altLang="zh-TW" sz="2400" smtClean="0">
                <a:latin typeface="Franklin Gothic Book" pitchFamily="34" charset="0"/>
                <a:ea typeface="新細明體" pitchFamily="18" charset="-120"/>
              </a:rPr>
              <a:t>(Omini/IR)</a:t>
            </a:r>
          </a:p>
        </p:txBody>
      </p:sp>
      <p:pic>
        <p:nvPicPr>
          <p:cNvPr id="149507" name="Picture 7" descr="13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133600"/>
            <a:ext cx="64008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2</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網路傳輸媒介</a:t>
            </a:r>
          </a:p>
        </p:txBody>
      </p:sp>
      <p:sp>
        <p:nvSpPr>
          <p:cNvPr id="6" name="矩形 5"/>
          <p:cNvSpPr/>
          <p:nvPr/>
        </p:nvSpPr>
        <p:spPr>
          <a:xfrm>
            <a:off x="1219200" y="5602288"/>
            <a:ext cx="6400800" cy="646112"/>
          </a:xfrm>
          <a:prstGeom prst="rect">
            <a:avLst/>
          </a:prstGeom>
          <a:solidFill>
            <a:schemeClr val="accent3">
              <a:lumMod val="40000"/>
              <a:lumOff val="60000"/>
            </a:schemeClr>
          </a:solidFill>
        </p:spPr>
        <p:txBody>
          <a:bodyPr>
            <a:spAutoFit/>
          </a:bodyPr>
          <a:lstStyle/>
          <a:p>
            <a:pPr>
              <a:defRPr/>
            </a:pPr>
            <a:r>
              <a:rPr lang="zh-TW" altLang="en-US" dirty="0"/>
              <a:t>包含一個全向性的基地台，可以接收定向性的發訊端所發射出來的紅外線，而且發射端是指向基地台。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idx="4294967295"/>
          </p:nvPr>
        </p:nvSpPr>
        <p:spPr>
          <a:xfrm>
            <a:off x="542925" y="1524000"/>
            <a:ext cx="8067675" cy="2825750"/>
          </a:xfrm>
        </p:spPr>
        <p:txBody>
          <a:bodyPr/>
          <a:lstStyle/>
          <a:p>
            <a:pPr eaLnBrk="1" hangingPunct="1">
              <a:spcBef>
                <a:spcPct val="0"/>
              </a:spcBef>
              <a:buFont typeface="Wingdings 2" pitchFamily="18" charset="2"/>
              <a:buNone/>
            </a:pPr>
            <a:r>
              <a:rPr kumimoji="1" lang="zh-TW" altLang="en-US" sz="2400" b="1" smtClean="0">
                <a:effectLst>
                  <a:outerShdw blurRad="38100" dist="38100" dir="2700000" algn="tl">
                    <a:srgbClr val="C0C0C0"/>
                  </a:outerShdw>
                </a:effectLst>
                <a:latin typeface="Franklin Gothic Book" pitchFamily="34" charset="0"/>
                <a:ea typeface="新細明體" pitchFamily="18" charset="-120"/>
              </a:rPr>
              <a:t>雷射</a:t>
            </a:r>
          </a:p>
          <a:p>
            <a:pPr eaLnBrk="1" hangingPunct="1"/>
            <a:r>
              <a:rPr lang="zh-TW" altLang="en-US" sz="2400" smtClean="0">
                <a:latin typeface="Franklin Gothic Book" pitchFamily="34" charset="0"/>
                <a:ea typeface="新細明體" pitchFamily="18" charset="-120"/>
              </a:rPr>
              <a:t>雷射 </a:t>
            </a:r>
            <a:r>
              <a:rPr lang="en-US" altLang="zh-TW" sz="2400" smtClean="0">
                <a:latin typeface="Franklin Gothic Book" pitchFamily="34" charset="0"/>
                <a:ea typeface="新細明體" pitchFamily="18" charset="-120"/>
              </a:rPr>
              <a:t>(laser)</a:t>
            </a:r>
            <a:r>
              <a:rPr lang="zh-TW" altLang="en-US" sz="2400" smtClean="0">
                <a:latin typeface="Franklin Gothic Book" pitchFamily="34" charset="0"/>
                <a:ea typeface="新細明體" pitchFamily="18" charset="-120"/>
              </a:rPr>
              <a:t>，其原理是物質在受到能量激發時，原子中的電子因為吸收能量而到達高電位的軌道，但卻呈現不穩定狀態，以致需要釋放能量以回復原來電位的軌道，這些釋放出來的能量會以光波的形式呈現。雷射具有單一波長、高能量、直線前進、不易散射等特質。</a:t>
            </a:r>
          </a:p>
        </p:txBody>
      </p:sp>
      <p:sp>
        <p:nvSpPr>
          <p:cNvPr id="7" name="標題 3"/>
          <p:cNvSpPr>
            <a:spLocks noGrp="1"/>
          </p:cNvSpPr>
          <p:nvPr>
            <p:ph type="title" idx="4294967295"/>
          </p:nvPr>
        </p:nvSpPr>
        <p:spPr>
          <a:xfrm>
            <a:off x="304800" y="381000"/>
            <a:ext cx="8686800" cy="838200"/>
          </a:xfrm>
        </p:spPr>
        <p:txBody>
          <a:bodyPr wrap="square" lIns="91440" tIns="45720" rIns="91440" bIns="45720" numCol="1" anchorCtr="0" compatLnSpc="1">
            <a:prstTxWarp prst="textNoShape">
              <a:avLst/>
            </a:prstTxWarp>
          </a:bodyPr>
          <a:lstStyle/>
          <a:p>
            <a:pPr eaLnBrk="1" hangingPunct="1"/>
            <a:r>
              <a:rPr lang="en-US" altLang="zh-TW" sz="3200" b="1" cap="none" smtClean="0">
                <a:solidFill>
                  <a:schemeClr val="tx1"/>
                </a:solidFill>
                <a:effectLst>
                  <a:outerShdw blurRad="38100" dist="38100" dir="2700000" algn="tl">
                    <a:srgbClr val="C0C0C0"/>
                  </a:outerShdw>
                </a:effectLst>
                <a:latin typeface="Arial" charset="0"/>
                <a:ea typeface="新細明體" pitchFamily="18" charset="-120"/>
              </a:rPr>
              <a:t>2</a:t>
            </a:r>
            <a:r>
              <a:rPr lang="zh-TW" altLang="en-US" sz="3200" b="1" cap="none" smtClean="0">
                <a:solidFill>
                  <a:schemeClr val="tx1"/>
                </a:solidFill>
                <a:effectLst>
                  <a:outerShdw blurRad="38100" dist="38100" dir="2700000" algn="tl">
                    <a:srgbClr val="C0C0C0"/>
                  </a:outerShdw>
                </a:effectLst>
                <a:latin typeface="Arial" charset="0"/>
                <a:ea typeface="新細明體" pitchFamily="18" charset="-120"/>
              </a:rPr>
              <a:t> 網路傳輸媒介</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Text Box 4"/>
          <p:cNvSpPr txBox="1">
            <a:spLocks noChangeArrowheads="1"/>
          </p:cNvSpPr>
          <p:nvPr/>
        </p:nvSpPr>
        <p:spPr bwMode="auto">
          <a:xfrm>
            <a:off x="457200" y="533400"/>
            <a:ext cx="52578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3  無線區域網路 (WLAN)</a:t>
            </a:r>
            <a:endParaRPr kumimoji="0" lang="zh-TW" altLang="en-US" sz="3200" b="1">
              <a:effectLst>
                <a:outerShdw blurRad="38100" dist="38100" dir="2700000" algn="tl">
                  <a:srgbClr val="C0C0C0"/>
                </a:outerShdw>
              </a:effectLst>
            </a:endParaRPr>
          </a:p>
        </p:txBody>
      </p:sp>
      <p:sp>
        <p:nvSpPr>
          <p:cNvPr id="103430" name="Rectangle 3"/>
          <p:cNvSpPr>
            <a:spLocks noChangeArrowheads="1"/>
          </p:cNvSpPr>
          <p:nvPr/>
        </p:nvSpPr>
        <p:spPr bwMode="auto">
          <a:xfrm>
            <a:off x="466725" y="1066800"/>
            <a:ext cx="7991475" cy="5075238"/>
          </a:xfrm>
          <a:prstGeom prst="rect">
            <a:avLst/>
          </a:prstGeom>
          <a:noFill/>
          <a:ln w="9525">
            <a:noFill/>
            <a:miter lim="800000"/>
            <a:headEnd/>
            <a:tailEnd/>
          </a:ln>
        </p:spPr>
        <p:txBody>
          <a:bodyPr/>
          <a:lstStyle/>
          <a:p>
            <a:pPr algn="just">
              <a:spcBef>
                <a:spcPct val="20000"/>
              </a:spcBef>
              <a:buClr>
                <a:schemeClr val="accent1"/>
              </a:buClr>
              <a:buSzPct val="70000"/>
              <a:buFont typeface="Wingdings" pitchFamily="2" charset="2"/>
              <a:buNone/>
            </a:pPr>
            <a:r>
              <a:rPr kumimoji="0" lang="zh-TW" altLang="en-US" sz="2400" b="1">
                <a:solidFill>
                  <a:schemeClr val="tx2"/>
                </a:solidFill>
                <a:effectLst>
                  <a:outerShdw blurRad="38100" dist="38100" dir="2700000" algn="tl">
                    <a:srgbClr val="C0C0C0"/>
                  </a:outerShdw>
                </a:effectLst>
                <a:latin typeface="Franklin Gothic Book" pitchFamily="34" charset="0"/>
              </a:rPr>
              <a:t>　無線區域網路的架構</a:t>
            </a:r>
          </a:p>
          <a:p>
            <a:pPr algn="just">
              <a:spcBef>
                <a:spcPct val="20000"/>
              </a:spcBef>
              <a:buClr>
                <a:schemeClr val="accent1"/>
              </a:buClr>
              <a:buSzPct val="70000"/>
              <a:buFont typeface="Wingdings" pitchFamily="2" charset="2"/>
              <a:buNone/>
            </a:pPr>
            <a:endParaRPr kumimoji="0" lang="en-US" altLang="zh-TW" sz="2400" b="1">
              <a:solidFill>
                <a:schemeClr val="tx2"/>
              </a:solidFill>
              <a:effectLst>
                <a:outerShdw blurRad="38100" dist="38100" dir="2700000" algn="tl">
                  <a:srgbClr val="C0C0C0"/>
                </a:outerShdw>
              </a:effectLst>
              <a:latin typeface="Franklin Gothic Book" pitchFamily="34" charset="0"/>
            </a:endParaRPr>
          </a:p>
        </p:txBody>
      </p:sp>
      <p:pic>
        <p:nvPicPr>
          <p:cNvPr id="1187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57400"/>
            <a:ext cx="80772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Text Box 4"/>
          <p:cNvSpPr txBox="1">
            <a:spLocks noChangeArrowheads="1"/>
          </p:cNvSpPr>
          <p:nvPr/>
        </p:nvSpPr>
        <p:spPr bwMode="auto">
          <a:xfrm>
            <a:off x="457200" y="533400"/>
            <a:ext cx="52578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3  無線區域網路 (WLAN)</a:t>
            </a:r>
            <a:endParaRPr kumimoji="0" lang="zh-TW" altLang="en-US" sz="3200" b="1">
              <a:effectLst>
                <a:outerShdw blurRad="38100" dist="38100" dir="2700000" algn="tl">
                  <a:srgbClr val="C0C0C0"/>
                </a:outerShdw>
              </a:effectLst>
            </a:endParaRPr>
          </a:p>
        </p:txBody>
      </p:sp>
      <p:sp>
        <p:nvSpPr>
          <p:cNvPr id="102405" name="Rectangle 3"/>
          <p:cNvSpPr>
            <a:spLocks noChangeArrowheads="1"/>
          </p:cNvSpPr>
          <p:nvPr/>
        </p:nvSpPr>
        <p:spPr bwMode="auto">
          <a:xfrm>
            <a:off x="466725" y="1066800"/>
            <a:ext cx="7991475" cy="5075238"/>
          </a:xfrm>
          <a:prstGeom prst="rect">
            <a:avLst/>
          </a:prstGeom>
          <a:noFill/>
          <a:ln w="9525">
            <a:noFill/>
            <a:miter lim="800000"/>
            <a:headEnd/>
            <a:tailEnd/>
          </a:ln>
        </p:spPr>
        <p:txBody>
          <a:bodyPr/>
          <a:lstStyle/>
          <a:p>
            <a:pPr algn="just">
              <a:spcBef>
                <a:spcPct val="20000"/>
              </a:spcBef>
              <a:buClr>
                <a:schemeClr val="accent1"/>
              </a:buClr>
              <a:buSzPct val="70000"/>
              <a:buFont typeface="Wingdings" pitchFamily="2" charset="2"/>
              <a:buNone/>
            </a:pPr>
            <a:r>
              <a:rPr kumimoji="0" lang="zh-TW" altLang="en-US" sz="2400" b="1">
                <a:solidFill>
                  <a:schemeClr val="tx2"/>
                </a:solidFill>
                <a:effectLst>
                  <a:outerShdw blurRad="38100" dist="38100" dir="2700000" algn="tl">
                    <a:srgbClr val="C0C0C0"/>
                  </a:outerShdw>
                </a:effectLst>
                <a:latin typeface="Franklin Gothic Book" pitchFamily="34" charset="0"/>
              </a:rPr>
              <a:t>　無線區域網路</a:t>
            </a:r>
            <a:r>
              <a:rPr kumimoji="0" lang="en-US" altLang="zh-TW" sz="2400" b="1">
                <a:solidFill>
                  <a:schemeClr val="tx2"/>
                </a:solidFill>
                <a:effectLst>
                  <a:outerShdw blurRad="38100" dist="38100" dir="2700000" algn="tl">
                    <a:srgbClr val="C0C0C0"/>
                  </a:outerShdw>
                </a:effectLst>
                <a:latin typeface="Franklin Gothic Book" pitchFamily="34" charset="0"/>
              </a:rPr>
              <a:t>V.S</a:t>
            </a:r>
            <a:r>
              <a:rPr kumimoji="0" lang="zh-TW" altLang="en-US" sz="2400" b="1">
                <a:solidFill>
                  <a:schemeClr val="tx2"/>
                </a:solidFill>
                <a:effectLst>
                  <a:outerShdw blurRad="38100" dist="38100" dir="2700000" algn="tl">
                    <a:srgbClr val="C0C0C0"/>
                  </a:outerShdw>
                </a:effectLst>
                <a:latin typeface="Franklin Gothic Book" pitchFamily="34" charset="0"/>
              </a:rPr>
              <a:t>無線個人網路</a:t>
            </a:r>
          </a:p>
          <a:p>
            <a:pPr algn="just">
              <a:spcBef>
                <a:spcPct val="20000"/>
              </a:spcBef>
              <a:buClr>
                <a:schemeClr val="accent1"/>
              </a:buClr>
              <a:buSzPct val="70000"/>
              <a:buFont typeface="Wingdings" pitchFamily="2" charset="2"/>
              <a:buNone/>
            </a:pPr>
            <a:endParaRPr kumimoji="0" lang="en-US" altLang="zh-TW" sz="2400" b="1">
              <a:solidFill>
                <a:schemeClr val="tx2"/>
              </a:solidFill>
              <a:effectLst>
                <a:outerShdw blurRad="38100" dist="38100" dir="2700000" algn="tl">
                  <a:srgbClr val="C0C0C0"/>
                </a:outerShdw>
              </a:effectLst>
              <a:latin typeface="Franklin Gothic Book" pitchFamily="34" charset="0"/>
            </a:endParaRPr>
          </a:p>
        </p:txBody>
      </p:sp>
      <p:pic>
        <p:nvPicPr>
          <p:cNvPr id="12084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05000"/>
            <a:ext cx="7848600"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p:cNvSpPr>
          <p:nvPr>
            <p:ph type="body" idx="4294967295"/>
          </p:nvPr>
        </p:nvSpPr>
        <p:spPr>
          <a:xfrm>
            <a:off x="609600" y="1554163"/>
            <a:ext cx="3733800" cy="4525962"/>
          </a:xfrm>
        </p:spPr>
        <p:txBody>
          <a:bodyPr/>
          <a:lstStyle/>
          <a:p>
            <a:pPr eaLnBrk="1" hangingPunct="1">
              <a:lnSpc>
                <a:spcPct val="110000"/>
              </a:lnSpc>
              <a:buFont typeface="Wingdings" pitchFamily="2" charset="2"/>
              <a:buChar char="l"/>
              <a:defRPr/>
            </a:pPr>
            <a:r>
              <a:rPr lang="en-US" altLang="zh-TW" sz="2000" smtClean="0">
                <a:effectLst>
                  <a:outerShdw blurRad="38100" dist="38100" dir="2700000" algn="tl">
                    <a:srgbClr val="C0C0C0"/>
                  </a:outerShdw>
                </a:effectLst>
              </a:rPr>
              <a:t>RFID (Radio Frequency Identification)</a:t>
            </a:r>
          </a:p>
          <a:p>
            <a:pPr eaLnBrk="1" hangingPunct="1">
              <a:lnSpc>
                <a:spcPct val="110000"/>
              </a:lnSpc>
              <a:buFont typeface="Wingdings" pitchFamily="2" charset="2"/>
              <a:buNone/>
              <a:defRPr/>
            </a:pPr>
            <a:r>
              <a:rPr lang="zh-TW" altLang="en-US" sz="2000" smtClean="0">
                <a:effectLst>
                  <a:outerShdw blurRad="38100" dist="38100" dir="2700000" algn="tl">
                    <a:srgbClr val="C0C0C0"/>
                  </a:outerShdw>
                </a:effectLst>
              </a:rPr>
              <a:t>    是一種透過無線電波傳送識別資料的非接觸式辨識系統，日常生活中常見的捷運悠遊卡、大廈、飯店或企業的門禁卡、</a:t>
            </a:r>
            <a:r>
              <a:rPr lang="en-US" altLang="zh-TW" sz="2000" smtClean="0">
                <a:effectLst>
                  <a:outerShdw blurRad="38100" dist="38100" dir="2700000" algn="tl">
                    <a:srgbClr val="C0C0C0"/>
                  </a:outerShdw>
                </a:effectLst>
              </a:rPr>
              <a:t>7-ELEVEN</a:t>
            </a:r>
            <a:r>
              <a:rPr lang="zh-TW" altLang="en-US" sz="2000" smtClean="0">
                <a:effectLst>
                  <a:outerShdw blurRad="38100" dist="38100" dir="2700000" algn="tl">
                    <a:srgbClr val="C0C0C0"/>
                  </a:outerShdw>
                </a:effectLst>
              </a:rPr>
              <a:t>的</a:t>
            </a:r>
            <a:r>
              <a:rPr lang="en-US" altLang="zh-TW" sz="2000" smtClean="0">
                <a:effectLst>
                  <a:outerShdw blurRad="38100" dist="38100" dir="2700000" algn="tl">
                    <a:srgbClr val="C0C0C0"/>
                  </a:outerShdw>
                </a:effectLst>
              </a:rPr>
              <a:t>icash</a:t>
            </a:r>
            <a:r>
              <a:rPr lang="zh-TW" altLang="en-US" sz="2000" smtClean="0">
                <a:effectLst>
                  <a:outerShdw blurRad="38100" dist="38100" dir="2700000" algn="tl">
                    <a:srgbClr val="C0C0C0"/>
                  </a:outerShdw>
                </a:effectLst>
              </a:rPr>
              <a:t>卡</a:t>
            </a:r>
            <a:r>
              <a:rPr lang="en-US" altLang="zh-TW" sz="2000" smtClean="0">
                <a:effectLst>
                  <a:outerShdw blurRad="38100" dist="38100" dir="2700000" algn="tl">
                    <a:srgbClr val="C0C0C0"/>
                  </a:outerShdw>
                </a:effectLst>
              </a:rPr>
              <a:t>…</a:t>
            </a:r>
            <a:r>
              <a:rPr lang="zh-TW" altLang="en-US" sz="2000" smtClean="0">
                <a:effectLst>
                  <a:outerShdw blurRad="38100" dist="38100" dir="2700000" algn="tl">
                    <a:srgbClr val="C0C0C0"/>
                  </a:outerShdw>
                </a:effectLst>
              </a:rPr>
              <a:t>，都是</a:t>
            </a:r>
            <a:r>
              <a:rPr lang="en-US" altLang="zh-TW" sz="2000" smtClean="0">
                <a:effectLst>
                  <a:outerShdw blurRad="38100" dist="38100" dir="2700000" algn="tl">
                    <a:srgbClr val="C0C0C0"/>
                  </a:outerShdw>
                </a:effectLst>
              </a:rPr>
              <a:t>RFID</a:t>
            </a:r>
            <a:r>
              <a:rPr lang="zh-TW" altLang="en-US" sz="2000" smtClean="0">
                <a:effectLst>
                  <a:outerShdw blurRad="38100" dist="38100" dir="2700000" algn="tl">
                    <a:srgbClr val="C0C0C0"/>
                  </a:outerShdw>
                </a:effectLst>
              </a:rPr>
              <a:t>的應用。</a:t>
            </a:r>
          </a:p>
          <a:p>
            <a:pPr eaLnBrk="1" hangingPunct="1">
              <a:lnSpc>
                <a:spcPct val="110000"/>
              </a:lnSpc>
              <a:buFont typeface="Wingdings" pitchFamily="2" charset="2"/>
              <a:buChar char="l"/>
              <a:defRPr/>
            </a:pPr>
            <a:r>
              <a:rPr lang="zh-TW" altLang="en-US" sz="2000" smtClean="0">
                <a:effectLst>
                  <a:outerShdw blurRad="38100" dist="38100" dir="2700000" algn="tl">
                    <a:srgbClr val="C0C0C0"/>
                  </a:outerShdw>
                </a:effectLst>
              </a:rPr>
              <a:t>包含三個部份：</a:t>
            </a:r>
            <a:r>
              <a:rPr lang="zh-TW" altLang="en-US" sz="2000" smtClean="0">
                <a:solidFill>
                  <a:srgbClr val="3333FF"/>
                </a:solidFill>
                <a:effectLst>
                  <a:outerShdw blurRad="38100" dist="38100" dir="2700000" algn="tl">
                    <a:srgbClr val="C0C0C0"/>
                  </a:outerShdw>
                </a:effectLst>
              </a:rPr>
              <a:t>電子標籤、讀卡機、應用系統</a:t>
            </a:r>
          </a:p>
        </p:txBody>
      </p:sp>
      <p:sp>
        <p:nvSpPr>
          <p:cNvPr id="105476" name="Text Box 4"/>
          <p:cNvSpPr txBox="1">
            <a:spLocks noChangeArrowheads="1"/>
          </p:cNvSpPr>
          <p:nvPr/>
        </p:nvSpPr>
        <p:spPr bwMode="auto">
          <a:xfrm>
            <a:off x="457200" y="533400"/>
            <a:ext cx="6629400" cy="579438"/>
          </a:xfrm>
          <a:prstGeom prst="rect">
            <a:avLst/>
          </a:prstGeom>
          <a:noFill/>
          <a:ln w="9525">
            <a:noFill/>
            <a:miter lim="800000"/>
            <a:headEnd/>
            <a:tailEnd/>
          </a:ln>
          <a:effectLst/>
        </p:spPr>
        <p:txBody>
          <a:bodyPr>
            <a:spAutoFit/>
          </a:bodyPr>
          <a:lstStyle/>
          <a:p>
            <a:pPr>
              <a:defRPr/>
            </a:pPr>
            <a:r>
              <a:rPr kumimoji="0" lang="en-US" altLang="zh-TW" sz="3200" b="1" dirty="0">
                <a:effectLst>
                  <a:outerShdw blurRad="38100" dist="38100" dir="2700000" algn="tl">
                    <a:srgbClr val="C0C0C0"/>
                  </a:outerShdw>
                </a:effectLst>
              </a:rPr>
              <a:t>&lt;</a:t>
            </a:r>
            <a:r>
              <a:rPr kumimoji="0" lang="zh-TW" altLang="en-US" sz="3200" b="1" dirty="0">
                <a:effectLst>
                  <a:outerShdw blurRad="38100" dist="38100" dir="2700000" algn="tl">
                    <a:srgbClr val="C0C0C0"/>
                  </a:outerShdw>
                </a:effectLst>
              </a:rPr>
              <a:t>資訊部落</a:t>
            </a:r>
            <a:r>
              <a:rPr kumimoji="0" lang="en-US" altLang="zh-TW" sz="3200" b="1" dirty="0">
                <a:effectLst>
                  <a:outerShdw blurRad="38100" dist="38100" dir="2700000" algn="tl">
                    <a:srgbClr val="C0C0C0"/>
                  </a:outerShdw>
                </a:effectLst>
              </a:rPr>
              <a:t>&gt;</a:t>
            </a:r>
            <a:r>
              <a:rPr kumimoji="0" lang="zh-TW" altLang="en-US" sz="3200" b="1" dirty="0">
                <a:effectLst>
                  <a:outerShdw blurRad="38100" dist="38100" dir="2700000" algn="tl">
                    <a:srgbClr val="C0C0C0"/>
                  </a:outerShdw>
                </a:effectLst>
              </a:rPr>
              <a:t>何謂</a:t>
            </a:r>
            <a:r>
              <a:rPr kumimoji="0" lang="en-US" altLang="zh-TW" sz="3200" b="1" dirty="0">
                <a:effectLst>
                  <a:outerShdw blurRad="38100" dist="38100" dir="2700000" algn="tl">
                    <a:srgbClr val="C0C0C0"/>
                  </a:outerShdw>
                </a:effectLst>
              </a:rPr>
              <a:t>RFID?</a:t>
            </a:r>
          </a:p>
        </p:txBody>
      </p:sp>
      <p:pic>
        <p:nvPicPr>
          <p:cNvPr id="12288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763" y="1981200"/>
            <a:ext cx="416083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idx="4294967295"/>
          </p:nvPr>
        </p:nvSpPr>
        <p:spPr>
          <a:xfrm>
            <a:off x="685800" y="1447800"/>
            <a:ext cx="8067675" cy="5075238"/>
          </a:xfrm>
        </p:spPr>
        <p:txBody>
          <a:bodyPr/>
          <a:lstStyle/>
          <a:p>
            <a:pPr marL="0" indent="0" eaLnBrk="1" hangingPunct="1">
              <a:buFont typeface="Wingdings" pitchFamily="2" charset="2"/>
              <a:buNone/>
              <a:defRPr/>
            </a:pPr>
            <a:r>
              <a:rPr lang="zh-TW" altLang="en-US" sz="2400" smtClean="0">
                <a:effectLst>
                  <a:outerShdw blurRad="38100" dist="38100" dir="2700000" algn="tl">
                    <a:srgbClr val="C0C0C0"/>
                  </a:outerShdw>
                </a:effectLst>
                <a:ea typeface="新細明體" pitchFamily="18" charset="-120"/>
              </a:rPr>
              <a:t>無線都會網路 </a:t>
            </a:r>
            <a:r>
              <a:rPr lang="en-US" altLang="zh-TW" sz="2400" smtClean="0">
                <a:effectLst>
                  <a:outerShdw blurRad="38100" dist="38100" dir="2700000" algn="tl">
                    <a:srgbClr val="C0C0C0"/>
                  </a:outerShdw>
                </a:effectLst>
                <a:ea typeface="新細明體" pitchFamily="18" charset="-120"/>
              </a:rPr>
              <a:t>(WMAN) </a:t>
            </a:r>
            <a:r>
              <a:rPr lang="zh-TW" altLang="en-US" sz="2400" smtClean="0">
                <a:effectLst>
                  <a:outerShdw blurRad="38100" dist="38100" dir="2700000" algn="tl">
                    <a:srgbClr val="C0C0C0"/>
                  </a:outerShdw>
                </a:effectLst>
                <a:ea typeface="新細明體" pitchFamily="18" charset="-120"/>
              </a:rPr>
              <a:t>的標準是</a:t>
            </a:r>
            <a:r>
              <a:rPr lang="en-US" altLang="zh-TW" sz="2400" smtClean="0">
                <a:effectLst>
                  <a:outerShdw blurRad="38100" dist="38100" dir="2700000" algn="tl">
                    <a:srgbClr val="C0C0C0"/>
                  </a:outerShdw>
                </a:effectLst>
                <a:ea typeface="新細明體" pitchFamily="18" charset="-120"/>
              </a:rPr>
              <a:t>IEEE</a:t>
            </a:r>
            <a:r>
              <a:rPr lang="zh-TW" altLang="en-US" sz="2400" smtClean="0">
                <a:effectLst>
                  <a:outerShdw blurRad="38100" dist="38100" dir="2700000" algn="tl">
                    <a:srgbClr val="C0C0C0"/>
                  </a:outerShdw>
                </a:effectLst>
                <a:ea typeface="新細明體" pitchFamily="18" charset="-120"/>
              </a:rPr>
              <a:t>於</a:t>
            </a:r>
            <a:r>
              <a:rPr lang="en-US" altLang="zh-TW" sz="2400" smtClean="0">
                <a:effectLst>
                  <a:outerShdw blurRad="38100" dist="38100" dir="2700000" algn="tl">
                    <a:srgbClr val="C0C0C0"/>
                  </a:outerShdw>
                </a:effectLst>
                <a:ea typeface="新細明體" pitchFamily="18" charset="-120"/>
              </a:rPr>
              <a:t>2002</a:t>
            </a:r>
            <a:r>
              <a:rPr lang="zh-TW" altLang="en-US" sz="2400" smtClean="0">
                <a:effectLst>
                  <a:outerShdw blurRad="38100" dist="38100" dir="2700000" algn="tl">
                    <a:srgbClr val="C0C0C0"/>
                  </a:outerShdw>
                </a:effectLst>
                <a:ea typeface="新細明體" pitchFamily="18" charset="-120"/>
              </a:rPr>
              <a:t>年所發表的</a:t>
            </a:r>
            <a:r>
              <a:rPr lang="en-US" altLang="zh-TW" sz="2400" smtClean="0">
                <a:effectLst>
                  <a:outerShdw blurRad="38100" dist="38100" dir="2700000" algn="tl">
                    <a:srgbClr val="C0C0C0"/>
                  </a:outerShdw>
                </a:effectLst>
                <a:ea typeface="新細明體" pitchFamily="18" charset="-120"/>
              </a:rPr>
              <a:t>802.16</a:t>
            </a:r>
            <a:r>
              <a:rPr lang="zh-TW" altLang="en-US" sz="2400" smtClean="0">
                <a:effectLst>
                  <a:outerShdw blurRad="38100" dist="38100" dir="2700000" algn="tl">
                    <a:srgbClr val="C0C0C0"/>
                  </a:outerShdw>
                </a:effectLst>
                <a:ea typeface="新細明體" pitchFamily="18" charset="-120"/>
              </a:rPr>
              <a:t>。</a:t>
            </a:r>
            <a:r>
              <a:rPr lang="zh-TW" altLang="en-US" b="1" smtClean="0">
                <a:effectLst>
                  <a:outerShdw blurRad="38100" dist="38100" dir="2700000" algn="tl">
                    <a:srgbClr val="C0C0C0"/>
                  </a:outerShdw>
                </a:effectLst>
                <a:ea typeface="新細明體" pitchFamily="18" charset="-120"/>
              </a:rPr>
              <a:t> </a:t>
            </a:r>
          </a:p>
        </p:txBody>
      </p:sp>
      <p:pic>
        <p:nvPicPr>
          <p:cNvPr id="123907" name="Picture 6" descr="6-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14600"/>
            <a:ext cx="6705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5"/>
          <p:cNvSpPr txBox="1">
            <a:spLocks noChangeArrowheads="1"/>
          </p:cNvSpPr>
          <p:nvPr/>
        </p:nvSpPr>
        <p:spPr bwMode="auto">
          <a:xfrm>
            <a:off x="457200" y="533400"/>
            <a:ext cx="55626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4  無線都會網路 (WMAN)</a:t>
            </a:r>
            <a:endParaRPr kumimoji="0" lang="zh-TW" altLang="en-US" sz="3200" b="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內容版面配置區 2"/>
          <p:cNvSpPr>
            <a:spLocks noGrp="1"/>
          </p:cNvSpPr>
          <p:nvPr>
            <p:ph idx="4294967295"/>
          </p:nvPr>
        </p:nvSpPr>
        <p:spPr>
          <a:xfrm>
            <a:off x="609600" y="1524000"/>
            <a:ext cx="6781800" cy="4525963"/>
          </a:xfrm>
        </p:spPr>
        <p:txBody>
          <a:bodyPr/>
          <a:lstStyle/>
          <a:p>
            <a:pPr eaLnBrk="1" hangingPunct="1">
              <a:buFont typeface="Wingdings" pitchFamily="2" charset="2"/>
              <a:buChar char="l"/>
            </a:pPr>
            <a:r>
              <a:rPr lang="en-US" altLang="zh-TW" sz="2400" smtClean="0">
                <a:latin typeface="Franklin Gothic Book" pitchFamily="34" charset="0"/>
                <a:ea typeface="微軟正黑體" pitchFamily="34" charset="-120"/>
              </a:rPr>
              <a:t>WiMAX</a:t>
            </a:r>
            <a:r>
              <a:rPr lang="zh-TW" altLang="en-US" sz="2400" smtClean="0">
                <a:latin typeface="Franklin Gothic Book" pitchFamily="34" charset="0"/>
                <a:ea typeface="微軟正黑體" pitchFamily="34" charset="-120"/>
              </a:rPr>
              <a:t>的</a:t>
            </a:r>
            <a:r>
              <a:rPr lang="zh-TW" altLang="en-US" sz="2400" smtClean="0">
                <a:solidFill>
                  <a:srgbClr val="3333FF"/>
                </a:solidFill>
                <a:latin typeface="Franklin Gothic Book" pitchFamily="34" charset="0"/>
                <a:ea typeface="微軟正黑體" pitchFamily="34" charset="-120"/>
              </a:rPr>
              <a:t>最大傳輸距離為</a:t>
            </a:r>
            <a:r>
              <a:rPr lang="en-US" altLang="zh-TW" sz="2400" smtClean="0">
                <a:solidFill>
                  <a:srgbClr val="3333FF"/>
                </a:solidFill>
                <a:latin typeface="Franklin Gothic Book" pitchFamily="34" charset="0"/>
                <a:ea typeface="微軟正黑體" pitchFamily="34" charset="-120"/>
              </a:rPr>
              <a:t>30</a:t>
            </a:r>
            <a:r>
              <a:rPr lang="zh-TW" altLang="en-US" sz="2400" smtClean="0">
                <a:solidFill>
                  <a:srgbClr val="3333FF"/>
                </a:solidFill>
                <a:latin typeface="Franklin Gothic Book" pitchFamily="34" charset="0"/>
                <a:ea typeface="微軟正黑體" pitchFamily="34" charset="-120"/>
              </a:rPr>
              <a:t>英哩</a:t>
            </a:r>
            <a:r>
              <a:rPr lang="en-US" sz="2400" smtClean="0">
                <a:solidFill>
                  <a:srgbClr val="3333FF"/>
                </a:solidFill>
                <a:latin typeface="Franklin Gothic Book" pitchFamily="34" charset="0"/>
                <a:ea typeface="微軟正黑體" pitchFamily="34" charset="-120"/>
              </a:rPr>
              <a:t> </a:t>
            </a:r>
            <a:r>
              <a:rPr lang="en-US" altLang="zh-TW" sz="2400" smtClean="0">
                <a:solidFill>
                  <a:srgbClr val="3333FF"/>
                </a:solidFill>
                <a:latin typeface="Franklin Gothic Book" pitchFamily="34" charset="0"/>
                <a:ea typeface="微軟正黑體" pitchFamily="34" charset="-120"/>
              </a:rPr>
              <a:t>(</a:t>
            </a:r>
            <a:r>
              <a:rPr lang="zh-TW" altLang="en-US" sz="2400" smtClean="0">
                <a:solidFill>
                  <a:srgbClr val="3333FF"/>
                </a:solidFill>
                <a:latin typeface="Franklin Gothic Book" pitchFamily="34" charset="0"/>
                <a:ea typeface="微軟正黑體" pitchFamily="34" charset="-120"/>
              </a:rPr>
              <a:t>約</a:t>
            </a:r>
            <a:r>
              <a:rPr lang="en-US" altLang="zh-TW" sz="2400" smtClean="0">
                <a:solidFill>
                  <a:srgbClr val="3333FF"/>
                </a:solidFill>
                <a:latin typeface="Franklin Gothic Book" pitchFamily="34" charset="0"/>
                <a:ea typeface="微軟正黑體" pitchFamily="34" charset="-120"/>
              </a:rPr>
              <a:t>50</a:t>
            </a:r>
            <a:r>
              <a:rPr lang="zh-TW" altLang="en-US" sz="2400" smtClean="0">
                <a:solidFill>
                  <a:srgbClr val="3333FF"/>
                </a:solidFill>
                <a:latin typeface="Franklin Gothic Book" pitchFamily="34" charset="0"/>
                <a:ea typeface="微軟正黑體" pitchFamily="34" charset="-120"/>
              </a:rPr>
              <a:t>公里</a:t>
            </a:r>
            <a:r>
              <a:rPr lang="en-US" altLang="zh-TW" sz="2400" smtClean="0">
                <a:solidFill>
                  <a:srgbClr val="3333FF"/>
                </a:solidFill>
                <a:latin typeface="Franklin Gothic Book" pitchFamily="34" charset="0"/>
                <a:ea typeface="微軟正黑體" pitchFamily="34" charset="-120"/>
              </a:rPr>
              <a:t>)</a:t>
            </a:r>
            <a:r>
              <a:rPr lang="zh-TW" altLang="en-US" sz="2400" smtClean="0">
                <a:latin typeface="Franklin Gothic Book" pitchFamily="34" charset="0"/>
                <a:ea typeface="微軟正黑體" pitchFamily="34" charset="-120"/>
              </a:rPr>
              <a:t>，最大傳輸速率約</a:t>
            </a:r>
            <a:r>
              <a:rPr lang="en-US" altLang="zh-TW" sz="2400" smtClean="0">
                <a:solidFill>
                  <a:srgbClr val="3333FF"/>
                </a:solidFill>
                <a:latin typeface="Franklin Gothic Book" pitchFamily="34" charset="0"/>
                <a:ea typeface="微軟正黑體" pitchFamily="34" charset="-120"/>
              </a:rPr>
              <a:t>75Mbps</a:t>
            </a:r>
            <a:r>
              <a:rPr lang="zh-TW" altLang="en-US" sz="2400" smtClean="0">
                <a:solidFill>
                  <a:srgbClr val="3333FF"/>
                </a:solidFill>
                <a:latin typeface="Franklin Gothic Book" pitchFamily="34" charset="0"/>
                <a:ea typeface="微軟正黑體" pitchFamily="34" charset="-120"/>
              </a:rPr>
              <a:t>，使用</a:t>
            </a:r>
            <a:r>
              <a:rPr lang="en-US" altLang="zh-TW" sz="2400" smtClean="0">
                <a:solidFill>
                  <a:srgbClr val="3333FF"/>
                </a:solidFill>
                <a:latin typeface="Franklin Gothic Book" pitchFamily="34" charset="0"/>
                <a:ea typeface="微軟正黑體" pitchFamily="34" charset="-120"/>
              </a:rPr>
              <a:t>2GHz ~ 66GHz</a:t>
            </a:r>
            <a:r>
              <a:rPr lang="zh-TW" altLang="en-US" sz="2400" smtClean="0">
                <a:solidFill>
                  <a:srgbClr val="3333FF"/>
                </a:solidFill>
                <a:latin typeface="Franklin Gothic Book" pitchFamily="34" charset="0"/>
                <a:ea typeface="微軟正黑體" pitchFamily="34" charset="-120"/>
              </a:rPr>
              <a:t>波段</a:t>
            </a:r>
            <a:endParaRPr lang="en-US" altLang="zh-TW" sz="2400" smtClean="0">
              <a:solidFill>
                <a:srgbClr val="3333FF"/>
              </a:solidFill>
              <a:latin typeface="Franklin Gothic Book" pitchFamily="34" charset="0"/>
              <a:ea typeface="微軟正黑體" pitchFamily="34" charset="-120"/>
            </a:endParaRPr>
          </a:p>
          <a:p>
            <a:r>
              <a:rPr lang="en-US" altLang="zh-TW" sz="2400" smtClean="0">
                <a:latin typeface="Franklin Gothic Book" pitchFamily="34" charset="0"/>
                <a:ea typeface="微軟正黑體" pitchFamily="34" charset="-120"/>
              </a:rPr>
              <a:t>IEEE 802.16</a:t>
            </a:r>
            <a:r>
              <a:rPr lang="zh-TW" altLang="en-US" sz="2400" smtClean="0">
                <a:latin typeface="Franklin Gothic Book" pitchFamily="34" charset="0"/>
                <a:ea typeface="微軟正黑體" pitchFamily="34" charset="-120"/>
              </a:rPr>
              <a:t>標準包括</a:t>
            </a:r>
            <a:r>
              <a:rPr lang="en-US" altLang="zh-TW" sz="2400" smtClean="0">
                <a:latin typeface="Franklin Gothic Book" pitchFamily="34" charset="0"/>
                <a:ea typeface="微軟正黑體" pitchFamily="34" charset="-120"/>
              </a:rPr>
              <a:t>802.16</a:t>
            </a:r>
            <a:r>
              <a:rPr lang="zh-TW" altLang="en-US" sz="2400" smtClean="0">
                <a:latin typeface="Franklin Gothic Book" pitchFamily="34" charset="0"/>
                <a:ea typeface="微軟正黑體" pitchFamily="34" charset="-120"/>
              </a:rPr>
              <a:t>、</a:t>
            </a:r>
            <a:r>
              <a:rPr lang="en-US" altLang="zh-TW" sz="2400" smtClean="0">
                <a:latin typeface="Franklin Gothic Book" pitchFamily="34" charset="0"/>
                <a:ea typeface="微軟正黑體" pitchFamily="34" charset="-120"/>
              </a:rPr>
              <a:t>802.16a</a:t>
            </a:r>
            <a:r>
              <a:rPr lang="zh-TW" altLang="en-US" sz="2400" smtClean="0">
                <a:latin typeface="Franklin Gothic Book" pitchFamily="34" charset="0"/>
                <a:ea typeface="微軟正黑體" pitchFamily="34" charset="-120"/>
              </a:rPr>
              <a:t>、</a:t>
            </a:r>
            <a:r>
              <a:rPr lang="en-US" altLang="zh-TW" sz="2400" smtClean="0">
                <a:latin typeface="Franklin Gothic Book" pitchFamily="34" charset="0"/>
                <a:ea typeface="微軟正黑體" pitchFamily="34" charset="-120"/>
              </a:rPr>
              <a:t>802.16c</a:t>
            </a:r>
            <a:r>
              <a:rPr lang="zh-TW" altLang="en-US" sz="2400" smtClean="0">
                <a:latin typeface="Franklin Gothic Book" pitchFamily="34" charset="0"/>
                <a:ea typeface="微軟正黑體" pitchFamily="34" charset="-120"/>
              </a:rPr>
              <a:t>、</a:t>
            </a:r>
            <a:r>
              <a:rPr lang="en-US" altLang="zh-TW" sz="2400" smtClean="0">
                <a:latin typeface="Franklin Gothic Book" pitchFamily="34" charset="0"/>
                <a:ea typeface="微軟正黑體" pitchFamily="34" charset="-120"/>
              </a:rPr>
              <a:t>802.16d</a:t>
            </a:r>
            <a:r>
              <a:rPr lang="zh-TW" altLang="en-US" sz="2400" smtClean="0">
                <a:latin typeface="Franklin Gothic Book" pitchFamily="34" charset="0"/>
                <a:ea typeface="微軟正黑體" pitchFamily="34" charset="-120"/>
              </a:rPr>
              <a:t>、</a:t>
            </a:r>
            <a:r>
              <a:rPr lang="en-US" altLang="zh-TW" sz="2400" smtClean="0">
                <a:latin typeface="Franklin Gothic Book" pitchFamily="34" charset="0"/>
                <a:ea typeface="微軟正黑體" pitchFamily="34" charset="-120"/>
              </a:rPr>
              <a:t>802.16e</a:t>
            </a:r>
            <a:r>
              <a:rPr lang="zh-TW" altLang="en-US" sz="2400" smtClean="0">
                <a:latin typeface="Franklin Gothic Book" pitchFamily="34" charset="0"/>
                <a:ea typeface="微軟正黑體" pitchFamily="34" charset="-120"/>
              </a:rPr>
              <a:t>、</a:t>
            </a:r>
            <a:r>
              <a:rPr lang="en-US" altLang="zh-TW" sz="2400" smtClean="0">
                <a:latin typeface="Franklin Gothic Book" pitchFamily="34" charset="0"/>
                <a:ea typeface="微軟正黑體" pitchFamily="34" charset="-120"/>
              </a:rPr>
              <a:t>802.16f</a:t>
            </a:r>
            <a:r>
              <a:rPr lang="zh-TW" altLang="en-US" sz="2400" smtClean="0">
                <a:latin typeface="Franklin Gothic Book" pitchFamily="34" charset="0"/>
                <a:ea typeface="微軟正黑體" pitchFamily="34" charset="-120"/>
              </a:rPr>
              <a:t>、</a:t>
            </a:r>
            <a:r>
              <a:rPr lang="en-US" altLang="zh-TW" sz="2400" smtClean="0">
                <a:latin typeface="Franklin Gothic Book" pitchFamily="34" charset="0"/>
                <a:ea typeface="微軟正黑體" pitchFamily="34" charset="-120"/>
              </a:rPr>
              <a:t>802.16g</a:t>
            </a:r>
            <a:r>
              <a:rPr lang="zh-TW" altLang="en-US" sz="2400" smtClean="0">
                <a:latin typeface="Franklin Gothic Book" pitchFamily="34" charset="0"/>
                <a:ea typeface="微軟正黑體" pitchFamily="34" charset="-120"/>
              </a:rPr>
              <a:t>、</a:t>
            </a:r>
            <a:r>
              <a:rPr lang="en-US" altLang="zh-TW" sz="2400" smtClean="0">
                <a:latin typeface="Franklin Gothic Book" pitchFamily="34" charset="0"/>
                <a:ea typeface="微軟正黑體" pitchFamily="34" charset="-120"/>
              </a:rPr>
              <a:t>802.16m</a:t>
            </a:r>
            <a:r>
              <a:rPr lang="zh-TW" altLang="en-US" sz="2400" smtClean="0">
                <a:latin typeface="Franklin Gothic Book" pitchFamily="34" charset="0"/>
                <a:ea typeface="微軟正黑體" pitchFamily="34" charset="-120"/>
              </a:rPr>
              <a:t>等</a:t>
            </a:r>
            <a:endParaRPr lang="en-US" altLang="zh-TW" sz="2400" smtClean="0">
              <a:latin typeface="Franklin Gothic Book" pitchFamily="34" charset="0"/>
              <a:ea typeface="微軟正黑體" pitchFamily="34" charset="-120"/>
            </a:endParaRPr>
          </a:p>
          <a:p>
            <a:r>
              <a:rPr lang="en-US" altLang="zh-TW" sz="2400" smtClean="0">
                <a:latin typeface="Franklin Gothic Book" pitchFamily="34" charset="0"/>
                <a:ea typeface="微軟正黑體" pitchFamily="34" charset="-120"/>
              </a:rPr>
              <a:t>802.16 V.S. 802.11</a:t>
            </a:r>
          </a:p>
          <a:p>
            <a:pPr lvl="1" eaLnBrk="1" hangingPunct="1">
              <a:buFont typeface="Wingdings" pitchFamily="2" charset="2"/>
              <a:buChar char="u"/>
            </a:pPr>
            <a:r>
              <a:rPr lang="en-US" altLang="zh-TW" sz="1600" smtClean="0">
                <a:solidFill>
                  <a:schemeClr val="tx1"/>
                </a:solidFill>
                <a:latin typeface="Franklin Gothic Book" pitchFamily="34" charset="0"/>
                <a:ea typeface="微軟正黑體" pitchFamily="34" charset="-120"/>
              </a:rPr>
              <a:t>802.16</a:t>
            </a:r>
            <a:r>
              <a:rPr lang="zh-TW" altLang="en-US" sz="1600" smtClean="0">
                <a:solidFill>
                  <a:schemeClr val="tx1"/>
                </a:solidFill>
                <a:latin typeface="Franklin Gothic Book" pitchFamily="34" charset="0"/>
                <a:ea typeface="微軟正黑體" pitchFamily="34" charset="-120"/>
              </a:rPr>
              <a:t>所涵蓋的範圍可能遍及城鎮內不同的建築物，而且因為是</a:t>
            </a:r>
            <a:r>
              <a:rPr lang="zh-TW" altLang="en-US" sz="1600" smtClean="0">
                <a:solidFill>
                  <a:srgbClr val="3333FF"/>
                </a:solidFill>
                <a:latin typeface="Franklin Gothic Book" pitchFamily="34" charset="0"/>
                <a:ea typeface="微軟正黑體" pitchFamily="34" charset="-120"/>
              </a:rPr>
              <a:t>開放式通訊</a:t>
            </a:r>
            <a:r>
              <a:rPr lang="zh-TW" altLang="en-US" sz="1600" smtClean="0">
                <a:solidFill>
                  <a:schemeClr val="tx1"/>
                </a:solidFill>
                <a:latin typeface="Franklin Gothic Book" pitchFamily="34" charset="0"/>
                <a:ea typeface="微軟正黑體" pitchFamily="34" charset="-120"/>
              </a:rPr>
              <a:t>，所以在</a:t>
            </a:r>
            <a:r>
              <a:rPr lang="zh-TW" altLang="en-US" sz="1600" smtClean="0">
                <a:solidFill>
                  <a:srgbClr val="3333FF"/>
                </a:solidFill>
                <a:latin typeface="Franklin Gothic Book" pitchFamily="34" charset="0"/>
                <a:ea typeface="微軟正黑體" pitchFamily="34" charset="-120"/>
              </a:rPr>
              <a:t>安全方面的考量會比較多</a:t>
            </a:r>
            <a:r>
              <a:rPr lang="zh-TW" altLang="en-US" sz="1600" smtClean="0">
                <a:solidFill>
                  <a:schemeClr val="tx1"/>
                </a:solidFill>
                <a:latin typeface="Franklin Gothic Book" pitchFamily="34" charset="0"/>
                <a:ea typeface="微軟正黑體" pitchFamily="34" charset="-120"/>
              </a:rPr>
              <a:t>。</a:t>
            </a:r>
          </a:p>
          <a:p>
            <a:pPr lvl="1" eaLnBrk="1" hangingPunct="1">
              <a:buFont typeface="Wingdings" pitchFamily="2" charset="2"/>
              <a:buChar char="u"/>
            </a:pPr>
            <a:r>
              <a:rPr lang="en-US" altLang="zh-TW" sz="1600" smtClean="0">
                <a:solidFill>
                  <a:schemeClr val="tx1"/>
                </a:solidFill>
                <a:latin typeface="Franklin Gothic Book" pitchFamily="34" charset="0"/>
                <a:ea typeface="微軟正黑體" pitchFamily="34" charset="-120"/>
              </a:rPr>
              <a:t>802.11</a:t>
            </a:r>
            <a:r>
              <a:rPr lang="zh-TW" altLang="en-US" sz="1600" smtClean="0">
                <a:solidFill>
                  <a:schemeClr val="tx1"/>
                </a:solidFill>
                <a:latin typeface="Franklin Gothic Book" pitchFamily="34" charset="0"/>
                <a:ea typeface="微軟正黑體" pitchFamily="34" charset="-120"/>
              </a:rPr>
              <a:t>的用途是</a:t>
            </a:r>
            <a:r>
              <a:rPr lang="zh-TW" altLang="en-US" sz="1600" smtClean="0">
                <a:solidFill>
                  <a:srgbClr val="3333FF"/>
                </a:solidFill>
                <a:latin typeface="Franklin Gothic Book" pitchFamily="34" charset="0"/>
                <a:ea typeface="微軟正黑體" pitchFamily="34" charset="-120"/>
              </a:rPr>
              <a:t>以區域網路的連線為主</a:t>
            </a:r>
            <a:r>
              <a:rPr lang="zh-TW" altLang="en-US" sz="1600" smtClean="0">
                <a:solidFill>
                  <a:schemeClr val="tx1"/>
                </a:solidFill>
                <a:latin typeface="Franklin Gothic Book" pitchFamily="34" charset="0"/>
                <a:ea typeface="微軟正黑體" pitchFamily="34" charset="-120"/>
              </a:rPr>
              <a:t>，具有</a:t>
            </a:r>
            <a:r>
              <a:rPr lang="zh-TW" altLang="en-US" sz="1600" smtClean="0">
                <a:solidFill>
                  <a:srgbClr val="3333FF"/>
                </a:solidFill>
                <a:latin typeface="Franklin Gothic Book" pitchFamily="34" charset="0"/>
                <a:ea typeface="微軟正黑體" pitchFamily="34" charset="-120"/>
              </a:rPr>
              <a:t>不需要佈線、機動性高、擴充性高等優點</a:t>
            </a:r>
            <a:r>
              <a:rPr lang="zh-TW" altLang="en-US" sz="1600" smtClean="0">
                <a:solidFill>
                  <a:schemeClr val="tx1"/>
                </a:solidFill>
                <a:latin typeface="Franklin Gothic Book" pitchFamily="34" charset="0"/>
                <a:ea typeface="微軟正黑體" pitchFamily="34" charset="-120"/>
              </a:rPr>
              <a:t>，適用於小型辦公室、家庭網路、醫療院所、百貨賣場、傳輸業、倉儲業等場合。</a:t>
            </a:r>
          </a:p>
        </p:txBody>
      </p:sp>
      <p:sp>
        <p:nvSpPr>
          <p:cNvPr id="55301" name="Text Box 5"/>
          <p:cNvSpPr txBox="1">
            <a:spLocks noChangeArrowheads="1"/>
          </p:cNvSpPr>
          <p:nvPr/>
        </p:nvSpPr>
        <p:spPr bwMode="auto">
          <a:xfrm>
            <a:off x="457200" y="533400"/>
            <a:ext cx="55626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4  無線都會網路 (WMAN)</a:t>
            </a:r>
            <a:endParaRPr kumimoji="0" lang="zh-TW" altLang="en-US" sz="3200" b="1">
              <a:effectLst>
                <a:outerShdw blurRad="38100" dist="38100" dir="2700000" algn="tl">
                  <a:srgbClr val="C0C0C0"/>
                </a:outerShdw>
              </a:effectLst>
            </a:endParaRPr>
          </a:p>
        </p:txBody>
      </p:sp>
      <p:pic>
        <p:nvPicPr>
          <p:cNvPr id="12493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8938" y="2695575"/>
            <a:ext cx="20955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idx="4294967295"/>
          </p:nvPr>
        </p:nvSpPr>
        <p:spPr>
          <a:xfrm>
            <a:off x="533400" y="1524000"/>
            <a:ext cx="7620000" cy="5075238"/>
          </a:xfrm>
        </p:spPr>
        <p:txBody>
          <a:bodyPr/>
          <a:lstStyle/>
          <a:p>
            <a:pPr marL="0" indent="0" eaLnBrk="1" hangingPunct="1">
              <a:buFont typeface="Wingdings" pitchFamily="2" charset="2"/>
              <a:buChar char="l"/>
            </a:pPr>
            <a:r>
              <a:rPr lang="zh-TW" altLang="en-US" sz="2400" smtClean="0">
                <a:latin typeface="Franklin Gothic Book" pitchFamily="34" charset="0"/>
                <a:ea typeface="新細明體" pitchFamily="18" charset="-120"/>
              </a:rPr>
              <a:t>行動通訊 </a:t>
            </a:r>
            <a:r>
              <a:rPr lang="en-US" altLang="zh-TW" sz="2400" smtClean="0">
                <a:latin typeface="Franklin Gothic Book" pitchFamily="34" charset="0"/>
                <a:ea typeface="新細明體" pitchFamily="18" charset="-120"/>
              </a:rPr>
              <a:t>(mobile communication)</a:t>
            </a:r>
            <a:r>
              <a:rPr lang="zh-TW" altLang="en-US" sz="2400" smtClean="0">
                <a:latin typeface="Franklin Gothic Book" pitchFamily="34" charset="0"/>
                <a:ea typeface="新細明體" pitchFamily="18" charset="-120"/>
              </a:rPr>
              <a:t> 有基地台、人手一機的行動電話等裝置，目的是讓使用者可以在任何時間、任何地點與任何人通訊。</a:t>
            </a:r>
          </a:p>
          <a:p>
            <a:pPr marL="0" indent="0" eaLnBrk="1" hangingPunct="1">
              <a:buFont typeface="Wingdings" pitchFamily="2" charset="2"/>
              <a:buChar char="l"/>
            </a:pPr>
            <a:r>
              <a:rPr lang="zh-TW" altLang="en-US" sz="2400" smtClean="0">
                <a:latin typeface="Franklin Gothic Book" pitchFamily="34" charset="0"/>
                <a:ea typeface="新細明體" pitchFamily="18" charset="-120"/>
              </a:rPr>
              <a:t>根據所使用的技術不同，行動通訊又可以分成下列三種世代：</a:t>
            </a:r>
          </a:p>
          <a:p>
            <a:pPr marL="400050" lvl="1" indent="0" eaLnBrk="1" hangingPunct="1">
              <a:buFont typeface="Wingdings" pitchFamily="2" charset="2"/>
              <a:buChar char="u"/>
            </a:pPr>
            <a:r>
              <a:rPr lang="zh-TW" altLang="en-US" sz="2400" smtClean="0">
                <a:solidFill>
                  <a:srgbClr val="FF6600"/>
                </a:solidFill>
                <a:latin typeface="Franklin Gothic Book" pitchFamily="34" charset="0"/>
                <a:ea typeface="新細明體" pitchFamily="18" charset="-120"/>
              </a:rPr>
              <a:t>第一代：類比聲音。</a:t>
            </a:r>
          </a:p>
          <a:p>
            <a:pPr marL="400050" lvl="1" indent="0" eaLnBrk="1" hangingPunct="1">
              <a:buFont typeface="Wingdings" pitchFamily="2" charset="2"/>
              <a:buChar char="u"/>
            </a:pPr>
            <a:r>
              <a:rPr lang="zh-TW" altLang="en-US" sz="2400" smtClean="0">
                <a:solidFill>
                  <a:srgbClr val="FF6600"/>
                </a:solidFill>
                <a:latin typeface="Franklin Gothic Book" pitchFamily="34" charset="0"/>
                <a:ea typeface="新細明體" pitchFamily="18" charset="-120"/>
              </a:rPr>
              <a:t>第二代</a:t>
            </a:r>
            <a:r>
              <a:rPr lang="en-US" altLang="zh-TW" sz="2400" smtClean="0">
                <a:solidFill>
                  <a:srgbClr val="FF6600"/>
                </a:solidFill>
                <a:latin typeface="Franklin Gothic Book" pitchFamily="34" charset="0"/>
                <a:ea typeface="新細明體" pitchFamily="18" charset="-120"/>
              </a:rPr>
              <a:t>(2G)</a:t>
            </a:r>
            <a:r>
              <a:rPr lang="zh-TW" altLang="en-US" sz="2400" smtClean="0">
                <a:solidFill>
                  <a:srgbClr val="FF6600"/>
                </a:solidFill>
                <a:latin typeface="Franklin Gothic Book" pitchFamily="34" charset="0"/>
                <a:ea typeface="新細明體" pitchFamily="18" charset="-120"/>
              </a:rPr>
              <a:t>：數位聲音。</a:t>
            </a:r>
          </a:p>
          <a:p>
            <a:pPr marL="400050" lvl="1" indent="0" eaLnBrk="1" hangingPunct="1">
              <a:buFont typeface="Wingdings" pitchFamily="2" charset="2"/>
              <a:buChar char="u"/>
            </a:pPr>
            <a:r>
              <a:rPr lang="zh-TW" altLang="en-US" sz="2400" smtClean="0">
                <a:solidFill>
                  <a:srgbClr val="FF6600"/>
                </a:solidFill>
                <a:latin typeface="Franklin Gothic Book" pitchFamily="34" charset="0"/>
                <a:ea typeface="新細明體" pitchFamily="18" charset="-120"/>
              </a:rPr>
              <a:t>第三代</a:t>
            </a:r>
            <a:r>
              <a:rPr lang="en-US" altLang="zh-TW" sz="2400" smtClean="0">
                <a:solidFill>
                  <a:srgbClr val="FF6600"/>
                </a:solidFill>
                <a:latin typeface="Franklin Gothic Book" pitchFamily="34" charset="0"/>
                <a:ea typeface="新細明體" pitchFamily="18" charset="-120"/>
              </a:rPr>
              <a:t>(3G)</a:t>
            </a:r>
            <a:r>
              <a:rPr lang="zh-TW" altLang="en-US" sz="2400" smtClean="0">
                <a:solidFill>
                  <a:srgbClr val="FF6600"/>
                </a:solidFill>
                <a:latin typeface="Franklin Gothic Book" pitchFamily="34" charset="0"/>
                <a:ea typeface="新細明體" pitchFamily="18" charset="-120"/>
              </a:rPr>
              <a:t>：數位聲音與資料 </a:t>
            </a:r>
            <a:r>
              <a:rPr lang="en-US" altLang="zh-TW" sz="2400" smtClean="0">
                <a:solidFill>
                  <a:srgbClr val="FF6600"/>
                </a:solidFill>
                <a:latin typeface="Franklin Gothic Book" pitchFamily="34" charset="0"/>
                <a:ea typeface="新細明體" pitchFamily="18" charset="-120"/>
              </a:rPr>
              <a:t>(</a:t>
            </a:r>
            <a:r>
              <a:rPr lang="zh-TW" altLang="en-US" sz="2400" smtClean="0">
                <a:solidFill>
                  <a:srgbClr val="FF6600"/>
                </a:solidFill>
                <a:latin typeface="Franklin Gothic Book" pitchFamily="34" charset="0"/>
                <a:ea typeface="新細明體" pitchFamily="18" charset="-120"/>
              </a:rPr>
              <a:t>上網、</a:t>
            </a:r>
            <a:r>
              <a:rPr lang="en-US" altLang="zh-TW" sz="2400" smtClean="0">
                <a:solidFill>
                  <a:srgbClr val="FF6600"/>
                </a:solidFill>
                <a:latin typeface="Franklin Gothic Book" pitchFamily="34" charset="0"/>
                <a:ea typeface="新細明體" pitchFamily="18" charset="-120"/>
              </a:rPr>
              <a:t>E-mail</a:t>
            </a:r>
            <a:r>
              <a:rPr lang="zh-TW" altLang="en-US" sz="2400" smtClean="0">
                <a:solidFill>
                  <a:srgbClr val="FF6600"/>
                </a:solidFill>
                <a:latin typeface="Franklin Gothic Book" pitchFamily="34" charset="0"/>
                <a:ea typeface="新細明體" pitchFamily="18" charset="-120"/>
              </a:rPr>
              <a:t>、</a:t>
            </a:r>
            <a:r>
              <a:rPr lang="zh-TW" altLang="en-US" sz="2000" smtClean="0">
                <a:solidFill>
                  <a:srgbClr val="FF6600"/>
                </a:solidFill>
                <a:latin typeface="Franklin Gothic Book" pitchFamily="34" charset="0"/>
                <a:ea typeface="新細明體" pitchFamily="18" charset="-120"/>
              </a:rPr>
              <a:t>影像、多媒體</a:t>
            </a:r>
            <a:r>
              <a:rPr lang="en-US" altLang="zh-TW" sz="2000" smtClean="0">
                <a:solidFill>
                  <a:srgbClr val="FF6600"/>
                </a:solidFill>
                <a:latin typeface="Franklin Gothic Book" pitchFamily="34" charset="0"/>
                <a:ea typeface="新細明體" pitchFamily="18" charset="-120"/>
              </a:rPr>
              <a:t>…)</a:t>
            </a:r>
            <a:r>
              <a:rPr lang="zh-TW" altLang="en-US" sz="2000" smtClean="0">
                <a:solidFill>
                  <a:srgbClr val="FF6600"/>
                </a:solidFill>
                <a:latin typeface="Franklin Gothic Book" pitchFamily="34" charset="0"/>
                <a:ea typeface="新細明體" pitchFamily="18" charset="-120"/>
              </a:rPr>
              <a:t>。</a:t>
            </a:r>
            <a:endParaRPr lang="en-US" altLang="zh-TW" sz="2000" smtClean="0">
              <a:solidFill>
                <a:srgbClr val="FF6600"/>
              </a:solidFill>
              <a:latin typeface="Franklin Gothic Book" pitchFamily="34" charset="0"/>
              <a:ea typeface="新細明體" pitchFamily="18" charset="-120"/>
            </a:endParaRPr>
          </a:p>
          <a:p>
            <a:pPr marL="400050" lvl="1" indent="0" eaLnBrk="1" hangingPunct="1">
              <a:buFont typeface="Wingdings" pitchFamily="2" charset="2"/>
              <a:buChar char="u"/>
            </a:pPr>
            <a:r>
              <a:rPr lang="zh-TW" altLang="en-US" sz="2400" smtClean="0">
                <a:solidFill>
                  <a:srgbClr val="FF6600"/>
                </a:solidFill>
                <a:latin typeface="Franklin Gothic Book" pitchFamily="34" charset="0"/>
                <a:ea typeface="新細明體" pitchFamily="18" charset="-120"/>
              </a:rPr>
              <a:t>後</a:t>
            </a:r>
            <a:r>
              <a:rPr lang="en-US" altLang="zh-TW" sz="2400" smtClean="0">
                <a:solidFill>
                  <a:srgbClr val="FF6600"/>
                </a:solidFill>
                <a:latin typeface="Franklin Gothic Book" pitchFamily="34" charset="0"/>
                <a:ea typeface="新細明體" pitchFamily="18" charset="-120"/>
              </a:rPr>
              <a:t>3G (B3G</a:t>
            </a:r>
            <a:r>
              <a:rPr lang="zh-TW" altLang="en-US" sz="2400" smtClean="0">
                <a:solidFill>
                  <a:srgbClr val="FF6600"/>
                </a:solidFill>
                <a:latin typeface="Franklin Gothic Book" pitchFamily="34" charset="0"/>
                <a:ea typeface="新細明體" pitchFamily="18" charset="-120"/>
              </a:rPr>
              <a:t>，</a:t>
            </a:r>
            <a:r>
              <a:rPr lang="en-US" altLang="zh-TW" sz="2400" smtClean="0">
                <a:solidFill>
                  <a:srgbClr val="FF6600"/>
                </a:solidFill>
                <a:latin typeface="Franklin Gothic Book" pitchFamily="34" charset="0"/>
                <a:ea typeface="新細明體" pitchFamily="18" charset="-120"/>
              </a:rPr>
              <a:t>beyond 3G)</a:t>
            </a:r>
            <a:r>
              <a:rPr lang="zh-TW" altLang="en-US" sz="2400" smtClean="0">
                <a:solidFill>
                  <a:srgbClr val="FF6600"/>
                </a:solidFill>
                <a:latin typeface="Franklin Gothic Book" pitchFamily="34" charset="0"/>
                <a:ea typeface="新細明體" pitchFamily="18" charset="-120"/>
              </a:rPr>
              <a:t>：傳送數位聲音與資料，但速率比</a:t>
            </a:r>
            <a:r>
              <a:rPr lang="en-US" altLang="zh-TW" sz="2400" smtClean="0">
                <a:solidFill>
                  <a:srgbClr val="FF6600"/>
                </a:solidFill>
                <a:latin typeface="Franklin Gothic Book" pitchFamily="34" charset="0"/>
                <a:ea typeface="新細明體" pitchFamily="18" charset="-120"/>
              </a:rPr>
              <a:t>3G</a:t>
            </a:r>
            <a:r>
              <a:rPr lang="zh-TW" altLang="en-US" sz="2400" smtClean="0">
                <a:solidFill>
                  <a:srgbClr val="FF6600"/>
                </a:solidFill>
                <a:latin typeface="Franklin Gothic Book" pitchFamily="34" charset="0"/>
                <a:ea typeface="新細明體" pitchFamily="18" charset="-120"/>
              </a:rPr>
              <a:t>更快，例如</a:t>
            </a:r>
            <a:r>
              <a:rPr lang="en-US" altLang="zh-TW" sz="2400" smtClean="0">
                <a:solidFill>
                  <a:srgbClr val="FF6600"/>
                </a:solidFill>
                <a:latin typeface="Franklin Gothic Book" pitchFamily="34" charset="0"/>
                <a:ea typeface="新細明體" pitchFamily="18" charset="-120"/>
              </a:rPr>
              <a:t>3.5G</a:t>
            </a:r>
            <a:r>
              <a:rPr lang="zh-TW" altLang="en-US" sz="2400" smtClean="0">
                <a:solidFill>
                  <a:srgbClr val="FF6600"/>
                </a:solidFill>
                <a:latin typeface="Franklin Gothic Book" pitchFamily="34" charset="0"/>
                <a:ea typeface="新細明體" pitchFamily="18" charset="-120"/>
              </a:rPr>
              <a:t>、</a:t>
            </a:r>
            <a:r>
              <a:rPr lang="en-US" altLang="zh-TW" sz="2400" smtClean="0">
                <a:solidFill>
                  <a:srgbClr val="FF6600"/>
                </a:solidFill>
                <a:latin typeface="Franklin Gothic Book" pitchFamily="34" charset="0"/>
                <a:ea typeface="新細明體" pitchFamily="18" charset="-120"/>
              </a:rPr>
              <a:t>3.75G</a:t>
            </a:r>
            <a:r>
              <a:rPr lang="zh-TW" altLang="en-US" sz="2400" smtClean="0">
                <a:solidFill>
                  <a:srgbClr val="FF6600"/>
                </a:solidFill>
                <a:latin typeface="Franklin Gothic Book" pitchFamily="34" charset="0"/>
                <a:ea typeface="新細明體" pitchFamily="18" charset="-120"/>
              </a:rPr>
              <a:t>、</a:t>
            </a:r>
            <a:r>
              <a:rPr lang="en-US" altLang="zh-TW" sz="2400" smtClean="0">
                <a:solidFill>
                  <a:srgbClr val="FF6600"/>
                </a:solidFill>
                <a:latin typeface="Franklin Gothic Book" pitchFamily="34" charset="0"/>
                <a:ea typeface="新細明體" pitchFamily="18" charset="-120"/>
              </a:rPr>
              <a:t>4G</a:t>
            </a:r>
            <a:r>
              <a:rPr lang="zh-TW" altLang="en-US" sz="2400" smtClean="0">
                <a:solidFill>
                  <a:srgbClr val="FF6600"/>
                </a:solidFill>
                <a:latin typeface="Franklin Gothic Book" pitchFamily="34" charset="0"/>
                <a:ea typeface="新細明體" pitchFamily="18" charset="-120"/>
              </a:rPr>
              <a:t>等。</a:t>
            </a:r>
          </a:p>
        </p:txBody>
      </p:sp>
      <p:sp>
        <p:nvSpPr>
          <p:cNvPr id="56324" name="Text Box 4"/>
          <p:cNvSpPr txBox="1">
            <a:spLocks noChangeArrowheads="1"/>
          </p:cNvSpPr>
          <p:nvPr/>
        </p:nvSpPr>
        <p:spPr bwMode="auto">
          <a:xfrm>
            <a:off x="457200" y="533400"/>
            <a:ext cx="55626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5  行動通訊</a:t>
            </a:r>
            <a:endParaRPr kumimoji="0" lang="zh-TW" altLang="en-US" sz="3200" b="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idx="4294967295"/>
          </p:nvPr>
        </p:nvSpPr>
        <p:spPr>
          <a:xfrm>
            <a:off x="838200" y="1593850"/>
            <a:ext cx="8067675" cy="5075238"/>
          </a:xfrm>
        </p:spPr>
        <p:txBody>
          <a:bodyPr/>
          <a:lstStyle/>
          <a:p>
            <a:pPr marL="0" indent="0" eaLnBrk="1" hangingPunct="1">
              <a:buFont typeface="Wingdings" pitchFamily="2" charset="2"/>
              <a:buChar char="l"/>
              <a:defRPr/>
            </a:pPr>
            <a:r>
              <a:rPr lang="en-US" altLang="zh-TW" sz="2000" smtClean="0">
                <a:ea typeface="新細明體" pitchFamily="18" charset="-120"/>
              </a:rPr>
              <a:t>1946</a:t>
            </a:r>
            <a:r>
              <a:rPr lang="zh-TW" altLang="en-US" sz="2000" smtClean="0">
                <a:ea typeface="新細明體" pitchFamily="18" charset="-120"/>
              </a:rPr>
              <a:t>：第一代行動通訊系統誕生於聖路易 </a:t>
            </a:r>
            <a:r>
              <a:rPr lang="en-US" altLang="zh-TW" sz="2000" smtClean="0">
                <a:ea typeface="新細明體" pitchFamily="18" charset="-120"/>
              </a:rPr>
              <a:t>(St. Louis)</a:t>
            </a:r>
            <a:r>
              <a:rPr lang="zh-TW" altLang="en-US" sz="2000" smtClean="0">
                <a:ea typeface="新細明體" pitchFamily="18" charset="-120"/>
              </a:rPr>
              <a:t>，當時人們是在大樓頂端架設大型收發器，使用單一頻道做為收發訊號之用，截至目前，計程車無線電、警車無線電還經常使用這種技術。</a:t>
            </a:r>
            <a:endParaRPr lang="en-US" altLang="zh-TW" sz="2000" smtClean="0">
              <a:ea typeface="新細明體" pitchFamily="18" charset="-120"/>
            </a:endParaRPr>
          </a:p>
          <a:p>
            <a:pPr marL="0" indent="0" eaLnBrk="1" hangingPunct="1">
              <a:buFont typeface="Wingdings" pitchFamily="2" charset="2"/>
              <a:buChar char="l"/>
              <a:defRPr/>
            </a:pPr>
            <a:r>
              <a:rPr lang="en-US" altLang="zh-TW" sz="2000" smtClean="0">
                <a:ea typeface="新細明體" pitchFamily="18" charset="-120"/>
              </a:rPr>
              <a:t>1960</a:t>
            </a:r>
            <a:r>
              <a:rPr lang="zh-TW" altLang="en-US" sz="2000" smtClean="0">
                <a:ea typeface="新細明體" pitchFamily="18" charset="-120"/>
              </a:rPr>
              <a:t>：</a:t>
            </a:r>
            <a:r>
              <a:rPr lang="en-US" altLang="zh-TW" sz="2000" smtClean="0">
                <a:ea typeface="新細明體" pitchFamily="18" charset="-120"/>
              </a:rPr>
              <a:t>IMTS</a:t>
            </a:r>
            <a:r>
              <a:rPr lang="zh-TW" altLang="en-US" sz="2000" smtClean="0">
                <a:ea typeface="新細明體" pitchFamily="18" charset="-120"/>
              </a:rPr>
              <a:t>，大型收發器是架設在山上，功率較高，而且提供了</a:t>
            </a:r>
            <a:r>
              <a:rPr lang="en-US" altLang="zh-TW" sz="2000" smtClean="0">
                <a:ea typeface="新細明體" pitchFamily="18" charset="-120"/>
              </a:rPr>
              <a:t>23</a:t>
            </a:r>
            <a:r>
              <a:rPr lang="zh-TW" altLang="en-US" sz="2000" smtClean="0">
                <a:ea typeface="新細明體" pitchFamily="18" charset="-120"/>
              </a:rPr>
              <a:t>個頻道 </a:t>
            </a:r>
            <a:r>
              <a:rPr lang="en-US" altLang="zh-TW" sz="2000" smtClean="0">
                <a:ea typeface="新細明體" pitchFamily="18" charset="-120"/>
              </a:rPr>
              <a:t>(150 ~450MHz) </a:t>
            </a:r>
            <a:r>
              <a:rPr lang="zh-TW" altLang="en-US" sz="2000" smtClean="0">
                <a:ea typeface="新細明體" pitchFamily="18" charset="-120"/>
              </a:rPr>
              <a:t>做為收發訊號之用。</a:t>
            </a:r>
          </a:p>
          <a:p>
            <a:pPr marL="0" indent="0" eaLnBrk="1" hangingPunct="1">
              <a:buFont typeface="Wingdings" pitchFamily="2" charset="2"/>
              <a:buChar char="l"/>
              <a:defRPr/>
            </a:pPr>
            <a:r>
              <a:rPr lang="en-US" altLang="zh-TW" sz="2000" smtClean="0">
                <a:ea typeface="新細明體" pitchFamily="18" charset="-120"/>
              </a:rPr>
              <a:t>1982</a:t>
            </a:r>
            <a:r>
              <a:rPr lang="zh-TW" altLang="en-US" sz="2000" smtClean="0">
                <a:ea typeface="新細明體" pitchFamily="18" charset="-120"/>
              </a:rPr>
              <a:t>：</a:t>
            </a:r>
            <a:r>
              <a:rPr lang="en-US" altLang="zh-TW" sz="2000" smtClean="0">
                <a:ea typeface="新細明體" pitchFamily="18" charset="-120"/>
              </a:rPr>
              <a:t>AMPS</a:t>
            </a:r>
            <a:r>
              <a:rPr lang="zh-TW" altLang="en-US" sz="2000" smtClean="0">
                <a:ea typeface="新細明體" pitchFamily="18" charset="-120"/>
              </a:rPr>
              <a:t>，有</a:t>
            </a:r>
            <a:r>
              <a:rPr lang="en-US" altLang="zh-TW" sz="2000" smtClean="0">
                <a:ea typeface="新細明體" pitchFamily="18" charset="-120"/>
              </a:rPr>
              <a:t>832</a:t>
            </a:r>
            <a:r>
              <a:rPr lang="zh-TW" altLang="en-US" sz="2000" smtClean="0">
                <a:ea typeface="新細明體" pitchFamily="18" charset="-120"/>
              </a:rPr>
              <a:t>個單工發訊頻道 </a:t>
            </a:r>
            <a:r>
              <a:rPr lang="en-US" altLang="zh-TW" sz="2000" smtClean="0">
                <a:ea typeface="新細明體" pitchFamily="18" charset="-120"/>
              </a:rPr>
              <a:t>(824~ 849MHz) </a:t>
            </a:r>
            <a:r>
              <a:rPr lang="zh-TW" altLang="en-US" sz="2000" smtClean="0">
                <a:ea typeface="新細明體" pitchFamily="18" charset="-120"/>
              </a:rPr>
              <a:t>和</a:t>
            </a:r>
            <a:r>
              <a:rPr lang="en-US" altLang="zh-TW" sz="2000" smtClean="0">
                <a:ea typeface="新細明體" pitchFamily="18" charset="-120"/>
              </a:rPr>
              <a:t>832</a:t>
            </a:r>
            <a:r>
              <a:rPr lang="zh-TW" altLang="en-US" sz="2000" smtClean="0">
                <a:ea typeface="新細明體" pitchFamily="18" charset="-120"/>
              </a:rPr>
              <a:t>個單工收訊頻道 </a:t>
            </a:r>
            <a:r>
              <a:rPr lang="en-US" altLang="zh-TW" sz="2000" smtClean="0">
                <a:ea typeface="新細明體" pitchFamily="18" charset="-120"/>
              </a:rPr>
              <a:t>(869~ 894MHz)</a:t>
            </a:r>
            <a:r>
              <a:rPr lang="zh-TW" altLang="en-US" sz="2000" smtClean="0">
                <a:ea typeface="新細明體" pitchFamily="18" charset="-120"/>
              </a:rPr>
              <a:t>，每個單工頻道為</a:t>
            </a:r>
            <a:r>
              <a:rPr lang="en-US" altLang="zh-TW" sz="2000" smtClean="0">
                <a:ea typeface="新細明體" pitchFamily="18" charset="-120"/>
              </a:rPr>
              <a:t>30KHz</a:t>
            </a:r>
            <a:r>
              <a:rPr lang="zh-TW" altLang="en-US" sz="2000" smtClean="0">
                <a:ea typeface="新細明體" pitchFamily="18" charset="-120"/>
              </a:rPr>
              <a:t>。</a:t>
            </a:r>
          </a:p>
          <a:p>
            <a:pPr marL="0" indent="0" eaLnBrk="1" hangingPunct="1">
              <a:lnSpc>
                <a:spcPct val="90000"/>
              </a:lnSpc>
              <a:buFont typeface="Wingdings" pitchFamily="2" charset="2"/>
              <a:buChar char="l"/>
              <a:defRPr/>
            </a:pPr>
            <a:endParaRPr lang="en-US" altLang="zh-TW" sz="2000" smtClean="0">
              <a:ea typeface="新細明體" pitchFamily="18" charset="-120"/>
            </a:endParaRPr>
          </a:p>
          <a:p>
            <a:pPr marL="0" indent="0" algn="just" eaLnBrk="1" hangingPunct="1">
              <a:buFont typeface="Wingdings" pitchFamily="2" charset="2"/>
              <a:buNone/>
              <a:defRPr/>
            </a:pPr>
            <a:endParaRPr lang="en-US" altLang="zh-TW" b="1" smtClean="0">
              <a:effectLst>
                <a:outerShdw blurRad="38100" dist="38100" dir="2700000" algn="tl">
                  <a:srgbClr val="C0C0C0"/>
                </a:outerShdw>
              </a:effectLst>
              <a:ea typeface="新細明體" pitchFamily="18" charset="-120"/>
            </a:endParaRPr>
          </a:p>
        </p:txBody>
      </p:sp>
      <p:pic>
        <p:nvPicPr>
          <p:cNvPr id="12697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962400"/>
            <a:ext cx="5164138"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2698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038600"/>
            <a:ext cx="26876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7350" name="Text Box 6"/>
          <p:cNvSpPr txBox="1">
            <a:spLocks noChangeArrowheads="1"/>
          </p:cNvSpPr>
          <p:nvPr/>
        </p:nvSpPr>
        <p:spPr bwMode="auto">
          <a:xfrm>
            <a:off x="457200" y="533400"/>
            <a:ext cx="55626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5  行動通訊</a:t>
            </a:r>
            <a:endParaRPr kumimoji="0" lang="zh-TW" altLang="en-US" sz="3200" b="1">
              <a:effectLst>
                <a:outerShdw blurRad="38100" dist="38100" dir="2700000" algn="tl">
                  <a:srgbClr val="C0C0C0"/>
                </a:outerShdw>
              </a:effectLst>
            </a:endParaRPr>
          </a:p>
        </p:txBody>
      </p:sp>
      <p:sp>
        <p:nvSpPr>
          <p:cNvPr id="57351" name="Rectangle 3"/>
          <p:cNvSpPr>
            <a:spLocks noChangeArrowheads="1"/>
          </p:cNvSpPr>
          <p:nvPr/>
        </p:nvSpPr>
        <p:spPr bwMode="auto">
          <a:xfrm>
            <a:off x="466725" y="1066800"/>
            <a:ext cx="7991475" cy="5075238"/>
          </a:xfrm>
          <a:prstGeom prst="rect">
            <a:avLst/>
          </a:prstGeom>
          <a:noFill/>
          <a:ln w="9525">
            <a:noFill/>
            <a:miter lim="800000"/>
            <a:headEnd/>
            <a:tailEnd/>
          </a:ln>
        </p:spPr>
        <p:txBody>
          <a:bodyPr/>
          <a:lstStyle/>
          <a:p>
            <a:pPr algn="just">
              <a:spcBef>
                <a:spcPct val="20000"/>
              </a:spcBef>
              <a:buClr>
                <a:schemeClr val="accent1"/>
              </a:buClr>
              <a:buSzPct val="70000"/>
              <a:buFont typeface="Wingdings" pitchFamily="2" charset="2"/>
              <a:buNone/>
            </a:pPr>
            <a:r>
              <a:rPr kumimoji="0" lang="zh-TW" altLang="en-US" sz="2400" b="1">
                <a:solidFill>
                  <a:schemeClr val="tx2"/>
                </a:solidFill>
                <a:effectLst>
                  <a:outerShdw blurRad="38100" dist="38100" dir="2700000" algn="tl">
                    <a:srgbClr val="C0C0C0"/>
                  </a:outerShdw>
                </a:effectLst>
                <a:latin typeface="Franklin Gothic Book" pitchFamily="34" charset="0"/>
              </a:rPr>
              <a:t>　第一代行動通訊</a:t>
            </a:r>
            <a:r>
              <a:rPr kumimoji="0" lang="en-US" altLang="zh-TW" sz="2400" b="1">
                <a:solidFill>
                  <a:schemeClr val="tx2"/>
                </a:solidFill>
                <a:effectLst>
                  <a:outerShdw blurRad="38100" dist="38100" dir="2700000" algn="tl">
                    <a:srgbClr val="C0C0C0"/>
                  </a:outerShdw>
                </a:effectLst>
                <a:latin typeface="Franklin Gothic Book" pitchFamily="34" charset="0"/>
              </a:rPr>
              <a:t>—</a:t>
            </a:r>
            <a:r>
              <a:rPr kumimoji="0" lang="zh-TW" altLang="en-US" sz="2400" b="1">
                <a:solidFill>
                  <a:schemeClr val="tx2"/>
                </a:solidFill>
                <a:effectLst>
                  <a:outerShdw blurRad="38100" dist="38100" dir="2700000" algn="tl">
                    <a:srgbClr val="C0C0C0"/>
                  </a:outerShdw>
                </a:effectLst>
                <a:latin typeface="Franklin Gothic Book" pitchFamily="34" charset="0"/>
              </a:rPr>
              <a:t>類比聲音</a:t>
            </a:r>
          </a:p>
          <a:p>
            <a:pPr algn="just">
              <a:spcBef>
                <a:spcPct val="20000"/>
              </a:spcBef>
              <a:buClr>
                <a:schemeClr val="accent1"/>
              </a:buClr>
              <a:buSzPct val="70000"/>
              <a:buFont typeface="Wingdings" pitchFamily="2" charset="2"/>
              <a:buNone/>
            </a:pPr>
            <a:r>
              <a:rPr kumimoji="0" lang="en-US" altLang="zh-TW" sz="2400" b="1">
                <a:solidFill>
                  <a:schemeClr val="tx2"/>
                </a:solidFill>
                <a:effectLst>
                  <a:outerShdw blurRad="38100" dist="38100" dir="2700000" algn="tl">
                    <a:srgbClr val="C0C0C0"/>
                  </a:outerShdw>
                </a:effectLst>
                <a:latin typeface="Franklin Gothic Book" pitchFamily="34" charset="0"/>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04800" y="1066800"/>
            <a:ext cx="8686800" cy="838200"/>
          </a:xfrm>
        </p:spPr>
        <p:txBody>
          <a:bodyPr wrap="square" lIns="91440" tIns="45720" rIns="91440" bIns="45720" numCol="1" anchorCtr="0" compatLnSpc="1">
            <a:prstTxWarp prst="textNoShape">
              <a:avLst/>
            </a:prstTxWarp>
          </a:bodyPr>
          <a:lstStyle/>
          <a:p>
            <a:pPr algn="just" eaLnBrk="1" hangingPunct="1">
              <a:spcBef>
                <a:spcPct val="20000"/>
              </a:spcBef>
              <a:buClr>
                <a:schemeClr val="accent1"/>
              </a:buClr>
              <a:buSzPct val="70000"/>
            </a:pPr>
            <a:r>
              <a:rPr lang="zh-TW" altLang="en-US" sz="2400" b="1" cap="none" smtClean="0">
                <a:effectLst>
                  <a:outerShdw blurRad="38100" dist="38100" dir="2700000" algn="tl">
                    <a:srgbClr val="C0C0C0"/>
                  </a:outerShdw>
                </a:effectLst>
                <a:latin typeface="Franklin Gothic Book" pitchFamily="34" charset="0"/>
                <a:ea typeface="新細明體" pitchFamily="18" charset="-120"/>
              </a:rPr>
              <a:t>　廣域網路 </a:t>
            </a:r>
            <a:r>
              <a:rPr lang="en-US" altLang="zh-TW" sz="2400" b="1" cap="none" smtClean="0">
                <a:effectLst>
                  <a:outerShdw blurRad="38100" dist="38100" dir="2700000" algn="tl">
                    <a:srgbClr val="C0C0C0"/>
                  </a:outerShdw>
                </a:effectLst>
                <a:latin typeface="Franklin Gothic Book" pitchFamily="34" charset="0"/>
                <a:ea typeface="新細明體" pitchFamily="18" charset="-120"/>
              </a:rPr>
              <a:t>(WAN)</a:t>
            </a:r>
            <a:r>
              <a:rPr lang="zh-TW" altLang="en-US" sz="2400" b="1" cap="none" smtClean="0">
                <a:effectLst>
                  <a:outerShdw blurRad="38100" dist="38100" dir="2700000" algn="tl">
                    <a:srgbClr val="C0C0C0"/>
                  </a:outerShdw>
                </a:effectLst>
                <a:latin typeface="Franklin Gothic Book" pitchFamily="34" charset="0"/>
                <a:ea typeface="新細明體" pitchFamily="18" charset="-120"/>
              </a:rPr>
              <a:t> </a:t>
            </a:r>
          </a:p>
        </p:txBody>
      </p:sp>
      <p:sp>
        <p:nvSpPr>
          <p:cNvPr id="13315" name="Rectangle 9"/>
          <p:cNvSpPr>
            <a:spLocks noGrp="1" noChangeArrowheads="1"/>
          </p:cNvSpPr>
          <p:nvPr>
            <p:ph idx="1"/>
          </p:nvPr>
        </p:nvSpPr>
        <p:spPr>
          <a:xfrm>
            <a:off x="838200" y="1752600"/>
            <a:ext cx="7696200" cy="1524000"/>
          </a:xfrm>
        </p:spPr>
        <p:txBody>
          <a:bodyPr/>
          <a:lstStyle/>
          <a:p>
            <a:pPr eaLnBrk="1" hangingPunct="1">
              <a:lnSpc>
                <a:spcPct val="85000"/>
              </a:lnSpc>
              <a:spcBef>
                <a:spcPct val="0"/>
              </a:spcBef>
              <a:buFont typeface="Wingdings" pitchFamily="2" charset="2"/>
              <a:buChar char="l"/>
            </a:pPr>
            <a:r>
              <a:rPr lang="zh-TW" altLang="en-US" sz="2400" smtClean="0">
                <a:latin typeface="Franklin Gothic Book" pitchFamily="34" charset="0"/>
                <a:ea typeface="新細明體" pitchFamily="18" charset="-120"/>
              </a:rPr>
              <a:t>當電腦的數目不只一部，而且所在的位置可能在不同城鎮、不同國家甚至不同洲，那麼將這些電腦連接在一起所形成的網路，就叫做廣域網路 </a:t>
            </a:r>
            <a:r>
              <a:rPr lang="en-US" altLang="zh-TW" sz="2400" smtClean="0">
                <a:latin typeface="Franklin Gothic Book" pitchFamily="34" charset="0"/>
                <a:ea typeface="新細明體" pitchFamily="18" charset="-120"/>
              </a:rPr>
              <a:t>(WAN)</a:t>
            </a:r>
            <a:r>
              <a:rPr lang="zh-TW" altLang="en-US" sz="2400" smtClean="0">
                <a:latin typeface="Franklin Gothic Book" pitchFamily="34" charset="0"/>
                <a:ea typeface="新細明體" pitchFamily="18" charset="-120"/>
              </a:rPr>
              <a:t>。</a:t>
            </a:r>
            <a:endParaRPr lang="zh-TW" altLang="en-US" smtClean="0">
              <a:latin typeface="Franklin Gothic Book" pitchFamily="34" charset="0"/>
              <a:ea typeface="新細明體" pitchFamily="18" charset="-120"/>
            </a:endParaRPr>
          </a:p>
        </p:txBody>
      </p:sp>
      <p:pic>
        <p:nvPicPr>
          <p:cNvPr id="13316" name="Picture 13" descr="P7-10拷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95600"/>
            <a:ext cx="609600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5943600" y="3048000"/>
            <a:ext cx="2438400" cy="258603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zh-TW" altLang="en-US" dirty="0"/>
              <a:t>廣域網路 </a:t>
            </a:r>
            <a:r>
              <a:rPr lang="en-US" altLang="zh-TW" dirty="0"/>
              <a:t>(WAN)(</a:t>
            </a:r>
            <a:r>
              <a:rPr lang="zh-TW" altLang="en-US" dirty="0"/>
              <a:t>衛星網路亦是</a:t>
            </a:r>
            <a:r>
              <a:rPr lang="en-US" altLang="zh-TW" dirty="0"/>
              <a:t>WAN</a:t>
            </a:r>
            <a:r>
              <a:rPr lang="zh-TW" altLang="en-US" dirty="0"/>
              <a:t>的一員；「閘道器」</a:t>
            </a:r>
            <a:r>
              <a:rPr lang="en-US" altLang="zh-TW" dirty="0"/>
              <a:t>(gateway) </a:t>
            </a:r>
            <a:r>
              <a:rPr lang="zh-TW" altLang="en-US" dirty="0"/>
              <a:t>可以連接多個區域網路或廣域網路，而且比「路由器」</a:t>
            </a:r>
            <a:r>
              <a:rPr lang="en-US" altLang="zh-TW" dirty="0"/>
              <a:t>(router) </a:t>
            </a:r>
            <a:r>
              <a:rPr lang="zh-TW" altLang="en-US" dirty="0"/>
              <a:t>多了轉換通訊協定的功能</a:t>
            </a:r>
            <a:r>
              <a:rPr lang="en-US" altLang="zh-TW" dirty="0"/>
              <a:t>)</a:t>
            </a:r>
            <a:endParaRPr lang="zh-TW" altLang="en-US" dirty="0"/>
          </a:p>
          <a:p>
            <a:pPr>
              <a:defRPr/>
            </a:pPr>
            <a:endParaRPr lang="zh-TW" altLang="en-US" dirty="0"/>
          </a:p>
        </p:txBody>
      </p:sp>
      <p:cxnSp>
        <p:nvCxnSpPr>
          <p:cNvPr id="9" name="直線接點 8"/>
          <p:cNvCxnSpPr/>
          <p:nvPr/>
        </p:nvCxnSpPr>
        <p:spPr>
          <a:xfrm>
            <a:off x="5257800" y="3810000"/>
            <a:ext cx="6096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標題 8"/>
          <p:cNvSpPr txBox="1">
            <a:spLocks/>
          </p:cNvSpPr>
          <p:nvPr/>
        </p:nvSpPr>
        <p:spPr>
          <a:xfrm>
            <a:off x="301625" y="457200"/>
            <a:ext cx="8686800" cy="841375"/>
          </a:xfrm>
          <a:prstGeom prst="rect">
            <a:avLst/>
          </a:prstGeom>
        </p:spPr>
        <p:txBody>
          <a:bodyPr anchor="ctr">
            <a:normAutofit/>
          </a:bodyPr>
          <a:lstStyle/>
          <a:p>
            <a:pPr eaLnBrk="0" hangingPunct="0">
              <a:defRPr/>
            </a:pPr>
            <a:r>
              <a:rPr kumimoji="0" lang="en-US" altLang="zh-TW" sz="3200" b="1" cap="all">
                <a:effectLst>
                  <a:outerShdw blurRad="38100" dist="38100" dir="2700000" algn="tl">
                    <a:srgbClr val="C0C0C0"/>
                  </a:outerShdw>
                </a:effectLst>
              </a:rPr>
              <a:t>1-2</a:t>
            </a:r>
            <a:r>
              <a:rPr kumimoji="0" lang="zh-TW" altLang="en-US" sz="3200" b="1" cap="all">
                <a:effectLst>
                  <a:outerShdw blurRad="38100" dist="38100" dir="2700000" algn="tl">
                    <a:srgbClr val="C0C0C0"/>
                  </a:outerShdw>
                </a:effectLst>
              </a:rPr>
              <a:t> 電腦網路的類型</a:t>
            </a:r>
            <a:endParaRPr kumimoji="0" lang="zh-TW" altLang="en-US" sz="3200" b="1" cap="all" dirty="0">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4"/>
          <p:cNvSpPr txBox="1">
            <a:spLocks noChangeArrowheads="1"/>
          </p:cNvSpPr>
          <p:nvPr/>
        </p:nvSpPr>
        <p:spPr bwMode="auto">
          <a:xfrm>
            <a:off x="457200" y="533400"/>
            <a:ext cx="55626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5  行動通訊</a:t>
            </a:r>
            <a:endParaRPr kumimoji="0" lang="zh-TW" altLang="en-US" sz="3200" b="1">
              <a:effectLst>
                <a:outerShdw blurRad="38100" dist="38100" dir="2700000" algn="tl">
                  <a:srgbClr val="C0C0C0"/>
                </a:outerShdw>
              </a:effectLst>
            </a:endParaRPr>
          </a:p>
        </p:txBody>
      </p:sp>
      <p:sp>
        <p:nvSpPr>
          <p:cNvPr id="58373" name="Rectangle 3"/>
          <p:cNvSpPr>
            <a:spLocks noChangeArrowheads="1"/>
          </p:cNvSpPr>
          <p:nvPr/>
        </p:nvSpPr>
        <p:spPr bwMode="auto">
          <a:xfrm>
            <a:off x="466725" y="1066800"/>
            <a:ext cx="7991475" cy="5075238"/>
          </a:xfrm>
          <a:prstGeom prst="rect">
            <a:avLst/>
          </a:prstGeom>
          <a:noFill/>
          <a:ln w="9525">
            <a:noFill/>
            <a:miter lim="800000"/>
            <a:headEnd/>
            <a:tailEnd/>
          </a:ln>
        </p:spPr>
        <p:txBody>
          <a:bodyPr/>
          <a:lstStyle/>
          <a:p>
            <a:pPr algn="just">
              <a:spcBef>
                <a:spcPct val="20000"/>
              </a:spcBef>
              <a:buClr>
                <a:schemeClr val="accent1"/>
              </a:buClr>
              <a:buSzPct val="70000"/>
              <a:buFont typeface="Wingdings" pitchFamily="2" charset="2"/>
              <a:buNone/>
            </a:pPr>
            <a:r>
              <a:rPr kumimoji="0" lang="zh-TW" altLang="en-US" sz="2400" b="1">
                <a:solidFill>
                  <a:schemeClr val="tx2"/>
                </a:solidFill>
                <a:effectLst>
                  <a:outerShdw blurRad="38100" dist="38100" dir="2700000" algn="tl">
                    <a:srgbClr val="C0C0C0"/>
                  </a:outerShdw>
                </a:effectLst>
                <a:latin typeface="Franklin Gothic Book" pitchFamily="34" charset="0"/>
              </a:rPr>
              <a:t>　第二代行動通訊</a:t>
            </a:r>
            <a:r>
              <a:rPr kumimoji="0" lang="en-US" altLang="zh-TW" sz="2400" b="1">
                <a:solidFill>
                  <a:schemeClr val="tx2"/>
                </a:solidFill>
                <a:effectLst>
                  <a:outerShdw blurRad="38100" dist="38100" dir="2700000" algn="tl">
                    <a:srgbClr val="C0C0C0"/>
                  </a:outerShdw>
                </a:effectLst>
                <a:latin typeface="Franklin Gothic Book" pitchFamily="34" charset="0"/>
              </a:rPr>
              <a:t>—</a:t>
            </a:r>
            <a:r>
              <a:rPr kumimoji="0" lang="zh-TW" altLang="en-US" sz="2400" b="1">
                <a:solidFill>
                  <a:schemeClr val="tx2"/>
                </a:solidFill>
                <a:effectLst>
                  <a:outerShdw blurRad="38100" dist="38100" dir="2700000" algn="tl">
                    <a:srgbClr val="C0C0C0"/>
                  </a:outerShdw>
                </a:effectLst>
                <a:latin typeface="Franklin Gothic Book" pitchFamily="34" charset="0"/>
              </a:rPr>
              <a:t>數位聲音</a:t>
            </a:r>
          </a:p>
          <a:p>
            <a:pPr algn="just">
              <a:spcBef>
                <a:spcPct val="20000"/>
              </a:spcBef>
              <a:buClr>
                <a:schemeClr val="accent1"/>
              </a:buClr>
              <a:buSzPct val="70000"/>
              <a:buFont typeface="Wingdings" pitchFamily="2" charset="2"/>
              <a:buNone/>
            </a:pPr>
            <a:r>
              <a:rPr kumimoji="0" lang="en-US" altLang="zh-TW" sz="2400" b="1">
                <a:solidFill>
                  <a:schemeClr val="tx2"/>
                </a:solidFill>
                <a:effectLst>
                  <a:outerShdw blurRad="38100" dist="38100" dir="2700000" algn="tl">
                    <a:srgbClr val="C0C0C0"/>
                  </a:outerShdw>
                </a:effectLst>
                <a:latin typeface="Franklin Gothic Book" pitchFamily="34" charset="0"/>
              </a:rPr>
              <a:t>     </a:t>
            </a:r>
          </a:p>
        </p:txBody>
      </p:sp>
      <p:graphicFrame>
        <p:nvGraphicFramePr>
          <p:cNvPr id="58448" name="Group 80"/>
          <p:cNvGraphicFramePr>
            <a:graphicFrameLocks noGrp="1"/>
          </p:cNvGraphicFramePr>
          <p:nvPr/>
        </p:nvGraphicFramePr>
        <p:xfrm>
          <a:off x="533400" y="1676400"/>
          <a:ext cx="8153400" cy="4197350"/>
        </p:xfrm>
        <a:graphic>
          <a:graphicData uri="http://schemas.openxmlformats.org/drawingml/2006/table">
            <a:tbl>
              <a:tblPr/>
              <a:tblGrid>
                <a:gridCol w="1371600"/>
                <a:gridCol w="6781800"/>
              </a:tblGrid>
              <a:tr h="1298527">
                <a:tc>
                  <a:txBody>
                    <a:bodyPr/>
                    <a:lstStyle/>
                    <a:p>
                      <a:pPr marL="0" marR="0" lvl="0" indent="0" algn="l" defTabSz="914400" rtl="0" eaLnBrk="1" fontAlgn="base" latinLnBrk="0" hangingPunct="1">
                        <a:lnSpc>
                          <a:spcPct val="140000"/>
                        </a:lnSpc>
                        <a:spcBef>
                          <a:spcPct val="20000"/>
                        </a:spcBef>
                        <a:spcAft>
                          <a:spcPct val="0"/>
                        </a:spcAft>
                        <a:buClr>
                          <a:schemeClr val="accent1"/>
                        </a:buClr>
                        <a:buSzPct val="70000"/>
                        <a:buFont typeface="Wingdings" pitchFamily="2" charset="2"/>
                        <a:buNone/>
                        <a:tabLst/>
                      </a:pPr>
                      <a:r>
                        <a:rPr kumimoji="0" lang="en-US" altLang="zh-TW" sz="2000" b="0" i="0" u="none" strike="noStrike" cap="none" normalizeH="0" baseline="0" smtClean="0">
                          <a:ln>
                            <a:noFill/>
                          </a:ln>
                          <a:solidFill>
                            <a:schemeClr val="tx2"/>
                          </a:solidFill>
                          <a:effectLst/>
                          <a:latin typeface="Franklin Gothic Book" pitchFamily="34" charset="0"/>
                          <a:ea typeface="新細明體" pitchFamily="18" charset="-120"/>
                        </a:rPr>
                        <a:t>D-AMPS</a:t>
                      </a:r>
                      <a:endParaRPr kumimoji="0" lang="zh-TW" altLang="en-US" sz="2000" b="1" i="0" u="none" strike="noStrike" cap="none" normalizeH="0" baseline="0" smtClean="0">
                        <a:ln>
                          <a:noFill/>
                        </a:ln>
                        <a:solidFill>
                          <a:schemeClr val="tx2"/>
                        </a:solidFill>
                        <a:effectLst>
                          <a:outerShdw blurRad="38100" dist="38100" dir="2700000" algn="tl">
                            <a:srgbClr val="C0C0C0"/>
                          </a:outerShdw>
                        </a:effectLst>
                        <a:latin typeface="Franklin Gothic Book" pitchFamily="34" charset="0"/>
                        <a:ea typeface="微軟正黑體" pitchFamily="34" charset="-12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
                          <a:schemeClr val="accent1"/>
                        </a:buClr>
                        <a:buSzPct val="70000"/>
                        <a:buFont typeface="Wingdings" pitchFamily="2" charset="2"/>
                        <a:buNone/>
                        <a:tabLst/>
                      </a:pP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是數位化的</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AMPS</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，與</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AMPS</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相容，也就是第一代行動電話和第二代行動電話能夠同時在相同細胞內使用。</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D-AMPS</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的上行頻率為</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1850 ~ 1910 MHz</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，下行頻率為</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1930 ~ 1990 MHz</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，每個頻道為</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30KHz</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，使用</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D-AMPS</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的國家有美國和日本。</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02067">
                <a:tc>
                  <a:txBody>
                    <a:bodyPr/>
                    <a:lstStyle/>
                    <a:p>
                      <a:pPr marL="0" marR="0" lvl="0" indent="0" algn="l" defTabSz="914400" rtl="0" eaLnBrk="1" fontAlgn="base" latinLnBrk="0" hangingPunct="1">
                        <a:lnSpc>
                          <a:spcPct val="140000"/>
                        </a:lnSpc>
                        <a:spcBef>
                          <a:spcPct val="20000"/>
                        </a:spcBef>
                        <a:spcAft>
                          <a:spcPct val="0"/>
                        </a:spcAft>
                        <a:buClr>
                          <a:schemeClr val="accent1"/>
                        </a:buClr>
                        <a:buSzPct val="70000"/>
                        <a:buFont typeface="Wingdings" pitchFamily="2" charset="2"/>
                        <a:buNone/>
                        <a:tabLst/>
                      </a:pPr>
                      <a:r>
                        <a:rPr kumimoji="0" lang="en-US" altLang="zh-TW" sz="2000" b="0" i="0" u="none" strike="noStrike" cap="none" normalizeH="0" baseline="0" smtClean="0">
                          <a:ln>
                            <a:noFill/>
                          </a:ln>
                          <a:solidFill>
                            <a:schemeClr val="tx2"/>
                          </a:solidFill>
                          <a:effectLst/>
                          <a:latin typeface="Franklin Gothic Book" pitchFamily="34" charset="0"/>
                          <a:ea typeface="新細明體" pitchFamily="18" charset="-120"/>
                        </a:rPr>
                        <a:t>GSM</a:t>
                      </a:r>
                      <a:endParaRPr kumimoji="0" lang="zh-TW" altLang="en-US" sz="2000" b="1" i="0" u="none" strike="noStrike" cap="none" normalizeH="0" baseline="0" smtClean="0">
                        <a:ln>
                          <a:noFill/>
                        </a:ln>
                        <a:solidFill>
                          <a:schemeClr val="tx2"/>
                        </a:solidFill>
                        <a:effectLst>
                          <a:outerShdw blurRad="38100" dist="38100" dir="2700000" algn="tl">
                            <a:srgbClr val="C0C0C0"/>
                          </a:outerShdw>
                        </a:effectLst>
                        <a:latin typeface="Franklin Gothic Book" pitchFamily="34" charset="0"/>
                        <a:ea typeface="微軟正黑體" pitchFamily="34" charset="-12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
                          <a:schemeClr val="accent1"/>
                        </a:buClr>
                        <a:buSzPct val="70000"/>
                        <a:buFont typeface="Wingdings" pitchFamily="2" charset="2"/>
                        <a:buNone/>
                        <a:tabLst/>
                      </a:pP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GSM</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是歐洲電信標準協會</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ETSI </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所制定的數位蜂巢式電話系統，使用</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TDMA </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無線介面，這是在行動電話與基地台之間傳送無線電訊號的技術，支援頻率為</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900</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1800</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1900MHz</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，每個頻道為</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200KHz</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，數據傳輸速率最高為</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9,600bps</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，提供國際漫遊及簡訊服務 </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(SMS</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short messageservice)</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，使用</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GSM</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的國家已經超過</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170</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個以上，包括歐洲及多數亞洲國家。</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675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altLang="zh-TW" sz="2000" b="0" i="0" u="none" strike="noStrike" cap="none" normalizeH="0" baseline="0" smtClean="0">
                          <a:ln>
                            <a:noFill/>
                          </a:ln>
                          <a:solidFill>
                            <a:schemeClr val="tx2"/>
                          </a:solidFill>
                          <a:effectLst/>
                          <a:latin typeface="Franklin Gothic Book" pitchFamily="34" charset="0"/>
                          <a:ea typeface="新細明體" pitchFamily="18" charset="-120"/>
                        </a:rPr>
                        <a:t>CDMA</a:t>
                      </a:r>
                      <a:endParaRPr kumimoji="0" lang="zh-TW" altLang="en-US" sz="2000" b="0" i="0" u="none" strike="noStrike" cap="none" normalizeH="0" baseline="0" smtClean="0">
                        <a:ln>
                          <a:noFill/>
                        </a:ln>
                        <a:solidFill>
                          <a:schemeClr val="tx2"/>
                        </a:solidFill>
                        <a:effectLst/>
                        <a:latin typeface="Franklin Gothic Book" pitchFamily="34" charset="0"/>
                        <a:ea typeface="新細明體" pitchFamily="18" charset="-12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
                          <a:schemeClr val="accent1"/>
                        </a:buClr>
                        <a:buSzPct val="70000"/>
                        <a:buFont typeface="Wingdings" pitchFamily="2" charset="2"/>
                        <a:buNone/>
                        <a:tabLst/>
                      </a:pP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相對於</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D-AMPS</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和</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GSM</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是將頻率範圍分割成數百個頻道，</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CDMA</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則允許基地台使用整個頻率範圍，由於技術較為先進，所以不僅在美國有取代</a:t>
                      </a:r>
                      <a:r>
                        <a:rPr kumimoji="0" lang="en-US" altLang="zh-TW" sz="1800" b="0" i="0" u="none" strike="noStrike" cap="none" normalizeH="0" baseline="0" smtClean="0">
                          <a:ln>
                            <a:noFill/>
                          </a:ln>
                          <a:solidFill>
                            <a:schemeClr val="tx2"/>
                          </a:solidFill>
                          <a:effectLst/>
                          <a:latin typeface="Franklin Gothic Book" pitchFamily="34" charset="0"/>
                          <a:ea typeface="微軟正黑體" pitchFamily="34" charset="-120"/>
                        </a:rPr>
                        <a:t>D-AMPS</a:t>
                      </a:r>
                      <a:r>
                        <a:rPr kumimoji="0" lang="zh-TW" altLang="en-US" sz="1800" b="0" i="0" u="none" strike="noStrike" cap="none" normalizeH="0" baseline="0" smtClean="0">
                          <a:ln>
                            <a:noFill/>
                          </a:ln>
                          <a:solidFill>
                            <a:schemeClr val="tx2"/>
                          </a:solidFill>
                          <a:effectLst/>
                          <a:latin typeface="Franklin Gothic Book" pitchFamily="34" charset="0"/>
                          <a:ea typeface="微軟正黑體" pitchFamily="34" charset="-120"/>
                        </a:rPr>
                        <a:t>的趨勢，更奠定了第三代行動通訊的基礎。</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noChangeArrowheads="1"/>
          </p:cNvSpPr>
          <p:nvPr>
            <p:ph idx="4294967295"/>
          </p:nvPr>
        </p:nvSpPr>
        <p:spPr>
          <a:xfrm>
            <a:off x="533400" y="1676400"/>
            <a:ext cx="8067675" cy="4770438"/>
          </a:xfrm>
        </p:spPr>
        <p:txBody>
          <a:bodyPr/>
          <a:lstStyle/>
          <a:p>
            <a:pPr marL="0" indent="0" eaLnBrk="1" hangingPunct="1">
              <a:lnSpc>
                <a:spcPct val="140000"/>
              </a:lnSpc>
              <a:buFont typeface="Wingdings" pitchFamily="2" charset="2"/>
              <a:buChar char="l"/>
            </a:pPr>
            <a:r>
              <a:rPr lang="en-US" altLang="zh-TW" sz="2000" smtClean="0">
                <a:latin typeface="Franklin Gothic Book" pitchFamily="34" charset="0"/>
                <a:ea typeface="新細明體" pitchFamily="18" charset="-120"/>
              </a:rPr>
              <a:t>3G (third generation)</a:t>
            </a:r>
            <a:r>
              <a:rPr lang="zh-TW" altLang="en-US" sz="2000" smtClean="0">
                <a:latin typeface="Franklin Gothic Book" pitchFamily="34" charset="0"/>
                <a:ea typeface="新細明體" pitchFamily="18" charset="-120"/>
              </a:rPr>
              <a:t> 是一種新興的無線通訊技術，可以即時高速存取</a:t>
            </a:r>
            <a:r>
              <a:rPr lang="en-US" altLang="zh-TW" sz="2000" smtClean="0">
                <a:latin typeface="Franklin Gothic Book" pitchFamily="34" charset="0"/>
                <a:ea typeface="新細明體" pitchFamily="18" charset="-120"/>
              </a:rPr>
              <a:t>Internet</a:t>
            </a:r>
            <a:r>
              <a:rPr lang="zh-TW" altLang="en-US" sz="2000" smtClean="0">
                <a:latin typeface="Franklin Gothic Book" pitchFamily="34" charset="0"/>
                <a:ea typeface="新細明體" pitchFamily="18" charset="-120"/>
              </a:rPr>
              <a:t>，傳送語音、數據資料與影像。</a:t>
            </a:r>
          </a:p>
          <a:p>
            <a:pPr marL="0" indent="0" eaLnBrk="1" hangingPunct="1">
              <a:lnSpc>
                <a:spcPct val="140000"/>
              </a:lnSpc>
              <a:buFont typeface="Wingdings" pitchFamily="2" charset="2"/>
              <a:buChar char="l"/>
            </a:pPr>
            <a:r>
              <a:rPr lang="en-US" altLang="zh-TW" sz="2000" smtClean="0">
                <a:latin typeface="Franklin Gothic Book" pitchFamily="34" charset="0"/>
                <a:ea typeface="新細明體" pitchFamily="18" charset="-120"/>
              </a:rPr>
              <a:t>3G</a:t>
            </a:r>
            <a:r>
              <a:rPr lang="zh-TW" altLang="en-US" sz="2000" smtClean="0">
                <a:latin typeface="Franklin Gothic Book" pitchFamily="34" charset="0"/>
                <a:ea typeface="新細明體" pitchFamily="18" charset="-120"/>
              </a:rPr>
              <a:t>行動通訊主要有下列兩種系統：</a:t>
            </a:r>
          </a:p>
          <a:p>
            <a:pPr marL="400050" lvl="1" indent="0" eaLnBrk="1" hangingPunct="1">
              <a:lnSpc>
                <a:spcPct val="140000"/>
              </a:lnSpc>
              <a:buFont typeface="Wingdings" pitchFamily="2" charset="2"/>
              <a:buChar char="u"/>
            </a:pPr>
            <a:r>
              <a:rPr lang="en-US" altLang="zh-TW" sz="2000" smtClean="0">
                <a:solidFill>
                  <a:srgbClr val="FF6600"/>
                </a:solidFill>
                <a:latin typeface="Franklin Gothic Book" pitchFamily="34" charset="0"/>
                <a:ea typeface="新細明體" pitchFamily="18" charset="-120"/>
              </a:rPr>
              <a:t>W-CDMA (wideband CDMA)</a:t>
            </a:r>
            <a:r>
              <a:rPr lang="zh-TW" altLang="en-US" sz="2000" smtClean="0">
                <a:solidFill>
                  <a:srgbClr val="FF6600"/>
                </a:solidFill>
                <a:latin typeface="Franklin Gothic Book" pitchFamily="34" charset="0"/>
                <a:ea typeface="新細明體" pitchFamily="18" charset="-120"/>
              </a:rPr>
              <a:t>：</a:t>
            </a:r>
            <a:r>
              <a:rPr lang="zh-TW" altLang="en-US" sz="2000" smtClean="0">
                <a:solidFill>
                  <a:schemeClr val="tx1"/>
                </a:solidFill>
                <a:latin typeface="Franklin Gothic Book" pitchFamily="34" charset="0"/>
                <a:ea typeface="新細明體" pitchFamily="18" charset="-120"/>
              </a:rPr>
              <a:t>這是</a:t>
            </a:r>
            <a:r>
              <a:rPr lang="en-US" altLang="zh-TW" sz="2000" smtClean="0">
                <a:solidFill>
                  <a:schemeClr val="tx1"/>
                </a:solidFill>
                <a:latin typeface="Franklin Gothic Book" pitchFamily="34" charset="0"/>
                <a:ea typeface="新細明體" pitchFamily="18" charset="-120"/>
              </a:rPr>
              <a:t>Ericsson</a:t>
            </a:r>
            <a:r>
              <a:rPr lang="zh-TW" altLang="en-US" sz="2000" smtClean="0">
                <a:solidFill>
                  <a:schemeClr val="tx1"/>
                </a:solidFill>
                <a:latin typeface="Franklin Gothic Book" pitchFamily="34" charset="0"/>
                <a:ea typeface="新細明體" pitchFamily="18" charset="-120"/>
              </a:rPr>
              <a:t>所提出，使用</a:t>
            </a:r>
            <a:r>
              <a:rPr lang="en-US" altLang="zh-TW" sz="2000" smtClean="0">
                <a:solidFill>
                  <a:schemeClr val="tx1"/>
                </a:solidFill>
                <a:latin typeface="Franklin Gothic Book" pitchFamily="34" charset="0"/>
                <a:ea typeface="新細明體" pitchFamily="18" charset="-120"/>
              </a:rPr>
              <a:t>DSSS</a:t>
            </a:r>
            <a:r>
              <a:rPr lang="zh-TW" altLang="en-US" sz="2000" smtClean="0">
                <a:solidFill>
                  <a:schemeClr val="tx1"/>
                </a:solidFill>
                <a:latin typeface="Franklin Gothic Book" pitchFamily="34" charset="0"/>
                <a:ea typeface="新細明體" pitchFamily="18" charset="-120"/>
              </a:rPr>
              <a:t>調頻技術，頻寬為</a:t>
            </a:r>
            <a:r>
              <a:rPr lang="en-US" altLang="zh-TW" sz="2000" smtClean="0">
                <a:solidFill>
                  <a:schemeClr val="tx1"/>
                </a:solidFill>
                <a:latin typeface="Franklin Gothic Book" pitchFamily="34" charset="0"/>
                <a:ea typeface="新細明體" pitchFamily="18" charset="-120"/>
              </a:rPr>
              <a:t>5MHz</a:t>
            </a:r>
            <a:r>
              <a:rPr lang="zh-TW" altLang="en-US" sz="2000" smtClean="0">
                <a:solidFill>
                  <a:schemeClr val="tx1"/>
                </a:solidFill>
                <a:latin typeface="Franklin Gothic Book" pitchFamily="34" charset="0"/>
                <a:ea typeface="新細明體" pitchFamily="18" charset="-120"/>
              </a:rPr>
              <a:t>，能夠和</a:t>
            </a:r>
            <a:r>
              <a:rPr lang="en-US" altLang="zh-TW" sz="2000" smtClean="0">
                <a:solidFill>
                  <a:schemeClr val="tx1"/>
                </a:solidFill>
                <a:latin typeface="Franklin Gothic Book" pitchFamily="34" charset="0"/>
                <a:ea typeface="新細明體" pitchFamily="18" charset="-120"/>
              </a:rPr>
              <a:t>GSM</a:t>
            </a:r>
            <a:r>
              <a:rPr lang="zh-TW" altLang="en-US" sz="2000" smtClean="0">
                <a:solidFill>
                  <a:schemeClr val="tx1"/>
                </a:solidFill>
                <a:latin typeface="Franklin Gothic Book" pitchFamily="34" charset="0"/>
                <a:ea typeface="新細明體" pitchFamily="18" charset="-120"/>
              </a:rPr>
              <a:t>共同運作，因而成為歐盟主推的</a:t>
            </a:r>
            <a:r>
              <a:rPr lang="en-US" altLang="zh-TW" sz="2000" smtClean="0">
                <a:solidFill>
                  <a:schemeClr val="tx1"/>
                </a:solidFill>
                <a:latin typeface="Franklin Gothic Book" pitchFamily="34" charset="0"/>
                <a:ea typeface="新細明體" pitchFamily="18" charset="-120"/>
              </a:rPr>
              <a:t>3G</a:t>
            </a:r>
            <a:r>
              <a:rPr lang="zh-TW" altLang="en-US" sz="2000" smtClean="0">
                <a:solidFill>
                  <a:schemeClr val="tx1"/>
                </a:solidFill>
                <a:latin typeface="Franklin Gothic Book" pitchFamily="34" charset="0"/>
                <a:ea typeface="新細明體" pitchFamily="18" charset="-120"/>
              </a:rPr>
              <a:t>行動通訊系統。</a:t>
            </a:r>
          </a:p>
          <a:p>
            <a:pPr marL="400050" lvl="1" indent="0" eaLnBrk="1" hangingPunct="1">
              <a:lnSpc>
                <a:spcPct val="140000"/>
              </a:lnSpc>
              <a:buFont typeface="Wingdings" pitchFamily="2" charset="2"/>
              <a:buChar char="u"/>
            </a:pPr>
            <a:r>
              <a:rPr lang="en-US" altLang="zh-TW" sz="2000" smtClean="0">
                <a:solidFill>
                  <a:srgbClr val="FF6600"/>
                </a:solidFill>
                <a:latin typeface="Franklin Gothic Book" pitchFamily="34" charset="0"/>
                <a:ea typeface="新細明體" pitchFamily="18" charset="-120"/>
              </a:rPr>
              <a:t>CDMA2000</a:t>
            </a:r>
            <a:r>
              <a:rPr lang="zh-TW" altLang="en-US" sz="2000" smtClean="0">
                <a:solidFill>
                  <a:srgbClr val="FF6600"/>
                </a:solidFill>
                <a:latin typeface="Franklin Gothic Book" pitchFamily="34" charset="0"/>
                <a:ea typeface="新細明體" pitchFamily="18" charset="-120"/>
              </a:rPr>
              <a:t>：</a:t>
            </a:r>
            <a:r>
              <a:rPr lang="zh-TW" altLang="en-US" sz="2000" smtClean="0">
                <a:solidFill>
                  <a:schemeClr val="tx1"/>
                </a:solidFill>
                <a:latin typeface="Franklin Gothic Book" pitchFamily="34" charset="0"/>
                <a:ea typeface="新細明體" pitchFamily="18" charset="-120"/>
              </a:rPr>
              <a:t>這是由</a:t>
            </a:r>
            <a:r>
              <a:rPr lang="en-US" altLang="zh-TW" sz="2000" smtClean="0">
                <a:solidFill>
                  <a:schemeClr val="tx1"/>
                </a:solidFill>
                <a:latin typeface="Franklin Gothic Book" pitchFamily="34" charset="0"/>
                <a:ea typeface="新細明體" pitchFamily="18" charset="-120"/>
              </a:rPr>
              <a:t>Qualcomm</a:t>
            </a:r>
            <a:r>
              <a:rPr lang="zh-TW" altLang="en-US" sz="2000" smtClean="0">
                <a:solidFill>
                  <a:schemeClr val="tx1"/>
                </a:solidFill>
                <a:latin typeface="Franklin Gothic Book" pitchFamily="34" charset="0"/>
                <a:ea typeface="新細明體" pitchFamily="18" charset="-120"/>
              </a:rPr>
              <a:t>所提出，一樣使用</a:t>
            </a:r>
            <a:r>
              <a:rPr lang="en-US" altLang="zh-TW" sz="2000" smtClean="0">
                <a:solidFill>
                  <a:schemeClr val="tx1"/>
                </a:solidFill>
                <a:latin typeface="Franklin Gothic Book" pitchFamily="34" charset="0"/>
                <a:ea typeface="新細明體" pitchFamily="18" charset="-120"/>
              </a:rPr>
              <a:t>DSSS</a:t>
            </a:r>
            <a:r>
              <a:rPr lang="zh-TW" altLang="en-US" sz="2000" smtClean="0">
                <a:solidFill>
                  <a:schemeClr val="tx1"/>
                </a:solidFill>
                <a:latin typeface="Franklin Gothic Book" pitchFamily="34" charset="0"/>
                <a:ea typeface="新細明體" pitchFamily="18" charset="-120"/>
              </a:rPr>
              <a:t>調頻技術，頻寬亦為</a:t>
            </a:r>
            <a:r>
              <a:rPr lang="en-US" altLang="zh-TW" sz="2000" smtClean="0">
                <a:solidFill>
                  <a:schemeClr val="tx1"/>
                </a:solidFill>
                <a:latin typeface="Franklin Gothic Book" pitchFamily="34" charset="0"/>
                <a:ea typeface="新細明體" pitchFamily="18" charset="-120"/>
              </a:rPr>
              <a:t>5MHz</a:t>
            </a:r>
            <a:r>
              <a:rPr lang="zh-TW" altLang="en-US" sz="2000" smtClean="0">
                <a:solidFill>
                  <a:schemeClr val="tx1"/>
                </a:solidFill>
                <a:latin typeface="Franklin Gothic Book" pitchFamily="34" charset="0"/>
                <a:ea typeface="新細明體" pitchFamily="18" charset="-120"/>
              </a:rPr>
              <a:t>，不同的是它無法和</a:t>
            </a:r>
            <a:r>
              <a:rPr lang="en-US" altLang="zh-TW" sz="2000" smtClean="0">
                <a:solidFill>
                  <a:schemeClr val="tx1"/>
                </a:solidFill>
                <a:latin typeface="Franklin Gothic Book" pitchFamily="34" charset="0"/>
                <a:ea typeface="新細明體" pitchFamily="18" charset="-120"/>
              </a:rPr>
              <a:t>GSM</a:t>
            </a:r>
            <a:r>
              <a:rPr lang="zh-TW" altLang="en-US" sz="2000" smtClean="0">
                <a:solidFill>
                  <a:schemeClr val="tx1"/>
                </a:solidFill>
                <a:latin typeface="Franklin Gothic Book" pitchFamily="34" charset="0"/>
                <a:ea typeface="新細明體" pitchFamily="18" charset="-120"/>
              </a:rPr>
              <a:t>共同運作，但卻符合美國的需求，因為它的基礎是美國普遍使用的</a:t>
            </a:r>
            <a:r>
              <a:rPr lang="en-US" altLang="zh-TW" sz="2000" smtClean="0">
                <a:solidFill>
                  <a:schemeClr val="tx1"/>
                </a:solidFill>
                <a:latin typeface="Franklin Gothic Book" pitchFamily="34" charset="0"/>
                <a:ea typeface="新細明體" pitchFamily="18" charset="-120"/>
              </a:rPr>
              <a:t>CDMA</a:t>
            </a:r>
            <a:r>
              <a:rPr lang="zh-TW" altLang="en-US" sz="2000" smtClean="0">
                <a:solidFill>
                  <a:schemeClr val="tx1"/>
                </a:solidFill>
                <a:latin typeface="Franklin Gothic Book" pitchFamily="34" charset="0"/>
                <a:ea typeface="新細明體" pitchFamily="18" charset="-120"/>
              </a:rPr>
              <a:t>。</a:t>
            </a:r>
            <a:endParaRPr lang="en-US" altLang="zh-TW" sz="2000" smtClean="0">
              <a:solidFill>
                <a:schemeClr val="tx1"/>
              </a:solidFill>
              <a:latin typeface="Franklin Gothic Book" pitchFamily="34" charset="0"/>
              <a:ea typeface="新細明體" pitchFamily="18" charset="-120"/>
            </a:endParaRPr>
          </a:p>
        </p:txBody>
      </p:sp>
      <p:sp>
        <p:nvSpPr>
          <p:cNvPr id="59396" name="Text Box 4"/>
          <p:cNvSpPr txBox="1">
            <a:spLocks noChangeArrowheads="1"/>
          </p:cNvSpPr>
          <p:nvPr/>
        </p:nvSpPr>
        <p:spPr bwMode="auto">
          <a:xfrm>
            <a:off x="457200" y="533400"/>
            <a:ext cx="55626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5  行動通訊</a:t>
            </a:r>
            <a:endParaRPr kumimoji="0" lang="zh-TW" altLang="en-US" sz="3200" b="1">
              <a:effectLst>
                <a:outerShdw blurRad="38100" dist="38100" dir="2700000" algn="tl">
                  <a:srgbClr val="C0C0C0"/>
                </a:outerShdw>
              </a:effectLst>
            </a:endParaRPr>
          </a:p>
        </p:txBody>
      </p:sp>
      <p:sp>
        <p:nvSpPr>
          <p:cNvPr id="59397" name="Rectangle 3"/>
          <p:cNvSpPr>
            <a:spLocks noChangeArrowheads="1"/>
          </p:cNvSpPr>
          <p:nvPr/>
        </p:nvSpPr>
        <p:spPr bwMode="auto">
          <a:xfrm>
            <a:off x="466725" y="1066800"/>
            <a:ext cx="7991475" cy="5075238"/>
          </a:xfrm>
          <a:prstGeom prst="rect">
            <a:avLst/>
          </a:prstGeom>
          <a:noFill/>
          <a:ln w="9525">
            <a:noFill/>
            <a:miter lim="800000"/>
            <a:headEnd/>
            <a:tailEnd/>
          </a:ln>
        </p:spPr>
        <p:txBody>
          <a:bodyPr/>
          <a:lstStyle/>
          <a:p>
            <a:pPr algn="just">
              <a:spcBef>
                <a:spcPct val="20000"/>
              </a:spcBef>
              <a:buClr>
                <a:schemeClr val="accent1"/>
              </a:buClr>
              <a:buSzPct val="70000"/>
              <a:buFont typeface="Wingdings" pitchFamily="2" charset="2"/>
              <a:buNone/>
            </a:pPr>
            <a:r>
              <a:rPr kumimoji="0" lang="zh-TW" altLang="en-US" sz="2400" b="1">
                <a:solidFill>
                  <a:schemeClr val="tx2"/>
                </a:solidFill>
                <a:effectLst>
                  <a:outerShdw blurRad="38100" dist="38100" dir="2700000" algn="tl">
                    <a:srgbClr val="C0C0C0"/>
                  </a:outerShdw>
                </a:effectLst>
                <a:latin typeface="Franklin Gothic Book" pitchFamily="34" charset="0"/>
              </a:rPr>
              <a:t>　第三代行動通訊</a:t>
            </a:r>
            <a:r>
              <a:rPr kumimoji="0" lang="en-US" altLang="zh-TW" sz="2400" b="1">
                <a:solidFill>
                  <a:schemeClr val="tx2"/>
                </a:solidFill>
                <a:effectLst>
                  <a:outerShdw blurRad="38100" dist="38100" dir="2700000" algn="tl">
                    <a:srgbClr val="C0C0C0"/>
                  </a:outerShdw>
                </a:effectLst>
                <a:latin typeface="Franklin Gothic Book" pitchFamily="34" charset="0"/>
              </a:rPr>
              <a:t>—</a:t>
            </a:r>
            <a:r>
              <a:rPr kumimoji="0" lang="zh-TW" altLang="en-US" sz="2400" b="1">
                <a:solidFill>
                  <a:schemeClr val="tx2"/>
                </a:solidFill>
                <a:effectLst>
                  <a:outerShdw blurRad="38100" dist="38100" dir="2700000" algn="tl">
                    <a:srgbClr val="C0C0C0"/>
                  </a:outerShdw>
                </a:effectLst>
                <a:latin typeface="Franklin Gothic Book" pitchFamily="34" charset="0"/>
              </a:rPr>
              <a:t>數位聲音與資料</a:t>
            </a:r>
          </a:p>
          <a:p>
            <a:pPr algn="just">
              <a:spcBef>
                <a:spcPct val="20000"/>
              </a:spcBef>
              <a:buClr>
                <a:schemeClr val="accent1"/>
              </a:buClr>
              <a:buSzPct val="70000"/>
              <a:buFont typeface="Wingdings" pitchFamily="2" charset="2"/>
              <a:buNone/>
            </a:pPr>
            <a:r>
              <a:rPr kumimoji="0" lang="en-US" altLang="zh-TW" sz="2400" b="1">
                <a:solidFill>
                  <a:schemeClr val="tx2"/>
                </a:solidFill>
                <a:effectLst>
                  <a:outerShdw blurRad="38100" dist="38100" dir="2700000" algn="tl">
                    <a:srgbClr val="C0C0C0"/>
                  </a:outerShdw>
                </a:effectLst>
                <a:latin typeface="Franklin Gothic Book" pitchFamily="34" charset="0"/>
              </a:rPr>
              <a:t>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idx="4294967295"/>
          </p:nvPr>
        </p:nvSpPr>
        <p:spPr>
          <a:xfrm>
            <a:off x="609600" y="1752600"/>
            <a:ext cx="8382000" cy="4916488"/>
          </a:xfrm>
        </p:spPr>
        <p:txBody>
          <a:bodyPr/>
          <a:lstStyle/>
          <a:p>
            <a:pPr marL="0" indent="0" eaLnBrk="1" hangingPunct="1">
              <a:lnSpc>
                <a:spcPct val="120000"/>
              </a:lnSpc>
              <a:spcBef>
                <a:spcPct val="50000"/>
              </a:spcBef>
              <a:buFont typeface="Wingdings" pitchFamily="2" charset="2"/>
              <a:buChar char="l"/>
              <a:defRPr/>
            </a:pPr>
            <a:r>
              <a:rPr lang="en-US" altLang="zh-TW" sz="2000" dirty="0" smtClean="0">
                <a:ea typeface="新細明體" pitchFamily="18" charset="-120"/>
              </a:rPr>
              <a:t>B3G (beyond 3G) </a:t>
            </a:r>
            <a:r>
              <a:rPr lang="zh-TW" altLang="en-US" sz="2000" dirty="0" smtClean="0">
                <a:ea typeface="新細明體" pitchFamily="18" charset="-120"/>
              </a:rPr>
              <a:t>泛指</a:t>
            </a:r>
            <a:r>
              <a:rPr lang="en-US" altLang="zh-TW" sz="2000" dirty="0" smtClean="0">
                <a:ea typeface="新細明體" pitchFamily="18" charset="-120"/>
              </a:rPr>
              <a:t>3G</a:t>
            </a:r>
            <a:r>
              <a:rPr lang="zh-TW" altLang="en-US" sz="2000" dirty="0" smtClean="0">
                <a:ea typeface="新細明體" pitchFamily="18" charset="-120"/>
              </a:rPr>
              <a:t>之後的行動通訊技術，也就是後</a:t>
            </a:r>
            <a:r>
              <a:rPr lang="en-US" altLang="zh-TW" sz="2000" dirty="0" smtClean="0">
                <a:ea typeface="新細明體" pitchFamily="18" charset="-120"/>
              </a:rPr>
              <a:t>3G</a:t>
            </a:r>
            <a:r>
              <a:rPr lang="zh-TW" altLang="en-US" sz="2000" dirty="0" smtClean="0">
                <a:ea typeface="新細明體" pitchFamily="18" charset="-120"/>
              </a:rPr>
              <a:t>，包括</a:t>
            </a:r>
            <a:r>
              <a:rPr lang="en-US" altLang="zh-TW" sz="2000" dirty="0" smtClean="0">
                <a:ea typeface="新細明體" pitchFamily="18" charset="-120"/>
              </a:rPr>
              <a:t>3.5G</a:t>
            </a:r>
            <a:r>
              <a:rPr lang="zh-TW" altLang="en-US" sz="2000" dirty="0" smtClean="0">
                <a:ea typeface="新細明體" pitchFamily="18" charset="-120"/>
              </a:rPr>
              <a:t>、</a:t>
            </a:r>
            <a:r>
              <a:rPr lang="en-US" altLang="zh-TW" sz="2000" dirty="0" smtClean="0">
                <a:ea typeface="新細明體" pitchFamily="18" charset="-120"/>
              </a:rPr>
              <a:t>3.75G</a:t>
            </a:r>
            <a:r>
              <a:rPr lang="zh-TW" altLang="en-US" sz="2000" dirty="0" smtClean="0">
                <a:ea typeface="新細明體" pitchFamily="18" charset="-120"/>
              </a:rPr>
              <a:t>、</a:t>
            </a:r>
            <a:r>
              <a:rPr lang="en-US" altLang="zh-TW" sz="2000" dirty="0" smtClean="0">
                <a:ea typeface="新細明體" pitchFamily="18" charset="-120"/>
              </a:rPr>
              <a:t>4G</a:t>
            </a:r>
            <a:r>
              <a:rPr lang="zh-TW" altLang="en-US" sz="2000" dirty="0" smtClean="0">
                <a:ea typeface="新細明體" pitchFamily="18" charset="-120"/>
              </a:rPr>
              <a:t>等。</a:t>
            </a:r>
            <a:r>
              <a:rPr lang="en-US" altLang="zh-TW" sz="2000" dirty="0" smtClean="0">
                <a:ea typeface="新細明體" pitchFamily="18" charset="-120"/>
              </a:rPr>
              <a:t>B3G</a:t>
            </a:r>
            <a:r>
              <a:rPr lang="zh-TW" altLang="en-US" sz="2000" dirty="0" smtClean="0">
                <a:ea typeface="新細明體" pitchFamily="18" charset="-120"/>
              </a:rPr>
              <a:t>是使用</a:t>
            </a:r>
            <a:r>
              <a:rPr lang="en-US" altLang="zh-TW" sz="2000" dirty="0" smtClean="0">
                <a:ea typeface="新細明體" pitchFamily="18" charset="-120"/>
              </a:rPr>
              <a:t>IP</a:t>
            </a:r>
            <a:r>
              <a:rPr lang="zh-TW" altLang="en-US" sz="2000" dirty="0" smtClean="0">
                <a:ea typeface="新細明體" pitchFamily="18" charset="-120"/>
              </a:rPr>
              <a:t>通訊協定連接各種網路，包括網際網路，使用者隨時處於連線狀態，傳輸速率提升至</a:t>
            </a:r>
            <a:r>
              <a:rPr lang="en-US" altLang="zh-TW" sz="2000" dirty="0" smtClean="0">
                <a:ea typeface="新細明體" pitchFamily="18" charset="-120"/>
              </a:rPr>
              <a:t>2 ~ 100Mbps</a:t>
            </a:r>
            <a:r>
              <a:rPr lang="zh-TW" altLang="en-US" sz="2000" dirty="0" smtClean="0">
                <a:ea typeface="新細明體" pitchFamily="18" charset="-120"/>
              </a:rPr>
              <a:t>即時多媒體服務，而且擁有更佳的服務品質、更高的安全性、更強的移動性及更大的覆蓋範圍。</a:t>
            </a:r>
            <a:endParaRPr lang="en-US" altLang="zh-TW" sz="2000" dirty="0" smtClean="0">
              <a:ea typeface="新細明體" pitchFamily="18" charset="-120"/>
            </a:endParaRPr>
          </a:p>
          <a:p>
            <a:pPr>
              <a:defRPr/>
            </a:pPr>
            <a:r>
              <a:rPr lang="en-US" altLang="zh-TW" sz="2000" b="1" dirty="0"/>
              <a:t>3.5G</a:t>
            </a:r>
            <a:r>
              <a:rPr lang="zh-TW" altLang="en-US" sz="2000" dirty="0"/>
              <a:t>指的是</a:t>
            </a:r>
            <a:r>
              <a:rPr lang="en-US" altLang="zh-TW" sz="2000" b="1" dirty="0"/>
              <a:t>HSDPA </a:t>
            </a:r>
            <a:r>
              <a:rPr lang="en-US" altLang="zh-TW" sz="2000" dirty="0"/>
              <a:t>(high speed download-link packet access</a:t>
            </a:r>
            <a:r>
              <a:rPr lang="zh-TW" altLang="en-US" sz="2000" dirty="0"/>
              <a:t>，高速下行封包存取</a:t>
            </a:r>
            <a:r>
              <a:rPr lang="en-US" altLang="zh-TW" sz="2000" dirty="0"/>
              <a:t>)</a:t>
            </a:r>
            <a:r>
              <a:rPr lang="zh-TW" altLang="en-US" sz="2000" dirty="0" smtClean="0"/>
              <a:t>，這是以</a:t>
            </a:r>
            <a:r>
              <a:rPr lang="en-US" altLang="zh-TW" sz="2000" dirty="0" smtClean="0"/>
              <a:t>WCDMA</a:t>
            </a:r>
            <a:r>
              <a:rPr lang="zh-TW" altLang="en-US" sz="2000" dirty="0" smtClean="0"/>
              <a:t>為基礎的行動通訊技術，可以將下行速率提升至</a:t>
            </a:r>
            <a:r>
              <a:rPr lang="en-US" altLang="zh-TW" sz="2000" dirty="0" smtClean="0"/>
              <a:t>1.8</a:t>
            </a:r>
            <a:r>
              <a:rPr lang="zh-TW" altLang="en-US" sz="2000" dirty="0" smtClean="0"/>
              <a:t>、</a:t>
            </a:r>
            <a:r>
              <a:rPr lang="en-US" altLang="zh-TW" sz="2000" dirty="0" smtClean="0"/>
              <a:t>3.6</a:t>
            </a:r>
            <a:r>
              <a:rPr lang="zh-TW" altLang="en-US" sz="2000" dirty="0" smtClean="0"/>
              <a:t>、</a:t>
            </a:r>
            <a:r>
              <a:rPr lang="en-US" altLang="zh-TW" sz="2000" dirty="0" smtClean="0"/>
              <a:t>7.2</a:t>
            </a:r>
            <a:r>
              <a:rPr lang="zh-TW" altLang="en-US" sz="2000" dirty="0" smtClean="0"/>
              <a:t>、</a:t>
            </a:r>
            <a:r>
              <a:rPr lang="en-US" altLang="zh-TW" sz="2000" dirty="0" smtClean="0"/>
              <a:t>14.4Mbps</a:t>
            </a:r>
            <a:r>
              <a:rPr lang="zh-TW" altLang="en-US" sz="2000" dirty="0" smtClean="0"/>
              <a:t>，而上行速率均為</a:t>
            </a:r>
            <a:r>
              <a:rPr lang="en-US" altLang="zh-TW" sz="2000" dirty="0" smtClean="0"/>
              <a:t>384Kbps</a:t>
            </a:r>
            <a:r>
              <a:rPr lang="zh-TW" altLang="en-US" sz="2000" dirty="0" smtClean="0"/>
              <a:t>。</a:t>
            </a:r>
            <a:endParaRPr lang="en-US" altLang="zh-TW" sz="2000" dirty="0" smtClean="0"/>
          </a:p>
          <a:p>
            <a:pPr>
              <a:defRPr/>
            </a:pPr>
            <a:r>
              <a:rPr lang="en-US" altLang="zh-TW" sz="2000" dirty="0" smtClean="0">
                <a:ea typeface="新細明體" pitchFamily="18" charset="-120"/>
              </a:rPr>
              <a:t>3.75G</a:t>
            </a:r>
            <a:r>
              <a:rPr lang="zh-TW" altLang="en-US" sz="2000" dirty="0" smtClean="0">
                <a:ea typeface="新細明體" pitchFamily="18" charset="-120"/>
              </a:rPr>
              <a:t>指的是</a:t>
            </a:r>
            <a:r>
              <a:rPr lang="en-US" altLang="zh-TW" sz="2000" dirty="0" smtClean="0">
                <a:ea typeface="新細明體" pitchFamily="18" charset="-120"/>
              </a:rPr>
              <a:t>HSUPA (high speed </a:t>
            </a:r>
            <a:r>
              <a:rPr lang="en-US" altLang="zh-TW" sz="2000" dirty="0" err="1" smtClean="0">
                <a:ea typeface="新細明體" pitchFamily="18" charset="-120"/>
              </a:rPr>
              <a:t>uploadlinkpacket</a:t>
            </a:r>
            <a:r>
              <a:rPr lang="en-US" altLang="zh-TW" sz="2000" dirty="0" smtClean="0">
                <a:ea typeface="新細明體" pitchFamily="18" charset="-120"/>
              </a:rPr>
              <a:t> access</a:t>
            </a:r>
            <a:r>
              <a:rPr lang="zh-TW" altLang="en-US" sz="2000" dirty="0" smtClean="0">
                <a:ea typeface="新細明體" pitchFamily="18" charset="-120"/>
              </a:rPr>
              <a:t>，高速上行封包存取</a:t>
            </a:r>
            <a:r>
              <a:rPr lang="en-US" altLang="zh-TW" sz="2000" dirty="0" smtClean="0">
                <a:ea typeface="新細明體" pitchFamily="18" charset="-120"/>
              </a:rPr>
              <a:t>)</a:t>
            </a:r>
            <a:r>
              <a:rPr lang="zh-TW" altLang="en-US" sz="2000" dirty="0" smtClean="0">
                <a:ea typeface="新細明體" pitchFamily="18" charset="-120"/>
              </a:rPr>
              <a:t>，這是為了克服</a:t>
            </a:r>
            <a:r>
              <a:rPr lang="en-US" altLang="zh-TW" sz="2000" dirty="0" smtClean="0">
                <a:ea typeface="新細明體" pitchFamily="18" charset="-120"/>
              </a:rPr>
              <a:t>HSDPA</a:t>
            </a:r>
            <a:r>
              <a:rPr lang="zh-TW" altLang="en-US" sz="2000" dirty="0" smtClean="0">
                <a:ea typeface="新細明體" pitchFamily="18" charset="-120"/>
              </a:rPr>
              <a:t>上行速率不足所發展的技術，可以將上行速率提升至</a:t>
            </a:r>
            <a:r>
              <a:rPr lang="en-US" altLang="zh-TW" sz="2000" dirty="0" smtClean="0">
                <a:ea typeface="新細明體" pitchFamily="18" charset="-120"/>
              </a:rPr>
              <a:t>5.76Mbps</a:t>
            </a:r>
            <a:r>
              <a:rPr lang="zh-TW" altLang="en-US" sz="2000" dirty="0" smtClean="0">
                <a:ea typeface="新細明體" pitchFamily="18" charset="-120"/>
              </a:rPr>
              <a:t>。</a:t>
            </a:r>
            <a:endParaRPr lang="en-US" altLang="zh-TW" sz="2000" dirty="0" smtClean="0">
              <a:ea typeface="新細明體" pitchFamily="18" charset="-120"/>
            </a:endParaRPr>
          </a:p>
          <a:p>
            <a:pPr>
              <a:defRPr/>
            </a:pPr>
            <a:r>
              <a:rPr lang="en-US" altLang="zh-TW" sz="2000" dirty="0" smtClean="0">
                <a:ea typeface="新細明體" pitchFamily="18" charset="-120"/>
              </a:rPr>
              <a:t>4G (fourth generation) </a:t>
            </a:r>
            <a:r>
              <a:rPr lang="zh-TW" altLang="en-US" sz="2000" dirty="0" smtClean="0">
                <a:ea typeface="新細明體" pitchFamily="18" charset="-120"/>
              </a:rPr>
              <a:t>指的是第四代行動通訊，國際電信聯盟</a:t>
            </a:r>
            <a:r>
              <a:rPr lang="en-US" altLang="zh-TW" sz="2000" dirty="0" smtClean="0">
                <a:ea typeface="新細明體" pitchFamily="18" charset="-120"/>
              </a:rPr>
              <a:t>ITU</a:t>
            </a:r>
            <a:r>
              <a:rPr lang="zh-TW" altLang="en-US" sz="2000" dirty="0" smtClean="0">
                <a:ea typeface="新細明體" pitchFamily="18" charset="-120"/>
              </a:rPr>
              <a:t>將</a:t>
            </a:r>
            <a:r>
              <a:rPr lang="en-US" altLang="zh-TW" sz="2000" dirty="0" smtClean="0">
                <a:ea typeface="新細明體" pitchFamily="18" charset="-120"/>
              </a:rPr>
              <a:t>4G</a:t>
            </a:r>
            <a:r>
              <a:rPr lang="zh-TW" altLang="en-US" sz="2000" dirty="0" smtClean="0">
                <a:ea typeface="新細明體" pitchFamily="18" charset="-120"/>
              </a:rPr>
              <a:t>行動通訊規格稱為</a:t>
            </a:r>
            <a:r>
              <a:rPr lang="en-US" altLang="zh-TW" sz="2000" dirty="0" smtClean="0">
                <a:ea typeface="新細明體" pitchFamily="18" charset="-120"/>
              </a:rPr>
              <a:t>IMT-Advanced</a:t>
            </a:r>
            <a:r>
              <a:rPr lang="zh-TW" altLang="en-US" sz="2000" dirty="0" smtClean="0">
                <a:ea typeface="新細明體" pitchFamily="18" charset="-120"/>
              </a:rPr>
              <a:t>。</a:t>
            </a:r>
          </a:p>
        </p:txBody>
      </p:sp>
      <p:sp>
        <p:nvSpPr>
          <p:cNvPr id="61444" name="Text Box 4"/>
          <p:cNvSpPr txBox="1">
            <a:spLocks noChangeArrowheads="1"/>
          </p:cNvSpPr>
          <p:nvPr/>
        </p:nvSpPr>
        <p:spPr bwMode="auto">
          <a:xfrm>
            <a:off x="457200" y="533400"/>
            <a:ext cx="55626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5  行動通訊</a:t>
            </a:r>
            <a:endParaRPr kumimoji="0" lang="zh-TW" altLang="en-US" sz="3200" b="1">
              <a:effectLst>
                <a:outerShdw blurRad="38100" dist="38100" dir="2700000" algn="tl">
                  <a:srgbClr val="C0C0C0"/>
                </a:outerShdw>
              </a:effectLst>
            </a:endParaRPr>
          </a:p>
        </p:txBody>
      </p:sp>
      <p:sp>
        <p:nvSpPr>
          <p:cNvPr id="61445" name="Rectangle 3"/>
          <p:cNvSpPr>
            <a:spLocks noChangeArrowheads="1"/>
          </p:cNvSpPr>
          <p:nvPr/>
        </p:nvSpPr>
        <p:spPr bwMode="auto">
          <a:xfrm>
            <a:off x="466725" y="1066800"/>
            <a:ext cx="7991475" cy="5075238"/>
          </a:xfrm>
          <a:prstGeom prst="rect">
            <a:avLst/>
          </a:prstGeom>
          <a:noFill/>
          <a:ln w="9525">
            <a:noFill/>
            <a:miter lim="800000"/>
            <a:headEnd/>
            <a:tailEnd/>
          </a:ln>
        </p:spPr>
        <p:txBody>
          <a:bodyPr/>
          <a:lstStyle/>
          <a:p>
            <a:pPr algn="just">
              <a:spcBef>
                <a:spcPct val="20000"/>
              </a:spcBef>
              <a:buClr>
                <a:schemeClr val="accent1"/>
              </a:buClr>
              <a:buSzPct val="70000"/>
              <a:buFont typeface="Wingdings" pitchFamily="2" charset="2"/>
              <a:buNone/>
            </a:pPr>
            <a:r>
              <a:rPr kumimoji="0" lang="zh-TW" altLang="en-US" sz="2400" b="1">
                <a:solidFill>
                  <a:schemeClr val="tx2"/>
                </a:solidFill>
                <a:effectLst>
                  <a:outerShdw blurRad="38100" dist="38100" dir="2700000" algn="tl">
                    <a:srgbClr val="C0C0C0"/>
                  </a:outerShdw>
                </a:effectLst>
                <a:latin typeface="Franklin Gothic Book" pitchFamily="34" charset="0"/>
              </a:rPr>
              <a:t>　</a:t>
            </a:r>
            <a:r>
              <a:rPr kumimoji="0" lang="en-US" altLang="zh-TW" sz="2400" b="1">
                <a:solidFill>
                  <a:schemeClr val="tx2"/>
                </a:solidFill>
                <a:effectLst>
                  <a:outerShdw blurRad="38100" dist="38100" dir="2700000" algn="tl">
                    <a:srgbClr val="C0C0C0"/>
                  </a:outerShdw>
                </a:effectLst>
                <a:latin typeface="Franklin Gothic Book" pitchFamily="34" charset="0"/>
              </a:rPr>
              <a:t>B3G(</a:t>
            </a:r>
            <a:r>
              <a:rPr kumimoji="0" lang="zh-TW" altLang="en-US" sz="2400" b="1">
                <a:solidFill>
                  <a:schemeClr val="tx2"/>
                </a:solidFill>
                <a:effectLst>
                  <a:outerShdw blurRad="38100" dist="38100" dir="2700000" algn="tl">
                    <a:srgbClr val="C0C0C0"/>
                  </a:outerShdw>
                </a:effectLst>
                <a:latin typeface="Franklin Gothic Book" pitchFamily="34" charset="0"/>
              </a:rPr>
              <a:t>後</a:t>
            </a:r>
            <a:r>
              <a:rPr kumimoji="0" lang="en-US" altLang="zh-TW" sz="2400" b="1">
                <a:solidFill>
                  <a:schemeClr val="tx2"/>
                </a:solidFill>
                <a:effectLst>
                  <a:outerShdw blurRad="38100" dist="38100" dir="2700000" algn="tl">
                    <a:srgbClr val="C0C0C0"/>
                  </a:outerShdw>
                </a:effectLst>
                <a:latin typeface="Franklin Gothic Book" pitchFamily="34" charset="0"/>
              </a:rPr>
              <a:t>3G</a:t>
            </a:r>
            <a:r>
              <a:rPr kumimoji="0" lang="zh-TW" altLang="en-US" sz="2400" b="1">
                <a:solidFill>
                  <a:schemeClr val="tx2"/>
                </a:solidFill>
                <a:effectLst>
                  <a:outerShdw blurRad="38100" dist="38100" dir="2700000" algn="tl">
                    <a:srgbClr val="C0C0C0"/>
                  </a:outerShdw>
                </a:effectLst>
                <a:latin typeface="Franklin Gothic Book" pitchFamily="34" charset="0"/>
              </a:rPr>
              <a:t>時代</a:t>
            </a:r>
            <a:r>
              <a:rPr kumimoji="0" lang="en-US" altLang="zh-TW" sz="2400" b="1">
                <a:solidFill>
                  <a:schemeClr val="tx2"/>
                </a:solidFill>
                <a:effectLst>
                  <a:outerShdw blurRad="38100" dist="38100" dir="2700000" algn="tl">
                    <a:srgbClr val="C0C0C0"/>
                  </a:outerShdw>
                </a:effectLst>
                <a:latin typeface="Franklin Gothic Book" pitchFamily="34" charset="0"/>
              </a:rPr>
              <a:t>)</a:t>
            </a:r>
            <a:endParaRPr kumimoji="0" lang="zh-TW" altLang="en-US" sz="2400" b="1">
              <a:solidFill>
                <a:schemeClr val="tx2"/>
              </a:solidFill>
              <a:effectLst>
                <a:outerShdw blurRad="38100" dist="38100" dir="2700000" algn="tl">
                  <a:srgbClr val="C0C0C0"/>
                </a:outerShdw>
              </a:effectLst>
              <a:latin typeface="Franklin Gothic Book" pitchFamily="34" charset="0"/>
            </a:endParaRPr>
          </a:p>
          <a:p>
            <a:pPr algn="just">
              <a:spcBef>
                <a:spcPct val="20000"/>
              </a:spcBef>
              <a:buClr>
                <a:schemeClr val="accent1"/>
              </a:buClr>
              <a:buSzPct val="70000"/>
              <a:buFont typeface="Wingdings" pitchFamily="2" charset="2"/>
              <a:buNone/>
            </a:pPr>
            <a:r>
              <a:rPr kumimoji="0" lang="en-US" altLang="zh-TW" sz="2400" b="1">
                <a:solidFill>
                  <a:schemeClr val="tx2"/>
                </a:solidFill>
                <a:effectLst>
                  <a:outerShdw blurRad="38100" dist="38100" dir="2700000" algn="tl">
                    <a:srgbClr val="C0C0C0"/>
                  </a:outerShdw>
                </a:effectLst>
                <a:latin typeface="Franklin Gothic Book" pitchFamily="34" charset="0"/>
              </a:rPr>
              <a:t>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p:cNvSpPr>
            <a:spLocks noGrp="1" noChangeArrowheads="1"/>
          </p:cNvSpPr>
          <p:nvPr>
            <p:ph idx="4294967295"/>
          </p:nvPr>
        </p:nvSpPr>
        <p:spPr>
          <a:xfrm>
            <a:off x="609600" y="1371600"/>
            <a:ext cx="8067675" cy="5075238"/>
          </a:xfrm>
        </p:spPr>
        <p:txBody>
          <a:bodyPr/>
          <a:lstStyle/>
          <a:p>
            <a:pPr marL="0" indent="0" eaLnBrk="1" hangingPunct="1">
              <a:lnSpc>
                <a:spcPct val="90000"/>
              </a:lnSpc>
              <a:buFont typeface="Wingdings" pitchFamily="2" charset="2"/>
              <a:buNone/>
            </a:pPr>
            <a:r>
              <a:rPr lang="en-US" altLang="zh-TW" sz="2000" smtClean="0">
                <a:latin typeface="Franklin Gothic Book" pitchFamily="34" charset="0"/>
                <a:ea typeface="新細明體" pitchFamily="18" charset="-120"/>
              </a:rPr>
              <a:t>WAP</a:t>
            </a:r>
            <a:r>
              <a:rPr lang="zh-TW" altLang="en-US" sz="2000" smtClean="0">
                <a:latin typeface="Franklin Gothic Book" pitchFamily="34" charset="0"/>
                <a:ea typeface="新細明體" pitchFamily="18" charset="-120"/>
              </a:rPr>
              <a:t>，包含下列兩個主要元件，目的是讓使用者透過行動電話存取</a:t>
            </a:r>
            <a:r>
              <a:rPr lang="en-US" altLang="zh-TW" sz="2000" smtClean="0">
                <a:latin typeface="Franklin Gothic Book" pitchFamily="34" charset="0"/>
                <a:ea typeface="新細明體" pitchFamily="18" charset="-120"/>
              </a:rPr>
              <a:t>Web</a:t>
            </a:r>
            <a:r>
              <a:rPr lang="zh-TW" altLang="en-US" sz="2000" smtClean="0">
                <a:latin typeface="Franklin Gothic Book" pitchFamily="34" charset="0"/>
                <a:ea typeface="新細明體" pitchFamily="18" charset="-120"/>
              </a:rPr>
              <a:t>網頁：</a:t>
            </a:r>
          </a:p>
          <a:p>
            <a:pPr marL="0" indent="0" eaLnBrk="1" hangingPunct="1">
              <a:lnSpc>
                <a:spcPct val="90000"/>
              </a:lnSpc>
              <a:buFont typeface="Wingdings" pitchFamily="2" charset="2"/>
              <a:buChar char="l"/>
            </a:pPr>
            <a:r>
              <a:rPr lang="en-US" altLang="zh-TW" sz="2000" smtClean="0">
                <a:latin typeface="Franklin Gothic Book" pitchFamily="34" charset="0"/>
                <a:ea typeface="新細明體" pitchFamily="18" charset="-120"/>
              </a:rPr>
              <a:t>WML (wireless markup language)</a:t>
            </a:r>
          </a:p>
          <a:p>
            <a:pPr marL="0" indent="0" eaLnBrk="1" hangingPunct="1">
              <a:lnSpc>
                <a:spcPct val="90000"/>
              </a:lnSpc>
              <a:buFont typeface="Wingdings" pitchFamily="2" charset="2"/>
              <a:buChar char="l"/>
            </a:pPr>
            <a:r>
              <a:rPr lang="en-US" altLang="zh-TW" sz="2000" smtClean="0">
                <a:latin typeface="Franklin Gothic Book" pitchFamily="34" charset="0"/>
                <a:ea typeface="新細明體" pitchFamily="18" charset="-120"/>
              </a:rPr>
              <a:t>WAP Gateway/Proxy</a:t>
            </a:r>
          </a:p>
          <a:p>
            <a:pPr marL="0" indent="0" eaLnBrk="1" hangingPunct="1">
              <a:lnSpc>
                <a:spcPct val="90000"/>
              </a:lnSpc>
              <a:buFont typeface="Wingdings" pitchFamily="2" charset="2"/>
              <a:buChar char="l"/>
            </a:pPr>
            <a:endParaRPr lang="en-US" altLang="zh-TW" sz="2000" smtClean="0">
              <a:latin typeface="Franklin Gothic Book" pitchFamily="34" charset="0"/>
              <a:ea typeface="新細明體" pitchFamily="18" charset="-120"/>
            </a:endParaRPr>
          </a:p>
        </p:txBody>
      </p:sp>
      <p:pic>
        <p:nvPicPr>
          <p:cNvPr id="133123" name="Picture 4" descr="6-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0"/>
            <a:ext cx="74310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5"/>
          <p:cNvSpPr txBox="1">
            <a:spLocks noChangeArrowheads="1"/>
          </p:cNvSpPr>
          <p:nvPr/>
        </p:nvSpPr>
        <p:spPr bwMode="auto">
          <a:xfrm>
            <a:off x="457200" y="533400"/>
            <a:ext cx="6096000" cy="579438"/>
          </a:xfrm>
          <a:prstGeom prst="rect">
            <a:avLst/>
          </a:prstGeom>
          <a:noFill/>
          <a:ln w="9525">
            <a:noFill/>
            <a:miter lim="800000"/>
            <a:headEnd/>
            <a:tailEnd/>
          </a:ln>
          <a:effectLst/>
        </p:spPr>
        <p:txBody>
          <a:bodyPr>
            <a:spAutoFit/>
          </a:bodyPr>
          <a:lstStyle/>
          <a:p>
            <a:pPr>
              <a:defRPr/>
            </a:pPr>
            <a:r>
              <a:rPr kumimoji="0" lang="en-US" altLang="zh-TW" sz="3200" b="1" dirty="0">
                <a:effectLst>
                  <a:outerShdw blurRad="38100" dist="38100" dir="2700000" algn="tl">
                    <a:srgbClr val="C0C0C0"/>
                  </a:outerShdw>
                </a:effectLst>
              </a:rPr>
              <a:t>&lt;</a:t>
            </a:r>
            <a:r>
              <a:rPr kumimoji="0" lang="zh-TW" altLang="en-US" sz="3200" b="1" dirty="0">
                <a:effectLst>
                  <a:outerShdw blurRad="38100" dist="38100" dir="2700000" algn="tl">
                    <a:srgbClr val="C0C0C0"/>
                  </a:outerShdw>
                </a:effectLst>
              </a:rPr>
              <a:t>資訊部落</a:t>
            </a:r>
            <a:r>
              <a:rPr kumimoji="0" lang="en-US" altLang="zh-TW" sz="3200" b="1" dirty="0">
                <a:effectLst>
                  <a:outerShdw blurRad="38100" dist="38100" dir="2700000" algn="tl">
                    <a:srgbClr val="C0C0C0"/>
                  </a:outerShdw>
                </a:effectLst>
              </a:rPr>
              <a:t>&gt;</a:t>
            </a:r>
            <a:r>
              <a:rPr kumimoji="0" lang="zh-TW" altLang="en-US" sz="3200" b="1" dirty="0">
                <a:effectLst>
                  <a:outerShdw blurRad="38100" dist="38100" dir="2700000" algn="tl">
                    <a:srgbClr val="C0C0C0"/>
                  </a:outerShdw>
                </a:effectLst>
              </a:rPr>
              <a:t>何謂</a:t>
            </a:r>
            <a:r>
              <a:rPr kumimoji="0" lang="en-US" altLang="zh-TW" sz="3200" b="1" dirty="0">
                <a:effectLst>
                  <a:outerShdw blurRad="38100" dist="38100" dir="2700000" algn="tl">
                    <a:srgbClr val="C0C0C0"/>
                  </a:outerShdw>
                </a:effectLst>
              </a:rPr>
              <a:t>WAP?</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133600"/>
            <a:ext cx="5170488"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64517" name="Text Box 5"/>
          <p:cNvSpPr txBox="1">
            <a:spLocks noChangeArrowheads="1"/>
          </p:cNvSpPr>
          <p:nvPr/>
        </p:nvSpPr>
        <p:spPr bwMode="auto">
          <a:xfrm>
            <a:off x="457200" y="533400"/>
            <a:ext cx="60960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6  衛星網路</a:t>
            </a:r>
            <a:endParaRPr kumimoji="0" lang="zh-TW" altLang="en-US" sz="3200" b="1">
              <a:effectLst>
                <a:outerShdw blurRad="38100" dist="38100" dir="2700000" algn="tl">
                  <a:srgbClr val="C0C0C0"/>
                </a:outerShdw>
              </a:effectLst>
            </a:endParaRPr>
          </a:p>
        </p:txBody>
      </p:sp>
      <p:sp>
        <p:nvSpPr>
          <p:cNvPr id="134148" name="Text Box 6"/>
          <p:cNvSpPr txBox="1">
            <a:spLocks noChangeArrowheads="1"/>
          </p:cNvSpPr>
          <p:nvPr/>
        </p:nvSpPr>
        <p:spPr bwMode="auto">
          <a:xfrm>
            <a:off x="609600" y="1524000"/>
            <a:ext cx="31242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buFontTx/>
              <a:buChar char="•"/>
            </a:pPr>
            <a:r>
              <a:rPr lang="zh-TW" altLang="en-US" sz="2000"/>
              <a:t>衛星網路 </a:t>
            </a:r>
            <a:r>
              <a:rPr lang="en-US" altLang="zh-TW" sz="2000"/>
              <a:t>(satellite network) </a:t>
            </a:r>
            <a:r>
              <a:rPr lang="zh-TW" altLang="en-US" sz="2000"/>
              <a:t>是由衛星、地面站、端末使用者的終端機或電話等節點所組成，利用衛星做為中繼站轉送無線電波，以提供地面上兩點之間的通訊。</a:t>
            </a:r>
          </a:p>
          <a:p>
            <a:pPr eaLnBrk="1" hangingPunct="1">
              <a:buFontTx/>
              <a:buChar char="•"/>
            </a:pPr>
            <a:r>
              <a:rPr lang="zh-TW" altLang="en-US" sz="2000"/>
              <a:t>優點是傳輸速率快、傳輸距離長、穿透性高、無須設置中繼站，缺點則是成本昂貴、有</a:t>
            </a:r>
            <a:r>
              <a:rPr lang="en-US" altLang="zh-TW" sz="2000"/>
              <a:t>1</a:t>
            </a:r>
            <a:r>
              <a:rPr lang="zh-TW" altLang="en-US" sz="2000"/>
              <a:t>至數秒鐘的傳輸延遲、缺乏保密性及抗干擾的能力。</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內容版面配置區 2"/>
          <p:cNvSpPr>
            <a:spLocks noGrp="1"/>
          </p:cNvSpPr>
          <p:nvPr>
            <p:ph idx="4294967295"/>
          </p:nvPr>
        </p:nvSpPr>
        <p:spPr/>
        <p:txBody>
          <a:bodyPr/>
          <a:lstStyle/>
          <a:p>
            <a:pPr eaLnBrk="1" hangingPunct="1">
              <a:buFont typeface="Wingdings" pitchFamily="2" charset="2"/>
              <a:buChar char="l"/>
            </a:pPr>
            <a:r>
              <a:rPr lang="zh-TW" altLang="en-US" sz="2400" smtClean="0">
                <a:latin typeface="Franklin Gothic Book" pitchFamily="34" charset="0"/>
                <a:ea typeface="微軟正黑體" pitchFamily="34" charset="-120"/>
              </a:rPr>
              <a:t>衛星有「天然衛星」和「人造衛星」兩種，至於人造衛星環繞地球的路徑則有三種，包括赤道軌道、傾斜軌道和兩極軌道。</a:t>
            </a:r>
          </a:p>
        </p:txBody>
      </p:sp>
      <p:pic>
        <p:nvPicPr>
          <p:cNvPr id="135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0"/>
            <a:ext cx="7467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65542" name="Text Box 6"/>
          <p:cNvSpPr txBox="1">
            <a:spLocks noChangeArrowheads="1"/>
          </p:cNvSpPr>
          <p:nvPr/>
        </p:nvSpPr>
        <p:spPr bwMode="auto">
          <a:xfrm>
            <a:off x="457200" y="533400"/>
            <a:ext cx="6096000" cy="579438"/>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kumimoji="0" lang="en-US" altLang="en-US" sz="3200" b="1">
                <a:effectLst>
                  <a:outerShdw blurRad="38100" dist="38100" dir="2700000" algn="tl">
                    <a:srgbClr val="C0C0C0"/>
                  </a:outerShdw>
                </a:effectLst>
              </a:rPr>
              <a:t>6  衛星網路</a:t>
            </a:r>
            <a:endParaRPr kumimoji="0" lang="zh-TW" altLang="en-US" sz="3200" b="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81" name="Rectangle 9"/>
          <p:cNvSpPr>
            <a:spLocks noGrp="1"/>
          </p:cNvSpPr>
          <p:nvPr>
            <p:ph type="body" idx="4294967295"/>
          </p:nvPr>
        </p:nvSpPr>
        <p:spPr/>
        <p:txBody>
          <a:bodyPr/>
          <a:lstStyle/>
          <a:p>
            <a:pPr eaLnBrk="1" hangingPunct="1">
              <a:buFont typeface="Wingdings" pitchFamily="2" charset="2"/>
              <a:buChar char="l"/>
              <a:defRPr/>
            </a:pPr>
            <a:r>
              <a:rPr lang="zh-TW" altLang="en-US" b="1" smtClean="0">
                <a:effectLst>
                  <a:outerShdw blurRad="38100" dist="38100" dir="2700000" algn="tl">
                    <a:srgbClr val="C0C0C0"/>
                  </a:outerShdw>
                </a:effectLst>
                <a:ea typeface="新細明體" pitchFamily="18" charset="-120"/>
              </a:rPr>
              <a:t>無線網路</a:t>
            </a:r>
            <a:r>
              <a:rPr lang="en-US" altLang="zh-TW" b="1" smtClean="0">
                <a:effectLst>
                  <a:outerShdw blurRad="38100" dist="38100" dir="2700000" algn="tl">
                    <a:srgbClr val="C0C0C0"/>
                  </a:outerShdw>
                </a:effectLst>
                <a:ea typeface="新細明體" pitchFamily="18" charset="-120"/>
              </a:rPr>
              <a:t>V.S. </a:t>
            </a:r>
            <a:r>
              <a:rPr lang="zh-TW" altLang="en-US" b="1" smtClean="0">
                <a:effectLst>
                  <a:outerShdw blurRad="38100" dist="38100" dir="2700000" algn="tl">
                    <a:srgbClr val="C0C0C0"/>
                  </a:outerShdw>
                </a:effectLst>
                <a:ea typeface="新細明體" pitchFamily="18" charset="-120"/>
              </a:rPr>
              <a:t>有線網路</a:t>
            </a:r>
          </a:p>
        </p:txBody>
      </p:sp>
      <p:pic>
        <p:nvPicPr>
          <p:cNvPr id="139267" name="Picture 11" descr="7-1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09800"/>
            <a:ext cx="72390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12" descr="7-1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590800"/>
            <a:ext cx="26670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9" name="Picture 13" descr="7-1t-2">
            <a:hlinkClick r:id="" action="ppaction://noacti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90800"/>
            <a:ext cx="3048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80" name="Picture 14" descr="7-1t-3">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4343400"/>
            <a:ext cx="27320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81" name="Picture 15" descr="7-1t-4">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343400"/>
            <a:ext cx="326707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4"/>
          <p:cNvSpPr>
            <a:spLocks noChangeArrowheads="1"/>
          </p:cNvSpPr>
          <p:nvPr/>
        </p:nvSpPr>
        <p:spPr bwMode="auto">
          <a:xfrm>
            <a:off x="344488" y="990600"/>
            <a:ext cx="8799512"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6600"/>
              <a:t>三</a:t>
            </a:r>
            <a:r>
              <a:rPr lang="en-US" altLang="zh-TW" sz="6600"/>
              <a:t>.</a:t>
            </a:r>
            <a:r>
              <a:rPr lang="zh-TW" altLang="en-US" sz="6600"/>
              <a:t>日常生活與通訊科技</a:t>
            </a:r>
          </a:p>
        </p:txBody>
      </p:sp>
      <p:sp>
        <p:nvSpPr>
          <p:cNvPr id="152581" name="Rectangle 5"/>
          <p:cNvSpPr>
            <a:spLocks noChangeArrowheads="1"/>
          </p:cNvSpPr>
          <p:nvPr/>
        </p:nvSpPr>
        <p:spPr bwMode="auto">
          <a:xfrm>
            <a:off x="685800" y="3048000"/>
            <a:ext cx="7620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zh-TW" altLang="en-US" sz="2400"/>
              <a:t>現代生活中通訊與網路已是不可或缺的基本工具，</a:t>
            </a:r>
          </a:p>
          <a:p>
            <a:pPr eaLnBrk="0" hangingPunct="0"/>
            <a:r>
              <a:rPr lang="zh-TW" altLang="en-US" sz="2400"/>
              <a:t>相關的通訊與網路技術也以飛快的腳步發展演進中，</a:t>
            </a:r>
          </a:p>
          <a:p>
            <a:pPr eaLnBrk="0" hangingPunct="0"/>
            <a:r>
              <a:rPr lang="zh-TW" altLang="en-US" sz="2400"/>
              <a:t>身為現代人的我們深入瞭解各項通訊與網路的應用</a:t>
            </a:r>
          </a:p>
          <a:p>
            <a:pPr eaLnBrk="0" hangingPunct="0"/>
            <a:r>
              <a:rPr lang="zh-TW" altLang="en-US" sz="2400"/>
              <a:t>，可以讓我們在使用這些應用時能更順暢且發揮</a:t>
            </a:r>
          </a:p>
          <a:p>
            <a:pPr eaLnBrk="0" hangingPunct="0"/>
            <a:r>
              <a:rPr lang="zh-TW" altLang="en-US" sz="2400"/>
              <a:t>更大的效益。</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4" name="Rectangle 4"/>
          <p:cNvSpPr>
            <a:spLocks noChangeArrowheads="1"/>
          </p:cNvSpPr>
          <p:nvPr/>
        </p:nvSpPr>
        <p:spPr bwMode="auto">
          <a:xfrm>
            <a:off x="609600" y="1143000"/>
            <a:ext cx="7961313"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6600"/>
              <a:t>四</a:t>
            </a:r>
            <a:r>
              <a:rPr lang="en-US" altLang="zh-TW" sz="6600"/>
              <a:t>.</a:t>
            </a:r>
            <a:r>
              <a:rPr lang="zh-TW" altLang="en-US" sz="6600"/>
              <a:t>未來網路通訊趨勢</a:t>
            </a:r>
          </a:p>
        </p:txBody>
      </p:sp>
      <p:sp>
        <p:nvSpPr>
          <p:cNvPr id="153606" name="Rectangle 6"/>
          <p:cNvSpPr>
            <a:spLocks noChangeArrowheads="1"/>
          </p:cNvSpPr>
          <p:nvPr/>
        </p:nvSpPr>
        <p:spPr bwMode="auto">
          <a:xfrm>
            <a:off x="914400" y="2514600"/>
            <a:ext cx="73152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0" lang="en-US" altLang="zh-TW" sz="3600"/>
              <a:t>1.</a:t>
            </a:r>
            <a:r>
              <a:rPr kumimoji="0" lang="zh-TW" altLang="en-US" sz="3600"/>
              <a:t>高</a:t>
            </a:r>
            <a:r>
              <a:rPr lang="zh-TW" altLang="en-US" sz="3600"/>
              <a:t>速移動下也能提供大頻寬</a:t>
            </a:r>
          </a:p>
          <a:p>
            <a:r>
              <a:rPr lang="en-US" altLang="zh-TW" sz="3600"/>
              <a:t>2.</a:t>
            </a:r>
            <a:r>
              <a:rPr lang="zh-TW" altLang="en-US" sz="3600"/>
              <a:t>使用</a:t>
            </a:r>
            <a:r>
              <a:rPr lang="en-US" altLang="zh-TW" sz="3600"/>
              <a:t>IPV6</a:t>
            </a:r>
            <a:r>
              <a:rPr lang="zh-TW" altLang="en-US" sz="3600"/>
              <a:t>通訊協定</a:t>
            </a:r>
          </a:p>
          <a:p>
            <a:r>
              <a:rPr kumimoji="0" lang="en-US" altLang="zh-TW" sz="3600"/>
              <a:t>3.</a:t>
            </a:r>
            <a:r>
              <a:rPr kumimoji="0" lang="zh-TW" altLang="en-US" sz="3600"/>
              <a:t>大量使用雲端科技</a:t>
            </a:r>
          </a:p>
          <a:p>
            <a:r>
              <a:rPr kumimoji="0" lang="en-US" altLang="zh-TW" sz="3600"/>
              <a:t>4.</a:t>
            </a:r>
            <a:r>
              <a:rPr kumimoji="0" lang="zh-TW" altLang="en-US" sz="3600"/>
              <a:t>更智慧化的終端、更佳的相容性</a:t>
            </a:r>
          </a:p>
          <a:p>
            <a:r>
              <a:rPr kumimoji="0" lang="en-US" altLang="zh-TW" sz="3600"/>
              <a:t>5.</a:t>
            </a:r>
            <a:r>
              <a:rPr kumimoji="0" lang="zh-TW" altLang="en-US" sz="3600"/>
              <a:t>更低的系統建置成本及通訊費用</a:t>
            </a:r>
            <a:endParaRPr kumimoji="0" lang="en-US" altLang="zh-TW" sz="3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8"/>
          <p:cNvSpPr>
            <a:spLocks noGrp="1" noChangeArrowheads="1"/>
          </p:cNvSpPr>
          <p:nvPr>
            <p:ph type="body" idx="4294967295"/>
          </p:nvPr>
        </p:nvSpPr>
        <p:spPr>
          <a:xfrm>
            <a:off x="685800" y="1828800"/>
            <a:ext cx="7924800" cy="1676400"/>
          </a:xfrm>
        </p:spPr>
        <p:txBody>
          <a:bodyPr/>
          <a:lstStyle/>
          <a:p>
            <a:pPr eaLnBrk="1" hangingPunct="1">
              <a:buFont typeface="Wingdings" pitchFamily="2" charset="2"/>
              <a:buChar char="l"/>
            </a:pPr>
            <a:r>
              <a:rPr lang="zh-TW" altLang="en-US" sz="2400" smtClean="0">
                <a:latin typeface="Franklin Gothic Book" pitchFamily="34" charset="0"/>
                <a:ea typeface="新細明體" pitchFamily="18" charset="-120"/>
              </a:rPr>
              <a:t>都會網路 </a:t>
            </a:r>
            <a:r>
              <a:rPr lang="en-US" altLang="zh-TW" sz="2400" smtClean="0">
                <a:latin typeface="Franklin Gothic Book" pitchFamily="34" charset="0"/>
                <a:ea typeface="新細明體" pitchFamily="18" charset="-120"/>
              </a:rPr>
              <a:t>(MAN</a:t>
            </a:r>
            <a:r>
              <a:rPr lang="zh-TW" altLang="en-US" sz="2400" smtClean="0">
                <a:latin typeface="Franklin Gothic Book" pitchFamily="34" charset="0"/>
                <a:ea typeface="新細明體" pitchFamily="18" charset="-120"/>
              </a:rPr>
              <a:t>，</a:t>
            </a:r>
            <a:r>
              <a:rPr lang="en-US" altLang="zh-TW" sz="2400" smtClean="0">
                <a:latin typeface="Franklin Gothic Book" pitchFamily="34" charset="0"/>
                <a:ea typeface="新細明體" pitchFamily="18" charset="-120"/>
              </a:rPr>
              <a:t>metropolitan area network) </a:t>
            </a:r>
            <a:r>
              <a:rPr lang="zh-TW" altLang="en-US" sz="2400" smtClean="0">
                <a:latin typeface="Franklin Gothic Book" pitchFamily="34" charset="0"/>
                <a:ea typeface="新細明體" pitchFamily="18" charset="-120"/>
              </a:rPr>
              <a:t>涵蓋的範圍大小介於</a:t>
            </a:r>
            <a:r>
              <a:rPr lang="en-US" altLang="zh-TW" sz="2400" smtClean="0">
                <a:latin typeface="Franklin Gothic Book" pitchFamily="34" charset="0"/>
                <a:ea typeface="新細明體" pitchFamily="18" charset="-120"/>
              </a:rPr>
              <a:t>LAN</a:t>
            </a:r>
            <a:r>
              <a:rPr lang="zh-TW" altLang="en-US" sz="2400" smtClean="0">
                <a:latin typeface="Franklin Gothic Book" pitchFamily="34" charset="0"/>
                <a:ea typeface="新細明體" pitchFamily="18" charset="-120"/>
              </a:rPr>
              <a:t>與</a:t>
            </a:r>
            <a:r>
              <a:rPr lang="en-US" altLang="zh-TW" sz="2400" smtClean="0">
                <a:latin typeface="Franklin Gothic Book" pitchFamily="34" charset="0"/>
                <a:ea typeface="新細明體" pitchFamily="18" charset="-120"/>
              </a:rPr>
              <a:t>WAN</a:t>
            </a:r>
            <a:r>
              <a:rPr lang="zh-TW" altLang="en-US" sz="2400" smtClean="0">
                <a:latin typeface="Franklin Gothic Book" pitchFamily="34" charset="0"/>
                <a:ea typeface="新細明體" pitchFamily="18" charset="-120"/>
              </a:rPr>
              <a:t>之間，使用與</a:t>
            </a:r>
            <a:r>
              <a:rPr lang="en-US" altLang="zh-TW" sz="2400" smtClean="0">
                <a:latin typeface="Franklin Gothic Book" pitchFamily="34" charset="0"/>
                <a:ea typeface="新細明體" pitchFamily="18" charset="-120"/>
              </a:rPr>
              <a:t>LAN</a:t>
            </a:r>
            <a:r>
              <a:rPr lang="zh-TW" altLang="en-US" sz="2400" smtClean="0">
                <a:latin typeface="Franklin Gothic Book" pitchFamily="34" charset="0"/>
                <a:ea typeface="新細明體" pitchFamily="18" charset="-120"/>
              </a:rPr>
              <a:t>類似的技術連接位於不同辦公室或城鎮的電腦。</a:t>
            </a:r>
          </a:p>
        </p:txBody>
      </p:sp>
      <p:sp>
        <p:nvSpPr>
          <p:cNvPr id="5" name="標題 4"/>
          <p:cNvSpPr>
            <a:spLocks noGrp="1"/>
          </p:cNvSpPr>
          <p:nvPr>
            <p:ph type="title"/>
          </p:nvPr>
        </p:nvSpPr>
        <p:spPr>
          <a:xfrm>
            <a:off x="304800" y="1066800"/>
            <a:ext cx="8686800" cy="838200"/>
          </a:xfrm>
        </p:spPr>
        <p:txBody>
          <a:bodyPr wrap="square" lIns="91440" tIns="45720" rIns="91440" bIns="45720" numCol="1" anchorCtr="0" compatLnSpc="1">
            <a:prstTxWarp prst="textNoShape">
              <a:avLst/>
            </a:prstTxWarp>
          </a:bodyPr>
          <a:lstStyle/>
          <a:p>
            <a:pPr algn="just">
              <a:spcBef>
                <a:spcPct val="20000"/>
              </a:spcBef>
              <a:buClr>
                <a:schemeClr val="accent1"/>
              </a:buClr>
              <a:buSzPct val="70000"/>
            </a:pPr>
            <a:r>
              <a:rPr lang="zh-TW" altLang="en-US" sz="2400" b="1" cap="none" smtClean="0">
                <a:effectLst>
                  <a:outerShdw blurRad="38100" dist="38100" dir="2700000" algn="tl">
                    <a:srgbClr val="C0C0C0"/>
                  </a:outerShdw>
                </a:effectLst>
                <a:latin typeface="Franklin Gothic Book" pitchFamily="34" charset="0"/>
                <a:ea typeface="新細明體" pitchFamily="18" charset="-120"/>
              </a:rPr>
              <a:t>都會網路</a:t>
            </a:r>
            <a:r>
              <a:rPr lang="en-US" altLang="zh-TW" sz="2400" b="1" cap="none" smtClean="0">
                <a:effectLst>
                  <a:outerShdw blurRad="38100" dist="38100" dir="2700000" algn="tl">
                    <a:srgbClr val="C0C0C0"/>
                  </a:outerShdw>
                </a:effectLst>
                <a:latin typeface="Franklin Gothic Book" pitchFamily="34" charset="0"/>
                <a:ea typeface="新細明體" pitchFamily="18" charset="-120"/>
              </a:rPr>
              <a:t>(MAN)</a:t>
            </a:r>
            <a:endParaRPr lang="zh-TW" altLang="en-US" sz="2400" b="1" cap="none" smtClean="0">
              <a:effectLst>
                <a:outerShdw blurRad="38100" dist="38100" dir="2700000" algn="tl">
                  <a:srgbClr val="C0C0C0"/>
                </a:outerShdw>
              </a:effectLst>
              <a:latin typeface="Franklin Gothic Book" pitchFamily="34" charset="0"/>
              <a:ea typeface="新細明體" pitchFamily="18" charset="-120"/>
            </a:endParaRPr>
          </a:p>
        </p:txBody>
      </p:sp>
      <p:sp>
        <p:nvSpPr>
          <p:cNvPr id="8" name="標題 8"/>
          <p:cNvSpPr txBox="1">
            <a:spLocks/>
          </p:cNvSpPr>
          <p:nvPr/>
        </p:nvSpPr>
        <p:spPr>
          <a:xfrm>
            <a:off x="301625" y="457200"/>
            <a:ext cx="8686800" cy="841375"/>
          </a:xfrm>
          <a:prstGeom prst="rect">
            <a:avLst/>
          </a:prstGeom>
        </p:spPr>
        <p:txBody>
          <a:bodyPr anchor="ctr">
            <a:normAutofit/>
          </a:bodyPr>
          <a:lstStyle/>
          <a:p>
            <a:pPr eaLnBrk="0" hangingPunct="0">
              <a:defRPr/>
            </a:pPr>
            <a:r>
              <a:rPr kumimoji="0" lang="en-US" altLang="zh-TW" sz="3200" b="1" cap="all">
                <a:effectLst>
                  <a:outerShdw blurRad="38100" dist="38100" dir="2700000" algn="tl">
                    <a:srgbClr val="C0C0C0"/>
                  </a:outerShdw>
                </a:effectLst>
              </a:rPr>
              <a:t>1-2</a:t>
            </a:r>
            <a:r>
              <a:rPr kumimoji="0" lang="zh-TW" altLang="en-US" sz="3200" b="1" cap="all">
                <a:effectLst>
                  <a:outerShdw blurRad="38100" dist="38100" dir="2700000" algn="tl">
                    <a:srgbClr val="C0C0C0"/>
                  </a:outerShdw>
                </a:effectLst>
              </a:rPr>
              <a:t> 電腦網路的類型</a:t>
            </a:r>
            <a:endParaRPr kumimoji="0" lang="zh-TW" altLang="en-US" sz="3200" b="1" cap="all" dirty="0">
              <a:effectLst>
                <a:outerShdw blurRad="38100" dist="38100" dir="2700000" algn="tl">
                  <a:srgbClr val="C0C0C0"/>
                </a:outerShdw>
              </a:effectLst>
            </a:endParaRPr>
          </a:p>
        </p:txBody>
      </p:sp>
      <p:pic>
        <p:nvPicPr>
          <p:cNvPr id="1434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124200"/>
            <a:ext cx="6532563"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5"/>
          <p:cNvGraphicFramePr>
            <a:graphicFrameLocks noChangeAspect="1"/>
          </p:cNvGraphicFramePr>
          <p:nvPr>
            <p:ph idx="1"/>
          </p:nvPr>
        </p:nvGraphicFramePr>
        <p:xfrm>
          <a:off x="1982788" y="2819400"/>
          <a:ext cx="5027612" cy="3581400"/>
        </p:xfrm>
        <a:graphic>
          <a:graphicData uri="http://schemas.openxmlformats.org/presentationml/2006/ole">
            <mc:AlternateContent xmlns:mc="http://schemas.openxmlformats.org/markup-compatibility/2006">
              <mc:Choice xmlns:v="urn:schemas-microsoft-com:vml" Requires="v">
                <p:oleObj spid="_x0000_s17420" name="PhotoImpact" r:id="rId3" imgW="4157128" imgH="2962411" progId="PI3.Image">
                  <p:embed/>
                </p:oleObj>
              </mc:Choice>
              <mc:Fallback>
                <p:oleObj name="PhotoImpact" r:id="rId3" imgW="4157128" imgH="2962411" progId="PI3.Im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2788" y="2819400"/>
                        <a:ext cx="5027612" cy="358140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Rectangle 3"/>
          <p:cNvSpPr>
            <a:spLocks noGrp="1" noChangeArrowheads="1"/>
          </p:cNvSpPr>
          <p:nvPr>
            <p:ph type="body" idx="4294967295"/>
          </p:nvPr>
        </p:nvSpPr>
        <p:spPr>
          <a:xfrm>
            <a:off x="533400" y="1828800"/>
            <a:ext cx="8220075" cy="1828800"/>
          </a:xfrm>
        </p:spPr>
        <p:txBody>
          <a:bodyPr/>
          <a:lstStyle/>
          <a:p>
            <a:pPr eaLnBrk="1" hangingPunct="1">
              <a:buFont typeface="Wingdings" pitchFamily="2" charset="2"/>
              <a:buChar char="l"/>
            </a:pPr>
            <a:r>
              <a:rPr lang="zh-TW" altLang="en-US" sz="2400" smtClean="0">
                <a:latin typeface="Franklin Gothic Book" pitchFamily="34" charset="0"/>
                <a:ea typeface="新細明體" pitchFamily="18" charset="-120"/>
              </a:rPr>
              <a:t>當有兩個或多個網路連接在一起時，便形成了所謂的互聯網 </a:t>
            </a:r>
            <a:r>
              <a:rPr lang="en-US" altLang="zh-TW" sz="2400" smtClean="0">
                <a:latin typeface="Franklin Gothic Book" pitchFamily="34" charset="0"/>
                <a:ea typeface="新細明體" pitchFamily="18" charset="-120"/>
              </a:rPr>
              <a:t>(internetwork)</a:t>
            </a:r>
            <a:r>
              <a:rPr lang="zh-TW" altLang="en-US" sz="2400" smtClean="0">
                <a:latin typeface="Franklin Gothic Book" pitchFamily="34" charset="0"/>
                <a:ea typeface="新細明體" pitchFamily="18" charset="-120"/>
              </a:rPr>
              <a:t>，簡稱為</a:t>
            </a:r>
            <a:r>
              <a:rPr lang="en-US" altLang="zh-TW" sz="2400" smtClean="0">
                <a:latin typeface="Franklin Gothic Book" pitchFamily="34" charset="0"/>
                <a:ea typeface="新細明體" pitchFamily="18" charset="-120"/>
              </a:rPr>
              <a:t>internet</a:t>
            </a:r>
            <a:r>
              <a:rPr lang="zh-TW" altLang="en-US" sz="2400" smtClean="0">
                <a:latin typeface="Franklin Gothic Book" pitchFamily="34" charset="0"/>
                <a:ea typeface="新細明體" pitchFamily="18" charset="-120"/>
              </a:rPr>
              <a:t>。</a:t>
            </a:r>
          </a:p>
        </p:txBody>
      </p:sp>
      <p:sp>
        <p:nvSpPr>
          <p:cNvPr id="5" name="標題 4"/>
          <p:cNvSpPr>
            <a:spLocks noGrp="1"/>
          </p:cNvSpPr>
          <p:nvPr>
            <p:ph type="title"/>
          </p:nvPr>
        </p:nvSpPr>
        <p:spPr>
          <a:xfrm>
            <a:off x="304800" y="1066800"/>
            <a:ext cx="8686800" cy="838200"/>
          </a:xfrm>
        </p:spPr>
        <p:txBody>
          <a:bodyPr wrap="square" lIns="91440" tIns="45720" rIns="91440" bIns="45720" numCol="1" anchorCtr="0" compatLnSpc="1">
            <a:prstTxWarp prst="textNoShape">
              <a:avLst/>
            </a:prstTxWarp>
          </a:bodyPr>
          <a:lstStyle/>
          <a:p>
            <a:pPr algn="just">
              <a:spcBef>
                <a:spcPct val="20000"/>
              </a:spcBef>
              <a:buClr>
                <a:schemeClr val="accent1"/>
              </a:buClr>
              <a:buSzPct val="70000"/>
            </a:pPr>
            <a:r>
              <a:rPr lang="zh-TW" altLang="en-US" sz="2400" b="1" cap="none" smtClean="0">
                <a:effectLst>
                  <a:outerShdw blurRad="38100" dist="38100" dir="2700000" algn="tl">
                    <a:srgbClr val="C0C0C0"/>
                  </a:outerShdw>
                </a:effectLst>
                <a:latin typeface="Franklin Gothic Book" pitchFamily="34" charset="0"/>
                <a:ea typeface="新細明體" pitchFamily="18" charset="-120"/>
              </a:rPr>
              <a:t>互聯網</a:t>
            </a:r>
            <a:r>
              <a:rPr lang="en-US" altLang="zh-TW" sz="2400" b="1" cap="none" smtClean="0">
                <a:effectLst>
                  <a:outerShdw blurRad="38100" dist="38100" dir="2700000" algn="tl">
                    <a:srgbClr val="C0C0C0"/>
                  </a:outerShdw>
                </a:effectLst>
                <a:latin typeface="Franklin Gothic Book" pitchFamily="34" charset="0"/>
                <a:ea typeface="新細明體" pitchFamily="18" charset="-120"/>
              </a:rPr>
              <a:t>(</a:t>
            </a:r>
            <a:r>
              <a:rPr lang="zh-TW" altLang="en-US" sz="2400" b="1" cap="none" smtClean="0">
                <a:effectLst>
                  <a:outerShdw blurRad="38100" dist="38100" dir="2700000" algn="tl">
                    <a:srgbClr val="C0C0C0"/>
                  </a:outerShdw>
                </a:effectLst>
                <a:latin typeface="Franklin Gothic Book" pitchFamily="34" charset="0"/>
                <a:ea typeface="新細明體" pitchFamily="18" charset="-120"/>
              </a:rPr>
              <a:t>網際網路</a:t>
            </a:r>
            <a:r>
              <a:rPr lang="en-US" altLang="zh-TW" sz="2400" b="1" cap="none" smtClean="0">
                <a:effectLst>
                  <a:outerShdw blurRad="38100" dist="38100" dir="2700000" algn="tl">
                    <a:srgbClr val="C0C0C0"/>
                  </a:outerShdw>
                </a:effectLst>
                <a:latin typeface="Franklin Gothic Book" pitchFamily="34" charset="0"/>
                <a:ea typeface="新細明體" pitchFamily="18" charset="-120"/>
              </a:rPr>
              <a:t>)</a:t>
            </a:r>
          </a:p>
        </p:txBody>
      </p:sp>
      <p:sp>
        <p:nvSpPr>
          <p:cNvPr id="6" name="標題 8"/>
          <p:cNvSpPr txBox="1">
            <a:spLocks/>
          </p:cNvSpPr>
          <p:nvPr/>
        </p:nvSpPr>
        <p:spPr>
          <a:xfrm>
            <a:off x="301625" y="457200"/>
            <a:ext cx="8686800" cy="841375"/>
          </a:xfrm>
          <a:prstGeom prst="rect">
            <a:avLst/>
          </a:prstGeom>
        </p:spPr>
        <p:txBody>
          <a:bodyPr anchor="ctr">
            <a:normAutofit/>
          </a:bodyPr>
          <a:lstStyle/>
          <a:p>
            <a:pPr eaLnBrk="0" hangingPunct="0">
              <a:defRPr/>
            </a:pPr>
            <a:r>
              <a:rPr kumimoji="0" lang="en-US" altLang="zh-TW" sz="3200" b="1" cap="all">
                <a:effectLst>
                  <a:outerShdw blurRad="38100" dist="38100" dir="2700000" algn="tl">
                    <a:srgbClr val="C0C0C0"/>
                  </a:outerShdw>
                </a:effectLst>
              </a:rPr>
              <a:t>1-2</a:t>
            </a:r>
            <a:r>
              <a:rPr kumimoji="0" lang="zh-TW" altLang="en-US" sz="3200" b="1" cap="all">
                <a:effectLst>
                  <a:outerShdw blurRad="38100" dist="38100" dir="2700000" algn="tl">
                    <a:srgbClr val="C0C0C0"/>
                  </a:outerShdw>
                </a:effectLst>
              </a:rPr>
              <a:t> 電腦網路的類型</a:t>
            </a:r>
            <a:endParaRPr kumimoji="0" lang="zh-TW" altLang="en-US" sz="3200" b="1" cap="all" dirty="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33400" y="304800"/>
            <a:ext cx="7467600" cy="1066800"/>
          </a:xfrm>
        </p:spPr>
        <p:txBody>
          <a:bodyPr/>
          <a:lstStyle/>
          <a:p>
            <a:pPr eaLnBrk="1" hangingPunct="1">
              <a:defRPr/>
            </a:pPr>
            <a:r>
              <a:rPr lang="en-US" altLang="zh-TW" sz="3200" b="1" dirty="0">
                <a:solidFill>
                  <a:schemeClr val="tx1"/>
                </a:solidFill>
                <a:effectLst>
                  <a:outerShdw blurRad="38100" dist="38100" dir="2700000" algn="tl">
                    <a:srgbClr val="C0C0C0"/>
                  </a:outerShdw>
                </a:effectLst>
                <a:latin typeface="Arial" charset="0"/>
                <a:ea typeface="新細明體" pitchFamily="18" charset="-120"/>
                <a:cs typeface="+mn-cs"/>
              </a:rPr>
              <a:t>1-3</a:t>
            </a:r>
            <a:r>
              <a:rPr lang="zh-TW" altLang="en-US" sz="3200" b="1" dirty="0">
                <a:solidFill>
                  <a:schemeClr val="tx1"/>
                </a:solidFill>
                <a:effectLst>
                  <a:outerShdw blurRad="38100" dist="38100" dir="2700000" algn="tl">
                    <a:srgbClr val="C0C0C0"/>
                  </a:outerShdw>
                </a:effectLst>
                <a:latin typeface="Arial" charset="0"/>
                <a:ea typeface="新細明體" pitchFamily="18" charset="-120"/>
                <a:cs typeface="+mn-cs"/>
              </a:rPr>
              <a:t>　</a:t>
            </a:r>
            <a:r>
              <a:rPr lang="zh-TW" altLang="en-US" sz="3200" b="1" dirty="0" smtClean="0">
                <a:solidFill>
                  <a:schemeClr val="tx1"/>
                </a:solidFill>
                <a:effectLst>
                  <a:outerShdw blurRad="38100" dist="38100" dir="2700000" algn="tl">
                    <a:srgbClr val="C0C0C0"/>
                  </a:outerShdw>
                </a:effectLst>
                <a:latin typeface="Arial" charset="0"/>
                <a:ea typeface="新細明體" pitchFamily="18" charset="-120"/>
                <a:cs typeface="+mn-cs"/>
              </a:rPr>
              <a:t>網路</a:t>
            </a:r>
            <a:r>
              <a:rPr lang="zh-TW" altLang="en-US" sz="3200" b="1" dirty="0">
                <a:solidFill>
                  <a:schemeClr val="tx1"/>
                </a:solidFill>
                <a:effectLst>
                  <a:outerShdw blurRad="38100" dist="38100" dir="2700000" algn="tl">
                    <a:srgbClr val="C0C0C0"/>
                  </a:outerShdw>
                </a:effectLst>
                <a:latin typeface="Arial" charset="0"/>
                <a:ea typeface="新細明體" pitchFamily="18" charset="-120"/>
                <a:cs typeface="+mn-cs"/>
              </a:rPr>
              <a:t>的運作方式</a:t>
            </a:r>
          </a:p>
        </p:txBody>
      </p:sp>
      <p:graphicFrame>
        <p:nvGraphicFramePr>
          <p:cNvPr id="18435" name="Object 7"/>
          <p:cNvGraphicFramePr>
            <a:graphicFrameLocks noChangeAspect="1"/>
          </p:cNvGraphicFramePr>
          <p:nvPr>
            <p:ph idx="1"/>
          </p:nvPr>
        </p:nvGraphicFramePr>
        <p:xfrm>
          <a:off x="2276475" y="1535113"/>
          <a:ext cx="4895850" cy="2133600"/>
        </p:xfrm>
        <a:graphic>
          <a:graphicData uri="http://schemas.openxmlformats.org/presentationml/2006/ole">
            <mc:AlternateContent xmlns:mc="http://schemas.openxmlformats.org/markup-compatibility/2006">
              <mc:Choice xmlns:v="urn:schemas-microsoft-com:vml" Requires="v">
                <p:oleObj spid="_x0000_s18445" name="PhotoImpact" r:id="rId3" imgW="8588554" imgH="3742635" progId="PI3.Image">
                  <p:embed/>
                </p:oleObj>
              </mc:Choice>
              <mc:Fallback>
                <p:oleObj name="PhotoImpact" r:id="rId3" imgW="8588554" imgH="3742635" progId="PI3.Image">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475" y="1535113"/>
                        <a:ext cx="489585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 name="Object 8"/>
          <p:cNvGraphicFramePr>
            <a:graphicFrameLocks noChangeAspect="1"/>
          </p:cNvGraphicFramePr>
          <p:nvPr>
            <p:ph sz="half" idx="4294967295"/>
          </p:nvPr>
        </p:nvGraphicFramePr>
        <p:xfrm>
          <a:off x="1487488" y="4256088"/>
          <a:ext cx="6284912" cy="1981200"/>
        </p:xfrm>
        <a:graphic>
          <a:graphicData uri="http://schemas.openxmlformats.org/presentationml/2006/ole">
            <mc:AlternateContent xmlns:mc="http://schemas.openxmlformats.org/markup-compatibility/2006">
              <mc:Choice xmlns:v="urn:schemas-microsoft-com:vml" Requires="v">
                <p:oleObj spid="_x0000_s18446" name="PhotoImpact" r:id="rId5" imgW="7442601" imgH="2230952" progId="PI3.Image">
                  <p:embed/>
                </p:oleObj>
              </mc:Choice>
              <mc:Fallback>
                <p:oleObj name="PhotoImpact" r:id="rId5" imgW="7442601" imgH="2230952" progId="PI3.Image">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4256088"/>
                        <a:ext cx="6284912" cy="198120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7" name="Rectangle 10"/>
          <p:cNvSpPr>
            <a:spLocks noChangeArrowheads="1"/>
          </p:cNvSpPr>
          <p:nvPr/>
        </p:nvSpPr>
        <p:spPr bwMode="auto">
          <a:xfrm>
            <a:off x="2743200" y="3671888"/>
            <a:ext cx="3448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p>
            <a:r>
              <a:rPr lang="zh-TW" altLang="en-US"/>
              <a:t>主從式網路的資源集中在伺服器 </a:t>
            </a:r>
          </a:p>
        </p:txBody>
      </p:sp>
      <p:sp>
        <p:nvSpPr>
          <p:cNvPr id="18438" name="Rectangle 11"/>
          <p:cNvSpPr>
            <a:spLocks noChangeArrowheads="1"/>
          </p:cNvSpPr>
          <p:nvPr/>
        </p:nvSpPr>
        <p:spPr bwMode="auto">
          <a:xfrm>
            <a:off x="2667000" y="6362700"/>
            <a:ext cx="3905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p>
            <a:r>
              <a:rPr lang="zh-TW" altLang="en-US"/>
              <a:t>對等式網路的資源分散在不同的電腦 </a:t>
            </a:r>
          </a:p>
        </p:txBody>
      </p:sp>
    </p:spTree>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designc">
  <a:themeElements>
    <a:clrScheme name="tdesignc 1">
      <a:dk1>
        <a:srgbClr val="007A77"/>
      </a:dk1>
      <a:lt1>
        <a:srgbClr val="FFFFFF"/>
      </a:lt1>
      <a:dk2>
        <a:srgbClr val="003399"/>
      </a:dk2>
      <a:lt2>
        <a:srgbClr val="C0C0C0"/>
      </a:lt2>
      <a:accent1>
        <a:srgbClr val="EBF7FF"/>
      </a:accent1>
      <a:accent2>
        <a:srgbClr val="3366FF"/>
      </a:accent2>
      <a:accent3>
        <a:srgbClr val="FFFFFF"/>
      </a:accent3>
      <a:accent4>
        <a:srgbClr val="006765"/>
      </a:accent4>
      <a:accent5>
        <a:srgbClr val="F3FAFF"/>
      </a:accent5>
      <a:accent6>
        <a:srgbClr val="2D5CE7"/>
      </a:accent6>
      <a:hlink>
        <a:srgbClr val="DC5900"/>
      </a:hlink>
      <a:folHlink>
        <a:srgbClr val="7979A5"/>
      </a:folHlink>
    </a:clrScheme>
    <a:fontScheme name="tdesignc">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designc 1">
        <a:dk1>
          <a:srgbClr val="007A77"/>
        </a:dk1>
        <a:lt1>
          <a:srgbClr val="FFFFFF"/>
        </a:lt1>
        <a:dk2>
          <a:srgbClr val="003399"/>
        </a:dk2>
        <a:lt2>
          <a:srgbClr val="C0C0C0"/>
        </a:lt2>
        <a:accent1>
          <a:srgbClr val="EBF7FF"/>
        </a:accent1>
        <a:accent2>
          <a:srgbClr val="3366FF"/>
        </a:accent2>
        <a:accent3>
          <a:srgbClr val="FFFFFF"/>
        </a:accent3>
        <a:accent4>
          <a:srgbClr val="006765"/>
        </a:accent4>
        <a:accent5>
          <a:srgbClr val="F3FAFF"/>
        </a:accent5>
        <a:accent6>
          <a:srgbClr val="2D5CE7"/>
        </a:accent6>
        <a:hlink>
          <a:srgbClr val="DC5900"/>
        </a:hlink>
        <a:folHlink>
          <a:srgbClr val="7979A5"/>
        </a:folHlink>
      </a:clrScheme>
      <a:clrMap bg1="lt1" tx1="dk1" bg2="lt2" tx2="dk2" accent1="accent1" accent2="accent2" accent3="accent3" accent4="accent4" accent5="accent5" accent6="accent6" hlink="hlink" folHlink="folHlink"/>
    </a:extraClrScheme>
    <a:extraClrScheme>
      <a:clrScheme name="tdesignc 2">
        <a:dk1>
          <a:srgbClr val="005FBE"/>
        </a:dk1>
        <a:lt1>
          <a:srgbClr val="FFFFDD"/>
        </a:lt1>
        <a:dk2>
          <a:srgbClr val="2C5884"/>
        </a:dk2>
        <a:lt2>
          <a:srgbClr val="C0C0C0"/>
        </a:lt2>
        <a:accent1>
          <a:srgbClr val="E9F7FF"/>
        </a:accent1>
        <a:accent2>
          <a:srgbClr val="F89400"/>
        </a:accent2>
        <a:accent3>
          <a:srgbClr val="FFFFEB"/>
        </a:accent3>
        <a:accent4>
          <a:srgbClr val="0050A2"/>
        </a:accent4>
        <a:accent5>
          <a:srgbClr val="F2FAFF"/>
        </a:accent5>
        <a:accent6>
          <a:srgbClr val="E18600"/>
        </a:accent6>
        <a:hlink>
          <a:srgbClr val="B20048"/>
        </a:hlink>
        <a:folHlink>
          <a:srgbClr val="008080"/>
        </a:folHlink>
      </a:clrScheme>
      <a:clrMap bg1="lt1" tx1="dk1" bg2="lt2" tx2="dk2" accent1="accent1" accent2="accent2" accent3="accent3" accent4="accent4" accent5="accent5" accent6="accent6" hlink="hlink" folHlink="folHlink"/>
    </a:extraClrScheme>
    <a:extraClrScheme>
      <a:clrScheme name="tdesignc 3">
        <a:dk1>
          <a:srgbClr val="5D5D8B"/>
        </a:dk1>
        <a:lt1>
          <a:srgbClr val="DAEADE"/>
        </a:lt1>
        <a:dk2>
          <a:srgbClr val="A25269"/>
        </a:dk2>
        <a:lt2>
          <a:srgbClr val="C0C0C0"/>
        </a:lt2>
        <a:accent1>
          <a:srgbClr val="FFFFDD"/>
        </a:accent1>
        <a:accent2>
          <a:srgbClr val="3399FF"/>
        </a:accent2>
        <a:accent3>
          <a:srgbClr val="EAF3EC"/>
        </a:accent3>
        <a:accent4>
          <a:srgbClr val="4E4E76"/>
        </a:accent4>
        <a:accent5>
          <a:srgbClr val="FFFFEB"/>
        </a:accent5>
        <a:accent6>
          <a:srgbClr val="2D8AE7"/>
        </a:accent6>
        <a:hlink>
          <a:srgbClr val="336699"/>
        </a:hlink>
        <a:folHlink>
          <a:srgbClr val="F08F00"/>
        </a:folHlink>
      </a:clrScheme>
      <a:clrMap bg1="lt1" tx1="dk1" bg2="lt2" tx2="dk2" accent1="accent1" accent2="accent2" accent3="accent3" accent4="accent4" accent5="accent5" accent6="accent6" hlink="hlink" folHlink="folHlink"/>
    </a:extraClrScheme>
    <a:extraClrScheme>
      <a:clrScheme name="tdesignc 4">
        <a:dk1>
          <a:srgbClr val="006666"/>
        </a:dk1>
        <a:lt1>
          <a:srgbClr val="CCECFF"/>
        </a:lt1>
        <a:dk2>
          <a:srgbClr val="336699"/>
        </a:dk2>
        <a:lt2>
          <a:srgbClr val="C0C0C0"/>
        </a:lt2>
        <a:accent1>
          <a:srgbClr val="FFFFCC"/>
        </a:accent1>
        <a:accent2>
          <a:srgbClr val="FF6600"/>
        </a:accent2>
        <a:accent3>
          <a:srgbClr val="E2F4FF"/>
        </a:accent3>
        <a:accent4>
          <a:srgbClr val="005656"/>
        </a:accent4>
        <a:accent5>
          <a:srgbClr val="FFFFE2"/>
        </a:accent5>
        <a:accent6>
          <a:srgbClr val="E75C00"/>
        </a:accent6>
        <a:hlink>
          <a:srgbClr val="0066FF"/>
        </a:hlink>
        <a:folHlink>
          <a:srgbClr val="BE547F"/>
        </a:folHlink>
      </a:clrScheme>
      <a:clrMap bg1="lt1" tx1="dk1" bg2="lt2" tx2="dk2" accent1="accent1" accent2="accent2" accent3="accent3" accent4="accent4" accent5="accent5" accent6="accent6" hlink="hlink" folHlink="folHlink"/>
    </a:extraClrScheme>
    <a:extraClrScheme>
      <a:clrScheme name="tdesignc 5">
        <a:dk1>
          <a:srgbClr val="0033CC"/>
        </a:dk1>
        <a:lt1>
          <a:srgbClr val="FFE9E9"/>
        </a:lt1>
        <a:dk2>
          <a:srgbClr val="000000"/>
        </a:dk2>
        <a:lt2>
          <a:srgbClr val="C0C0C0"/>
        </a:lt2>
        <a:accent1>
          <a:srgbClr val="D5E5DB"/>
        </a:accent1>
        <a:accent2>
          <a:srgbClr val="3366FF"/>
        </a:accent2>
        <a:accent3>
          <a:srgbClr val="FFF2F2"/>
        </a:accent3>
        <a:accent4>
          <a:srgbClr val="002AAE"/>
        </a:accent4>
        <a:accent5>
          <a:srgbClr val="E7F0EA"/>
        </a:accent5>
        <a:accent6>
          <a:srgbClr val="2D5CE7"/>
        </a:accent6>
        <a:hlink>
          <a:srgbClr val="FF9900"/>
        </a:hlink>
        <a:folHlink>
          <a:srgbClr val="008080"/>
        </a:folHlink>
      </a:clrScheme>
      <a:clrMap bg1="lt1" tx1="dk1" bg2="lt2" tx2="dk2" accent1="accent1" accent2="accent2" accent3="accent3" accent4="accent4" accent5="accent5" accent6="accent6" hlink="hlink" folHlink="folHlink"/>
    </a:extraClrScheme>
    <a:extraClrScheme>
      <a:clrScheme name="tdesignc 6">
        <a:dk1>
          <a:srgbClr val="336699"/>
        </a:dk1>
        <a:lt1>
          <a:srgbClr val="F4E9E0"/>
        </a:lt1>
        <a:dk2>
          <a:srgbClr val="DC5900"/>
        </a:dk2>
        <a:lt2>
          <a:srgbClr val="C0C0C0"/>
        </a:lt2>
        <a:accent1>
          <a:srgbClr val="E4E4E4"/>
        </a:accent1>
        <a:accent2>
          <a:srgbClr val="3399FF"/>
        </a:accent2>
        <a:accent3>
          <a:srgbClr val="F8F2ED"/>
        </a:accent3>
        <a:accent4>
          <a:srgbClr val="2A5682"/>
        </a:accent4>
        <a:accent5>
          <a:srgbClr val="EFEFEF"/>
        </a:accent5>
        <a:accent6>
          <a:srgbClr val="2D8AE7"/>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tdesignc 7">
        <a:dk1>
          <a:srgbClr val="CC3300"/>
        </a:dk1>
        <a:lt1>
          <a:srgbClr val="E5E5FF"/>
        </a:lt1>
        <a:dk2>
          <a:srgbClr val="565680"/>
        </a:dk2>
        <a:lt2>
          <a:srgbClr val="C0C0C0"/>
        </a:lt2>
        <a:accent1>
          <a:srgbClr val="E6E4EC"/>
        </a:accent1>
        <a:accent2>
          <a:srgbClr val="0066CC"/>
        </a:accent2>
        <a:accent3>
          <a:srgbClr val="F0F0FF"/>
        </a:accent3>
        <a:accent4>
          <a:srgbClr val="AE2A00"/>
        </a:accent4>
        <a:accent5>
          <a:srgbClr val="F0EFF4"/>
        </a:accent5>
        <a:accent6>
          <a:srgbClr val="005CB9"/>
        </a:accent6>
        <a:hlink>
          <a:srgbClr val="008080"/>
        </a:hlink>
        <a:folHlink>
          <a:srgbClr val="7B7BA7"/>
        </a:folHlink>
      </a:clrScheme>
      <a:clrMap bg1="lt1" tx1="dk1" bg2="lt2" tx2="dk2" accent1="accent1" accent2="accent2" accent3="accent3" accent4="accent4" accent5="accent5" accent6="accent6" hlink="hlink" folHlink="folHlink"/>
    </a:extraClrScheme>
    <a:extraClrScheme>
      <a:clrScheme name="tdesignc 8">
        <a:dk1>
          <a:srgbClr val="000099"/>
        </a:dk1>
        <a:lt1>
          <a:srgbClr val="FFE2C5"/>
        </a:lt1>
        <a:dk2>
          <a:srgbClr val="007D7A"/>
        </a:dk2>
        <a:lt2>
          <a:srgbClr val="C0C0C0"/>
        </a:lt2>
        <a:accent1>
          <a:srgbClr val="EAEAEA"/>
        </a:accent1>
        <a:accent2>
          <a:srgbClr val="B26EB4"/>
        </a:accent2>
        <a:accent3>
          <a:srgbClr val="FFEEDF"/>
        </a:accent3>
        <a:accent4>
          <a:srgbClr val="000082"/>
        </a:accent4>
        <a:accent5>
          <a:srgbClr val="F3F3F3"/>
        </a:accent5>
        <a:accent6>
          <a:srgbClr val="A163A3"/>
        </a:accent6>
        <a:hlink>
          <a:srgbClr val="CC3300"/>
        </a:hlink>
        <a:folHlink>
          <a:srgbClr val="0088E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旅程">
  <a:themeElements>
    <a:clrScheme name="旅程">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6_旅程">
      <a:majorFont>
        <a:latin typeface=""/>
        <a:ea typeface=""/>
        <a:cs typeface=""/>
      </a:majorFont>
      <a:minorFont>
        <a:latin typeface=""/>
        <a:ea typeface=""/>
        <a:cs typeface=""/>
      </a:minorFont>
    </a:fontScheme>
    <a:fmtScheme name="旅程">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旅程">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
  <TotalTime>724</TotalTime>
  <Words>4054</Words>
  <Application>Microsoft Office PowerPoint</Application>
  <PresentationFormat>如螢幕大小 (4:3)</PresentationFormat>
  <Paragraphs>314</Paragraphs>
  <Slides>68</Slides>
  <Notes>1</Notes>
  <HiddenSlides>1</HiddenSlides>
  <MMClips>0</MMClips>
  <ScaleCrop>false</ScaleCrop>
  <HeadingPairs>
    <vt:vector size="8" baseType="variant">
      <vt:variant>
        <vt:lpstr>使用字型</vt:lpstr>
      </vt:variant>
      <vt:variant>
        <vt:i4>10</vt:i4>
      </vt:variant>
      <vt:variant>
        <vt:lpstr>佈景主題</vt:lpstr>
      </vt:variant>
      <vt:variant>
        <vt:i4>4</vt:i4>
      </vt:variant>
      <vt:variant>
        <vt:lpstr>內嵌 OLE 伺服程式</vt:lpstr>
      </vt:variant>
      <vt:variant>
        <vt:i4>2</vt:i4>
      </vt:variant>
      <vt:variant>
        <vt:lpstr>投影片標題</vt:lpstr>
      </vt:variant>
      <vt:variant>
        <vt:i4>68</vt:i4>
      </vt:variant>
    </vt:vector>
  </HeadingPairs>
  <TitlesOfParts>
    <vt:vector size="84" baseType="lpstr">
      <vt:lpstr>Arial</vt:lpstr>
      <vt:lpstr>新細明體</vt:lpstr>
      <vt:lpstr>Verdana</vt:lpstr>
      <vt:lpstr>Calibri</vt:lpstr>
      <vt:lpstr>Franklin Gothic Medium</vt:lpstr>
      <vt:lpstr>微軟正黑體</vt:lpstr>
      <vt:lpstr>Franklin Gothic Book</vt:lpstr>
      <vt:lpstr>Wingdings 2</vt:lpstr>
      <vt:lpstr>Wingdings</vt:lpstr>
      <vt:lpstr>細明體</vt:lpstr>
      <vt:lpstr>Default Design</vt:lpstr>
      <vt:lpstr>tdesignc</vt:lpstr>
      <vt:lpstr>預設簡報設計</vt:lpstr>
      <vt:lpstr>6_旅程</vt:lpstr>
      <vt:lpstr>PhotoImpact</vt:lpstr>
      <vt:lpstr>Ulead PhotoImpact Image</vt:lpstr>
      <vt:lpstr>PowerPoint 簡報</vt:lpstr>
      <vt:lpstr>PowerPoint 簡報</vt:lpstr>
      <vt:lpstr>PowerPoint 簡報</vt:lpstr>
      <vt:lpstr>1-1 電腦網路的用途</vt:lpstr>
      <vt:lpstr>區域網路(LAN)</vt:lpstr>
      <vt:lpstr>　廣域網路 (WAN) </vt:lpstr>
      <vt:lpstr>都會網路(MAN)</vt:lpstr>
      <vt:lpstr>互聯網(網際網路)</vt:lpstr>
      <vt:lpstr>1-3　網路的運作方式</vt:lpstr>
      <vt:lpstr>PowerPoint 簡報</vt:lpstr>
      <vt:lpstr>1-4 網路作業系統</vt:lpstr>
      <vt:lpstr>1-5　不同類型的網路如何連接在一起</vt:lpstr>
      <vt:lpstr>PowerPoint 簡報</vt:lpstr>
      <vt:lpstr>PowerPoint 簡報</vt:lpstr>
      <vt:lpstr>1 網路拓樸</vt:lpstr>
      <vt:lpstr>1 網路拓樸</vt:lpstr>
      <vt:lpstr>1 網路拓樸</vt:lpstr>
      <vt:lpstr>1 網路拓樸</vt:lpstr>
      <vt:lpstr>1 網路拓樸</vt:lpstr>
      <vt:lpstr>1 網路拓樸</vt:lpstr>
      <vt:lpstr>1 網路拓樸</vt:lpstr>
      <vt:lpstr>　實體拓樸V.S.邏輯拓樸</vt:lpstr>
      <vt:lpstr>　實體拓樸V.S.邏輯拓樸</vt:lpstr>
      <vt:lpstr>PowerPoint 簡報</vt:lpstr>
      <vt:lpstr>2 網路傳輸媒介</vt:lpstr>
      <vt:lpstr>2 網路傳輸媒介</vt:lpstr>
      <vt:lpstr>2 網路傳輸媒介</vt:lpstr>
      <vt:lpstr>2 網路傳輸媒介</vt:lpstr>
      <vt:lpstr>3 常見的網路設備</vt:lpstr>
      <vt:lpstr>3 常見的網路設備</vt:lpstr>
      <vt:lpstr>　中繼器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2 網路傳輸媒介</vt:lpstr>
      <vt:lpstr>2 網路傳輸媒介</vt:lpstr>
      <vt:lpstr>2 網路傳輸媒介</vt:lpstr>
      <vt:lpstr>2 網路傳輸媒介</vt:lpstr>
      <vt:lpstr>2 網路傳輸媒介</vt:lpstr>
      <vt:lpstr>2 網路傳輸媒介</vt:lpstr>
      <vt:lpstr>2 網路傳輸媒介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dc:creator>
  <cp:lastModifiedBy>csie</cp:lastModifiedBy>
  <cp:revision>111</cp:revision>
  <cp:lastPrinted>1601-01-01T00:00:00Z</cp:lastPrinted>
  <dcterms:created xsi:type="dcterms:W3CDTF">1601-01-01T00:00:00Z</dcterms:created>
  <dcterms:modified xsi:type="dcterms:W3CDTF">2013-11-28T06:47:59Z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