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1" r:id="rId3"/>
    <p:sldId id="257" r:id="rId4"/>
    <p:sldId id="258" r:id="rId5"/>
    <p:sldId id="259" r:id="rId6"/>
    <p:sldId id="260" r:id="rId7"/>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1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圓角化對角線角落矩形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標題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10" name="日期版面配置區 9"/>
          <p:cNvSpPr>
            <a:spLocks noGrp="1"/>
          </p:cNvSpPr>
          <p:nvPr>
            <p:ph type="dt" sz="half" idx="10"/>
          </p:nvPr>
        </p:nvSpPr>
        <p:spPr>
          <a:xfrm>
            <a:off x="5562600" y="6509004"/>
            <a:ext cx="3002280" cy="274320"/>
          </a:xfrm>
        </p:spPr>
        <p:txBody>
          <a:bodyPr vert="horz" rtlCol="0"/>
          <a:lstStyle>
            <a:extLst/>
          </a:lstStyle>
          <a:p>
            <a:fld id="{808C6FD6-DC68-49BA-8DF8-BAA62EE2F8F7}" type="datetimeFigureOut">
              <a:rPr lang="zh-TW" altLang="en-US" smtClean="0"/>
              <a:pPr/>
              <a:t>2012/3/13</a:t>
            </a:fld>
            <a:endParaRPr lang="zh-TW" altLang="en-US"/>
          </a:p>
        </p:txBody>
      </p:sp>
      <p:sp>
        <p:nvSpPr>
          <p:cNvPr id="11" name="投影片編號版面配置區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BAC8330-CD74-4C46-B74A-38D6A27DECC6}" type="slidenum">
              <a:rPr lang="zh-TW" altLang="en-US" smtClean="0"/>
              <a:pPr/>
              <a:t>‹#›</a:t>
            </a:fld>
            <a:endParaRPr lang="zh-TW" altLang="en-US"/>
          </a:p>
        </p:txBody>
      </p:sp>
      <p:sp>
        <p:nvSpPr>
          <p:cNvPr id="12" name="頁尾版面配置區 11"/>
          <p:cNvSpPr>
            <a:spLocks noGrp="1"/>
          </p:cNvSpPr>
          <p:nvPr>
            <p:ph type="ftr" sz="quarter" idx="12"/>
          </p:nvPr>
        </p:nvSpPr>
        <p:spPr>
          <a:xfrm>
            <a:off x="1600200" y="6509004"/>
            <a:ext cx="3907464" cy="274320"/>
          </a:xfrm>
        </p:spPr>
        <p:txBody>
          <a:bodyPr vert="horz" rtlCol="0"/>
          <a:lstStyle>
            <a:extLst/>
          </a:lstStyle>
          <a:p>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808C6FD6-DC68-49BA-8DF8-BAA62EE2F8F7}" type="datetimeFigureOut">
              <a:rPr lang="zh-TW" altLang="en-US" smtClean="0"/>
              <a:pPr/>
              <a:t>2012/3/13</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9BAC8330-CD74-4C46-B74A-38D6A27DECC6}"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lvl1pPr algn="l">
              <a:defRPr/>
            </a:lvl1pPr>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808C6FD6-DC68-49BA-8DF8-BAA62EE2F8F7}" type="datetimeFigureOut">
              <a:rPr lang="zh-TW" altLang="en-US" smtClean="0"/>
              <a:pPr/>
              <a:t>2012/3/13</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9BAC8330-CD74-4C46-B74A-38D6A27DECC6}"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7" name="矩形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808C6FD6-DC68-49BA-8DF8-BAA62EE2F8F7}" type="datetimeFigureOut">
              <a:rPr lang="zh-TW" altLang="en-US" smtClean="0"/>
              <a:pPr/>
              <a:t>2012/3/13</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9BAC8330-CD74-4C46-B74A-38D6A27DECC6}"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1">
        <a:schemeClr val="bg2"/>
      </p:bgRef>
    </p:bg>
    <p:spTree>
      <p:nvGrpSpPr>
        <p:cNvPr id="1" name=""/>
        <p:cNvGrpSpPr/>
        <p:nvPr/>
      </p:nvGrpSpPr>
      <p:grpSpPr>
        <a:xfrm>
          <a:off x="0" y="0"/>
          <a:ext cx="0" cy="0"/>
          <a:chOff x="0" y="0"/>
          <a:chExt cx="0" cy="0"/>
        </a:xfrm>
      </p:grpSpPr>
      <p:sp>
        <p:nvSpPr>
          <p:cNvPr id="7" name="矩形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8" name="日期版面配置區 7"/>
          <p:cNvSpPr>
            <a:spLocks noGrp="1"/>
          </p:cNvSpPr>
          <p:nvPr>
            <p:ph type="dt" sz="half" idx="10"/>
          </p:nvPr>
        </p:nvSpPr>
        <p:spPr>
          <a:xfrm>
            <a:off x="5562600" y="6513670"/>
            <a:ext cx="3002280" cy="274320"/>
          </a:xfrm>
        </p:spPr>
        <p:txBody>
          <a:bodyPr vert="horz" rtlCol="0"/>
          <a:lstStyle>
            <a:extLst/>
          </a:lstStyle>
          <a:p>
            <a:fld id="{808C6FD6-DC68-49BA-8DF8-BAA62EE2F8F7}" type="datetimeFigureOut">
              <a:rPr lang="zh-TW" altLang="en-US" smtClean="0"/>
              <a:pPr/>
              <a:t>2012/3/13</a:t>
            </a:fld>
            <a:endParaRPr lang="zh-TW" altLang="en-US"/>
          </a:p>
        </p:txBody>
      </p:sp>
      <p:sp>
        <p:nvSpPr>
          <p:cNvPr id="9" name="投影片編號版面配置區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BAC8330-CD74-4C46-B74A-38D6A27DECC6}" type="slidenum">
              <a:rPr lang="zh-TW" altLang="en-US" smtClean="0"/>
              <a:pPr/>
              <a:t>‹#›</a:t>
            </a:fld>
            <a:endParaRPr lang="zh-TW" altLang="en-US"/>
          </a:p>
        </p:txBody>
      </p:sp>
      <p:sp>
        <p:nvSpPr>
          <p:cNvPr id="10" name="頁尾版面配置區 9"/>
          <p:cNvSpPr>
            <a:spLocks noGrp="1"/>
          </p:cNvSpPr>
          <p:nvPr>
            <p:ph type="ftr" sz="quarter" idx="12"/>
          </p:nvPr>
        </p:nvSpPr>
        <p:spPr>
          <a:xfrm>
            <a:off x="1600200" y="6513670"/>
            <a:ext cx="3907464" cy="274320"/>
          </a:xfrm>
        </p:spPr>
        <p:txBody>
          <a:bodyPr vert="horz" rtlCol="0"/>
          <a:lstStyle>
            <a:extLst/>
          </a:lstStyle>
          <a:p>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808C6FD6-DC68-49BA-8DF8-BAA62EE2F8F7}" type="datetimeFigureOut">
              <a:rPr lang="zh-TW" altLang="en-US" smtClean="0"/>
              <a:pPr/>
              <a:t>2012/3/13</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a:xfrm>
            <a:off x="8641080" y="6514568"/>
            <a:ext cx="464288" cy="274320"/>
          </a:xfrm>
        </p:spPr>
        <p:txBody>
          <a:bodyPr/>
          <a:lstStyle>
            <a:extLst/>
          </a:lstStyle>
          <a:p>
            <a:fld id="{9BAC8330-CD74-4C46-B74A-38D6A27DECC6}" type="slidenum">
              <a:rPr lang="zh-TW" altLang="en-US" smtClean="0"/>
              <a:pPr/>
              <a:t>‹#›</a:t>
            </a:fld>
            <a:endParaRPr lang="zh-TW" altLang="en-US"/>
          </a:p>
        </p:txBody>
      </p:sp>
      <p:sp>
        <p:nvSpPr>
          <p:cNvPr id="10" name="矩形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矩形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矩形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標題 1"/>
          <p:cNvSpPr>
            <a:spLocks noGrp="1"/>
          </p:cNvSpPr>
          <p:nvPr>
            <p:ph type="title"/>
          </p:nvPr>
        </p:nvSpPr>
        <p:spPr>
          <a:xfrm>
            <a:off x="457200" y="251948"/>
            <a:ext cx="8229600" cy="1143000"/>
          </a:xfrm>
        </p:spPr>
        <p:txBody>
          <a:bodyPr anchor="b"/>
          <a:lstStyle>
            <a:lvl1pPr>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808C6FD6-DC68-49BA-8DF8-BAA62EE2F8F7}" type="datetimeFigureOut">
              <a:rPr lang="zh-TW" altLang="en-US" smtClean="0"/>
              <a:pPr/>
              <a:t>2012/3/13</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a:xfrm>
            <a:off x="8641080" y="6514568"/>
            <a:ext cx="464288" cy="274320"/>
          </a:xfrm>
        </p:spPr>
        <p:txBody>
          <a:bodyPr/>
          <a:lstStyle>
            <a:extLst/>
          </a:lstStyle>
          <a:p>
            <a:fld id="{9BAC8330-CD74-4C46-B74A-38D6A27DECC6}"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53218"/>
            <a:ext cx="8229600" cy="1143000"/>
          </a:xfrm>
        </p:spPr>
        <p:txBody>
          <a:bodyP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fld id="{808C6FD6-DC68-49BA-8DF8-BAA62EE2F8F7}" type="datetimeFigureOut">
              <a:rPr lang="zh-TW" altLang="en-US" smtClean="0"/>
              <a:pPr/>
              <a:t>2012/3/13</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9BAC8330-CD74-4C46-B74A-38D6A27DECC6}" type="slidenum">
              <a:rPr lang="zh-TW" altLang="en-US" smtClean="0"/>
              <a:pPr/>
              <a:t>‹#›</a:t>
            </a:fld>
            <a:endParaRPr lang="zh-TW" altLang="en-US"/>
          </a:p>
        </p:txBody>
      </p:sp>
      <p:sp>
        <p:nvSpPr>
          <p:cNvPr id="7" name="矩形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extLst/>
          </a:lstStyle>
          <a:p>
            <a:fld id="{808C6FD6-DC68-49BA-8DF8-BAA62EE2F8F7}" type="datetimeFigureOut">
              <a:rPr lang="zh-TW" altLang="en-US" smtClean="0"/>
              <a:pPr/>
              <a:t>2012/3/13</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9BAC8330-CD74-4C46-B74A-38D6A27DECC6}"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1">
        <a:schemeClr val="bg2"/>
      </p:bgRef>
    </p:bg>
    <p:spTree>
      <p:nvGrpSpPr>
        <p:cNvPr id="1" name=""/>
        <p:cNvGrpSpPr/>
        <p:nvPr/>
      </p:nvGrpSpPr>
      <p:grpSpPr>
        <a:xfrm>
          <a:off x="0" y="0"/>
          <a:ext cx="0" cy="0"/>
          <a:chOff x="0" y="0"/>
          <a:chExt cx="0" cy="0"/>
        </a:xfrm>
      </p:grpSpPr>
      <p:sp>
        <p:nvSpPr>
          <p:cNvPr id="8" name="矩形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4963136" y="304800"/>
            <a:ext cx="3931920" cy="762000"/>
          </a:xfrm>
        </p:spPr>
        <p:txBody>
          <a:bodyPr anchor="b"/>
          <a:lstStyle>
            <a:lvl1pPr marL="0" algn="r">
              <a:buNone/>
              <a:defRPr sz="2000" b="1"/>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9" name="日期版面配置區 8"/>
          <p:cNvSpPr>
            <a:spLocks noGrp="1"/>
          </p:cNvSpPr>
          <p:nvPr>
            <p:ph type="dt" sz="half" idx="10"/>
          </p:nvPr>
        </p:nvSpPr>
        <p:spPr>
          <a:xfrm>
            <a:off x="5562600" y="6513670"/>
            <a:ext cx="3002280" cy="274320"/>
          </a:xfrm>
        </p:spPr>
        <p:txBody>
          <a:bodyPr vert="horz" rtlCol="0"/>
          <a:lstStyle>
            <a:extLst/>
          </a:lstStyle>
          <a:p>
            <a:fld id="{808C6FD6-DC68-49BA-8DF8-BAA62EE2F8F7}" type="datetimeFigureOut">
              <a:rPr lang="zh-TW" altLang="en-US" smtClean="0"/>
              <a:pPr/>
              <a:t>2012/3/13</a:t>
            </a:fld>
            <a:endParaRPr lang="zh-TW" altLang="en-US"/>
          </a:p>
        </p:txBody>
      </p:sp>
      <p:sp>
        <p:nvSpPr>
          <p:cNvPr id="10" name="投影片編號版面配置區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BAC8330-CD74-4C46-B74A-38D6A27DECC6}" type="slidenum">
              <a:rPr lang="zh-TW" altLang="en-US" smtClean="0"/>
              <a:pPr/>
              <a:t>‹#›</a:t>
            </a:fld>
            <a:endParaRPr lang="zh-TW" altLang="en-US"/>
          </a:p>
        </p:txBody>
      </p:sp>
      <p:sp>
        <p:nvSpPr>
          <p:cNvPr id="11" name="頁尾版面配置區 10"/>
          <p:cNvSpPr>
            <a:spLocks noGrp="1"/>
          </p:cNvSpPr>
          <p:nvPr>
            <p:ph type="ftr" sz="quarter" idx="12"/>
          </p:nvPr>
        </p:nvSpPr>
        <p:spPr>
          <a:xfrm>
            <a:off x="1600200" y="6513670"/>
            <a:ext cx="3907464" cy="274320"/>
          </a:xfrm>
        </p:spPr>
        <p:txBody>
          <a:bodyPr vert="horz" rtlCol="0"/>
          <a:lstStyle>
            <a:extLst/>
          </a:lstStyle>
          <a:p>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3040443" y="4724400"/>
            <a:ext cx="5486400" cy="664536"/>
          </a:xfrm>
        </p:spPr>
        <p:txBody>
          <a:bodyPr anchor="b"/>
          <a:lstStyle>
            <a:lvl1pPr marL="0" algn="r">
              <a:buNone/>
              <a:defRPr sz="2000" b="1"/>
            </a:lvl1pPr>
            <a:extLst/>
          </a:lstStyle>
          <a:p>
            <a:r>
              <a:rPr kumimoji="0" lang="zh-TW" altLang="en-US" smtClean="0"/>
              <a:t>按一下以編輯母片標題樣式</a:t>
            </a:r>
            <a:endParaRPr kumimoji="0" lang="en-US"/>
          </a:p>
        </p:txBody>
      </p:sp>
      <p:sp>
        <p:nvSpPr>
          <p:cNvPr id="4" name="文字版面配置區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
        <p:nvSpPr>
          <p:cNvPr id="13" name="圖片版面配置區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zh-TW" altLang="en-US" smtClean="0">
                <a:solidFill>
                  <a:schemeClr val="lt1"/>
                </a:solidFill>
                <a:latin typeface="+mn-lt"/>
                <a:ea typeface="+mn-ea"/>
                <a:cs typeface="+mn-cs"/>
              </a:rPr>
              <a:t>按一下圖示以新增圖片</a:t>
            </a:r>
            <a:endParaRPr kumimoji="0" lang="en-US" dirty="0">
              <a:solidFill>
                <a:schemeClr val="lt1"/>
              </a:solidFill>
              <a:latin typeface="+mn-lt"/>
              <a:ea typeface="+mn-ea"/>
              <a:cs typeface="+mn-cs"/>
            </a:endParaRPr>
          </a:p>
        </p:txBody>
      </p:sp>
      <p:sp>
        <p:nvSpPr>
          <p:cNvPr id="8" name="日期版面配置區 7"/>
          <p:cNvSpPr>
            <a:spLocks noGrp="1"/>
          </p:cNvSpPr>
          <p:nvPr>
            <p:ph type="dt" sz="half" idx="10"/>
          </p:nvPr>
        </p:nvSpPr>
        <p:spPr>
          <a:xfrm>
            <a:off x="5562600" y="6509004"/>
            <a:ext cx="3002280" cy="274320"/>
          </a:xfrm>
        </p:spPr>
        <p:txBody>
          <a:bodyPr vert="horz" rtlCol="0"/>
          <a:lstStyle>
            <a:extLst/>
          </a:lstStyle>
          <a:p>
            <a:fld id="{808C6FD6-DC68-49BA-8DF8-BAA62EE2F8F7}" type="datetimeFigureOut">
              <a:rPr lang="zh-TW" altLang="en-US" smtClean="0"/>
              <a:pPr/>
              <a:t>2012/3/13</a:t>
            </a:fld>
            <a:endParaRPr lang="zh-TW" altLang="en-US"/>
          </a:p>
        </p:txBody>
      </p:sp>
      <p:sp>
        <p:nvSpPr>
          <p:cNvPr id="9" name="投影片編號版面配置區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BAC8330-CD74-4C46-B74A-38D6A27DECC6}" type="slidenum">
              <a:rPr lang="zh-TW" altLang="en-US" smtClean="0"/>
              <a:pPr/>
              <a:t>‹#›</a:t>
            </a:fld>
            <a:endParaRPr lang="zh-TW" altLang="en-US"/>
          </a:p>
        </p:txBody>
      </p:sp>
      <p:sp>
        <p:nvSpPr>
          <p:cNvPr id="10" name="頁尾版面配置區 9"/>
          <p:cNvSpPr>
            <a:spLocks noGrp="1"/>
          </p:cNvSpPr>
          <p:nvPr>
            <p:ph type="ftr" sz="quarter" idx="12"/>
          </p:nvPr>
        </p:nvSpPr>
        <p:spPr>
          <a:xfrm>
            <a:off x="1600200" y="6509004"/>
            <a:ext cx="3907464" cy="274320"/>
          </a:xfrm>
        </p:spPr>
        <p:txBody>
          <a:bodyPr vert="horz" rtlCol="0"/>
          <a:lstStyle>
            <a:extLst/>
          </a:lstStyle>
          <a:p>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角化對角線角落矩形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頁尾版面配置區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zh-TW" altLang="en-US"/>
          </a:p>
        </p:txBody>
      </p:sp>
      <p:sp>
        <p:nvSpPr>
          <p:cNvPr id="14" name="日期版面配置區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808C6FD6-DC68-49BA-8DF8-BAA62EE2F8F7}" type="datetimeFigureOut">
              <a:rPr lang="zh-TW" altLang="en-US" smtClean="0"/>
              <a:pPr/>
              <a:t>2012/3/13</a:t>
            </a:fld>
            <a:endParaRPr lang="zh-TW" altLang="en-US"/>
          </a:p>
        </p:txBody>
      </p:sp>
      <p:sp>
        <p:nvSpPr>
          <p:cNvPr id="23" name="投影片編號版面配置區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9BAC8330-CD74-4C46-B74A-38D6A27DECC6}" type="slidenum">
              <a:rPr lang="zh-TW" altLang="en-US" smtClean="0"/>
              <a:pPr/>
              <a:t>‹#›</a:t>
            </a:fld>
            <a:endParaRPr lang="zh-TW" altLang="en-US"/>
          </a:p>
        </p:txBody>
      </p:sp>
      <p:sp>
        <p:nvSpPr>
          <p:cNvPr id="22" name="標題版面配置區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428596" y="214290"/>
            <a:ext cx="8301038" cy="1755777"/>
          </a:xfrm>
        </p:spPr>
        <p:txBody>
          <a:bodyPr>
            <a:normAutofit fontScale="90000"/>
          </a:bodyPr>
          <a:lstStyle/>
          <a:p>
            <a:pPr algn="l"/>
            <a:r>
              <a:rPr lang="zh-TW" altLang="en-US" sz="6700" dirty="0" smtClean="0">
                <a:solidFill>
                  <a:schemeClr val="tx1"/>
                </a:solidFill>
                <a:latin typeface="標楷體" pitchFamily="65" charset="-120"/>
                <a:ea typeface="標楷體" pitchFamily="65" charset="-120"/>
              </a:rPr>
              <a:t>資訊與社會</a:t>
            </a:r>
            <a:r>
              <a:rPr lang="en-US" altLang="zh-TW" sz="6600" dirty="0" smtClean="0">
                <a:solidFill>
                  <a:schemeClr val="tx1"/>
                </a:solidFill>
                <a:latin typeface="標楷體" pitchFamily="65" charset="-120"/>
                <a:ea typeface="標楷體" pitchFamily="65" charset="-120"/>
              </a:rPr>
              <a:t/>
            </a:r>
            <a:br>
              <a:rPr lang="en-US" altLang="zh-TW" sz="6600" dirty="0" smtClean="0">
                <a:solidFill>
                  <a:schemeClr val="tx1"/>
                </a:solidFill>
                <a:latin typeface="標楷體" pitchFamily="65" charset="-120"/>
                <a:ea typeface="標楷體" pitchFamily="65" charset="-120"/>
              </a:rPr>
            </a:br>
            <a:r>
              <a:rPr lang="zh-TW" altLang="en-US" sz="6600" dirty="0" smtClean="0">
                <a:solidFill>
                  <a:schemeClr val="tx1"/>
                </a:solidFill>
                <a:latin typeface="標楷體" pitchFamily="65" charset="-120"/>
                <a:ea typeface="標楷體" pitchFamily="65" charset="-120"/>
              </a:rPr>
              <a:t>          </a:t>
            </a:r>
            <a:r>
              <a:rPr lang="zh-TW" altLang="en-US" sz="2000" b="1" dirty="0" smtClean="0">
                <a:solidFill>
                  <a:schemeClr val="tx1"/>
                </a:solidFill>
                <a:latin typeface="標楷體" pitchFamily="65" charset="-120"/>
                <a:ea typeface="標楷體" pitchFamily="65" charset="-120"/>
              </a:rPr>
              <a:t>討論議題</a:t>
            </a:r>
            <a:r>
              <a:rPr lang="en-US" altLang="zh-TW" sz="2000" b="1" dirty="0" smtClean="0">
                <a:solidFill>
                  <a:schemeClr val="tx1"/>
                </a:solidFill>
                <a:latin typeface="標楷體" pitchFamily="65" charset="-120"/>
                <a:ea typeface="標楷體" pitchFamily="65" charset="-120"/>
              </a:rPr>
              <a:t>A</a:t>
            </a:r>
            <a:r>
              <a:rPr lang="zh-TW" altLang="en-US" sz="2000" b="1" dirty="0" smtClean="0">
                <a:solidFill>
                  <a:schemeClr val="tx1"/>
                </a:solidFill>
                <a:latin typeface="標楷體" pitchFamily="65" charset="-120"/>
                <a:ea typeface="標楷體" pitchFamily="65" charset="-120"/>
              </a:rPr>
              <a:t>  </a:t>
            </a:r>
            <a:r>
              <a:rPr lang="zh-TW" altLang="en-US" sz="1800" b="1" dirty="0" smtClean="0"/>
              <a:t>資訊科技在日常生活之應用</a:t>
            </a:r>
            <a:endParaRPr lang="zh-TW" altLang="en-US" sz="6600" dirty="0">
              <a:solidFill>
                <a:schemeClr val="tx1"/>
              </a:solidFill>
              <a:latin typeface="標楷體" pitchFamily="65" charset="-120"/>
              <a:ea typeface="標楷體" pitchFamily="65" charset="-120"/>
            </a:endParaRPr>
          </a:p>
        </p:txBody>
      </p:sp>
      <p:sp>
        <p:nvSpPr>
          <p:cNvPr id="3" name="副標題 2"/>
          <p:cNvSpPr>
            <a:spLocks noGrp="1"/>
          </p:cNvSpPr>
          <p:nvPr>
            <p:ph type="subTitle" idx="1"/>
          </p:nvPr>
        </p:nvSpPr>
        <p:spPr>
          <a:xfrm>
            <a:off x="1214414" y="2928910"/>
            <a:ext cx="6481786" cy="3929090"/>
          </a:xfrm>
        </p:spPr>
        <p:txBody>
          <a:bodyPr>
            <a:normAutofit fontScale="92500" lnSpcReduction="10000"/>
          </a:bodyPr>
          <a:lstStyle/>
          <a:p>
            <a:pPr algn="l"/>
            <a:r>
              <a:rPr lang="zh-TW" altLang="en-US" dirty="0" smtClean="0">
                <a:latin typeface="標楷體" pitchFamily="65" charset="-120"/>
                <a:ea typeface="標楷體" pitchFamily="65" charset="-120"/>
              </a:rPr>
              <a:t>組員               學號</a:t>
            </a:r>
            <a:endParaRPr lang="en-US" altLang="zh-TW" dirty="0" smtClean="0">
              <a:latin typeface="標楷體" pitchFamily="65" charset="-120"/>
              <a:ea typeface="標楷體" pitchFamily="65" charset="-120"/>
            </a:endParaRPr>
          </a:p>
          <a:p>
            <a:pPr algn="l"/>
            <a:r>
              <a:rPr lang="zh-TW" altLang="en-US" dirty="0" smtClean="0">
                <a:latin typeface="標楷體" pitchFamily="65" charset="-120"/>
                <a:ea typeface="標楷體" pitchFamily="65" charset="-120"/>
              </a:rPr>
              <a:t>高伍彥</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組長</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     </a:t>
            </a:r>
            <a:r>
              <a:rPr lang="en-US" altLang="zh-TW" dirty="0" smtClean="0">
                <a:latin typeface="標楷體" pitchFamily="65" charset="-120"/>
                <a:ea typeface="標楷體" pitchFamily="65" charset="-120"/>
              </a:rPr>
              <a:t>497G0041</a:t>
            </a:r>
          </a:p>
          <a:p>
            <a:pPr algn="l"/>
            <a:r>
              <a:rPr lang="zh-TW" altLang="en-US" dirty="0" smtClean="0">
                <a:latin typeface="標楷體" pitchFamily="65" charset="-120"/>
                <a:ea typeface="標楷體" pitchFamily="65" charset="-120"/>
              </a:rPr>
              <a:t>許耿維           </a:t>
            </a:r>
            <a:r>
              <a:rPr lang="en-US" altLang="zh-TW" dirty="0" smtClean="0">
                <a:latin typeface="標楷體" pitchFamily="65" charset="-120"/>
                <a:ea typeface="標楷體" pitchFamily="65" charset="-120"/>
              </a:rPr>
              <a:t>497G0083</a:t>
            </a:r>
          </a:p>
          <a:p>
            <a:pPr algn="l"/>
            <a:r>
              <a:rPr lang="zh-TW" altLang="en-US" dirty="0" smtClean="0">
                <a:latin typeface="標楷體" pitchFamily="65" charset="-120"/>
                <a:ea typeface="標楷體" pitchFamily="65" charset="-120"/>
              </a:rPr>
              <a:t>黃冠文           </a:t>
            </a:r>
            <a:r>
              <a:rPr lang="en-US" altLang="zh-TW" dirty="0" smtClean="0">
                <a:latin typeface="標楷體" pitchFamily="65" charset="-120"/>
                <a:ea typeface="標楷體" pitchFamily="65" charset="-120"/>
              </a:rPr>
              <a:t>497G0014</a:t>
            </a:r>
          </a:p>
          <a:p>
            <a:pPr algn="l"/>
            <a:r>
              <a:rPr lang="zh-TW" altLang="en-US" dirty="0" smtClean="0">
                <a:latin typeface="標楷體" pitchFamily="65" charset="-120"/>
                <a:ea typeface="標楷體" pitchFamily="65" charset="-120"/>
              </a:rPr>
              <a:t>陳金村           </a:t>
            </a:r>
            <a:r>
              <a:rPr lang="en-US" altLang="zh-TW" dirty="0" smtClean="0">
                <a:latin typeface="標楷體" pitchFamily="65" charset="-120"/>
                <a:ea typeface="標楷體" pitchFamily="65" charset="-120"/>
              </a:rPr>
              <a:t>497G0079</a:t>
            </a:r>
          </a:p>
          <a:p>
            <a:pPr algn="l"/>
            <a:r>
              <a:rPr lang="zh-TW" altLang="en-US" dirty="0" smtClean="0">
                <a:latin typeface="標楷體" pitchFamily="65" charset="-120"/>
                <a:ea typeface="標楷體" pitchFamily="65" charset="-120"/>
              </a:rPr>
              <a:t>蘇育正           </a:t>
            </a:r>
            <a:r>
              <a:rPr lang="en-US" altLang="zh-TW" dirty="0" smtClean="0">
                <a:latin typeface="標楷體" pitchFamily="65" charset="-120"/>
                <a:ea typeface="標楷體" pitchFamily="65" charset="-120"/>
              </a:rPr>
              <a:t>497G0903</a:t>
            </a:r>
          </a:p>
          <a:p>
            <a:pPr algn="l"/>
            <a:r>
              <a:rPr lang="zh-TW" altLang="en-US" dirty="0" smtClean="0">
                <a:latin typeface="標楷體" pitchFamily="65" charset="-120"/>
                <a:ea typeface="標楷體" pitchFamily="65" charset="-120"/>
              </a:rPr>
              <a:t>邱建璋           </a:t>
            </a:r>
            <a:r>
              <a:rPr lang="en-US" altLang="zh-TW" dirty="0" smtClean="0">
                <a:latin typeface="標楷體" pitchFamily="65" charset="-120"/>
                <a:ea typeface="標楷體" pitchFamily="65" charset="-120"/>
              </a:rPr>
              <a:t>497G0001</a:t>
            </a:r>
          </a:p>
          <a:p>
            <a:pPr algn="l"/>
            <a:r>
              <a:rPr lang="zh-TW" altLang="en-US" dirty="0" smtClean="0">
                <a:latin typeface="標楷體" pitchFamily="65" charset="-120"/>
                <a:ea typeface="標楷體" pitchFamily="65" charset="-120"/>
              </a:rPr>
              <a:t>李益昇           </a:t>
            </a:r>
            <a:r>
              <a:rPr lang="en-US" altLang="zh-TW" dirty="0" smtClean="0">
                <a:latin typeface="標楷體" pitchFamily="65" charset="-120"/>
                <a:ea typeface="標楷體" pitchFamily="65" charset="-120"/>
              </a:rPr>
              <a:t>497G0111</a:t>
            </a:r>
          </a:p>
          <a:p>
            <a:pPr algn="l"/>
            <a:r>
              <a:rPr lang="zh-TW" altLang="en-US" dirty="0" smtClean="0">
                <a:latin typeface="標楷體" pitchFamily="65" charset="-120"/>
                <a:ea typeface="標楷體" pitchFamily="65" charset="-120"/>
              </a:rPr>
              <a:t>胡家齊           </a:t>
            </a:r>
            <a:r>
              <a:rPr lang="en-US" altLang="zh-TW" dirty="0" smtClean="0">
                <a:latin typeface="標楷體" pitchFamily="65" charset="-120"/>
                <a:ea typeface="標楷體" pitchFamily="65" charset="-120"/>
              </a:rPr>
              <a:t>497G0075</a:t>
            </a:r>
            <a:endParaRPr lang="zh-TW" altLang="en-US"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Autofit/>
          </a:bodyPr>
          <a:lstStyle/>
          <a:p>
            <a:pPr algn="l"/>
            <a:r>
              <a:rPr lang="en-US" altLang="zh-TW" sz="2600" b="1" dirty="0" smtClean="0"/>
              <a:t>1.【</a:t>
            </a:r>
            <a:r>
              <a:rPr lang="zh-TW" altLang="en-US" sz="2600" b="1" dirty="0" smtClean="0"/>
              <a:t>資訊安全</a:t>
            </a:r>
            <a:r>
              <a:rPr lang="en-US" altLang="zh-TW" sz="2600" b="1" dirty="0" smtClean="0"/>
              <a:t>】</a:t>
            </a:r>
            <a:r>
              <a:rPr lang="zh-TW" altLang="en-US" sz="2600" b="1" dirty="0" smtClean="0"/>
              <a:t>網拍購物要小心！ </a:t>
            </a:r>
            <a:r>
              <a:rPr lang="en-US" altLang="zh-TW" sz="2600" b="1" dirty="0" smtClean="0"/>
              <a:t/>
            </a:r>
            <a:br>
              <a:rPr lang="en-US" altLang="zh-TW" sz="2600" b="1" dirty="0" smtClean="0"/>
            </a:br>
            <a:r>
              <a:rPr lang="zh-TW" altLang="en-US" sz="2600" b="1" dirty="0" smtClean="0"/>
              <a:t>現在時代網路非常的發達，除了可以做資料的搜尋與聯絡之外，也可以拿來做網路拍賣或行銷的動作，使得生活非常便利，但是在網路買東西的同時，也有許多詐騙集團藉由此管道來進行詐騙，請問買家在網路上購買東西時需要怎麼預防被詐騙呢</a:t>
            </a:r>
            <a:r>
              <a:rPr lang="zh-TW" altLang="en-US" sz="2600" b="1" dirty="0" smtClean="0"/>
              <a:t>？</a:t>
            </a:r>
            <a:endParaRPr lang="zh-TW" altLang="en-US" sz="2600" dirty="0"/>
          </a:p>
        </p:txBody>
      </p:sp>
      <p:sp>
        <p:nvSpPr>
          <p:cNvPr id="3" name="副標題 2"/>
          <p:cNvSpPr>
            <a:spLocks noGrp="1"/>
          </p:cNvSpPr>
          <p:nvPr>
            <p:ph type="subTitle" idx="1"/>
          </p:nvPr>
        </p:nvSpPr>
        <p:spPr>
          <a:xfrm>
            <a:off x="323528" y="2636912"/>
            <a:ext cx="8352928" cy="3888432"/>
          </a:xfrm>
        </p:spPr>
        <p:txBody>
          <a:bodyPr>
            <a:normAutofit lnSpcReduction="10000"/>
          </a:bodyPr>
          <a:lstStyle/>
          <a:p>
            <a:pPr algn="l"/>
            <a:r>
              <a:rPr lang="zh-TW" altLang="en-US" dirty="0" smtClean="0"/>
              <a:t>報告</a:t>
            </a:r>
            <a:r>
              <a:rPr lang="zh-TW" altLang="en-US" dirty="0" smtClean="0"/>
              <a:t>：</a:t>
            </a:r>
            <a:endParaRPr lang="en-US" altLang="zh-TW" dirty="0" smtClean="0"/>
          </a:p>
          <a:p>
            <a:pPr algn="l"/>
            <a:r>
              <a:rPr lang="zh-TW" altLang="en-US" sz="2800" dirty="0" smtClean="0"/>
              <a:t>       </a:t>
            </a:r>
            <a:r>
              <a:rPr lang="zh-TW" altLang="en-US" sz="2800" dirty="0" smtClean="0"/>
              <a:t> </a:t>
            </a:r>
            <a:r>
              <a:rPr lang="zh-TW" altLang="en-US" sz="2400" dirty="0" smtClean="0"/>
              <a:t>當</a:t>
            </a:r>
            <a:r>
              <a:rPr lang="zh-TW" altLang="en-US" sz="2400" dirty="0" smtClean="0"/>
              <a:t>使用者在買東西的時候，除了可以貨比三家不吃虧之外，也可以看一下買家的評價</a:t>
            </a:r>
            <a:r>
              <a:rPr lang="zh-TW" altLang="en-US" sz="2400" dirty="0" smtClean="0"/>
              <a:t>如何，</a:t>
            </a:r>
            <a:r>
              <a:rPr lang="zh-TW" altLang="en-US" sz="2400" dirty="0" smtClean="0"/>
              <a:t>訊息來源是否是安全的，兒在真正要購買的時候，也要小心，不要透露關於自己的信用卡卡號或者是個人資料，如果對方一直要求要這方面資料，就要小心，你可能遇到詐騙集團了</a:t>
            </a:r>
            <a:r>
              <a:rPr lang="zh-TW" altLang="en-US" sz="2400" dirty="0" smtClean="0"/>
              <a:t>。</a:t>
            </a:r>
            <a:endParaRPr lang="en-US" altLang="zh-TW" sz="2400" dirty="0" smtClean="0"/>
          </a:p>
          <a:p>
            <a:pPr algn="l"/>
            <a:r>
              <a:rPr lang="zh-TW" altLang="en-US" sz="2400" dirty="0" smtClean="0"/>
              <a:t>        最好的方法就是，盡量不要去網路上買東西，因為相對的風險會提高，要是逼不得以要在網路上進行購物的話，除了小心，也要注意不要隨便把金錢匯入別人帳號，盡量把傷害降到最低，如果真的遇到了就馬上報警，以防更多的人受騙上當！！</a:t>
            </a:r>
            <a:endParaRPr lang="en-US" altLang="zh-TW" sz="24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428596" y="571480"/>
            <a:ext cx="8251170" cy="2209800"/>
          </a:xfrm>
        </p:spPr>
        <p:txBody>
          <a:bodyPr>
            <a:normAutofit fontScale="90000"/>
          </a:bodyPr>
          <a:lstStyle/>
          <a:p>
            <a:pPr algn="l"/>
            <a:r>
              <a:rPr lang="en-US" altLang="zh-TW" sz="2900" dirty="0" smtClean="0"/>
              <a:t>5.</a:t>
            </a:r>
            <a:r>
              <a:rPr lang="zh-TW" altLang="en-US" sz="2900" dirty="0" smtClean="0"/>
              <a:t> 美國司法部因</a:t>
            </a:r>
            <a:r>
              <a:rPr lang="en-US" altLang="zh-TW" sz="2900" dirty="0" err="1" smtClean="0"/>
              <a:t>Megaupload</a:t>
            </a:r>
            <a:r>
              <a:rPr lang="zh-TW" altLang="en-US" sz="2900" dirty="0" smtClean="0"/>
              <a:t>所含有檔案部分牽涉隱私</a:t>
            </a:r>
            <a:r>
              <a:rPr lang="en-US" altLang="zh-TW" sz="2900" dirty="0" smtClean="0"/>
              <a:t/>
            </a:r>
            <a:br>
              <a:rPr lang="en-US" altLang="zh-TW" sz="2900" dirty="0" smtClean="0"/>
            </a:br>
            <a:r>
              <a:rPr lang="zh-TW" altLang="en-US" sz="2900" dirty="0" smtClean="0"/>
              <a:t>    及智慧財產權，而將該服務網站強制關閉，然而並非</a:t>
            </a:r>
            <a:r>
              <a:rPr lang="en-US" altLang="zh-TW" sz="2900" dirty="0" smtClean="0"/>
              <a:t/>
            </a:r>
            <a:br>
              <a:rPr lang="en-US" altLang="zh-TW" sz="2900" dirty="0" smtClean="0"/>
            </a:br>
            <a:r>
              <a:rPr lang="zh-TW" altLang="en-US" sz="2900" dirty="0" smtClean="0"/>
              <a:t>    所有該平台的使用者所上傳的檔案都是違法的。那麼</a:t>
            </a:r>
            <a:r>
              <a:rPr lang="en-US" altLang="zh-TW" sz="2900" dirty="0" smtClean="0"/>
              <a:t/>
            </a:r>
            <a:br>
              <a:rPr lang="en-US" altLang="zh-TW" sz="2900" dirty="0" smtClean="0"/>
            </a:br>
            <a:r>
              <a:rPr lang="zh-TW" altLang="en-US" sz="2900" dirty="0" smtClean="0"/>
              <a:t>    小組認為美國司法部強制關閉並刪除所有使用者檔案</a:t>
            </a:r>
            <a:r>
              <a:rPr lang="en-US" altLang="zh-TW" sz="2900" dirty="0" smtClean="0"/>
              <a:t/>
            </a:r>
            <a:br>
              <a:rPr lang="en-US" altLang="zh-TW" sz="2900" dirty="0" smtClean="0"/>
            </a:br>
            <a:r>
              <a:rPr lang="zh-TW" altLang="en-US" sz="2900" dirty="0" smtClean="0"/>
              <a:t>    有何看法？</a:t>
            </a:r>
            <a:r>
              <a:rPr lang="zh-TW" altLang="en-US" sz="2400" dirty="0" smtClean="0"/>
              <a:t/>
            </a:r>
            <a:br>
              <a:rPr lang="zh-TW" altLang="en-US" sz="2400" dirty="0" smtClean="0"/>
            </a:br>
            <a:endParaRPr lang="zh-TW" altLang="en-US" sz="2400" dirty="0"/>
          </a:p>
        </p:txBody>
      </p:sp>
      <p:sp>
        <p:nvSpPr>
          <p:cNvPr id="3" name="副標題 2"/>
          <p:cNvSpPr>
            <a:spLocks noGrp="1"/>
          </p:cNvSpPr>
          <p:nvPr>
            <p:ph type="subTitle" idx="1"/>
          </p:nvPr>
        </p:nvSpPr>
        <p:spPr>
          <a:xfrm>
            <a:off x="142844" y="2643182"/>
            <a:ext cx="8786874" cy="3857652"/>
          </a:xfrm>
        </p:spPr>
        <p:txBody>
          <a:bodyPr>
            <a:normAutofit fontScale="92500" lnSpcReduction="20000"/>
          </a:bodyPr>
          <a:lstStyle/>
          <a:p>
            <a:pPr algn="l"/>
            <a:r>
              <a:rPr lang="zh-TW" altLang="en-US" dirty="0" smtClean="0"/>
              <a:t>報告：</a:t>
            </a:r>
            <a:endParaRPr lang="en-US" altLang="zh-TW" dirty="0" smtClean="0"/>
          </a:p>
          <a:p>
            <a:pPr algn="l"/>
            <a:r>
              <a:rPr lang="zh-TW" altLang="en-US" sz="2800" dirty="0" smtClean="0"/>
              <a:t>        美國為了反盜版而將</a:t>
            </a:r>
            <a:r>
              <a:rPr lang="en-US" altLang="zh-TW" sz="2800" dirty="0" err="1" smtClean="0"/>
              <a:t>Megaupload</a:t>
            </a:r>
            <a:r>
              <a:rPr lang="zh-TW" altLang="en-US" sz="2800" dirty="0" smtClean="0"/>
              <a:t>關閉雖然做得很有魄力，但考量到合法使用的使用者，在關閉之前應該要通知並給這些使用者一些時間來處理自己放在</a:t>
            </a:r>
            <a:r>
              <a:rPr lang="en-US" altLang="zh-TW" sz="2800" dirty="0" err="1" smtClean="0"/>
              <a:t>Megaupload</a:t>
            </a:r>
            <a:r>
              <a:rPr lang="zh-TW" altLang="en-US" sz="2800" dirty="0" smtClean="0"/>
              <a:t>的檔案。否則因為</a:t>
            </a:r>
            <a:r>
              <a:rPr lang="en-US" altLang="zh-TW" sz="2800" dirty="0" err="1" smtClean="0"/>
              <a:t>Megaupload</a:t>
            </a:r>
            <a:r>
              <a:rPr lang="zh-TW" altLang="en-US" sz="2800" dirty="0" smtClean="0"/>
              <a:t>的關閉而權益受到損害的使用者感覺就像是被認定為與涉及侵權的使用者一樣而受到連坐懲處。</a:t>
            </a:r>
            <a:endParaRPr lang="en-US" altLang="zh-TW" sz="2800" dirty="0" smtClean="0"/>
          </a:p>
          <a:p>
            <a:pPr algn="l"/>
            <a:r>
              <a:rPr lang="zh-TW" altLang="en-US" sz="2800" dirty="0" smtClean="0"/>
              <a:t>        有對有錯，因為有些人會在上面放一些自己的東西，可能是很重要的檔案，因為一些害群之馬而因此雲端服務被關閉，這樣那些對的人該怎麼辦，直接強制關閉並刪除所有使用者檔案這樣做法非常的不妥當，也很不負責任。</a:t>
            </a:r>
            <a:endParaRPr lang="zh-TW" alt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428596" y="357166"/>
            <a:ext cx="8229600" cy="2209800"/>
          </a:xfrm>
        </p:spPr>
        <p:txBody>
          <a:bodyPr>
            <a:normAutofit/>
          </a:bodyPr>
          <a:lstStyle/>
          <a:p>
            <a:pPr algn="l"/>
            <a:r>
              <a:rPr lang="en-US" altLang="zh-TW" sz="2600" dirty="0" smtClean="0"/>
              <a:t>6.</a:t>
            </a:r>
            <a:r>
              <a:rPr lang="zh-TW" altLang="en-US" sz="2600" dirty="0" smtClean="0"/>
              <a:t> 台大批踢踢發言人陳奐宇分析，</a:t>
            </a:r>
            <a:r>
              <a:rPr lang="en-US" altLang="zh-TW" sz="2600" dirty="0" err="1" smtClean="0"/>
              <a:t>Megaupload</a:t>
            </a:r>
            <a:r>
              <a:rPr lang="zh-TW" altLang="en-US" sz="2600" dirty="0" smtClean="0"/>
              <a:t>是屬於</a:t>
            </a:r>
            <a:r>
              <a:rPr lang="en-US" altLang="zh-TW" sz="2600" dirty="0" smtClean="0"/>
              <a:t/>
            </a:r>
            <a:br>
              <a:rPr lang="en-US" altLang="zh-TW" sz="2600" dirty="0" smtClean="0"/>
            </a:br>
            <a:r>
              <a:rPr lang="zh-TW" altLang="en-US" sz="2600" dirty="0" smtClean="0"/>
              <a:t>   上傳空間，類似雲端硬碟，美國此舉是連坐處罰網站</a:t>
            </a:r>
            <a:r>
              <a:rPr lang="en-US" altLang="zh-TW" sz="2600" dirty="0" smtClean="0"/>
              <a:t/>
            </a:r>
            <a:br>
              <a:rPr lang="en-US" altLang="zh-TW" sz="2600" dirty="0" smtClean="0"/>
            </a:br>
            <a:r>
              <a:rPr lang="zh-TW" altLang="en-US" sz="2600" dirty="0" smtClean="0"/>
              <a:t>   的經營者。小組認為是否應該連坐處罰網站的經營者</a:t>
            </a:r>
            <a:r>
              <a:rPr lang="en-US" altLang="zh-TW" sz="2600" dirty="0" smtClean="0"/>
              <a:t/>
            </a:r>
            <a:br>
              <a:rPr lang="en-US" altLang="zh-TW" sz="2600" dirty="0" smtClean="0"/>
            </a:br>
            <a:r>
              <a:rPr lang="zh-TW" altLang="en-US" sz="2600" dirty="0" smtClean="0"/>
              <a:t>   ？為什麼？</a:t>
            </a:r>
            <a:br>
              <a:rPr lang="zh-TW" altLang="en-US" sz="2600" dirty="0" smtClean="0"/>
            </a:br>
            <a:endParaRPr lang="zh-TW" altLang="en-US" sz="2600" dirty="0"/>
          </a:p>
        </p:txBody>
      </p:sp>
      <p:sp>
        <p:nvSpPr>
          <p:cNvPr id="3" name="副標題 2"/>
          <p:cNvSpPr>
            <a:spLocks noGrp="1"/>
          </p:cNvSpPr>
          <p:nvPr>
            <p:ph type="subTitle" idx="1"/>
          </p:nvPr>
        </p:nvSpPr>
        <p:spPr>
          <a:xfrm>
            <a:off x="214282" y="2643182"/>
            <a:ext cx="8786874" cy="4000528"/>
          </a:xfrm>
        </p:spPr>
        <p:txBody>
          <a:bodyPr>
            <a:normAutofit lnSpcReduction="10000"/>
          </a:bodyPr>
          <a:lstStyle/>
          <a:p>
            <a:pPr algn="l"/>
            <a:r>
              <a:rPr lang="zh-TW" altLang="en-US" sz="3000" dirty="0" smtClean="0"/>
              <a:t>報告：</a:t>
            </a:r>
            <a:endParaRPr lang="en-US" altLang="zh-TW" sz="3000" dirty="0" smtClean="0"/>
          </a:p>
          <a:p>
            <a:pPr algn="l"/>
            <a:r>
              <a:rPr lang="zh-TW" altLang="en-US" sz="2600" dirty="0" smtClean="0"/>
              <a:t>    網站的經營者應該對於使用者是否是合法的使用自己的網站平台負責，若使用者透過網站進行非法活動，網站經營者應對這些非法用戶進行停權，但</a:t>
            </a:r>
            <a:r>
              <a:rPr lang="en-US" altLang="zh-TW" sz="2600" dirty="0" err="1" smtClean="0"/>
              <a:t>Megaupload</a:t>
            </a:r>
            <a:r>
              <a:rPr lang="zh-TW" altLang="en-US" sz="2600" dirty="0" smtClean="0"/>
              <a:t>似乎變相的鼓勵涉及侵權的使用者，所以應該也要受到連帶的責任追究。當初在架設網站的時候就應該要考慮到會有這樣的問題發生了，但是也不是全部都是創辦人的錯，使用者隨意上傳有版權的東西供人下載，才是真正的元兇，而且我覺得創辦人的罪被判的太重了，</a:t>
            </a:r>
            <a:r>
              <a:rPr lang="en-US" altLang="zh-TW" sz="2600" dirty="0" smtClean="0"/>
              <a:t>50</a:t>
            </a:r>
            <a:r>
              <a:rPr lang="zh-TW" altLang="en-US" sz="2600" dirty="0" smtClean="0"/>
              <a:t>年有點太離譜。</a:t>
            </a:r>
            <a:br>
              <a:rPr lang="zh-TW" altLang="en-US" sz="2600" dirty="0" smtClean="0"/>
            </a:br>
            <a:endParaRPr lang="en-US" altLang="zh-TW" sz="2600" dirty="0" smtClean="0"/>
          </a:p>
          <a:p>
            <a:pPr algn="l"/>
            <a:endParaRPr lang="zh-TW"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00034" y="500042"/>
            <a:ext cx="8229600" cy="2209800"/>
          </a:xfrm>
        </p:spPr>
        <p:txBody>
          <a:bodyPr>
            <a:noAutofit/>
          </a:bodyPr>
          <a:lstStyle/>
          <a:p>
            <a:pPr algn="l"/>
            <a:r>
              <a:rPr lang="en-US" altLang="zh-TW" sz="2600" dirty="0" smtClean="0"/>
              <a:t>7.</a:t>
            </a:r>
            <a:r>
              <a:rPr lang="zh-TW" altLang="en-US" sz="2600" dirty="0" smtClean="0"/>
              <a:t> 台灣學生常用的伊莉討論區，不提供別人儲存資料，但可以讓網友可以透過轉貼連結進行分享檔案。雖然該討論網站的性質與</a:t>
            </a:r>
            <a:r>
              <a:rPr lang="en-US" altLang="zh-TW" sz="2600" dirty="0" err="1" smtClean="0"/>
              <a:t>Megaupload</a:t>
            </a:r>
            <a:r>
              <a:rPr lang="zh-TW" altLang="en-US" sz="2600" dirty="0" smtClean="0"/>
              <a:t>不同，但是都可以讓使用者下載到許多不合法檔案，是否也應該遭到關閉？分享下載連結是否也應違法呢？</a:t>
            </a:r>
            <a:br>
              <a:rPr lang="zh-TW" altLang="en-US" sz="2600" dirty="0" smtClean="0"/>
            </a:br>
            <a:endParaRPr lang="zh-TW" altLang="en-US" sz="2600" dirty="0"/>
          </a:p>
        </p:txBody>
      </p:sp>
      <p:sp>
        <p:nvSpPr>
          <p:cNvPr id="3" name="副標題 2"/>
          <p:cNvSpPr>
            <a:spLocks noGrp="1"/>
          </p:cNvSpPr>
          <p:nvPr>
            <p:ph type="subTitle" idx="1"/>
          </p:nvPr>
        </p:nvSpPr>
        <p:spPr>
          <a:xfrm>
            <a:off x="285720" y="2643182"/>
            <a:ext cx="8643998" cy="4071966"/>
          </a:xfrm>
        </p:spPr>
        <p:txBody>
          <a:bodyPr>
            <a:normAutofit fontScale="62500" lnSpcReduction="20000"/>
          </a:bodyPr>
          <a:lstStyle/>
          <a:p>
            <a:pPr algn="l"/>
            <a:r>
              <a:rPr lang="zh-TW" altLang="en-US" sz="4800" dirty="0" smtClean="0"/>
              <a:t>報告：</a:t>
            </a:r>
            <a:endParaRPr lang="en-US" altLang="zh-TW" sz="4800" dirty="0" smtClean="0"/>
          </a:p>
          <a:p>
            <a:pPr algn="l"/>
            <a:r>
              <a:rPr lang="zh-TW" altLang="en-US" sz="3700" dirty="0" smtClean="0"/>
              <a:t>        伊莉的網站很多分享連結也是都分享</a:t>
            </a:r>
            <a:r>
              <a:rPr lang="en-US" altLang="zh-TW" sz="3700" dirty="0" smtClean="0"/>
              <a:t>MU</a:t>
            </a:r>
            <a:r>
              <a:rPr lang="zh-TW" altLang="en-US" sz="3700" dirty="0" smtClean="0"/>
              <a:t>的，其實也是在遊走法律邊緣，可能有些人會下載一些違法的東西然後拿來販賣，如果網站關閉，的確就都沒這些問題，但是很多正當使用者的權益不就都被破壞了，還要繳錢才能升級在論壇的地位，不就吃了悶虧。其實應該算是違法了進行未經授權的版權物的散佈應該也要是違法的，即使該版權物並非自己放置在網路上，但其他使用者還是透過自己發布的訊息得知非法取得版權物的方法，而對版權造成侵害。</a:t>
            </a:r>
            <a:br>
              <a:rPr lang="zh-TW" altLang="en-US" sz="3700" dirty="0" smtClean="0"/>
            </a:br>
            <a:r>
              <a:rPr lang="zh-TW" altLang="en-US" sz="3700" dirty="0" smtClean="0"/>
              <a:t>        若一個網站並未對使用者使用自己的網站平台進行版權物的發布，甚至是設立專區供使用者來發辦版權物的連結，同樣也該受到責任的追究。</a:t>
            </a:r>
            <a:r>
              <a:rPr lang="zh-TW" altLang="en-US" dirty="0" smtClean="0"/>
              <a:t/>
            </a:r>
            <a:br>
              <a:rPr lang="zh-TW" altLang="en-US" dirty="0" smtClean="0"/>
            </a:br>
            <a:r>
              <a:rPr lang="zh-TW" altLang="en-US" dirty="0" smtClean="0"/>
              <a:t/>
            </a:r>
            <a:br>
              <a:rPr lang="zh-TW" altLang="en-US" dirty="0" smtClean="0"/>
            </a:br>
            <a:endParaRPr lang="zh-TW"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a:bodyPr>
          <a:lstStyle/>
          <a:p>
            <a:pPr algn="l"/>
            <a:r>
              <a:rPr lang="zh-TW" altLang="en-US" sz="10000" dirty="0" smtClean="0"/>
              <a:t>  </a:t>
            </a:r>
            <a:r>
              <a:rPr lang="en-US" altLang="zh-TW" sz="10000" dirty="0" smtClean="0"/>
              <a:t>END</a:t>
            </a:r>
            <a:endParaRPr lang="zh-TW" altLang="en-US" sz="10000" dirty="0"/>
          </a:p>
        </p:txBody>
      </p:sp>
      <p:sp>
        <p:nvSpPr>
          <p:cNvPr id="3" name="副標題 2"/>
          <p:cNvSpPr>
            <a:spLocks noGrp="1"/>
          </p:cNvSpPr>
          <p:nvPr>
            <p:ph type="subTitle" idx="1"/>
          </p:nvPr>
        </p:nvSpPr>
        <p:spPr>
          <a:xfrm>
            <a:off x="1785918" y="3429000"/>
            <a:ext cx="6560234" cy="1752600"/>
          </a:xfrm>
        </p:spPr>
        <p:txBody>
          <a:bodyPr>
            <a:normAutofit/>
          </a:bodyPr>
          <a:lstStyle/>
          <a:p>
            <a:pPr algn="ctr"/>
            <a:r>
              <a:rPr lang="zh-TW" altLang="en-US" sz="6000" dirty="0" smtClean="0"/>
              <a:t>    謝謝大家的聆聽</a:t>
            </a:r>
            <a:endParaRPr lang="zh-TW" altLang="en-US" sz="6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沉穩">
  <a:themeElements>
    <a:clrScheme name="旅程">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沉穩">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沉穩">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43</TotalTime>
  <Words>597</Words>
  <Application>Microsoft Office PowerPoint</Application>
  <PresentationFormat>如螢幕大小 (4:3)</PresentationFormat>
  <Paragraphs>26</Paragraphs>
  <Slides>6</Slides>
  <Notes>0</Notes>
  <HiddenSlides>0</HiddenSlides>
  <MMClips>0</MMClips>
  <ScaleCrop>false</ScaleCrop>
  <HeadingPairs>
    <vt:vector size="4" baseType="variant">
      <vt:variant>
        <vt:lpstr>佈景主題</vt:lpstr>
      </vt:variant>
      <vt:variant>
        <vt:i4>1</vt:i4>
      </vt:variant>
      <vt:variant>
        <vt:lpstr>投影片標題</vt:lpstr>
      </vt:variant>
      <vt:variant>
        <vt:i4>6</vt:i4>
      </vt:variant>
    </vt:vector>
  </HeadingPairs>
  <TitlesOfParts>
    <vt:vector size="7" baseType="lpstr">
      <vt:lpstr>沉穩</vt:lpstr>
      <vt:lpstr>資訊與社會           討論議題A  資訊科技在日常生活之應用</vt:lpstr>
      <vt:lpstr>1.【資訊安全】網拍購物要小心！  現在時代網路非常的發達，除了可以做資料的搜尋與聯絡之外，也可以拿來做網路拍賣或行銷的動作，使得生活非常便利，但是在網路買東西的同時，也有許多詐騙集團藉由此管道來進行詐騙，請問買家在網路上購買東西時需要怎麼預防被詐騙呢？</vt:lpstr>
      <vt:lpstr>5. 美國司法部因Megaupload所含有檔案部分牽涉隱私     及智慧財產權，而將該服務網站強制關閉，然而並非     所有該平台的使用者所上傳的檔案都是違法的。那麼     小組認為美國司法部強制關閉並刪除所有使用者檔案     有何看法？ </vt:lpstr>
      <vt:lpstr>6. 台大批踢踢發言人陳奐宇分析，Megaupload是屬於    上傳空間，類似雲端硬碟，美國此舉是連坐處罰網站    的經營者。小組認為是否應該連坐處罰網站的經營者    ？為什麼？ </vt:lpstr>
      <vt:lpstr>7. 台灣學生常用的伊莉討論區，不提供別人儲存資料，但可以讓網友可以透過轉貼連結進行分享檔案。雖然該討論網站的性質與Megaupload不同，但是都可以讓使用者下載到許多不合法檔案，是否也應該遭到關閉？分享下載連結是否也應違法呢？ </vt:lpstr>
      <vt:lpstr>  END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admin</dc:creator>
  <cp:lastModifiedBy>1</cp:lastModifiedBy>
  <cp:revision>7</cp:revision>
  <dcterms:created xsi:type="dcterms:W3CDTF">2012-03-12T14:08:44Z</dcterms:created>
  <dcterms:modified xsi:type="dcterms:W3CDTF">2012-03-13T15:45:42Z</dcterms:modified>
</cp:coreProperties>
</file>