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3" r:id="rId9"/>
    <p:sldId id="264" r:id="rId10"/>
    <p:sldId id="266" r:id="rId11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9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標題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16" name="日期版面配置區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3C5CE-50C9-475F-8966-128E53D1C2B9}" type="datetimeFigureOut">
              <a:rPr lang="zh-TW" altLang="en-US" smtClean="0"/>
              <a:t>2012/12/23</a:t>
            </a:fld>
            <a:endParaRPr lang="zh-TW" altLang="en-US"/>
          </a:p>
        </p:txBody>
      </p:sp>
      <p:sp>
        <p:nvSpPr>
          <p:cNvPr id="2" name="頁尾版面配置區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5" name="投影片編號版面配置區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E514A2A-5F43-4456-982B-FF3DCA4581B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3C5CE-50C9-475F-8966-128E53D1C2B9}" type="datetimeFigureOut">
              <a:rPr lang="zh-TW" altLang="en-US" smtClean="0"/>
              <a:t>2012/12/23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14A2A-5F43-4456-982B-FF3DCA4581B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3C5CE-50C9-475F-8966-128E53D1C2B9}" type="datetimeFigureOut">
              <a:rPr lang="zh-TW" altLang="en-US" smtClean="0"/>
              <a:t>2012/12/23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14A2A-5F43-4456-982B-FF3DCA4581B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標題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27" name="內容版面配置區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5" name="日期版面配置區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3C5CE-50C9-475F-8966-128E53D1C2B9}" type="datetimeFigureOut">
              <a:rPr lang="zh-TW" altLang="en-US" smtClean="0"/>
              <a:t>2012/12/23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16" name="投影片編號版面配置區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E514A2A-5F43-4456-982B-FF3DCA4581B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文字版面配置區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9" name="日期版面配置區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3C5CE-50C9-475F-8966-128E53D1C2B9}" type="datetimeFigureOut">
              <a:rPr lang="zh-TW" altLang="en-US" smtClean="0"/>
              <a:t>2012/12/23</a:t>
            </a:fld>
            <a:endParaRPr lang="zh-TW" altLang="en-US"/>
          </a:p>
        </p:txBody>
      </p:sp>
      <p:sp>
        <p:nvSpPr>
          <p:cNvPr id="11" name="頁尾版面配置區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6" name="投影片編號版面配置區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14A2A-5F43-4456-982B-FF3DCA4581B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標題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標題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4" name="內容版面配置區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1" name="日期版面配置區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3C5CE-50C9-475F-8966-128E53D1C2B9}" type="datetimeFigureOut">
              <a:rPr lang="zh-TW" altLang="en-US" smtClean="0"/>
              <a:t>2012/12/23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1" name="投影片編號版面配置區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14A2A-5F43-4456-982B-FF3DCA4581B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標題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25" name="文字版面配置區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8" name="內容版面配置區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3C5CE-50C9-475F-8966-128E53D1C2B9}" type="datetimeFigureOut">
              <a:rPr lang="zh-TW" altLang="en-US" smtClean="0"/>
              <a:t>2012/12/23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E514A2A-5F43-4456-982B-FF3DCA4581B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標題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2" name="日期版面配置區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3C5CE-50C9-475F-8966-128E53D1C2B9}" type="datetimeFigureOut">
              <a:rPr lang="zh-TW" altLang="en-US" smtClean="0"/>
              <a:t>2012/12/23</a:t>
            </a:fld>
            <a:endParaRPr lang="zh-TW" altLang="en-US"/>
          </a:p>
        </p:txBody>
      </p:sp>
      <p:sp>
        <p:nvSpPr>
          <p:cNvPr id="21" name="頁尾版面配置區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14A2A-5F43-4456-982B-FF3DCA4581B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3C5CE-50C9-475F-8966-128E53D1C2B9}" type="datetimeFigureOut">
              <a:rPr lang="zh-TW" altLang="en-US" smtClean="0"/>
              <a:t>2012/12/23</a:t>
            </a:fld>
            <a:endParaRPr lang="zh-TW" altLang="en-US"/>
          </a:p>
        </p:txBody>
      </p:sp>
      <p:sp>
        <p:nvSpPr>
          <p:cNvPr id="24" name="頁尾版面配置區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14A2A-5F43-4456-982B-FF3DCA4581B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標題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26" name="文字版面配置區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4" name="內容版面配置區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5" name="日期版面配置區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3C5CE-50C9-475F-8966-128E53D1C2B9}" type="datetimeFigureOut">
              <a:rPr lang="zh-TW" altLang="en-US" smtClean="0"/>
              <a:t>2012/12/23</a:t>
            </a:fld>
            <a:endParaRPr lang="zh-TW" altLang="en-US"/>
          </a:p>
        </p:txBody>
      </p:sp>
      <p:sp>
        <p:nvSpPr>
          <p:cNvPr id="29" name="頁尾版面配置區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14A2A-5F43-4456-982B-FF3DCA4581B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圖片版面配置區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3C5CE-50C9-475F-8966-128E53D1C2B9}" type="datetimeFigureOut">
              <a:rPr lang="zh-TW" altLang="en-US" smtClean="0"/>
              <a:t>2012/12/23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1" name="投影片編號版面配置區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14A2A-5F43-4456-982B-FF3DCA4581B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26" name="文字版面配置區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文字版面配置區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1" name="日期版面配置區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933C5CE-50C9-475F-8966-128E53D1C2B9}" type="datetimeFigureOut">
              <a:rPr lang="zh-TW" altLang="en-US" smtClean="0"/>
              <a:t>2012/12/23</a:t>
            </a:fld>
            <a:endParaRPr lang="zh-TW" altLang="en-US"/>
          </a:p>
        </p:txBody>
      </p:sp>
      <p:sp>
        <p:nvSpPr>
          <p:cNvPr id="28" name="頁尾版面配置區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E514A2A-5F43-4456-982B-FF3DCA4581B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標題版面配置區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直線接點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zh.wikipedia.org/wiki/E%3Dmc%C2%B2" TargetMode="External"/><Relationship Id="rId2" Type="http://schemas.openxmlformats.org/officeDocument/2006/relationships/hyperlink" Target="http://zh.wikipedia.org/wiki/%E9%98%BF%E5%B0%94%E4%BC%AF%E7%89%B9%C2%B7%E7%88%B1%E5%9B%A0%E6%96%AF%E5%9D%A6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zh.wikipedia.org/wiki/%E5%85%89%E9%80%9F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zh.wikipedia.org/wiki/%E6%A0%B8%E8%81%9A%E5%8F%98" TargetMode="External"/><Relationship Id="rId2" Type="http://schemas.openxmlformats.org/officeDocument/2006/relationships/hyperlink" Target="http://zh.wikipedia.org/wiki/%E6%A0%B8%E8%A3%82%E5%8F%98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gi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533400"/>
            <a:ext cx="7772400" cy="1470025"/>
          </a:xfrm>
        </p:spPr>
        <p:txBody>
          <a:bodyPr/>
          <a:lstStyle/>
          <a:p>
            <a:r>
              <a:rPr lang="zh-CN" altLang="en-US" dirty="0" smtClean="0">
                <a:solidFill>
                  <a:srgbClr val="002060"/>
                </a:solidFill>
              </a:rPr>
              <a:t>以適當的科技與風險評估的角度來看核能系統</a:t>
            </a:r>
            <a:endParaRPr lang="zh-TW" altLang="en-US" dirty="0">
              <a:solidFill>
                <a:srgbClr val="00206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457200" y="1752600"/>
            <a:ext cx="6400800" cy="2819400"/>
          </a:xfrm>
        </p:spPr>
        <p:txBody>
          <a:bodyPr>
            <a:normAutofit/>
          </a:bodyPr>
          <a:lstStyle/>
          <a:p>
            <a:r>
              <a:rPr lang="zh-CN" altLang="en-US" dirty="0" smtClean="0">
                <a:solidFill>
                  <a:srgbClr val="00B050"/>
                </a:solidFill>
              </a:rPr>
              <a:t>班級：車輛三甲</a:t>
            </a:r>
            <a:endParaRPr lang="en-US" altLang="zh-CN" dirty="0" smtClean="0">
              <a:solidFill>
                <a:srgbClr val="00B050"/>
              </a:solidFill>
            </a:endParaRPr>
          </a:p>
          <a:p>
            <a:r>
              <a:rPr lang="zh-CN" altLang="en-US" dirty="0">
                <a:solidFill>
                  <a:srgbClr val="00B050"/>
                </a:solidFill>
              </a:rPr>
              <a:t>學</a:t>
            </a:r>
            <a:r>
              <a:rPr lang="zh-CN" altLang="en-US" dirty="0" smtClean="0">
                <a:solidFill>
                  <a:srgbClr val="00B050"/>
                </a:solidFill>
              </a:rPr>
              <a:t>號：</a:t>
            </a:r>
            <a:r>
              <a:rPr lang="en-US" altLang="zh-CN" dirty="0" smtClean="0">
                <a:solidFill>
                  <a:srgbClr val="00B050"/>
                </a:solidFill>
              </a:rPr>
              <a:t>49915119</a:t>
            </a:r>
          </a:p>
          <a:p>
            <a:r>
              <a:rPr lang="zh-CN" altLang="en-US" dirty="0" smtClean="0">
                <a:solidFill>
                  <a:srgbClr val="00B050"/>
                </a:solidFill>
              </a:rPr>
              <a:t>姓名：蘇國華</a:t>
            </a:r>
            <a:endParaRPr lang="en-US" altLang="zh-CN" dirty="0" smtClean="0">
              <a:solidFill>
                <a:srgbClr val="00B050"/>
              </a:solidFill>
            </a:endParaRPr>
          </a:p>
          <a:p>
            <a:r>
              <a:rPr lang="zh-CN" altLang="en-US" dirty="0">
                <a:solidFill>
                  <a:srgbClr val="00B050"/>
                </a:solidFill>
              </a:rPr>
              <a:t>指導</a:t>
            </a:r>
            <a:r>
              <a:rPr lang="zh-CN" altLang="en-US" dirty="0" smtClean="0">
                <a:solidFill>
                  <a:srgbClr val="00B050"/>
                </a:solidFill>
              </a:rPr>
              <a:t>老師：林聰益</a:t>
            </a:r>
            <a:endParaRPr lang="zh-TW" altLang="en-US" dirty="0">
              <a:solidFill>
                <a:srgbClr val="00B050"/>
              </a:solidFill>
            </a:endParaRPr>
          </a:p>
        </p:txBody>
      </p:sp>
      <p:pic>
        <p:nvPicPr>
          <p:cNvPr id="4" name="圖片 3" descr="a585dd8a659f59c701e940b61fb7016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05200" y="1828800"/>
            <a:ext cx="4711700" cy="40894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結論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zh-CN" altLang="en-US" dirty="0" smtClean="0"/>
              <a:t>   在完成這份核能報告以後，我瞭解到核能這一種能源的存在是一種恐怖的威脅，但是往往要有高的效益，風險當然是會相對的提升，所以我們在要接受核能的同時就要可以接受它所帶來的風險，而這一些風險的評估，在我看來如果要在台灣的土地上興建更多的核電廠十分的不恰當。所以如果要使用核能地方政府真的需要謹慎的思考。</a:t>
            </a:r>
            <a:endParaRPr lang="zh-TW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目錄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核能的基本介紹</a:t>
            </a:r>
            <a:endParaRPr lang="en-US" altLang="zh-CN" dirty="0" smtClean="0"/>
          </a:p>
          <a:p>
            <a:r>
              <a:rPr lang="zh-CN" altLang="en-US" dirty="0" smtClean="0"/>
              <a:t>核能發電原理</a:t>
            </a:r>
            <a:endParaRPr lang="en-US" altLang="zh-CN" dirty="0" smtClean="0"/>
          </a:p>
          <a:p>
            <a:r>
              <a:rPr lang="zh-CN" altLang="en-US" dirty="0" smtClean="0"/>
              <a:t>核能的好與壞</a:t>
            </a:r>
            <a:endParaRPr lang="en-US" altLang="zh-CN" dirty="0" smtClean="0"/>
          </a:p>
          <a:p>
            <a:r>
              <a:rPr lang="zh-CN" altLang="en-US" dirty="0" smtClean="0"/>
              <a:t>核能對環境的影響</a:t>
            </a:r>
            <a:endParaRPr lang="en-US" altLang="zh-CN" dirty="0" smtClean="0"/>
          </a:p>
          <a:p>
            <a:r>
              <a:rPr lang="zh-CN" altLang="en-US" dirty="0"/>
              <a:t>核</a:t>
            </a:r>
            <a:r>
              <a:rPr lang="zh-CN" altLang="en-US" dirty="0" smtClean="0"/>
              <a:t>廢料</a:t>
            </a:r>
            <a:endParaRPr lang="en-US" altLang="zh-CN" dirty="0" smtClean="0"/>
          </a:p>
          <a:p>
            <a:r>
              <a:rPr lang="zh-CN" altLang="en-US" dirty="0" smtClean="0"/>
              <a:t>核能的經濟效益</a:t>
            </a:r>
            <a:endParaRPr lang="en-US" altLang="zh-CN" dirty="0" smtClean="0"/>
          </a:p>
          <a:p>
            <a:r>
              <a:rPr lang="zh-CN" altLang="en-US" dirty="0"/>
              <a:t>結論</a:t>
            </a:r>
            <a:endParaRPr lang="zh-TW" altLang="en-US" dirty="0"/>
          </a:p>
        </p:txBody>
      </p:sp>
      <p:pic>
        <p:nvPicPr>
          <p:cNvPr id="4" name="圖片 3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343400" y="1905000"/>
            <a:ext cx="4375020" cy="304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核能的基本介紹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zh-TW" altLang="en-US" dirty="0" smtClean="0"/>
              <a:t>    </a:t>
            </a:r>
            <a:r>
              <a:rPr lang="zh-CN" altLang="en-US" dirty="0" smtClean="0"/>
              <a:t>核能</a:t>
            </a:r>
            <a:r>
              <a:rPr lang="zh-TW" altLang="en-US" dirty="0" smtClean="0"/>
              <a:t>又</a:t>
            </a:r>
            <a:r>
              <a:rPr lang="zh-TW" altLang="en-US" dirty="0"/>
              <a:t>稱</a:t>
            </a:r>
            <a:r>
              <a:rPr lang="zh-TW" altLang="en-US" b="1" dirty="0"/>
              <a:t>原子能</a:t>
            </a:r>
            <a:r>
              <a:rPr lang="zh-TW" altLang="en-US" dirty="0"/>
              <a:t>，是由組成原子核的粒子之間發生的反應釋放出的能量。 原子能比化學反應中釋放的熱能要大將近</a:t>
            </a:r>
            <a:r>
              <a:rPr lang="en-US" altLang="zh-TW" dirty="0"/>
              <a:t>5</a:t>
            </a:r>
            <a:r>
              <a:rPr lang="zh-TW" altLang="en-US" dirty="0"/>
              <a:t>千萬倍：鈾核裂變的這種原子能釋放形式約為</a:t>
            </a:r>
            <a:r>
              <a:rPr lang="en-US" altLang="zh-TW" dirty="0"/>
              <a:t>200</a:t>
            </a:r>
            <a:r>
              <a:rPr lang="zh-TW" altLang="en-US" dirty="0"/>
              <a:t>，</a:t>
            </a:r>
            <a:r>
              <a:rPr lang="en-US" altLang="zh-TW" dirty="0"/>
              <a:t>000</a:t>
            </a:r>
            <a:r>
              <a:rPr lang="zh-TW" altLang="en-US" dirty="0"/>
              <a:t>，</a:t>
            </a:r>
            <a:r>
              <a:rPr lang="en-US" altLang="zh-TW" dirty="0"/>
              <a:t>000</a:t>
            </a:r>
            <a:r>
              <a:rPr lang="zh-TW" altLang="en-US" dirty="0"/>
              <a:t>電子伏特（一種能量單位），而碳的燃燒這種化學反應能量僅放出</a:t>
            </a:r>
            <a:r>
              <a:rPr lang="en-US" altLang="zh-TW" dirty="0"/>
              <a:t>4</a:t>
            </a:r>
            <a:r>
              <a:rPr lang="zh-TW" altLang="en-US" dirty="0"/>
              <a:t>．</a:t>
            </a:r>
            <a:r>
              <a:rPr lang="en-US" altLang="zh-TW" dirty="0"/>
              <a:t>1</a:t>
            </a:r>
            <a:r>
              <a:rPr lang="zh-TW" altLang="en-US" dirty="0" smtClean="0"/>
              <a:t>電子伏特。</a:t>
            </a:r>
            <a:endParaRPr lang="zh-TW" altLang="en-US" dirty="0"/>
          </a:p>
          <a:p>
            <a:pPr>
              <a:buNone/>
            </a:pPr>
            <a:r>
              <a:rPr lang="en-US" altLang="zh-TW" dirty="0" smtClean="0"/>
              <a:t>    1905</a:t>
            </a:r>
            <a:r>
              <a:rPr lang="zh-TW" altLang="en-US" dirty="0"/>
              <a:t>年，</a:t>
            </a:r>
            <a:r>
              <a:rPr lang="zh-TW" altLang="en-US" dirty="0">
                <a:hlinkClick r:id="rId2" tooltip="阿爾伯特·愛因斯坦"/>
              </a:rPr>
              <a:t>阿爾伯特</a:t>
            </a:r>
            <a:r>
              <a:rPr lang="en-US" altLang="zh-TW" dirty="0">
                <a:hlinkClick r:id="rId2" tooltip="阿爾伯特·愛因斯坦"/>
              </a:rPr>
              <a:t>·</a:t>
            </a:r>
            <a:r>
              <a:rPr lang="zh-TW" altLang="en-US" dirty="0">
                <a:hlinkClick r:id="rId2" tooltip="阿爾伯特·愛因斯坦"/>
              </a:rPr>
              <a:t>愛因斯坦</a:t>
            </a:r>
            <a:r>
              <a:rPr lang="zh-TW" altLang="en-US" dirty="0"/>
              <a:t>提出狹義相對論，之後作為推論，又提出質能方程</a:t>
            </a:r>
            <a:r>
              <a:rPr lang="en-US" altLang="zh-TW" dirty="0">
                <a:hlinkClick r:id="rId3" tooltip="E=mc²"/>
              </a:rPr>
              <a:t>E=mc²</a:t>
            </a:r>
            <a:r>
              <a:rPr lang="zh-TW" altLang="en-US" dirty="0"/>
              <a:t>，（其中</a:t>
            </a:r>
            <a:r>
              <a:rPr lang="en-US" altLang="zh-TW" dirty="0"/>
              <a:t>E=</a:t>
            </a:r>
            <a:r>
              <a:rPr lang="zh-TW" altLang="en-US" dirty="0"/>
              <a:t>能量，</a:t>
            </a:r>
            <a:r>
              <a:rPr lang="en-US" altLang="zh-TW" dirty="0"/>
              <a:t>m=</a:t>
            </a:r>
            <a:r>
              <a:rPr lang="zh-TW" altLang="en-US" dirty="0"/>
              <a:t>質量，</a:t>
            </a:r>
            <a:r>
              <a:rPr lang="en-US" altLang="zh-TW" dirty="0"/>
              <a:t>c=</a:t>
            </a:r>
            <a:r>
              <a:rPr lang="zh-TW" altLang="en-US" dirty="0">
                <a:hlinkClick r:id="rId4" tooltip="光速"/>
              </a:rPr>
              <a:t>光速</a:t>
            </a:r>
            <a:r>
              <a:rPr lang="zh-TW" altLang="en-US" dirty="0"/>
              <a:t>常量）。自此核能得到科學的解釋和開發利用。</a:t>
            </a: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核能發電原理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-152400" y="1447800"/>
            <a:ext cx="5029200" cy="51054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zh-TW" altLang="en-US" dirty="0" smtClean="0"/>
              <a:t>    精密</a:t>
            </a:r>
            <a:r>
              <a:rPr lang="zh-TW" altLang="en-US" dirty="0"/>
              <a:t>的物理檢測表明對於質量數偏低的原子，核子平均結合能（比結合能）隨著質量數的增大而增大，而在鎂和鐵之間達到最大，之後便隨著質量數的增大而減小。 因此可以得出，當重原子裂變成兩個或多個原子時，生成原子的結合能總和會大於原來重原子所具有的結合能，此間的差值便會以熱能的形式釋放出來，這便是</a:t>
            </a:r>
            <a:r>
              <a:rPr lang="zh-TW" altLang="en-US" dirty="0">
                <a:hlinkClick r:id="rId2" tooltip="核裂變"/>
              </a:rPr>
              <a:t>核裂變</a:t>
            </a:r>
            <a:r>
              <a:rPr lang="zh-TW" altLang="en-US" dirty="0"/>
              <a:t>反應。 反之，當幾個輕原子結合，合成原子的結合能大於原本所有原子結合能之和，這便是</a:t>
            </a:r>
            <a:r>
              <a:rPr lang="zh-TW" altLang="en-US" dirty="0">
                <a:hlinkClick r:id="rId3" tooltip="核聚變"/>
              </a:rPr>
              <a:t>核聚變</a:t>
            </a:r>
            <a:r>
              <a:rPr lang="zh-TW" altLang="en-US" dirty="0"/>
              <a:t>反應放出能量的來源。</a:t>
            </a:r>
          </a:p>
        </p:txBody>
      </p:sp>
      <p:pic>
        <p:nvPicPr>
          <p:cNvPr id="4" name="圖片 3" descr="nuclear2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867507" y="1371600"/>
            <a:ext cx="4276493" cy="4572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核能的好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zh-TW" altLang="en-US" dirty="0" smtClean="0"/>
              <a:t>少量</a:t>
            </a:r>
            <a:r>
              <a:rPr lang="zh-TW" altLang="en-US" dirty="0"/>
              <a:t>之核燃料供大量能量。輸送、儲藏容易。 由發生電力比較，低濃縮鈾</a:t>
            </a:r>
            <a:r>
              <a:rPr lang="en-US" altLang="zh-TW" dirty="0"/>
              <a:t>1</a:t>
            </a:r>
            <a:r>
              <a:rPr lang="zh-TW" altLang="en-US" dirty="0"/>
              <a:t>噸等於重油</a:t>
            </a:r>
            <a:r>
              <a:rPr lang="en-US" altLang="zh-TW" dirty="0"/>
              <a:t>5</a:t>
            </a:r>
            <a:r>
              <a:rPr lang="zh-TW" altLang="en-US" dirty="0"/>
              <a:t>萬噸 之燃料</a:t>
            </a:r>
            <a:r>
              <a:rPr lang="zh-TW" altLang="en-US" dirty="0" smtClean="0"/>
              <a:t>。</a:t>
            </a:r>
            <a:endParaRPr lang="en-US" altLang="zh-TW" dirty="0"/>
          </a:p>
          <a:p>
            <a:r>
              <a:rPr lang="zh-TW" altLang="en-US" dirty="0" smtClean="0"/>
              <a:t>核能</a:t>
            </a:r>
            <a:r>
              <a:rPr lang="zh-TW" altLang="en-US" dirty="0"/>
              <a:t>電廠之機罩輸出容量係大容量式，一般超 過</a:t>
            </a:r>
            <a:r>
              <a:rPr lang="en-US" altLang="zh-TW" dirty="0"/>
              <a:t>1000MW</a:t>
            </a:r>
            <a:r>
              <a:rPr lang="zh-TW" altLang="en-US" dirty="0"/>
              <a:t>以上</a:t>
            </a:r>
            <a:r>
              <a:rPr lang="zh-TW" altLang="en-US" dirty="0" smtClean="0"/>
              <a:t>。</a:t>
            </a:r>
            <a:endParaRPr lang="en-US" altLang="zh-TW" dirty="0"/>
          </a:p>
          <a:p>
            <a:r>
              <a:rPr lang="zh-TW" altLang="en-US" dirty="0" smtClean="0"/>
              <a:t>核能</a:t>
            </a:r>
            <a:r>
              <a:rPr lang="zh-TW" altLang="en-US" dirty="0"/>
              <a:t>燃料資源豐富</a:t>
            </a:r>
            <a:r>
              <a:rPr lang="zh-TW" altLang="en-US" dirty="0" smtClean="0"/>
              <a:t>。</a:t>
            </a:r>
            <a:endParaRPr lang="en-US" altLang="zh-TW" dirty="0"/>
          </a:p>
          <a:p>
            <a:r>
              <a:rPr lang="zh-TW" altLang="en-US" dirty="0" smtClean="0"/>
              <a:t>設</a:t>
            </a:r>
            <a:r>
              <a:rPr lang="zh-TW" altLang="en-US" dirty="0"/>
              <a:t>廠選取人煙稀少，使用冷卻水便利之靠海 </a:t>
            </a:r>
            <a:r>
              <a:rPr lang="zh-TW" altLang="en-US" dirty="0" smtClean="0"/>
              <a:t>地區。</a:t>
            </a:r>
            <a:endParaRPr lang="en-US" altLang="zh-TW" dirty="0" smtClean="0"/>
          </a:p>
          <a:p>
            <a:r>
              <a:rPr lang="zh-TW" altLang="en-US" dirty="0" smtClean="0"/>
              <a:t>汽輪機</a:t>
            </a:r>
            <a:r>
              <a:rPr lang="zh-TW" altLang="en-US" dirty="0"/>
              <a:t>及復水器比汽力電廠大</a:t>
            </a:r>
            <a:r>
              <a:rPr lang="zh-TW" altLang="en-US" dirty="0" smtClean="0"/>
              <a:t>。</a:t>
            </a:r>
            <a:endParaRPr lang="en-US" altLang="zh-TW" dirty="0"/>
          </a:p>
          <a:p>
            <a:r>
              <a:rPr lang="zh-TW" altLang="en-US" dirty="0" smtClean="0"/>
              <a:t>在</a:t>
            </a:r>
            <a:r>
              <a:rPr lang="zh-TW" altLang="en-US" dirty="0"/>
              <a:t>負載因數</a:t>
            </a:r>
            <a:r>
              <a:rPr lang="en-US" altLang="zh-TW" dirty="0"/>
              <a:t>80%</a:t>
            </a:r>
            <a:r>
              <a:rPr lang="zh-TW" altLang="en-US" dirty="0"/>
              <a:t>，其發電成本比汽力電廠低， 並繼續降低中。</a:t>
            </a:r>
            <a:r>
              <a:rPr lang="zh-TW" altLang="en-US" dirty="0" smtClean="0"/>
              <a:t/>
            </a:r>
            <a:br>
              <a:rPr lang="zh-TW" altLang="en-US" dirty="0" smtClean="0"/>
            </a:br>
            <a:endParaRPr lang="zh-TW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核能的壞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zh-TW" altLang="en-US" dirty="0"/>
              <a:t>事故發生時有輻射線污染產生之熱災害及致命之 損害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/>
              <a:t>核電廠的反應器內有大量的放射性物質，如果在事故中釋放到外界環境，會對生態及民眾造成傷害。 </a:t>
            </a:r>
            <a:endParaRPr lang="en-US" altLang="zh-TW" dirty="0" smtClean="0"/>
          </a:p>
          <a:p>
            <a:r>
              <a:rPr lang="zh-TW" altLang="en-US" dirty="0" smtClean="0"/>
              <a:t>核能</a:t>
            </a:r>
            <a:r>
              <a:rPr lang="zh-TW" altLang="en-US" dirty="0"/>
              <a:t>電廠會產生高低階放射性廢料，或者是使用過之核燃料，雖然所佔體積不大，但因具有放射線，故必須慎重處理，且需面對相當大的政治困擾。 </a:t>
            </a:r>
            <a:endParaRPr lang="en-US" altLang="zh-TW" dirty="0" smtClean="0"/>
          </a:p>
          <a:p>
            <a:r>
              <a:rPr lang="zh-TW" altLang="en-US" dirty="0" smtClean="0"/>
              <a:t>核能</a:t>
            </a:r>
            <a:r>
              <a:rPr lang="zh-TW" altLang="en-US" dirty="0"/>
              <a:t>發電廠熱效率較低，因而比一般化石燃料電廠排放更多廢熱到來源環境裏，故核能電廠的熱污染較嚴重。</a:t>
            </a:r>
            <a:r>
              <a:rPr lang="zh-TW" altLang="en-US" dirty="0" smtClean="0"/>
              <a:t/>
            </a:r>
            <a:br>
              <a:rPr lang="zh-TW" altLang="en-US" dirty="0" smtClean="0"/>
            </a:br>
            <a:endParaRPr lang="zh-TW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核能對環境的影響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zh-TW" altLang="en-US" dirty="0" smtClean="0"/>
              <a:t>    核能電廠運轉時，反應器內不斷進行著核分裂反應，產生具有放射性的分裂產物。經長時間累積，反 應器內往往有放射性強度高達幾百億居里的分裂產物。如果這些放射性物質釋放到外界環境，會污染環境 ，傷害民眾。放射性物質是在爐心的核燃料丸內產生，並滯留在核分裂發生的地方，除非有重大事故發生 ，否則是不可能釋放到外界環境中的，但仍對電廠附近的民眾和環境，構成潛在性的危險</a:t>
            </a:r>
            <a:br>
              <a:rPr lang="zh-TW" altLang="en-US" dirty="0" smtClean="0"/>
            </a:br>
            <a:endParaRPr lang="zh-TW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核廢料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zh-TW" altLang="en-US" dirty="0" smtClean="0"/>
              <a:t>   核</a:t>
            </a:r>
            <a:r>
              <a:rPr lang="zh-TW" altLang="en-US" dirty="0"/>
              <a:t>廢料依照來源、放射性強度等分為二類，即低放射性廢料及高放射性廢料，由於放射性廢料可隨時間而逐漸釋放其放射性，故可藉</a:t>
            </a:r>
            <a:r>
              <a:rPr lang="en-US" altLang="zh-TW" dirty="0"/>
              <a:t>(1)</a:t>
            </a:r>
            <a:r>
              <a:rPr lang="zh-TW" altLang="en-US" dirty="0"/>
              <a:t>遠離生活環境</a:t>
            </a:r>
            <a:r>
              <a:rPr lang="en-US" altLang="zh-TW" dirty="0"/>
              <a:t>(2)</a:t>
            </a:r>
            <a:r>
              <a:rPr lang="zh-TW" altLang="en-US" dirty="0"/>
              <a:t>妥善屏蔽</a:t>
            </a:r>
            <a:r>
              <a:rPr lang="en-US" altLang="zh-TW" dirty="0"/>
              <a:t>(3)</a:t>
            </a:r>
            <a:r>
              <a:rPr lang="zh-TW" altLang="en-US" dirty="0"/>
              <a:t>放置 長久時間等措施，使其放射性強度逐年減低，而不致危害生活環境，目前皆已有可靠之處理技術。</a:t>
            </a:r>
          </a:p>
        </p:txBody>
      </p:sp>
      <p:pic>
        <p:nvPicPr>
          <p:cNvPr id="4" name="圖片 3" descr="蘭嶼-4-300x20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90600" y="4648200"/>
            <a:ext cx="6629400" cy="195262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核能的經濟效益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zh-TW" altLang="en-US" dirty="0"/>
              <a:t>美國全球核能競爭力委員會日前宣布，在未來的</a:t>
            </a:r>
            <a:r>
              <a:rPr lang="en-US" altLang="zh-TW" dirty="0"/>
              <a:t>20</a:t>
            </a:r>
            <a:r>
              <a:rPr lang="zh-TW" altLang="en-US" dirty="0"/>
              <a:t>年中，如果美國實施在核能方面的投資計劃，那麼將創造</a:t>
            </a:r>
            <a:r>
              <a:rPr lang="en-US" altLang="zh-TW" dirty="0"/>
              <a:t>35</a:t>
            </a:r>
            <a:r>
              <a:rPr lang="zh-TW" altLang="en-US" dirty="0"/>
              <a:t>萬個就業崗位，帶來</a:t>
            </a:r>
            <a:r>
              <a:rPr lang="en-US" altLang="zh-TW" dirty="0"/>
              <a:t>5420</a:t>
            </a:r>
            <a:r>
              <a:rPr lang="zh-TW" altLang="en-US" dirty="0"/>
              <a:t>億的</a:t>
            </a:r>
            <a:r>
              <a:rPr lang="en-US" altLang="zh-TW" dirty="0"/>
              <a:t>GDP</a:t>
            </a:r>
            <a:r>
              <a:rPr lang="zh-TW" altLang="en-US" dirty="0"/>
              <a:t>。</a:t>
            </a:r>
          </a:p>
          <a:p>
            <a:r>
              <a:rPr lang="zh-TW" altLang="en-US" dirty="0"/>
              <a:t>　　在向</a:t>
            </a:r>
            <a:r>
              <a:rPr lang="en-US" altLang="zh-TW" dirty="0"/>
              <a:t>ACGNC</a:t>
            </a:r>
            <a:r>
              <a:rPr lang="zh-TW" altLang="en-US" dirty="0"/>
              <a:t>提交的題為</a:t>
            </a:r>
            <a:r>
              <a:rPr lang="en-US" altLang="zh-TW" dirty="0"/>
              <a:t>《</a:t>
            </a:r>
            <a:r>
              <a:rPr lang="zh-TW" altLang="en-US" dirty="0"/>
              <a:t>美國核能的經濟效益</a:t>
            </a:r>
            <a:r>
              <a:rPr lang="en-US" altLang="zh-TW" dirty="0"/>
              <a:t>》</a:t>
            </a:r>
            <a:r>
              <a:rPr lang="zh-TW" altLang="en-US" dirty="0"/>
              <a:t>的報告中，牛津經濟研究所計算了美國核電產業投資可能帶來的經濟效益，分析了</a:t>
            </a:r>
            <a:r>
              <a:rPr lang="en-US" altLang="zh-TW" dirty="0"/>
              <a:t>52</a:t>
            </a:r>
            <a:r>
              <a:rPr lang="zh-TW" altLang="en-US" dirty="0"/>
              <a:t>座</a:t>
            </a:r>
            <a:r>
              <a:rPr lang="en-US" altLang="zh-TW" dirty="0"/>
              <a:t>1400MWe</a:t>
            </a:r>
            <a:r>
              <a:rPr lang="zh-TW" altLang="en-US" dirty="0"/>
              <a:t>級輕水反應堆、</a:t>
            </a:r>
            <a:r>
              <a:rPr lang="en-US" altLang="zh-TW" dirty="0"/>
              <a:t>1</a:t>
            </a:r>
            <a:r>
              <a:rPr lang="zh-TW" altLang="en-US" dirty="0"/>
              <a:t>座再循環裝置（每年處理</a:t>
            </a:r>
            <a:r>
              <a:rPr lang="en-US" altLang="zh-TW" dirty="0"/>
              <a:t>2500</a:t>
            </a:r>
            <a:r>
              <a:rPr lang="zh-TW" altLang="en-US" dirty="0"/>
              <a:t>噸乏燃料）和</a:t>
            </a:r>
            <a:r>
              <a:rPr lang="en-US" altLang="zh-TW" dirty="0"/>
              <a:t>4</a:t>
            </a:r>
            <a:r>
              <a:rPr lang="zh-TW" altLang="en-US" dirty="0"/>
              <a:t>座鈾濃縮裝置（總計</a:t>
            </a:r>
            <a:r>
              <a:rPr lang="en-US" altLang="zh-TW" dirty="0"/>
              <a:t>1430</a:t>
            </a:r>
            <a:r>
              <a:rPr lang="zh-TW" altLang="en-US" dirty="0"/>
              <a:t>萬分離功單位（</a:t>
            </a:r>
            <a:r>
              <a:rPr lang="en-US" altLang="zh-TW" dirty="0"/>
              <a:t>SWU</a:t>
            </a:r>
            <a:r>
              <a:rPr lang="zh-TW" altLang="en-US" dirty="0"/>
              <a:t>））的設計、制造、建設、運行等過程對美國經濟、就業的影響。</a:t>
            </a:r>
          </a:p>
          <a:p>
            <a:r>
              <a:rPr lang="zh-TW" altLang="en-US" dirty="0"/>
              <a:t>　　報告指出，投資的總經濟收益將達</a:t>
            </a:r>
            <a:r>
              <a:rPr lang="en-US" altLang="zh-TW" dirty="0"/>
              <a:t>615</a:t>
            </a:r>
            <a:r>
              <a:rPr lang="zh-TW" altLang="en-US" dirty="0"/>
              <a:t>億美元，其中反應堆建造階段產生</a:t>
            </a:r>
            <a:r>
              <a:rPr lang="en-US" altLang="zh-TW" dirty="0"/>
              <a:t>336</a:t>
            </a:r>
            <a:r>
              <a:rPr lang="zh-TW" altLang="en-US" dirty="0"/>
              <a:t>億，再循環和濃縮廠建設產生</a:t>
            </a:r>
            <a:r>
              <a:rPr lang="en-US" altLang="zh-TW" dirty="0"/>
              <a:t>161</a:t>
            </a:r>
            <a:r>
              <a:rPr lang="zh-TW" altLang="en-US" dirty="0"/>
              <a:t>億，運行階段產生</a:t>
            </a:r>
            <a:r>
              <a:rPr lang="en-US" altLang="zh-TW" dirty="0"/>
              <a:t>118</a:t>
            </a:r>
            <a:r>
              <a:rPr lang="zh-TW" altLang="en-US" dirty="0"/>
              <a:t>億。反應堆建造期間將新增</a:t>
            </a:r>
            <a:r>
              <a:rPr lang="en-US" altLang="zh-TW" dirty="0"/>
              <a:t>26.8</a:t>
            </a:r>
            <a:r>
              <a:rPr lang="zh-TW" altLang="en-US" dirty="0"/>
              <a:t>萬個就業崗位，再循環和濃縮廠建設產生</a:t>
            </a:r>
            <a:r>
              <a:rPr lang="en-US" altLang="zh-TW" dirty="0"/>
              <a:t>13.6</a:t>
            </a:r>
            <a:r>
              <a:rPr lang="zh-TW" altLang="en-US" dirty="0"/>
              <a:t>萬個就業崗位，電廠和其他設施運行產生</a:t>
            </a:r>
            <a:r>
              <a:rPr lang="en-US" altLang="zh-TW" dirty="0"/>
              <a:t>9.6</a:t>
            </a:r>
            <a:r>
              <a:rPr lang="zh-TW" altLang="en-US" dirty="0"/>
              <a:t>萬個就業崗位。</a:t>
            </a:r>
          </a:p>
          <a:p>
            <a:pPr>
              <a:buNone/>
            </a:pPr>
            <a:endParaRPr lang="zh-TW" alt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旅程">
  <a:themeElements>
    <a:clrScheme name="旅程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旅程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旅程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432</TotalTime>
  <Words>800</Words>
  <Application>Microsoft Office PowerPoint</Application>
  <PresentationFormat>如螢幕大小 (4:3)</PresentationFormat>
  <Paragraphs>40</Paragraphs>
  <Slides>10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1" baseType="lpstr">
      <vt:lpstr>旅程</vt:lpstr>
      <vt:lpstr>以適當的科技與風險評估的角度來看核能系統</vt:lpstr>
      <vt:lpstr>目錄</vt:lpstr>
      <vt:lpstr>核能的基本介紹</vt:lpstr>
      <vt:lpstr>核能發電原理</vt:lpstr>
      <vt:lpstr>核能的好</vt:lpstr>
      <vt:lpstr>核能的壞</vt:lpstr>
      <vt:lpstr>核能對環境的影響</vt:lpstr>
      <vt:lpstr>核廢料</vt:lpstr>
      <vt:lpstr>核能的經濟效益</vt:lpstr>
      <vt:lpstr>結論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以適當的科技與風險評估的角度來看核能系統</dc:title>
  <dc:creator>Kafai</dc:creator>
  <cp:lastModifiedBy>Kafai</cp:lastModifiedBy>
  <cp:revision>44</cp:revision>
  <dcterms:created xsi:type="dcterms:W3CDTF">2012-12-23T06:21:53Z</dcterms:created>
  <dcterms:modified xsi:type="dcterms:W3CDTF">2012-12-23T13:34:02Z</dcterms:modified>
</cp:coreProperties>
</file>