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56" r:id="rId2"/>
    <p:sldId id="269" r:id="rId3"/>
    <p:sldId id="263" r:id="rId4"/>
    <p:sldId id="273" r:id="rId5"/>
    <p:sldId id="271" r:id="rId6"/>
    <p:sldId id="272" r:id="rId7"/>
    <p:sldId id="274" r:id="rId8"/>
    <p:sldId id="275" r:id="rId9"/>
    <p:sldId id="279" r:id="rId10"/>
    <p:sldId id="276" r:id="rId11"/>
    <p:sldId id="280" r:id="rId12"/>
    <p:sldId id="278" r:id="rId13"/>
    <p:sldId id="277" r:id="rId14"/>
    <p:sldId id="262"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94660"/>
  </p:normalViewPr>
  <p:slideViewPr>
    <p:cSldViewPr>
      <p:cViewPr varScale="1">
        <p:scale>
          <a:sx n="54" d="100"/>
          <a:sy n="54" d="100"/>
        </p:scale>
        <p:origin x="-9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BA5AC-1E94-4D88-91BB-D25E40608C1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TW" altLang="en-US"/>
        </a:p>
      </dgm:t>
    </dgm:pt>
    <dgm:pt modelId="{85A7BAA6-31C2-4BB6-A0BD-C179F440FEB3}">
      <dgm:prSet phldrT="[文字]"/>
      <dgm:spPr/>
      <dgm:t>
        <a:bodyPr/>
        <a:lstStyle/>
        <a:p>
          <a:r>
            <a:rPr lang="zh-TW" altLang="en-US" dirty="0" smtClean="0"/>
            <a:t>富裕生活</a:t>
          </a:r>
          <a:endParaRPr lang="zh-TW" altLang="en-US" dirty="0"/>
        </a:p>
      </dgm:t>
    </dgm:pt>
    <dgm:pt modelId="{E4C14576-4EF7-4B48-90C0-A9F4C38C616F}" type="parTrans" cxnId="{C8B00773-5FF7-4EF6-8079-8F08EC1D36C0}">
      <dgm:prSet/>
      <dgm:spPr/>
      <dgm:t>
        <a:bodyPr/>
        <a:lstStyle/>
        <a:p>
          <a:endParaRPr lang="zh-TW" altLang="en-US"/>
        </a:p>
      </dgm:t>
    </dgm:pt>
    <dgm:pt modelId="{B971BACC-AEB5-454E-BED2-6EDA5DB9AE21}" type="sibTrans" cxnId="{C8B00773-5FF7-4EF6-8079-8F08EC1D36C0}">
      <dgm:prSet/>
      <dgm:spPr/>
      <dgm:t>
        <a:bodyPr/>
        <a:lstStyle/>
        <a:p>
          <a:endParaRPr lang="zh-TW" altLang="en-US"/>
        </a:p>
      </dgm:t>
    </dgm:pt>
    <dgm:pt modelId="{C2A9AF9F-E0E1-4108-BDFE-EBCFB1C75896}">
      <dgm:prSet phldrT="[文字]"/>
      <dgm:spPr/>
      <dgm:t>
        <a:bodyPr/>
        <a:lstStyle/>
        <a:p>
          <a:r>
            <a:rPr lang="zh-TW" altLang="en-US" dirty="0" smtClean="0"/>
            <a:t>使用核能發電，享有經貿繁榮，電子資訊及交通發達，工商業興盛。</a:t>
          </a:r>
          <a:endParaRPr lang="zh-TW" altLang="en-US" dirty="0"/>
        </a:p>
      </dgm:t>
    </dgm:pt>
    <dgm:pt modelId="{225AEBFD-5F69-4C2C-8934-7C297C68FF7D}" type="parTrans" cxnId="{5FBFC0B4-FA88-478B-B859-900FE585EA05}">
      <dgm:prSet/>
      <dgm:spPr/>
      <dgm:t>
        <a:bodyPr/>
        <a:lstStyle/>
        <a:p>
          <a:endParaRPr lang="zh-TW" altLang="en-US"/>
        </a:p>
      </dgm:t>
    </dgm:pt>
    <dgm:pt modelId="{8F29E639-522A-42A2-896B-CB6E2D0B7527}" type="sibTrans" cxnId="{5FBFC0B4-FA88-478B-B859-900FE585EA05}">
      <dgm:prSet/>
      <dgm:spPr/>
      <dgm:t>
        <a:bodyPr/>
        <a:lstStyle/>
        <a:p>
          <a:endParaRPr lang="zh-TW" altLang="en-US"/>
        </a:p>
      </dgm:t>
    </dgm:pt>
    <dgm:pt modelId="{94807A09-CC02-4677-B4F3-A582F611D43E}">
      <dgm:prSet phldrT="[文字]"/>
      <dgm:spPr/>
      <dgm:t>
        <a:bodyPr/>
        <a:lstStyle/>
        <a:p>
          <a:r>
            <a:rPr lang="zh-TW" altLang="en-US" dirty="0" smtClean="0"/>
            <a:t>簡樸生活</a:t>
          </a:r>
          <a:endParaRPr lang="zh-TW" altLang="en-US" dirty="0"/>
        </a:p>
      </dgm:t>
    </dgm:pt>
    <dgm:pt modelId="{49FAF74C-F34C-46FA-BD1B-103E3175C5C3}" type="parTrans" cxnId="{CAA21557-6006-40C6-9370-7B0A08AB6C70}">
      <dgm:prSet/>
      <dgm:spPr/>
      <dgm:t>
        <a:bodyPr/>
        <a:lstStyle/>
        <a:p>
          <a:endParaRPr lang="zh-TW" altLang="en-US"/>
        </a:p>
      </dgm:t>
    </dgm:pt>
    <dgm:pt modelId="{E770EDF0-EAFE-45DE-B1C6-8B27368D8A66}" type="sibTrans" cxnId="{CAA21557-6006-40C6-9370-7B0A08AB6C70}">
      <dgm:prSet/>
      <dgm:spPr/>
      <dgm:t>
        <a:bodyPr/>
        <a:lstStyle/>
        <a:p>
          <a:endParaRPr lang="zh-TW" altLang="en-US"/>
        </a:p>
      </dgm:t>
    </dgm:pt>
    <dgm:pt modelId="{7C5B1AF1-A9CA-444A-AB7C-CC1591CDDE85}">
      <dgm:prSet phldrT="[文字]"/>
      <dgm:spPr/>
      <dgm:t>
        <a:bodyPr/>
        <a:lstStyle/>
        <a:p>
          <a:r>
            <a:rPr lang="zh-TW" altLang="en-US" dirty="0" smtClean="0"/>
            <a:t>使用綠能發電，過自給自足的生活，一般家庭電夠用就好。</a:t>
          </a:r>
          <a:endParaRPr lang="zh-TW" altLang="en-US" dirty="0"/>
        </a:p>
      </dgm:t>
    </dgm:pt>
    <dgm:pt modelId="{46F638D8-E4E4-4F84-B7E8-69F94D1C5ABC}" type="parTrans" cxnId="{C3521ECE-5DE9-4BDA-87EB-8637A0147BC6}">
      <dgm:prSet/>
      <dgm:spPr/>
      <dgm:t>
        <a:bodyPr/>
        <a:lstStyle/>
        <a:p>
          <a:endParaRPr lang="zh-TW" altLang="en-US"/>
        </a:p>
      </dgm:t>
    </dgm:pt>
    <dgm:pt modelId="{BA1A9598-EE4B-40CA-A7D7-5B214DEF30E9}" type="sibTrans" cxnId="{C3521ECE-5DE9-4BDA-87EB-8637A0147BC6}">
      <dgm:prSet/>
      <dgm:spPr/>
      <dgm:t>
        <a:bodyPr/>
        <a:lstStyle/>
        <a:p>
          <a:endParaRPr lang="zh-TW" altLang="en-US"/>
        </a:p>
      </dgm:t>
    </dgm:pt>
    <dgm:pt modelId="{C82573E2-CF66-4A8D-B5FC-9100A3B66CA2}" type="pres">
      <dgm:prSet presAssocID="{9F8BA5AC-1E94-4D88-91BB-D25E40608C15}" presName="Name0" presStyleCnt="0">
        <dgm:presLayoutVars>
          <dgm:dir/>
          <dgm:animLvl val="lvl"/>
          <dgm:resizeHandles/>
        </dgm:presLayoutVars>
      </dgm:prSet>
      <dgm:spPr/>
      <dgm:t>
        <a:bodyPr/>
        <a:lstStyle/>
        <a:p>
          <a:endParaRPr lang="zh-TW" altLang="en-US"/>
        </a:p>
      </dgm:t>
    </dgm:pt>
    <dgm:pt modelId="{872DF278-3E20-4EE9-810D-2EE5BE24310F}" type="pres">
      <dgm:prSet presAssocID="{85A7BAA6-31C2-4BB6-A0BD-C179F440FEB3}" presName="linNode" presStyleCnt="0"/>
      <dgm:spPr/>
    </dgm:pt>
    <dgm:pt modelId="{DD0414D7-FD30-43E1-B95F-02F18C922BAF}" type="pres">
      <dgm:prSet presAssocID="{85A7BAA6-31C2-4BB6-A0BD-C179F440FEB3}" presName="parentShp" presStyleLbl="node1" presStyleIdx="0" presStyleCnt="2" custScaleX="65138">
        <dgm:presLayoutVars>
          <dgm:bulletEnabled val="1"/>
        </dgm:presLayoutVars>
      </dgm:prSet>
      <dgm:spPr/>
      <dgm:t>
        <a:bodyPr/>
        <a:lstStyle/>
        <a:p>
          <a:endParaRPr lang="zh-TW" altLang="en-US"/>
        </a:p>
      </dgm:t>
    </dgm:pt>
    <dgm:pt modelId="{BACC7B64-CB5A-4B77-8066-0B1E9959B2B2}" type="pres">
      <dgm:prSet presAssocID="{85A7BAA6-31C2-4BB6-A0BD-C179F440FEB3}" presName="childShp" presStyleLbl="bgAccFollowNode1" presStyleIdx="0" presStyleCnt="2" custScaleX="114073">
        <dgm:presLayoutVars>
          <dgm:bulletEnabled val="1"/>
        </dgm:presLayoutVars>
      </dgm:prSet>
      <dgm:spPr/>
      <dgm:t>
        <a:bodyPr/>
        <a:lstStyle/>
        <a:p>
          <a:endParaRPr lang="zh-TW" altLang="en-US"/>
        </a:p>
      </dgm:t>
    </dgm:pt>
    <dgm:pt modelId="{E71C8E6A-38F8-49DB-92EC-0627CD55BC5B}" type="pres">
      <dgm:prSet presAssocID="{B971BACC-AEB5-454E-BED2-6EDA5DB9AE21}" presName="spacing" presStyleCnt="0"/>
      <dgm:spPr/>
    </dgm:pt>
    <dgm:pt modelId="{CC569C1D-150A-4462-AD2F-D8FD8DAD22D6}" type="pres">
      <dgm:prSet presAssocID="{94807A09-CC02-4677-B4F3-A582F611D43E}" presName="linNode" presStyleCnt="0"/>
      <dgm:spPr/>
    </dgm:pt>
    <dgm:pt modelId="{C459C52C-E60A-4D5A-B463-EB7942366DB9}" type="pres">
      <dgm:prSet presAssocID="{94807A09-CC02-4677-B4F3-A582F611D43E}" presName="parentShp" presStyleLbl="node1" presStyleIdx="1" presStyleCnt="2" custScaleX="65138">
        <dgm:presLayoutVars>
          <dgm:bulletEnabled val="1"/>
        </dgm:presLayoutVars>
      </dgm:prSet>
      <dgm:spPr/>
      <dgm:t>
        <a:bodyPr/>
        <a:lstStyle/>
        <a:p>
          <a:endParaRPr lang="zh-TW" altLang="en-US"/>
        </a:p>
      </dgm:t>
    </dgm:pt>
    <dgm:pt modelId="{1B2884B8-451C-4A33-B47D-BC17CFF23398}" type="pres">
      <dgm:prSet presAssocID="{94807A09-CC02-4677-B4F3-A582F611D43E}" presName="childShp" presStyleLbl="bgAccFollowNode1" presStyleIdx="1" presStyleCnt="2" custScaleX="114073">
        <dgm:presLayoutVars>
          <dgm:bulletEnabled val="1"/>
        </dgm:presLayoutVars>
      </dgm:prSet>
      <dgm:spPr/>
      <dgm:t>
        <a:bodyPr/>
        <a:lstStyle/>
        <a:p>
          <a:endParaRPr lang="zh-TW" altLang="en-US"/>
        </a:p>
      </dgm:t>
    </dgm:pt>
  </dgm:ptLst>
  <dgm:cxnLst>
    <dgm:cxn modelId="{AA35ECFB-B13F-47BE-8B25-E7709C55B0EB}" type="presOf" srcId="{7C5B1AF1-A9CA-444A-AB7C-CC1591CDDE85}" destId="{1B2884B8-451C-4A33-B47D-BC17CFF23398}" srcOrd="0" destOrd="0" presId="urn:microsoft.com/office/officeart/2005/8/layout/vList6"/>
    <dgm:cxn modelId="{CAA21557-6006-40C6-9370-7B0A08AB6C70}" srcId="{9F8BA5AC-1E94-4D88-91BB-D25E40608C15}" destId="{94807A09-CC02-4677-B4F3-A582F611D43E}" srcOrd="1" destOrd="0" parTransId="{49FAF74C-F34C-46FA-BD1B-103E3175C5C3}" sibTransId="{E770EDF0-EAFE-45DE-B1C6-8B27368D8A66}"/>
    <dgm:cxn modelId="{39CA136B-771D-434A-9D9F-81F2CC3CD90D}" type="presOf" srcId="{9F8BA5AC-1E94-4D88-91BB-D25E40608C15}" destId="{C82573E2-CF66-4A8D-B5FC-9100A3B66CA2}" srcOrd="0" destOrd="0" presId="urn:microsoft.com/office/officeart/2005/8/layout/vList6"/>
    <dgm:cxn modelId="{5FBFC0B4-FA88-478B-B859-900FE585EA05}" srcId="{85A7BAA6-31C2-4BB6-A0BD-C179F440FEB3}" destId="{C2A9AF9F-E0E1-4108-BDFE-EBCFB1C75896}" srcOrd="0" destOrd="0" parTransId="{225AEBFD-5F69-4C2C-8934-7C297C68FF7D}" sibTransId="{8F29E639-522A-42A2-896B-CB6E2D0B7527}"/>
    <dgm:cxn modelId="{C8B00773-5FF7-4EF6-8079-8F08EC1D36C0}" srcId="{9F8BA5AC-1E94-4D88-91BB-D25E40608C15}" destId="{85A7BAA6-31C2-4BB6-A0BD-C179F440FEB3}" srcOrd="0" destOrd="0" parTransId="{E4C14576-4EF7-4B48-90C0-A9F4C38C616F}" sibTransId="{B971BACC-AEB5-454E-BED2-6EDA5DB9AE21}"/>
    <dgm:cxn modelId="{471FF884-80AB-4801-B0FC-F5387CA27BFE}" type="presOf" srcId="{85A7BAA6-31C2-4BB6-A0BD-C179F440FEB3}" destId="{DD0414D7-FD30-43E1-B95F-02F18C922BAF}" srcOrd="0" destOrd="0" presId="urn:microsoft.com/office/officeart/2005/8/layout/vList6"/>
    <dgm:cxn modelId="{236E0DF8-B436-470B-A25E-B912080D9F1D}" type="presOf" srcId="{C2A9AF9F-E0E1-4108-BDFE-EBCFB1C75896}" destId="{BACC7B64-CB5A-4B77-8066-0B1E9959B2B2}" srcOrd="0" destOrd="0" presId="urn:microsoft.com/office/officeart/2005/8/layout/vList6"/>
    <dgm:cxn modelId="{8AC1810B-5C01-4558-9E0D-132D51BA1DD9}" type="presOf" srcId="{94807A09-CC02-4677-B4F3-A582F611D43E}" destId="{C459C52C-E60A-4D5A-B463-EB7942366DB9}" srcOrd="0" destOrd="0" presId="urn:microsoft.com/office/officeart/2005/8/layout/vList6"/>
    <dgm:cxn modelId="{C3521ECE-5DE9-4BDA-87EB-8637A0147BC6}" srcId="{94807A09-CC02-4677-B4F3-A582F611D43E}" destId="{7C5B1AF1-A9CA-444A-AB7C-CC1591CDDE85}" srcOrd="0" destOrd="0" parTransId="{46F638D8-E4E4-4F84-B7E8-69F94D1C5ABC}" sibTransId="{BA1A9598-EE4B-40CA-A7D7-5B214DEF30E9}"/>
    <dgm:cxn modelId="{97DB67F7-444A-4A43-B1C9-8A753648AFD0}" type="presParOf" srcId="{C82573E2-CF66-4A8D-B5FC-9100A3B66CA2}" destId="{872DF278-3E20-4EE9-810D-2EE5BE24310F}" srcOrd="0" destOrd="0" presId="urn:microsoft.com/office/officeart/2005/8/layout/vList6"/>
    <dgm:cxn modelId="{CB6065A3-2D96-401B-89FE-67983D3AD80F}" type="presParOf" srcId="{872DF278-3E20-4EE9-810D-2EE5BE24310F}" destId="{DD0414D7-FD30-43E1-B95F-02F18C922BAF}" srcOrd="0" destOrd="0" presId="urn:microsoft.com/office/officeart/2005/8/layout/vList6"/>
    <dgm:cxn modelId="{82449B90-2CEB-4C37-B8C0-17A4BBA469EE}" type="presParOf" srcId="{872DF278-3E20-4EE9-810D-2EE5BE24310F}" destId="{BACC7B64-CB5A-4B77-8066-0B1E9959B2B2}" srcOrd="1" destOrd="0" presId="urn:microsoft.com/office/officeart/2005/8/layout/vList6"/>
    <dgm:cxn modelId="{61E7EA1B-CA82-49C2-A9C1-39BDD37CDE68}" type="presParOf" srcId="{C82573E2-CF66-4A8D-B5FC-9100A3B66CA2}" destId="{E71C8E6A-38F8-49DB-92EC-0627CD55BC5B}" srcOrd="1" destOrd="0" presId="urn:microsoft.com/office/officeart/2005/8/layout/vList6"/>
    <dgm:cxn modelId="{2F809BDD-1ECF-4CC5-9CD2-E0392CB09E7F}" type="presParOf" srcId="{C82573E2-CF66-4A8D-B5FC-9100A3B66CA2}" destId="{CC569C1D-150A-4462-AD2F-D8FD8DAD22D6}" srcOrd="2" destOrd="0" presId="urn:microsoft.com/office/officeart/2005/8/layout/vList6"/>
    <dgm:cxn modelId="{C2A7909B-54D4-423F-BA5E-3D8B2E319D8F}" type="presParOf" srcId="{CC569C1D-150A-4462-AD2F-D8FD8DAD22D6}" destId="{C459C52C-E60A-4D5A-B463-EB7942366DB9}" srcOrd="0" destOrd="0" presId="urn:microsoft.com/office/officeart/2005/8/layout/vList6"/>
    <dgm:cxn modelId="{18FA62DD-8214-468A-BA27-84B1168F5014}" type="presParOf" srcId="{CC569C1D-150A-4462-AD2F-D8FD8DAD22D6}" destId="{1B2884B8-451C-4A33-B47D-BC17CFF2339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CAEF3-68B7-4FFD-895B-EF41432CE96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01C0E440-C297-4213-A82A-58C9872BA1CF}">
      <dgm:prSet phldrT="[文字]" custT="1"/>
      <dgm:spPr/>
      <dgm:t>
        <a:bodyPr/>
        <a:lstStyle/>
        <a:p>
          <a:r>
            <a:rPr lang="zh-TW" altLang="en-US" sz="2800" dirty="0" smtClean="0"/>
            <a:t>核反應器</a:t>
          </a:r>
          <a:endParaRPr lang="zh-TW" altLang="en-US" sz="2800" dirty="0"/>
        </a:p>
      </dgm:t>
    </dgm:pt>
    <dgm:pt modelId="{CFA0C3C5-ACDE-4937-A75E-C5F11037D0B4}" type="parTrans" cxnId="{0FBF90F8-FEF5-4090-AFB4-5482112E0DA7}">
      <dgm:prSet/>
      <dgm:spPr/>
      <dgm:t>
        <a:bodyPr/>
        <a:lstStyle/>
        <a:p>
          <a:endParaRPr lang="zh-TW" altLang="en-US"/>
        </a:p>
      </dgm:t>
    </dgm:pt>
    <dgm:pt modelId="{068C0F4B-EE7B-4D0D-8907-7FB040E1D5C1}" type="sibTrans" cxnId="{0FBF90F8-FEF5-4090-AFB4-5482112E0DA7}">
      <dgm:prSet/>
      <dgm:spPr/>
      <dgm:t>
        <a:bodyPr/>
        <a:lstStyle/>
        <a:p>
          <a:endParaRPr lang="zh-TW" altLang="en-US"/>
        </a:p>
      </dgm:t>
    </dgm:pt>
    <dgm:pt modelId="{4D9FFE28-1399-49DF-A556-73963244582E}">
      <dgm:prSet phldrT="[文字]" custT="1"/>
      <dgm:spPr/>
      <dgm:t>
        <a:bodyPr/>
        <a:lstStyle/>
        <a:p>
          <a:r>
            <a:rPr lang="zh-TW" altLang="en-US" sz="2800" dirty="0" smtClean="0"/>
            <a:t>核分裂反應器</a:t>
          </a:r>
          <a:endParaRPr lang="zh-TW" altLang="en-US" sz="2800" dirty="0"/>
        </a:p>
      </dgm:t>
    </dgm:pt>
    <dgm:pt modelId="{0A611574-CA02-4B09-B543-20B11AF74BAF}" type="parTrans" cxnId="{B3D73AB8-0985-45CF-963B-F92724FB87C2}">
      <dgm:prSet/>
      <dgm:spPr/>
      <dgm:t>
        <a:bodyPr/>
        <a:lstStyle/>
        <a:p>
          <a:endParaRPr lang="zh-TW" altLang="en-US"/>
        </a:p>
      </dgm:t>
    </dgm:pt>
    <dgm:pt modelId="{64D96932-DC5A-4D80-8E80-3C169921FA7E}" type="sibTrans" cxnId="{B3D73AB8-0985-45CF-963B-F92724FB87C2}">
      <dgm:prSet/>
      <dgm:spPr/>
      <dgm:t>
        <a:bodyPr/>
        <a:lstStyle/>
        <a:p>
          <a:endParaRPr lang="zh-TW" altLang="en-US"/>
        </a:p>
      </dgm:t>
    </dgm:pt>
    <dgm:pt modelId="{C76D9616-EBCE-4347-9F52-D2B384D6F352}">
      <dgm:prSet phldrT="[文字]" custT="1"/>
      <dgm:spPr/>
      <dgm:t>
        <a:bodyPr/>
        <a:lstStyle/>
        <a:p>
          <a:r>
            <a:rPr lang="zh-TW" altLang="en-US" sz="2800" dirty="0" smtClean="0"/>
            <a:t>熱反應器</a:t>
          </a:r>
          <a:endParaRPr lang="zh-TW" altLang="en-US" sz="2800" dirty="0"/>
        </a:p>
      </dgm:t>
    </dgm:pt>
    <dgm:pt modelId="{2A331A11-8894-4287-8105-B61D043818D9}" type="parTrans" cxnId="{9364737C-D93E-4F35-AC07-BA43383AC28E}">
      <dgm:prSet/>
      <dgm:spPr/>
      <dgm:t>
        <a:bodyPr/>
        <a:lstStyle/>
        <a:p>
          <a:endParaRPr lang="zh-TW" altLang="en-US"/>
        </a:p>
      </dgm:t>
    </dgm:pt>
    <dgm:pt modelId="{BD25F904-7F5A-4C98-8531-437F3414CEC3}" type="sibTrans" cxnId="{9364737C-D93E-4F35-AC07-BA43383AC28E}">
      <dgm:prSet/>
      <dgm:spPr/>
      <dgm:t>
        <a:bodyPr/>
        <a:lstStyle/>
        <a:p>
          <a:endParaRPr lang="zh-TW" altLang="en-US"/>
        </a:p>
      </dgm:t>
    </dgm:pt>
    <dgm:pt modelId="{BD33F66D-4381-48AC-8C12-42BD20428864}">
      <dgm:prSet phldrT="[文字]" custT="1"/>
      <dgm:spPr/>
      <dgm:t>
        <a:bodyPr/>
        <a:lstStyle/>
        <a:p>
          <a:r>
            <a:rPr lang="zh-TW" altLang="en-US" sz="2800" dirty="0" smtClean="0"/>
            <a:t>快反應器</a:t>
          </a:r>
          <a:endParaRPr lang="zh-TW" altLang="en-US" sz="2800" dirty="0"/>
        </a:p>
      </dgm:t>
    </dgm:pt>
    <dgm:pt modelId="{CA57984E-3EB7-4229-BF50-86C6D7FE1E72}" type="parTrans" cxnId="{2546EBA8-1AE7-4D40-9DF5-0D9AA4DA21DE}">
      <dgm:prSet/>
      <dgm:spPr/>
      <dgm:t>
        <a:bodyPr/>
        <a:lstStyle/>
        <a:p>
          <a:endParaRPr lang="zh-TW" altLang="en-US"/>
        </a:p>
      </dgm:t>
    </dgm:pt>
    <dgm:pt modelId="{FAA0170B-8FB8-449E-80C3-83E22F6CBBB2}" type="sibTrans" cxnId="{2546EBA8-1AE7-4D40-9DF5-0D9AA4DA21DE}">
      <dgm:prSet/>
      <dgm:spPr/>
      <dgm:t>
        <a:bodyPr/>
        <a:lstStyle/>
        <a:p>
          <a:endParaRPr lang="zh-TW" altLang="en-US"/>
        </a:p>
      </dgm:t>
    </dgm:pt>
    <dgm:pt modelId="{CA926FCB-E7C6-4145-893D-E00143A1F8F5}">
      <dgm:prSet phldrT="[文字]" custT="1"/>
      <dgm:spPr/>
      <dgm:t>
        <a:bodyPr/>
        <a:lstStyle/>
        <a:p>
          <a:r>
            <a:rPr lang="zh-TW" altLang="en-US" sz="2800" dirty="0" smtClean="0"/>
            <a:t>核聚變反應器</a:t>
          </a:r>
          <a:endParaRPr lang="zh-TW" altLang="en-US" sz="2800" dirty="0"/>
        </a:p>
      </dgm:t>
    </dgm:pt>
    <dgm:pt modelId="{EB1B3132-1866-4E1D-867C-E5C6F5EA092F}" type="parTrans" cxnId="{087FB45F-5917-4331-9A02-332ED5A9977B}">
      <dgm:prSet/>
      <dgm:spPr/>
      <dgm:t>
        <a:bodyPr/>
        <a:lstStyle/>
        <a:p>
          <a:endParaRPr lang="zh-TW" altLang="en-US"/>
        </a:p>
      </dgm:t>
    </dgm:pt>
    <dgm:pt modelId="{26FD677F-53BC-4886-B398-F083BA6C9599}" type="sibTrans" cxnId="{087FB45F-5917-4331-9A02-332ED5A9977B}">
      <dgm:prSet/>
      <dgm:spPr/>
      <dgm:t>
        <a:bodyPr/>
        <a:lstStyle/>
        <a:p>
          <a:endParaRPr lang="zh-TW" altLang="en-US"/>
        </a:p>
      </dgm:t>
    </dgm:pt>
    <dgm:pt modelId="{EFD41291-C106-4200-A1F9-D0AE3E7CCC72}" type="pres">
      <dgm:prSet presAssocID="{EEECAEF3-68B7-4FFD-895B-EF41432CE960}" presName="diagram" presStyleCnt="0">
        <dgm:presLayoutVars>
          <dgm:chPref val="1"/>
          <dgm:dir/>
          <dgm:animOne val="branch"/>
          <dgm:animLvl val="lvl"/>
          <dgm:resizeHandles val="exact"/>
        </dgm:presLayoutVars>
      </dgm:prSet>
      <dgm:spPr/>
      <dgm:t>
        <a:bodyPr/>
        <a:lstStyle/>
        <a:p>
          <a:endParaRPr lang="zh-TW" altLang="en-US"/>
        </a:p>
      </dgm:t>
    </dgm:pt>
    <dgm:pt modelId="{9F979169-4C6C-4164-B7BB-D5DE8F5BB7E5}" type="pres">
      <dgm:prSet presAssocID="{01C0E440-C297-4213-A82A-58C9872BA1CF}" presName="root1" presStyleCnt="0"/>
      <dgm:spPr/>
    </dgm:pt>
    <dgm:pt modelId="{E31696AE-8D11-4010-A0D8-80C0CD0C52BB}" type="pres">
      <dgm:prSet presAssocID="{01C0E440-C297-4213-A82A-58C9872BA1CF}" presName="LevelOneTextNode" presStyleLbl="node0" presStyleIdx="0" presStyleCnt="1" custScaleY="155029">
        <dgm:presLayoutVars>
          <dgm:chPref val="3"/>
        </dgm:presLayoutVars>
      </dgm:prSet>
      <dgm:spPr/>
      <dgm:t>
        <a:bodyPr/>
        <a:lstStyle/>
        <a:p>
          <a:endParaRPr lang="zh-TW" altLang="en-US"/>
        </a:p>
      </dgm:t>
    </dgm:pt>
    <dgm:pt modelId="{6014C75E-85B0-4D4D-BE32-1DFF9E1AEE5C}" type="pres">
      <dgm:prSet presAssocID="{01C0E440-C297-4213-A82A-58C9872BA1CF}" presName="level2hierChild" presStyleCnt="0"/>
      <dgm:spPr/>
    </dgm:pt>
    <dgm:pt modelId="{4B839359-9F38-446B-B921-EB4A4D236221}" type="pres">
      <dgm:prSet presAssocID="{0A611574-CA02-4B09-B543-20B11AF74BAF}" presName="conn2-1" presStyleLbl="parChTrans1D2" presStyleIdx="0" presStyleCnt="2"/>
      <dgm:spPr/>
      <dgm:t>
        <a:bodyPr/>
        <a:lstStyle/>
        <a:p>
          <a:endParaRPr lang="zh-TW" altLang="en-US"/>
        </a:p>
      </dgm:t>
    </dgm:pt>
    <dgm:pt modelId="{C9D85A2D-5321-454B-BC7C-53A2E137FC8E}" type="pres">
      <dgm:prSet presAssocID="{0A611574-CA02-4B09-B543-20B11AF74BAF}" presName="connTx" presStyleLbl="parChTrans1D2" presStyleIdx="0" presStyleCnt="2"/>
      <dgm:spPr/>
      <dgm:t>
        <a:bodyPr/>
        <a:lstStyle/>
        <a:p>
          <a:endParaRPr lang="zh-TW" altLang="en-US"/>
        </a:p>
      </dgm:t>
    </dgm:pt>
    <dgm:pt modelId="{11F70F63-4522-4B45-B1BB-691648DD8876}" type="pres">
      <dgm:prSet presAssocID="{4D9FFE28-1399-49DF-A556-73963244582E}" presName="root2" presStyleCnt="0"/>
      <dgm:spPr/>
    </dgm:pt>
    <dgm:pt modelId="{9D192C57-8137-475C-A610-42BCDF2EE0C1}" type="pres">
      <dgm:prSet presAssocID="{4D9FFE28-1399-49DF-A556-73963244582E}" presName="LevelTwoTextNode" presStyleLbl="node2" presStyleIdx="0" presStyleCnt="2" custScaleX="140596" custLinFactNeighborX="-69" custLinFactNeighborY="-2862">
        <dgm:presLayoutVars>
          <dgm:chPref val="3"/>
        </dgm:presLayoutVars>
      </dgm:prSet>
      <dgm:spPr/>
      <dgm:t>
        <a:bodyPr/>
        <a:lstStyle/>
        <a:p>
          <a:endParaRPr lang="zh-TW" altLang="en-US"/>
        </a:p>
      </dgm:t>
    </dgm:pt>
    <dgm:pt modelId="{060A6BDF-A92B-4E7A-AE5D-88C8BA578C03}" type="pres">
      <dgm:prSet presAssocID="{4D9FFE28-1399-49DF-A556-73963244582E}" presName="level3hierChild" presStyleCnt="0"/>
      <dgm:spPr/>
    </dgm:pt>
    <dgm:pt modelId="{02D0DE36-8D88-410D-AD8C-A57AC3DA6384}" type="pres">
      <dgm:prSet presAssocID="{2A331A11-8894-4287-8105-B61D043818D9}" presName="conn2-1" presStyleLbl="parChTrans1D3" presStyleIdx="0" presStyleCnt="2"/>
      <dgm:spPr/>
      <dgm:t>
        <a:bodyPr/>
        <a:lstStyle/>
        <a:p>
          <a:endParaRPr lang="zh-TW" altLang="en-US"/>
        </a:p>
      </dgm:t>
    </dgm:pt>
    <dgm:pt modelId="{8763C36A-FD81-4AF5-BFAA-2C297BFE8A49}" type="pres">
      <dgm:prSet presAssocID="{2A331A11-8894-4287-8105-B61D043818D9}" presName="connTx" presStyleLbl="parChTrans1D3" presStyleIdx="0" presStyleCnt="2"/>
      <dgm:spPr/>
      <dgm:t>
        <a:bodyPr/>
        <a:lstStyle/>
        <a:p>
          <a:endParaRPr lang="zh-TW" altLang="en-US"/>
        </a:p>
      </dgm:t>
    </dgm:pt>
    <dgm:pt modelId="{CE5EB23A-24A0-4C7A-82B2-7B7DAE3BD1CF}" type="pres">
      <dgm:prSet presAssocID="{C76D9616-EBCE-4347-9F52-D2B384D6F352}" presName="root2" presStyleCnt="0"/>
      <dgm:spPr/>
    </dgm:pt>
    <dgm:pt modelId="{BA6BEA12-F6F2-454A-AD54-BD48514500CD}" type="pres">
      <dgm:prSet presAssocID="{C76D9616-EBCE-4347-9F52-D2B384D6F352}" presName="LevelTwoTextNode" presStyleLbl="node3" presStyleIdx="0" presStyleCnt="2" custScaleY="71515">
        <dgm:presLayoutVars>
          <dgm:chPref val="3"/>
        </dgm:presLayoutVars>
      </dgm:prSet>
      <dgm:spPr/>
      <dgm:t>
        <a:bodyPr/>
        <a:lstStyle/>
        <a:p>
          <a:endParaRPr lang="zh-TW" altLang="en-US"/>
        </a:p>
      </dgm:t>
    </dgm:pt>
    <dgm:pt modelId="{3EF12837-38EA-48A4-8BA6-DBBB8F8C3163}" type="pres">
      <dgm:prSet presAssocID="{C76D9616-EBCE-4347-9F52-D2B384D6F352}" presName="level3hierChild" presStyleCnt="0"/>
      <dgm:spPr/>
    </dgm:pt>
    <dgm:pt modelId="{F541D551-9437-41F3-B584-D7BB557B9ACB}" type="pres">
      <dgm:prSet presAssocID="{CA57984E-3EB7-4229-BF50-86C6D7FE1E72}" presName="conn2-1" presStyleLbl="parChTrans1D3" presStyleIdx="1" presStyleCnt="2"/>
      <dgm:spPr/>
      <dgm:t>
        <a:bodyPr/>
        <a:lstStyle/>
        <a:p>
          <a:endParaRPr lang="zh-TW" altLang="en-US"/>
        </a:p>
      </dgm:t>
    </dgm:pt>
    <dgm:pt modelId="{5F2D27B2-8ECE-4504-8A9C-A393FF86BB4A}" type="pres">
      <dgm:prSet presAssocID="{CA57984E-3EB7-4229-BF50-86C6D7FE1E72}" presName="connTx" presStyleLbl="parChTrans1D3" presStyleIdx="1" presStyleCnt="2"/>
      <dgm:spPr/>
      <dgm:t>
        <a:bodyPr/>
        <a:lstStyle/>
        <a:p>
          <a:endParaRPr lang="zh-TW" altLang="en-US"/>
        </a:p>
      </dgm:t>
    </dgm:pt>
    <dgm:pt modelId="{F972666B-6361-40E2-8C15-62830705C388}" type="pres">
      <dgm:prSet presAssocID="{BD33F66D-4381-48AC-8C12-42BD20428864}" presName="root2" presStyleCnt="0"/>
      <dgm:spPr/>
    </dgm:pt>
    <dgm:pt modelId="{955DB06F-1604-479C-8518-C09175DD83FA}" type="pres">
      <dgm:prSet presAssocID="{BD33F66D-4381-48AC-8C12-42BD20428864}" presName="LevelTwoTextNode" presStyleLbl="node3" presStyleIdx="1" presStyleCnt="2" custScaleY="70496">
        <dgm:presLayoutVars>
          <dgm:chPref val="3"/>
        </dgm:presLayoutVars>
      </dgm:prSet>
      <dgm:spPr/>
      <dgm:t>
        <a:bodyPr/>
        <a:lstStyle/>
        <a:p>
          <a:endParaRPr lang="zh-TW" altLang="en-US"/>
        </a:p>
      </dgm:t>
    </dgm:pt>
    <dgm:pt modelId="{F98EE65D-654D-4AA1-AFB0-C37CF15E5E94}" type="pres">
      <dgm:prSet presAssocID="{BD33F66D-4381-48AC-8C12-42BD20428864}" presName="level3hierChild" presStyleCnt="0"/>
      <dgm:spPr/>
    </dgm:pt>
    <dgm:pt modelId="{4BF45A27-22DC-4B27-BB3E-0A9AE2F85C9B}" type="pres">
      <dgm:prSet presAssocID="{EB1B3132-1866-4E1D-867C-E5C6F5EA092F}" presName="conn2-1" presStyleLbl="parChTrans1D2" presStyleIdx="1" presStyleCnt="2"/>
      <dgm:spPr/>
      <dgm:t>
        <a:bodyPr/>
        <a:lstStyle/>
        <a:p>
          <a:endParaRPr lang="zh-TW" altLang="en-US"/>
        </a:p>
      </dgm:t>
    </dgm:pt>
    <dgm:pt modelId="{72E6B322-633D-4653-AA5F-39928267162B}" type="pres">
      <dgm:prSet presAssocID="{EB1B3132-1866-4E1D-867C-E5C6F5EA092F}" presName="connTx" presStyleLbl="parChTrans1D2" presStyleIdx="1" presStyleCnt="2"/>
      <dgm:spPr/>
      <dgm:t>
        <a:bodyPr/>
        <a:lstStyle/>
        <a:p>
          <a:endParaRPr lang="zh-TW" altLang="en-US"/>
        </a:p>
      </dgm:t>
    </dgm:pt>
    <dgm:pt modelId="{1FBEC4AE-86C1-459E-8EF4-F367FF502361}" type="pres">
      <dgm:prSet presAssocID="{CA926FCB-E7C6-4145-893D-E00143A1F8F5}" presName="root2" presStyleCnt="0"/>
      <dgm:spPr/>
    </dgm:pt>
    <dgm:pt modelId="{2CADD144-7A72-43CA-B615-5756F98B7775}" type="pres">
      <dgm:prSet presAssocID="{CA926FCB-E7C6-4145-893D-E00143A1F8F5}" presName="LevelTwoTextNode" presStyleLbl="node2" presStyleIdx="1" presStyleCnt="2" custScaleX="140007">
        <dgm:presLayoutVars>
          <dgm:chPref val="3"/>
        </dgm:presLayoutVars>
      </dgm:prSet>
      <dgm:spPr/>
      <dgm:t>
        <a:bodyPr/>
        <a:lstStyle/>
        <a:p>
          <a:endParaRPr lang="zh-TW" altLang="en-US"/>
        </a:p>
      </dgm:t>
    </dgm:pt>
    <dgm:pt modelId="{473B23F1-9A97-4170-A89B-5D5BD805ED03}" type="pres">
      <dgm:prSet presAssocID="{CA926FCB-E7C6-4145-893D-E00143A1F8F5}" presName="level3hierChild" presStyleCnt="0"/>
      <dgm:spPr/>
    </dgm:pt>
  </dgm:ptLst>
  <dgm:cxnLst>
    <dgm:cxn modelId="{D83E4EB8-C166-473E-BCE0-8316EF300DA8}" type="presOf" srcId="{2A331A11-8894-4287-8105-B61D043818D9}" destId="{8763C36A-FD81-4AF5-BFAA-2C297BFE8A49}" srcOrd="1" destOrd="0" presId="urn:microsoft.com/office/officeart/2005/8/layout/hierarchy2"/>
    <dgm:cxn modelId="{E6731EE1-777D-486E-BAA9-4C7965945A87}" type="presOf" srcId="{4D9FFE28-1399-49DF-A556-73963244582E}" destId="{9D192C57-8137-475C-A610-42BCDF2EE0C1}" srcOrd="0" destOrd="0" presId="urn:microsoft.com/office/officeart/2005/8/layout/hierarchy2"/>
    <dgm:cxn modelId="{1F7BAD72-BE1C-40B3-A415-D1392C6C8E30}" type="presOf" srcId="{BD33F66D-4381-48AC-8C12-42BD20428864}" destId="{955DB06F-1604-479C-8518-C09175DD83FA}" srcOrd="0" destOrd="0" presId="urn:microsoft.com/office/officeart/2005/8/layout/hierarchy2"/>
    <dgm:cxn modelId="{087FB45F-5917-4331-9A02-332ED5A9977B}" srcId="{01C0E440-C297-4213-A82A-58C9872BA1CF}" destId="{CA926FCB-E7C6-4145-893D-E00143A1F8F5}" srcOrd="1" destOrd="0" parTransId="{EB1B3132-1866-4E1D-867C-E5C6F5EA092F}" sibTransId="{26FD677F-53BC-4886-B398-F083BA6C9599}"/>
    <dgm:cxn modelId="{E49AB39F-3785-4046-9B9F-CEEDAA42F5DF}" type="presOf" srcId="{EB1B3132-1866-4E1D-867C-E5C6F5EA092F}" destId="{72E6B322-633D-4653-AA5F-39928267162B}" srcOrd="1" destOrd="0" presId="urn:microsoft.com/office/officeart/2005/8/layout/hierarchy2"/>
    <dgm:cxn modelId="{EC340553-B4E9-456B-9FF7-1F3E0030F2F4}" type="presOf" srcId="{CA57984E-3EB7-4229-BF50-86C6D7FE1E72}" destId="{F541D551-9437-41F3-B584-D7BB557B9ACB}" srcOrd="0" destOrd="0" presId="urn:microsoft.com/office/officeart/2005/8/layout/hierarchy2"/>
    <dgm:cxn modelId="{9364737C-D93E-4F35-AC07-BA43383AC28E}" srcId="{4D9FFE28-1399-49DF-A556-73963244582E}" destId="{C76D9616-EBCE-4347-9F52-D2B384D6F352}" srcOrd="0" destOrd="0" parTransId="{2A331A11-8894-4287-8105-B61D043818D9}" sibTransId="{BD25F904-7F5A-4C98-8531-437F3414CEC3}"/>
    <dgm:cxn modelId="{E238D1E5-6C6F-4BB8-9987-29AEDCBE04C1}" type="presOf" srcId="{CA57984E-3EB7-4229-BF50-86C6D7FE1E72}" destId="{5F2D27B2-8ECE-4504-8A9C-A393FF86BB4A}" srcOrd="1" destOrd="0" presId="urn:microsoft.com/office/officeart/2005/8/layout/hierarchy2"/>
    <dgm:cxn modelId="{072AA3DF-EF73-4507-A845-E02D7541FB69}" type="presOf" srcId="{CA926FCB-E7C6-4145-893D-E00143A1F8F5}" destId="{2CADD144-7A72-43CA-B615-5756F98B7775}" srcOrd="0" destOrd="0" presId="urn:microsoft.com/office/officeart/2005/8/layout/hierarchy2"/>
    <dgm:cxn modelId="{4A5B9E7E-1B05-4DA6-9D85-360D89ED3B0B}" type="presOf" srcId="{EB1B3132-1866-4E1D-867C-E5C6F5EA092F}" destId="{4BF45A27-22DC-4B27-BB3E-0A9AE2F85C9B}" srcOrd="0" destOrd="0" presId="urn:microsoft.com/office/officeart/2005/8/layout/hierarchy2"/>
    <dgm:cxn modelId="{8BFFE3A4-E553-4B50-B8A0-D8F28DBEEF08}" type="presOf" srcId="{0A611574-CA02-4B09-B543-20B11AF74BAF}" destId="{C9D85A2D-5321-454B-BC7C-53A2E137FC8E}" srcOrd="1" destOrd="0" presId="urn:microsoft.com/office/officeart/2005/8/layout/hierarchy2"/>
    <dgm:cxn modelId="{2546EBA8-1AE7-4D40-9DF5-0D9AA4DA21DE}" srcId="{4D9FFE28-1399-49DF-A556-73963244582E}" destId="{BD33F66D-4381-48AC-8C12-42BD20428864}" srcOrd="1" destOrd="0" parTransId="{CA57984E-3EB7-4229-BF50-86C6D7FE1E72}" sibTransId="{FAA0170B-8FB8-449E-80C3-83E22F6CBBB2}"/>
    <dgm:cxn modelId="{65F2D0AF-2825-469D-9B72-CE0A09EDFB7E}" type="presOf" srcId="{2A331A11-8894-4287-8105-B61D043818D9}" destId="{02D0DE36-8D88-410D-AD8C-A57AC3DA6384}" srcOrd="0" destOrd="0" presId="urn:microsoft.com/office/officeart/2005/8/layout/hierarchy2"/>
    <dgm:cxn modelId="{6357A44B-3F5E-4AC7-B2F0-DBF7E957427F}" type="presOf" srcId="{01C0E440-C297-4213-A82A-58C9872BA1CF}" destId="{E31696AE-8D11-4010-A0D8-80C0CD0C52BB}" srcOrd="0" destOrd="0" presId="urn:microsoft.com/office/officeart/2005/8/layout/hierarchy2"/>
    <dgm:cxn modelId="{1974CD80-CC40-42FF-84B4-9E3F07D653BF}" type="presOf" srcId="{EEECAEF3-68B7-4FFD-895B-EF41432CE960}" destId="{EFD41291-C106-4200-A1F9-D0AE3E7CCC72}" srcOrd="0" destOrd="0" presId="urn:microsoft.com/office/officeart/2005/8/layout/hierarchy2"/>
    <dgm:cxn modelId="{B3D73AB8-0985-45CF-963B-F92724FB87C2}" srcId="{01C0E440-C297-4213-A82A-58C9872BA1CF}" destId="{4D9FFE28-1399-49DF-A556-73963244582E}" srcOrd="0" destOrd="0" parTransId="{0A611574-CA02-4B09-B543-20B11AF74BAF}" sibTransId="{64D96932-DC5A-4D80-8E80-3C169921FA7E}"/>
    <dgm:cxn modelId="{0FBF90F8-FEF5-4090-AFB4-5482112E0DA7}" srcId="{EEECAEF3-68B7-4FFD-895B-EF41432CE960}" destId="{01C0E440-C297-4213-A82A-58C9872BA1CF}" srcOrd="0" destOrd="0" parTransId="{CFA0C3C5-ACDE-4937-A75E-C5F11037D0B4}" sibTransId="{068C0F4B-EE7B-4D0D-8907-7FB040E1D5C1}"/>
    <dgm:cxn modelId="{71C077B8-A6B1-4674-9EC4-86B244B96C5E}" type="presOf" srcId="{0A611574-CA02-4B09-B543-20B11AF74BAF}" destId="{4B839359-9F38-446B-B921-EB4A4D236221}" srcOrd="0" destOrd="0" presId="urn:microsoft.com/office/officeart/2005/8/layout/hierarchy2"/>
    <dgm:cxn modelId="{20FD4ADB-BB39-4D07-9ED3-5DBF5C3F8A8C}" type="presOf" srcId="{C76D9616-EBCE-4347-9F52-D2B384D6F352}" destId="{BA6BEA12-F6F2-454A-AD54-BD48514500CD}" srcOrd="0" destOrd="0" presId="urn:microsoft.com/office/officeart/2005/8/layout/hierarchy2"/>
    <dgm:cxn modelId="{2D530680-FA50-4A0F-A9F2-01CF65E1A5D1}" type="presParOf" srcId="{EFD41291-C106-4200-A1F9-D0AE3E7CCC72}" destId="{9F979169-4C6C-4164-B7BB-D5DE8F5BB7E5}" srcOrd="0" destOrd="0" presId="urn:microsoft.com/office/officeart/2005/8/layout/hierarchy2"/>
    <dgm:cxn modelId="{BEA59F2F-5A9E-4C5C-BB50-5F36F10F55B4}" type="presParOf" srcId="{9F979169-4C6C-4164-B7BB-D5DE8F5BB7E5}" destId="{E31696AE-8D11-4010-A0D8-80C0CD0C52BB}" srcOrd="0" destOrd="0" presId="urn:microsoft.com/office/officeart/2005/8/layout/hierarchy2"/>
    <dgm:cxn modelId="{D18D50A4-EA65-494D-A313-22772626466E}" type="presParOf" srcId="{9F979169-4C6C-4164-B7BB-D5DE8F5BB7E5}" destId="{6014C75E-85B0-4D4D-BE32-1DFF9E1AEE5C}" srcOrd="1" destOrd="0" presId="urn:microsoft.com/office/officeart/2005/8/layout/hierarchy2"/>
    <dgm:cxn modelId="{637AA7FD-C13E-4E08-AB62-747FFD67F4FB}" type="presParOf" srcId="{6014C75E-85B0-4D4D-BE32-1DFF9E1AEE5C}" destId="{4B839359-9F38-446B-B921-EB4A4D236221}" srcOrd="0" destOrd="0" presId="urn:microsoft.com/office/officeart/2005/8/layout/hierarchy2"/>
    <dgm:cxn modelId="{38395F1B-489D-46FE-B194-20FF2E8E673B}" type="presParOf" srcId="{4B839359-9F38-446B-B921-EB4A4D236221}" destId="{C9D85A2D-5321-454B-BC7C-53A2E137FC8E}" srcOrd="0" destOrd="0" presId="urn:microsoft.com/office/officeart/2005/8/layout/hierarchy2"/>
    <dgm:cxn modelId="{160B9BC1-0C7F-4060-A79B-5B3359939A6C}" type="presParOf" srcId="{6014C75E-85B0-4D4D-BE32-1DFF9E1AEE5C}" destId="{11F70F63-4522-4B45-B1BB-691648DD8876}" srcOrd="1" destOrd="0" presId="urn:microsoft.com/office/officeart/2005/8/layout/hierarchy2"/>
    <dgm:cxn modelId="{3D67D841-E87C-4031-9E0E-FDDCC6BD07E4}" type="presParOf" srcId="{11F70F63-4522-4B45-B1BB-691648DD8876}" destId="{9D192C57-8137-475C-A610-42BCDF2EE0C1}" srcOrd="0" destOrd="0" presId="urn:microsoft.com/office/officeart/2005/8/layout/hierarchy2"/>
    <dgm:cxn modelId="{3C366BF2-8A57-4BBE-B24F-1FEEF17BCF9E}" type="presParOf" srcId="{11F70F63-4522-4B45-B1BB-691648DD8876}" destId="{060A6BDF-A92B-4E7A-AE5D-88C8BA578C03}" srcOrd="1" destOrd="0" presId="urn:microsoft.com/office/officeart/2005/8/layout/hierarchy2"/>
    <dgm:cxn modelId="{D8877A67-B54A-420D-B70F-B93C02FD66EF}" type="presParOf" srcId="{060A6BDF-A92B-4E7A-AE5D-88C8BA578C03}" destId="{02D0DE36-8D88-410D-AD8C-A57AC3DA6384}" srcOrd="0" destOrd="0" presId="urn:microsoft.com/office/officeart/2005/8/layout/hierarchy2"/>
    <dgm:cxn modelId="{35B5CDD4-BADF-4C59-BBBE-5C5D54517CD4}" type="presParOf" srcId="{02D0DE36-8D88-410D-AD8C-A57AC3DA6384}" destId="{8763C36A-FD81-4AF5-BFAA-2C297BFE8A49}" srcOrd="0" destOrd="0" presId="urn:microsoft.com/office/officeart/2005/8/layout/hierarchy2"/>
    <dgm:cxn modelId="{52170000-C696-44BA-89EE-A740461F60CF}" type="presParOf" srcId="{060A6BDF-A92B-4E7A-AE5D-88C8BA578C03}" destId="{CE5EB23A-24A0-4C7A-82B2-7B7DAE3BD1CF}" srcOrd="1" destOrd="0" presId="urn:microsoft.com/office/officeart/2005/8/layout/hierarchy2"/>
    <dgm:cxn modelId="{AC9B75A9-59FC-4B5E-BB5C-44896BF30CFC}" type="presParOf" srcId="{CE5EB23A-24A0-4C7A-82B2-7B7DAE3BD1CF}" destId="{BA6BEA12-F6F2-454A-AD54-BD48514500CD}" srcOrd="0" destOrd="0" presId="urn:microsoft.com/office/officeart/2005/8/layout/hierarchy2"/>
    <dgm:cxn modelId="{E9A8A8C2-50EC-4842-B7C4-B9DAFB1E0F55}" type="presParOf" srcId="{CE5EB23A-24A0-4C7A-82B2-7B7DAE3BD1CF}" destId="{3EF12837-38EA-48A4-8BA6-DBBB8F8C3163}" srcOrd="1" destOrd="0" presId="urn:microsoft.com/office/officeart/2005/8/layout/hierarchy2"/>
    <dgm:cxn modelId="{4F776664-7EB2-43EE-AECC-BA5790787C27}" type="presParOf" srcId="{060A6BDF-A92B-4E7A-AE5D-88C8BA578C03}" destId="{F541D551-9437-41F3-B584-D7BB557B9ACB}" srcOrd="2" destOrd="0" presId="urn:microsoft.com/office/officeart/2005/8/layout/hierarchy2"/>
    <dgm:cxn modelId="{CB233D9A-C7CF-45FB-923D-29455604B409}" type="presParOf" srcId="{F541D551-9437-41F3-B584-D7BB557B9ACB}" destId="{5F2D27B2-8ECE-4504-8A9C-A393FF86BB4A}" srcOrd="0" destOrd="0" presId="urn:microsoft.com/office/officeart/2005/8/layout/hierarchy2"/>
    <dgm:cxn modelId="{9E66C950-825A-4485-B2BA-8CE24B6EB179}" type="presParOf" srcId="{060A6BDF-A92B-4E7A-AE5D-88C8BA578C03}" destId="{F972666B-6361-40E2-8C15-62830705C388}" srcOrd="3" destOrd="0" presId="urn:microsoft.com/office/officeart/2005/8/layout/hierarchy2"/>
    <dgm:cxn modelId="{847C19B2-0C05-430F-A875-32EA6A6DF387}" type="presParOf" srcId="{F972666B-6361-40E2-8C15-62830705C388}" destId="{955DB06F-1604-479C-8518-C09175DD83FA}" srcOrd="0" destOrd="0" presId="urn:microsoft.com/office/officeart/2005/8/layout/hierarchy2"/>
    <dgm:cxn modelId="{3EB9ACE5-9037-4277-B699-E8789456C5A0}" type="presParOf" srcId="{F972666B-6361-40E2-8C15-62830705C388}" destId="{F98EE65D-654D-4AA1-AFB0-C37CF15E5E94}" srcOrd="1" destOrd="0" presId="urn:microsoft.com/office/officeart/2005/8/layout/hierarchy2"/>
    <dgm:cxn modelId="{A71F2409-F88A-4420-ACBF-4CF086126278}" type="presParOf" srcId="{6014C75E-85B0-4D4D-BE32-1DFF9E1AEE5C}" destId="{4BF45A27-22DC-4B27-BB3E-0A9AE2F85C9B}" srcOrd="2" destOrd="0" presId="urn:microsoft.com/office/officeart/2005/8/layout/hierarchy2"/>
    <dgm:cxn modelId="{34B3DECC-1B92-47FA-BED5-588322A60DAB}" type="presParOf" srcId="{4BF45A27-22DC-4B27-BB3E-0A9AE2F85C9B}" destId="{72E6B322-633D-4653-AA5F-39928267162B}" srcOrd="0" destOrd="0" presId="urn:microsoft.com/office/officeart/2005/8/layout/hierarchy2"/>
    <dgm:cxn modelId="{45929C7D-9D53-4E34-BC6F-B735A3EA250D}" type="presParOf" srcId="{6014C75E-85B0-4D4D-BE32-1DFF9E1AEE5C}" destId="{1FBEC4AE-86C1-459E-8EF4-F367FF502361}" srcOrd="3" destOrd="0" presId="urn:microsoft.com/office/officeart/2005/8/layout/hierarchy2"/>
    <dgm:cxn modelId="{D5E2F0C9-5350-4C62-BB93-B8604867F97D}" type="presParOf" srcId="{1FBEC4AE-86C1-459E-8EF4-F367FF502361}" destId="{2CADD144-7A72-43CA-B615-5756F98B7775}" srcOrd="0" destOrd="0" presId="urn:microsoft.com/office/officeart/2005/8/layout/hierarchy2"/>
    <dgm:cxn modelId="{BC2E1CF8-89FA-4A90-A551-ED53EA2EC273}" type="presParOf" srcId="{1FBEC4AE-86C1-459E-8EF4-F367FF502361}" destId="{473B23F1-9A97-4170-A89B-5D5BD805ED03}"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C7B64-CB5A-4B77-8066-0B1E9959B2B2}">
      <dsp:nvSpPr>
        <dsp:cNvPr id="0" name=""/>
        <dsp:cNvSpPr/>
      </dsp:nvSpPr>
      <dsp:spPr>
        <a:xfrm>
          <a:off x="2633993" y="386"/>
          <a:ext cx="6258501" cy="1508370"/>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t>使用核能發電，享有經貿繁榮，電子資訊及交通發達，工商業興盛。</a:t>
          </a:r>
          <a:endParaRPr lang="zh-TW" altLang="en-US" sz="2700" kern="1200" dirty="0"/>
        </a:p>
      </dsp:txBody>
      <dsp:txXfrm>
        <a:off x="2633993" y="386"/>
        <a:ext cx="6258501" cy="1508370"/>
      </dsp:txXfrm>
    </dsp:sp>
    <dsp:sp modelId="{DD0414D7-FD30-43E1-B95F-02F18C922BAF}">
      <dsp:nvSpPr>
        <dsp:cNvPr id="0" name=""/>
        <dsp:cNvSpPr/>
      </dsp:nvSpPr>
      <dsp:spPr>
        <a:xfrm>
          <a:off x="251505" y="386"/>
          <a:ext cx="2382487" cy="15083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TW" altLang="en-US" sz="3800" kern="1200" dirty="0" smtClean="0"/>
            <a:t>富裕生活</a:t>
          </a:r>
          <a:endParaRPr lang="zh-TW" altLang="en-US" sz="3800" kern="1200" dirty="0"/>
        </a:p>
      </dsp:txBody>
      <dsp:txXfrm>
        <a:off x="251505" y="386"/>
        <a:ext cx="2382487" cy="1508370"/>
      </dsp:txXfrm>
    </dsp:sp>
    <dsp:sp modelId="{1B2884B8-451C-4A33-B47D-BC17CFF23398}">
      <dsp:nvSpPr>
        <dsp:cNvPr id="0" name=""/>
        <dsp:cNvSpPr/>
      </dsp:nvSpPr>
      <dsp:spPr>
        <a:xfrm>
          <a:off x="2633993" y="1659594"/>
          <a:ext cx="6258501" cy="1508370"/>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t>使用綠能發電，過自給自足的生活，一般家庭電夠用就好。</a:t>
          </a:r>
          <a:endParaRPr lang="zh-TW" altLang="en-US" sz="2700" kern="1200" dirty="0"/>
        </a:p>
      </dsp:txBody>
      <dsp:txXfrm>
        <a:off x="2633993" y="1659594"/>
        <a:ext cx="6258501" cy="1508370"/>
      </dsp:txXfrm>
    </dsp:sp>
    <dsp:sp modelId="{C459C52C-E60A-4D5A-B463-EB7942366DB9}">
      <dsp:nvSpPr>
        <dsp:cNvPr id="0" name=""/>
        <dsp:cNvSpPr/>
      </dsp:nvSpPr>
      <dsp:spPr>
        <a:xfrm>
          <a:off x="251505" y="1659594"/>
          <a:ext cx="2382487" cy="150837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zh-TW" altLang="en-US" sz="3800" kern="1200" dirty="0" smtClean="0"/>
            <a:t>簡樸生活</a:t>
          </a:r>
          <a:endParaRPr lang="zh-TW" altLang="en-US" sz="3800" kern="1200" dirty="0"/>
        </a:p>
      </dsp:txBody>
      <dsp:txXfrm>
        <a:off x="251505" y="1659594"/>
        <a:ext cx="2382487" cy="15083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696AE-8D11-4010-A0D8-80C0CD0C52BB}">
      <dsp:nvSpPr>
        <dsp:cNvPr id="0" name=""/>
        <dsp:cNvSpPr/>
      </dsp:nvSpPr>
      <dsp:spPr>
        <a:xfrm>
          <a:off x="4095" y="727369"/>
          <a:ext cx="1798160" cy="139383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t>核反應器</a:t>
          </a:r>
          <a:endParaRPr lang="zh-TW" altLang="en-US" sz="2800" kern="1200" dirty="0"/>
        </a:p>
      </dsp:txBody>
      <dsp:txXfrm>
        <a:off x="4095" y="727369"/>
        <a:ext cx="1798160" cy="1393835"/>
      </dsp:txXfrm>
    </dsp:sp>
    <dsp:sp modelId="{4B839359-9F38-446B-B921-EB4A4D236221}">
      <dsp:nvSpPr>
        <dsp:cNvPr id="0" name=""/>
        <dsp:cNvSpPr/>
      </dsp:nvSpPr>
      <dsp:spPr>
        <a:xfrm rot="19375018">
          <a:off x="1711244" y="1121721"/>
          <a:ext cx="900046" cy="62429"/>
        </a:xfrm>
        <a:custGeom>
          <a:avLst/>
          <a:gdLst/>
          <a:ahLst/>
          <a:cxnLst/>
          <a:rect l="0" t="0" r="0" b="0"/>
          <a:pathLst>
            <a:path>
              <a:moveTo>
                <a:pt x="0" y="31214"/>
              </a:moveTo>
              <a:lnTo>
                <a:pt x="900046" y="3121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375018">
        <a:off x="2138767" y="1130435"/>
        <a:ext cx="45002" cy="45002"/>
      </dsp:txXfrm>
    </dsp:sp>
    <dsp:sp modelId="{9D192C57-8137-475C-A610-42BCDF2EE0C1}">
      <dsp:nvSpPr>
        <dsp:cNvPr id="0" name=""/>
        <dsp:cNvSpPr/>
      </dsp:nvSpPr>
      <dsp:spPr>
        <a:xfrm>
          <a:off x="2520280" y="432044"/>
          <a:ext cx="2528142" cy="89908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t>核分裂反應器</a:t>
          </a:r>
          <a:endParaRPr lang="zh-TW" altLang="en-US" sz="2800" kern="1200" dirty="0"/>
        </a:p>
      </dsp:txBody>
      <dsp:txXfrm>
        <a:off x="2520280" y="432044"/>
        <a:ext cx="2528142" cy="899080"/>
      </dsp:txXfrm>
    </dsp:sp>
    <dsp:sp modelId="{02D0DE36-8D88-410D-AD8C-A57AC3DA6384}">
      <dsp:nvSpPr>
        <dsp:cNvPr id="0" name=""/>
        <dsp:cNvSpPr/>
      </dsp:nvSpPr>
      <dsp:spPr>
        <a:xfrm rot="20012383">
          <a:off x="5006267" y="671066"/>
          <a:ext cx="804814" cy="62429"/>
        </a:xfrm>
        <a:custGeom>
          <a:avLst/>
          <a:gdLst/>
          <a:ahLst/>
          <a:cxnLst/>
          <a:rect l="0" t="0" r="0" b="0"/>
          <a:pathLst>
            <a:path>
              <a:moveTo>
                <a:pt x="0" y="31214"/>
              </a:moveTo>
              <a:lnTo>
                <a:pt x="804814" y="3121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0012383">
        <a:off x="5388554" y="682160"/>
        <a:ext cx="40240" cy="40240"/>
      </dsp:txXfrm>
    </dsp:sp>
    <dsp:sp modelId="{BA6BEA12-F6F2-454A-AD54-BD48514500CD}">
      <dsp:nvSpPr>
        <dsp:cNvPr id="0" name=""/>
        <dsp:cNvSpPr/>
      </dsp:nvSpPr>
      <dsp:spPr>
        <a:xfrm>
          <a:off x="5768927" y="201488"/>
          <a:ext cx="1798160" cy="64297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t>熱反應器</a:t>
          </a:r>
          <a:endParaRPr lang="zh-TW" altLang="en-US" sz="2800" kern="1200" dirty="0"/>
        </a:p>
      </dsp:txBody>
      <dsp:txXfrm>
        <a:off x="5768927" y="201488"/>
        <a:ext cx="1798160" cy="642977"/>
      </dsp:txXfrm>
    </dsp:sp>
    <dsp:sp modelId="{F541D551-9437-41F3-B584-D7BB557B9ACB}">
      <dsp:nvSpPr>
        <dsp:cNvPr id="0" name=""/>
        <dsp:cNvSpPr/>
      </dsp:nvSpPr>
      <dsp:spPr>
        <a:xfrm rot="1795228">
          <a:off x="4993023" y="1057695"/>
          <a:ext cx="831302" cy="62429"/>
        </a:xfrm>
        <a:custGeom>
          <a:avLst/>
          <a:gdLst/>
          <a:ahLst/>
          <a:cxnLst/>
          <a:rect l="0" t="0" r="0" b="0"/>
          <a:pathLst>
            <a:path>
              <a:moveTo>
                <a:pt x="0" y="31214"/>
              </a:moveTo>
              <a:lnTo>
                <a:pt x="831302" y="3121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795228">
        <a:off x="5387892" y="1068127"/>
        <a:ext cx="41565" cy="41565"/>
      </dsp:txXfrm>
    </dsp:sp>
    <dsp:sp modelId="{955DB06F-1604-479C-8518-C09175DD83FA}">
      <dsp:nvSpPr>
        <dsp:cNvPr id="0" name=""/>
        <dsp:cNvSpPr/>
      </dsp:nvSpPr>
      <dsp:spPr>
        <a:xfrm>
          <a:off x="5768927" y="979328"/>
          <a:ext cx="1798160" cy="6338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t>快反應器</a:t>
          </a:r>
          <a:endParaRPr lang="zh-TW" altLang="en-US" sz="2800" kern="1200" dirty="0"/>
        </a:p>
      </dsp:txBody>
      <dsp:txXfrm>
        <a:off x="5768927" y="979328"/>
        <a:ext cx="1798160" cy="633815"/>
      </dsp:txXfrm>
    </dsp:sp>
    <dsp:sp modelId="{4BF45A27-22DC-4B27-BB3E-0A9AE2F85C9B}">
      <dsp:nvSpPr>
        <dsp:cNvPr id="0" name=""/>
        <dsp:cNvSpPr/>
      </dsp:nvSpPr>
      <dsp:spPr>
        <a:xfrm rot="2142401">
          <a:off x="1719000" y="1651558"/>
          <a:ext cx="885776" cy="62429"/>
        </a:xfrm>
        <a:custGeom>
          <a:avLst/>
          <a:gdLst/>
          <a:ahLst/>
          <a:cxnLst/>
          <a:rect l="0" t="0" r="0" b="0"/>
          <a:pathLst>
            <a:path>
              <a:moveTo>
                <a:pt x="0" y="31214"/>
              </a:moveTo>
              <a:lnTo>
                <a:pt x="885776" y="3121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142401">
        <a:off x="2139744" y="1660628"/>
        <a:ext cx="44288" cy="44288"/>
      </dsp:txXfrm>
    </dsp:sp>
    <dsp:sp modelId="{2CADD144-7A72-43CA-B615-5756F98B7775}">
      <dsp:nvSpPr>
        <dsp:cNvPr id="0" name=""/>
        <dsp:cNvSpPr/>
      </dsp:nvSpPr>
      <dsp:spPr>
        <a:xfrm>
          <a:off x="2521520" y="1491718"/>
          <a:ext cx="2517551" cy="89908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t>核聚變反應器</a:t>
          </a:r>
          <a:endParaRPr lang="zh-TW" altLang="en-US" sz="2800" kern="1200" dirty="0"/>
        </a:p>
      </dsp:txBody>
      <dsp:txXfrm>
        <a:off x="2521520" y="1491718"/>
        <a:ext cx="2517551" cy="89908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D7B69-AB62-487A-8DC8-FDCF029BE513}" type="datetimeFigureOut">
              <a:rPr lang="zh-TW" altLang="en-US" smtClean="0"/>
              <a:pPr/>
              <a:t>2012/12/23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B196A-8CC3-4006-96BA-FA13B46616C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9DB196A-8CC3-4006-96BA-FA13B46616CC}" type="slidenum">
              <a:rPr lang="zh-TW" altLang="en-US" smtClean="0"/>
              <a:pPr/>
              <a:t>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88379E18-2B43-49DF-8B3E-30CBA3EDA47E}" type="datetimeFigureOut">
              <a:rPr lang="zh-TW" altLang="en-US" smtClean="0"/>
              <a:pPr/>
              <a:t>2012/12/23</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68FD9E69-A7AD-4194-9A9C-3B09FF86316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88379E18-2B43-49DF-8B3E-30CBA3EDA47E}" type="datetimeFigureOut">
              <a:rPr lang="zh-TW" altLang="en-US" smtClean="0"/>
              <a:pPr/>
              <a:t>2012/12/23</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88379E18-2B43-49DF-8B3E-30CBA3EDA47E}" type="datetimeFigureOut">
              <a:rPr lang="zh-TW" altLang="en-US" smtClean="0"/>
              <a:pPr/>
              <a:t>2012/12/23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68FD9E69-A7AD-4194-9A9C-3B09FF86316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88379E18-2B43-49DF-8B3E-30CBA3EDA47E}" type="datetimeFigureOut">
              <a:rPr lang="zh-TW" altLang="en-US" smtClean="0"/>
              <a:pPr/>
              <a:t>2012/12/23</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68FD9E69-A7AD-4194-9A9C-3B09FF863165}"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379E18-2B43-49DF-8B3E-30CBA3EDA47E}" type="datetimeFigureOut">
              <a:rPr lang="zh-TW" altLang="en-US" smtClean="0"/>
              <a:pPr/>
              <a:t>2012/12/23</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FD9E69-A7AD-4194-9A9C-3B09FF86316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260648"/>
            <a:ext cx="8064896" cy="2837873"/>
          </a:xfrm>
        </p:spPr>
        <p:txBody>
          <a:bodyPr>
            <a:normAutofit/>
          </a:bodyPr>
          <a:lstStyle/>
          <a:p>
            <a:pPr algn="ctr"/>
            <a:r>
              <a:rPr lang="en-US" altLang="zh-TW" sz="9600" dirty="0" smtClean="0"/>
              <a:t>STS</a:t>
            </a:r>
            <a:r>
              <a:rPr lang="zh-TW" altLang="en-US" sz="9600" dirty="0" smtClean="0"/>
              <a:t>核能議題</a:t>
            </a:r>
            <a:r>
              <a:rPr lang="en-US" altLang="zh-TW" sz="8800" dirty="0" smtClean="0"/>
              <a:t/>
            </a:r>
            <a:br>
              <a:rPr lang="en-US" altLang="zh-TW" sz="8800" dirty="0" smtClean="0"/>
            </a:br>
            <a:r>
              <a:rPr lang="zh-TW" altLang="en-US" sz="3000" dirty="0" smtClean="0">
                <a:solidFill>
                  <a:schemeClr val="tx1"/>
                </a:solidFill>
                <a:latin typeface="標楷體" pitchFamily="65" charset="-120"/>
                <a:ea typeface="標楷體" pitchFamily="65" charset="-120"/>
              </a:rPr>
              <a:t>以適當科技與風險評估的角度來看核能系統</a:t>
            </a:r>
            <a:endParaRPr lang="zh-TW" altLang="en-US" sz="3000" dirty="0"/>
          </a:p>
        </p:txBody>
      </p:sp>
      <p:sp>
        <p:nvSpPr>
          <p:cNvPr id="3" name="副標題 2"/>
          <p:cNvSpPr>
            <a:spLocks noGrp="1"/>
          </p:cNvSpPr>
          <p:nvPr>
            <p:ph type="subTitle" idx="1"/>
          </p:nvPr>
        </p:nvSpPr>
        <p:spPr>
          <a:xfrm>
            <a:off x="683568" y="3284984"/>
            <a:ext cx="7920880" cy="2088233"/>
          </a:xfrm>
        </p:spPr>
        <p:txBody>
          <a:bodyPr>
            <a:normAutofit/>
          </a:bodyPr>
          <a:lstStyle/>
          <a:p>
            <a:pPr algn="ctr"/>
            <a:r>
              <a:rPr lang="zh-TW" altLang="en-US" sz="2400" dirty="0" smtClean="0"/>
              <a:t>指導老師</a:t>
            </a:r>
            <a:r>
              <a:rPr lang="en-US" altLang="zh-TW" sz="2400" dirty="0" smtClean="0"/>
              <a:t>:</a:t>
            </a:r>
            <a:r>
              <a:rPr lang="zh-TW" altLang="en-US" sz="2400" dirty="0" smtClean="0"/>
              <a:t>林聰益</a:t>
            </a:r>
            <a:endParaRPr lang="en-US" altLang="zh-TW" sz="2400" dirty="0" smtClean="0"/>
          </a:p>
          <a:p>
            <a:pPr algn="ctr"/>
            <a:r>
              <a:rPr lang="zh-TW" altLang="en-US" sz="2400" dirty="0" smtClean="0"/>
              <a:t>班級</a:t>
            </a:r>
            <a:r>
              <a:rPr lang="en-US" altLang="zh-TW" sz="2400" dirty="0" smtClean="0"/>
              <a:t>:</a:t>
            </a:r>
            <a:r>
              <a:rPr lang="zh-TW" altLang="en-US" sz="2400" dirty="0" smtClean="0"/>
              <a:t>自控三甲</a:t>
            </a:r>
            <a:endParaRPr lang="en-US" altLang="zh-TW" sz="2400" dirty="0" smtClean="0"/>
          </a:p>
          <a:p>
            <a:pPr algn="ctr"/>
            <a:r>
              <a:rPr lang="zh-TW" altLang="en-US" sz="2400" dirty="0" smtClean="0"/>
              <a:t>姓名</a:t>
            </a:r>
            <a:r>
              <a:rPr lang="en-US" altLang="zh-TW" sz="2400" dirty="0" smtClean="0"/>
              <a:t>:</a:t>
            </a:r>
            <a:r>
              <a:rPr lang="zh-TW" altLang="en-US" sz="2400" dirty="0" smtClean="0"/>
              <a:t>李恩豪</a:t>
            </a:r>
            <a:endParaRPr lang="en-US" altLang="zh-TW" sz="2400" dirty="0" smtClean="0"/>
          </a:p>
          <a:p>
            <a:pPr algn="ctr"/>
            <a:r>
              <a:rPr lang="zh-TW" altLang="en-US" sz="2400" dirty="0" smtClean="0"/>
              <a:t>學號</a:t>
            </a:r>
            <a:r>
              <a:rPr lang="en-US" altLang="zh-TW" sz="2400" dirty="0" smtClean="0"/>
              <a:t>:49912078</a:t>
            </a:r>
            <a:endParaRPr lang="zh-TW"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2780928"/>
            <a:ext cx="8784976" cy="4077072"/>
          </a:xfrm>
        </p:spPr>
        <p:txBody>
          <a:bodyPr>
            <a:normAutofit/>
          </a:bodyPr>
          <a:lstStyle/>
          <a:p>
            <a:r>
              <a:rPr lang="zh-TW" altLang="en-US" sz="2800" dirty="0" smtClean="0"/>
              <a:t>電變便宜</a:t>
            </a:r>
            <a:endParaRPr lang="en-US" altLang="zh-TW" sz="2800" dirty="0" smtClean="0"/>
          </a:p>
          <a:p>
            <a:r>
              <a:rPr lang="zh-TW" altLang="en-US" sz="2800" dirty="0" smtClean="0"/>
              <a:t>使中小企業的發展更有力。</a:t>
            </a:r>
            <a:endParaRPr lang="en-US" altLang="zh-TW" sz="2800" dirty="0" smtClean="0"/>
          </a:p>
          <a:p>
            <a:r>
              <a:rPr lang="zh-TW" altLang="zh-TW" sz="2800" dirty="0" smtClean="0"/>
              <a:t>暫時性及永久性的就業機會</a:t>
            </a:r>
            <a:r>
              <a:rPr lang="zh-TW" altLang="en-US" sz="2800" dirty="0" smtClean="0"/>
              <a:t>。</a:t>
            </a:r>
            <a:endParaRPr lang="en-US" altLang="zh-TW" sz="2800" dirty="0" smtClean="0"/>
          </a:p>
          <a:p>
            <a:r>
              <a:rPr lang="zh-TW" altLang="en-US" sz="2800" dirty="0" smtClean="0"/>
              <a:t>外資願意投資。</a:t>
            </a:r>
            <a:endParaRPr lang="en-US" altLang="zh-TW" sz="2800" dirty="0" smtClean="0"/>
          </a:p>
          <a:p>
            <a:r>
              <a:rPr lang="zh-TW" altLang="zh-TW" sz="2800" dirty="0" smtClean="0"/>
              <a:t>交通設施的建造與改善</a:t>
            </a:r>
            <a:r>
              <a:rPr lang="zh-TW" altLang="en-US" sz="2800" dirty="0" smtClean="0"/>
              <a:t>。</a:t>
            </a:r>
            <a:endParaRPr lang="en-US" altLang="zh-TW" sz="2800" dirty="0" smtClean="0"/>
          </a:p>
          <a:p>
            <a:r>
              <a:rPr lang="zh-TW" altLang="zh-TW" sz="2800" dirty="0" smtClean="0"/>
              <a:t>改善技術與公眾教育設備</a:t>
            </a:r>
            <a:r>
              <a:rPr lang="zh-TW" altLang="en-US" sz="2800" dirty="0" smtClean="0"/>
              <a:t>。</a:t>
            </a:r>
            <a:endParaRPr lang="en-US" altLang="zh-TW" sz="2800" dirty="0" smtClean="0"/>
          </a:p>
          <a:p>
            <a:r>
              <a:rPr lang="zh-TW" altLang="en-US" sz="2800" dirty="0" smtClean="0"/>
              <a:t>環境保護意識的抬頭</a:t>
            </a:r>
            <a:r>
              <a:rPr lang="en-US" altLang="zh-TW" sz="2800" dirty="0" smtClean="0"/>
              <a:t>(</a:t>
            </a:r>
            <a:r>
              <a:rPr lang="zh-TW" altLang="en-US" sz="2800" dirty="0" smtClean="0"/>
              <a:t>當時對</a:t>
            </a:r>
            <a:endParaRPr lang="en-US" altLang="zh-TW" sz="2800" dirty="0" smtClean="0"/>
          </a:p>
          <a:p>
            <a:pPr>
              <a:buNone/>
            </a:pPr>
            <a:r>
              <a:rPr lang="en-US" altLang="zh-TW" sz="2800" dirty="0" smtClean="0"/>
              <a:t>	</a:t>
            </a:r>
            <a:r>
              <a:rPr lang="zh-TW" altLang="en-US" sz="2800" dirty="0" smtClean="0"/>
              <a:t>火力所造成的汙染提出質疑</a:t>
            </a:r>
            <a:r>
              <a:rPr lang="en-US" altLang="zh-TW" sz="2800" dirty="0" smtClean="0"/>
              <a:t>)</a:t>
            </a:r>
          </a:p>
          <a:p>
            <a:endParaRPr lang="en-US" altLang="zh-TW" dirty="0" smtClean="0"/>
          </a:p>
          <a:p>
            <a:pPr>
              <a:buNone/>
            </a:pPr>
            <a:endParaRPr lang="en-US" altLang="zh-TW" dirty="0" smtClean="0"/>
          </a:p>
          <a:p>
            <a:endParaRPr lang="en-US" altLang="zh-TW" dirty="0" smtClean="0"/>
          </a:p>
          <a:p>
            <a:endParaRPr lang="zh-TW" altLang="en-US" dirty="0"/>
          </a:p>
        </p:txBody>
      </p:sp>
      <p:sp>
        <p:nvSpPr>
          <p:cNvPr id="3" name="標題 2"/>
          <p:cNvSpPr>
            <a:spLocks noGrp="1"/>
          </p:cNvSpPr>
          <p:nvPr>
            <p:ph type="title"/>
          </p:nvPr>
        </p:nvSpPr>
        <p:spPr>
          <a:xfrm>
            <a:off x="467544" y="188640"/>
            <a:ext cx="8229600" cy="1143000"/>
          </a:xfrm>
        </p:spPr>
        <p:txBody>
          <a:bodyPr>
            <a:noAutofit/>
          </a:bodyPr>
          <a:lstStyle/>
          <a:p>
            <a:r>
              <a:rPr lang="zh-TW" altLang="en-US" sz="4400" dirty="0" smtClean="0"/>
              <a:t>核能發電對台灣所帶來的改變</a:t>
            </a:r>
            <a:r>
              <a:rPr lang="en-US" altLang="zh-TW" sz="4400" dirty="0" smtClean="0"/>
              <a:t>:</a:t>
            </a:r>
            <a:endParaRPr lang="zh-TW" altLang="en-US" sz="4400" dirty="0"/>
          </a:p>
        </p:txBody>
      </p:sp>
      <p:sp>
        <p:nvSpPr>
          <p:cNvPr id="4" name="矩形 3"/>
          <p:cNvSpPr/>
          <p:nvPr/>
        </p:nvSpPr>
        <p:spPr>
          <a:xfrm>
            <a:off x="179512" y="1052736"/>
            <a:ext cx="8964488" cy="1815882"/>
          </a:xfrm>
          <a:prstGeom prst="rect">
            <a:avLst/>
          </a:prstGeom>
        </p:spPr>
        <p:txBody>
          <a:bodyPr wrap="square">
            <a:spAutoFit/>
          </a:bodyPr>
          <a:lstStyle/>
          <a:p>
            <a:pPr>
              <a:buNone/>
            </a:pPr>
            <a:r>
              <a:rPr lang="zh-TW" altLang="en-US" sz="2800" dirty="0" smtClean="0"/>
              <a:t>核一廠是</a:t>
            </a:r>
            <a:r>
              <a:rPr lang="en-US" altLang="zh-TW" sz="2800" dirty="0" smtClean="0"/>
              <a:t>1970</a:t>
            </a:r>
            <a:r>
              <a:rPr lang="zh-TW" altLang="en-US" sz="2800" dirty="0" smtClean="0"/>
              <a:t>年核准的十大建設之一，在</a:t>
            </a:r>
            <a:r>
              <a:rPr lang="en-US" altLang="zh-TW" sz="2800" dirty="0" smtClean="0"/>
              <a:t>1960</a:t>
            </a:r>
            <a:r>
              <a:rPr lang="zh-TW" altLang="en-US" sz="2800" dirty="0" smtClean="0"/>
              <a:t>年時中東的油料提供及局勢長期不穩定</a:t>
            </a:r>
            <a:r>
              <a:rPr lang="en-US" altLang="zh-TW" sz="2800" dirty="0" smtClean="0"/>
              <a:t>(</a:t>
            </a:r>
            <a:r>
              <a:rPr lang="zh-TW" altLang="en-US" sz="2800" dirty="0" smtClean="0"/>
              <a:t>當年台灣以火力為主</a:t>
            </a:r>
            <a:r>
              <a:rPr lang="en-US" altLang="zh-TW" sz="2800" dirty="0" smtClean="0"/>
              <a:t>)</a:t>
            </a:r>
            <a:r>
              <a:rPr lang="zh-TW" altLang="en-US" sz="2800" dirty="0" smtClean="0"/>
              <a:t>，為確保能源的穩定供應和更多電量讓臺灣可以發展，政府決定興建核電廠來因應需要</a:t>
            </a:r>
            <a:r>
              <a:rPr lang="zh-TW" altLang="en-US" dirty="0" smtClean="0"/>
              <a:t>。</a:t>
            </a:r>
            <a:r>
              <a:rPr lang="zh-TW" altLang="en-US" sz="2800" dirty="0" smtClean="0"/>
              <a:t>以下為核能帶來的改變。</a:t>
            </a:r>
            <a:endParaRPr lang="en-US" altLang="zh-TW" sz="2800" dirty="0" smtClean="0"/>
          </a:p>
        </p:txBody>
      </p:sp>
      <p:pic>
        <p:nvPicPr>
          <p:cNvPr id="5" name="內容版面配置區 4" descr="48286798.jpg"/>
          <p:cNvPicPr>
            <a:picLocks noChangeAspect="1"/>
          </p:cNvPicPr>
          <p:nvPr/>
        </p:nvPicPr>
        <p:blipFill>
          <a:blip r:embed="rId2" cstate="print"/>
          <a:stretch>
            <a:fillRect/>
          </a:stretch>
        </p:blipFill>
        <p:spPr>
          <a:xfrm>
            <a:off x="5187340" y="3717032"/>
            <a:ext cx="3657187" cy="28735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e265180e79b51f50d04c3beed5bcadeb_l.jpg"/>
          <p:cNvPicPr>
            <a:picLocks noChangeAspect="1"/>
          </p:cNvPicPr>
          <p:nvPr/>
        </p:nvPicPr>
        <p:blipFill>
          <a:blip r:embed="rId2" cstate="print"/>
          <a:stretch>
            <a:fillRect/>
          </a:stretch>
        </p:blipFill>
        <p:spPr>
          <a:xfrm>
            <a:off x="4499992" y="0"/>
            <a:ext cx="1728192" cy="1298731"/>
          </a:xfrm>
          <a:prstGeom prst="rect">
            <a:avLst/>
          </a:prstGeom>
        </p:spPr>
      </p:pic>
      <p:sp>
        <p:nvSpPr>
          <p:cNvPr id="2" name="內容版面配置區 1"/>
          <p:cNvSpPr>
            <a:spLocks noGrp="1"/>
          </p:cNvSpPr>
          <p:nvPr>
            <p:ph idx="1"/>
          </p:nvPr>
        </p:nvSpPr>
        <p:spPr>
          <a:xfrm>
            <a:off x="457200" y="1196752"/>
            <a:ext cx="8229600" cy="4810539"/>
          </a:xfrm>
        </p:spPr>
        <p:txBody>
          <a:bodyPr/>
          <a:lstStyle/>
          <a:p>
            <a:r>
              <a:rPr lang="zh-TW" altLang="en-US" dirty="0" smtClean="0"/>
              <a:t>繼美國</a:t>
            </a:r>
            <a:r>
              <a:rPr lang="zh-TW" altLang="en-US" dirty="0" smtClean="0"/>
              <a:t>三</a:t>
            </a:r>
            <a:r>
              <a:rPr lang="zh-TW" altLang="en-US" dirty="0" smtClean="0"/>
              <a:t>里島</a:t>
            </a:r>
            <a:r>
              <a:rPr lang="zh-TW" altLang="en-US" dirty="0" smtClean="0"/>
              <a:t>事件</a:t>
            </a:r>
            <a:r>
              <a:rPr lang="zh-TW" altLang="en-US" dirty="0" smtClean="0"/>
              <a:t>、車諾比及福導核災後，世界各地的反核聲浪越來越多，當然台灣也不例外，台灣是位於火環地震帶，而且以台北來說僅</a:t>
            </a:r>
            <a:r>
              <a:rPr lang="en-US" altLang="zh-TW" dirty="0" smtClean="0"/>
              <a:t>10</a:t>
            </a:r>
            <a:r>
              <a:rPr lang="zh-TW" altLang="en-US" dirty="0" smtClean="0"/>
              <a:t>公里內就有兩座核電廠，現在又要蓋核四，真的讓大家憂心忡忡，核電廠萬一爆炸，</a:t>
            </a:r>
            <a:r>
              <a:rPr lang="zh-TW" altLang="en-US" smtClean="0"/>
              <a:t>整個</a:t>
            </a:r>
            <a:r>
              <a:rPr lang="zh-TW" altLang="en-US" smtClean="0"/>
              <a:t>台北城將</a:t>
            </a:r>
            <a:r>
              <a:rPr lang="zh-TW" altLang="en-US" dirty="0" smtClean="0"/>
              <a:t>攏照在輻射塵底下，到時候台北再也沒人敢住了。</a:t>
            </a:r>
            <a:endParaRPr lang="en-US" altLang="zh-TW" dirty="0" smtClean="0"/>
          </a:p>
          <a:p>
            <a:endParaRPr lang="zh-TW" altLang="en-US" dirty="0"/>
          </a:p>
        </p:txBody>
      </p:sp>
      <p:sp>
        <p:nvSpPr>
          <p:cNvPr id="3" name="標題 2"/>
          <p:cNvSpPr>
            <a:spLocks noGrp="1"/>
          </p:cNvSpPr>
          <p:nvPr>
            <p:ph type="title"/>
          </p:nvPr>
        </p:nvSpPr>
        <p:spPr/>
        <p:txBody>
          <a:bodyPr>
            <a:normAutofit/>
          </a:bodyPr>
          <a:lstStyle/>
          <a:p>
            <a:r>
              <a:rPr lang="zh-TW" altLang="en-US" sz="4400" dirty="0" smtClean="0"/>
              <a:t>核能的環安問題</a:t>
            </a:r>
            <a:r>
              <a:rPr lang="en-US" altLang="zh-TW" sz="4400" dirty="0" smtClean="0"/>
              <a:t>:</a:t>
            </a:r>
            <a:endParaRPr lang="zh-TW" altLang="en-US" dirty="0"/>
          </a:p>
        </p:txBody>
      </p:sp>
      <p:pic>
        <p:nvPicPr>
          <p:cNvPr id="4" name="圖片 3" descr="C1335929497002.jpg"/>
          <p:cNvPicPr>
            <a:picLocks noChangeAspect="1"/>
          </p:cNvPicPr>
          <p:nvPr/>
        </p:nvPicPr>
        <p:blipFill>
          <a:blip r:embed="rId3" cstate="print"/>
          <a:stretch>
            <a:fillRect/>
          </a:stretch>
        </p:blipFill>
        <p:spPr>
          <a:xfrm>
            <a:off x="4788024" y="3933056"/>
            <a:ext cx="3840460" cy="2572499"/>
          </a:xfrm>
          <a:prstGeom prst="rect">
            <a:avLst/>
          </a:prstGeom>
        </p:spPr>
      </p:pic>
      <p:pic>
        <p:nvPicPr>
          <p:cNvPr id="6" name="圖片 5" descr="3724330480_682461d9a2_z.jpg"/>
          <p:cNvPicPr>
            <a:picLocks noChangeAspect="1"/>
          </p:cNvPicPr>
          <p:nvPr/>
        </p:nvPicPr>
        <p:blipFill>
          <a:blip r:embed="rId4" cstate="print"/>
          <a:stretch>
            <a:fillRect/>
          </a:stretch>
        </p:blipFill>
        <p:spPr>
          <a:xfrm>
            <a:off x="611560" y="3933056"/>
            <a:ext cx="3922138" cy="2592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a:xfrm>
            <a:off x="457200" y="1481328"/>
            <a:ext cx="8219256" cy="4525963"/>
          </a:xfrm>
        </p:spPr>
        <p:txBody>
          <a:bodyPr/>
          <a:lstStyle/>
          <a:p>
            <a:r>
              <a:rPr lang="zh-TW" altLang="zh-TW" dirty="0" smtClean="0"/>
              <a:t>台灣缺乏自產能源，</a:t>
            </a:r>
            <a:r>
              <a:rPr lang="en-US" altLang="zh-TW" dirty="0" smtClean="0"/>
              <a:t>98%</a:t>
            </a:r>
            <a:r>
              <a:rPr lang="zh-TW" altLang="zh-TW" dirty="0" smtClean="0"/>
              <a:t>以上能源仰賴進口</a:t>
            </a:r>
            <a:r>
              <a:rPr lang="zh-TW" altLang="en-US" dirty="0" smtClean="0"/>
              <a:t>，目前台灣電價處於高漲時代，使用</a:t>
            </a:r>
            <a:r>
              <a:rPr lang="zh-TW" altLang="zh-TW" dirty="0" smtClean="0"/>
              <a:t>核能是最有競爭力的發電方式</a:t>
            </a:r>
            <a:r>
              <a:rPr lang="zh-TW" altLang="en-US" dirty="0" smtClean="0"/>
              <a:t>，這樣台商及外資才會回流，一意孤行的支持綠能發電，</a:t>
            </a:r>
            <a:r>
              <a:rPr lang="zh-TW" altLang="zh-TW" dirty="0" smtClean="0"/>
              <a:t>台灣的景氣更難維持。</a:t>
            </a:r>
            <a:endParaRPr lang="en-US" altLang="zh-TW" dirty="0" smtClean="0"/>
          </a:p>
          <a:p>
            <a:r>
              <a:rPr lang="zh-TW" altLang="zh-TW" dirty="0" smtClean="0"/>
              <a:t>核能發電有效又環保，核燃料循環</a:t>
            </a:r>
            <a:r>
              <a:rPr lang="zh-TW" altLang="en-US" dirty="0" smtClean="0"/>
              <a:t>回收</a:t>
            </a:r>
            <a:r>
              <a:rPr lang="zh-TW" altLang="zh-TW" dirty="0" smtClean="0"/>
              <a:t>技術可減少廢棄物</a:t>
            </a:r>
            <a:r>
              <a:rPr lang="zh-TW" altLang="en-US" dirty="0" smtClean="0"/>
              <a:t>，相較於我們一般認為很好的風能和太陽能發電，反而對環境的破壞大，維護費、製造廢、汙染和實際發電量都不利於台灣現況的經濟。</a:t>
            </a:r>
            <a:endParaRPr lang="zh-TW" altLang="zh-TW" dirty="0" smtClean="0"/>
          </a:p>
          <a:p>
            <a:endParaRPr lang="zh-TW" altLang="en-US" dirty="0"/>
          </a:p>
        </p:txBody>
      </p:sp>
      <p:sp>
        <p:nvSpPr>
          <p:cNvPr id="4" name="標題 3"/>
          <p:cNvSpPr>
            <a:spLocks noGrp="1"/>
          </p:cNvSpPr>
          <p:nvPr>
            <p:ph type="title"/>
          </p:nvPr>
        </p:nvSpPr>
        <p:spPr/>
        <p:txBody>
          <a:bodyPr>
            <a:normAutofit fontScale="90000"/>
          </a:bodyPr>
          <a:lstStyle/>
          <a:p>
            <a:r>
              <a:rPr lang="zh-TW" altLang="en-US" sz="4400" dirty="0" smtClean="0"/>
              <a:t>結論</a:t>
            </a:r>
            <a:r>
              <a:rPr lang="en-US" altLang="zh-TW" sz="4400" dirty="0" smtClean="0">
                <a:sym typeface="Wingdings" pitchFamily="2" charset="2"/>
              </a:rPr>
              <a:t>:</a:t>
            </a:r>
            <a:r>
              <a:rPr lang="zh-TW" altLang="en-US" sz="4400" dirty="0" smtClean="0">
                <a:sym typeface="Wingdings" pitchFamily="2" charset="2"/>
              </a:rPr>
              <a:t> </a:t>
            </a:r>
            <a:r>
              <a:rPr lang="en-US" altLang="zh-TW" sz="4400" dirty="0" smtClean="0">
                <a:sym typeface="Wingdings" pitchFamily="2" charset="2"/>
              </a:rPr>
              <a:t>(</a:t>
            </a:r>
            <a:r>
              <a:rPr lang="zh-TW" altLang="zh-TW" sz="3600" dirty="0" smtClean="0"/>
              <a:t>以適當科技之自主性、永續性角度來看核能系統，核能發電適合在台灣發展嗎</a:t>
            </a:r>
            <a:r>
              <a:rPr lang="en-US" altLang="zh-TW" sz="3600" dirty="0" smtClean="0"/>
              <a:t>?</a:t>
            </a:r>
            <a:r>
              <a:rPr lang="en-US" altLang="zh-TW" sz="4400" dirty="0" smtClean="0">
                <a:sym typeface="Wingdings" pitchFamily="2" charset="2"/>
              </a:rPr>
              <a:t>)</a:t>
            </a:r>
            <a:endParaRPr lang="zh-TW" alt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a:xfrm>
            <a:off x="467544" y="1196752"/>
            <a:ext cx="8003232" cy="4824536"/>
          </a:xfrm>
        </p:spPr>
        <p:txBody>
          <a:bodyPr>
            <a:normAutofit/>
          </a:bodyPr>
          <a:lstStyle/>
          <a:p>
            <a:r>
              <a:rPr lang="en-US" altLang="zh-TW" u="sng" dirty="0" smtClean="0">
                <a:solidFill>
                  <a:schemeClr val="bg2">
                    <a:lumMod val="10000"/>
                    <a:lumOff val="90000"/>
                  </a:schemeClr>
                </a:solidFill>
              </a:rPr>
              <a:t>http://vm.nthu.edu.tw/science/shows/nue/question6.html</a:t>
            </a:r>
            <a:endParaRPr lang="zh-TW" altLang="zh-TW" dirty="0" smtClean="0">
              <a:solidFill>
                <a:schemeClr val="bg2">
                  <a:lumMod val="10000"/>
                  <a:lumOff val="90000"/>
                </a:schemeClr>
              </a:solidFill>
            </a:endParaRPr>
          </a:p>
          <a:p>
            <a:r>
              <a:rPr lang="en-US" altLang="zh-TW" u="sng" dirty="0" smtClean="0">
                <a:solidFill>
                  <a:schemeClr val="bg2">
                    <a:lumMod val="10000"/>
                    <a:lumOff val="90000"/>
                  </a:schemeClr>
                </a:solidFill>
              </a:rPr>
              <a:t>http://ciestw.blogspot.tw/2009/03/blog-post.html</a:t>
            </a:r>
            <a:endParaRPr lang="zh-TW" altLang="zh-TW" dirty="0" smtClean="0">
              <a:solidFill>
                <a:schemeClr val="bg2">
                  <a:lumMod val="10000"/>
                  <a:lumOff val="90000"/>
                </a:schemeClr>
              </a:solidFill>
            </a:endParaRPr>
          </a:p>
          <a:p>
            <a:r>
              <a:rPr lang="zh-TW" altLang="en-US" dirty="0" smtClean="0">
                <a:solidFill>
                  <a:schemeClr val="tx2">
                    <a:lumMod val="90000"/>
                  </a:schemeClr>
                </a:solidFill>
              </a:rPr>
              <a:t>圖解物理辭典  遠見</a:t>
            </a:r>
            <a:endParaRPr lang="en-US" altLang="zh-TW" dirty="0" smtClean="0">
              <a:solidFill>
                <a:schemeClr val="tx2">
                  <a:lumMod val="90000"/>
                </a:schemeClr>
              </a:solidFill>
            </a:endParaRPr>
          </a:p>
          <a:p>
            <a:r>
              <a:rPr lang="zh-TW" altLang="en-US" dirty="0" smtClean="0">
                <a:solidFill>
                  <a:schemeClr val="tx2">
                    <a:lumMod val="90000"/>
                  </a:schemeClr>
                </a:solidFill>
              </a:rPr>
              <a:t>普通化學  歐亞書局</a:t>
            </a:r>
            <a:endParaRPr lang="en-US" altLang="zh-TW" dirty="0" smtClean="0">
              <a:solidFill>
                <a:schemeClr val="tx2">
                  <a:lumMod val="90000"/>
                </a:schemeClr>
              </a:solidFill>
            </a:endParaRPr>
          </a:p>
          <a:p>
            <a:r>
              <a:rPr lang="en-US" altLang="zh-TW" dirty="0" smtClean="0">
                <a:solidFill>
                  <a:schemeClr val="tx2">
                    <a:lumMod val="90000"/>
                  </a:schemeClr>
                </a:solidFill>
              </a:rPr>
              <a:t>http://www2.hkedcity.net/sch_files/a/kws/kws-solar/public_html/wind_advantage.htm</a:t>
            </a:r>
          </a:p>
          <a:p>
            <a:r>
              <a:rPr lang="en-US" altLang="zh-TW" dirty="0" smtClean="0">
                <a:solidFill>
                  <a:schemeClr val="tx2">
                    <a:lumMod val="90000"/>
                  </a:schemeClr>
                </a:solidFill>
              </a:rPr>
              <a:t>http://www.npf.org.tw/post/1/3957</a:t>
            </a:r>
            <a:endParaRPr lang="zh-TW" altLang="en-US" dirty="0">
              <a:solidFill>
                <a:schemeClr val="tx2">
                  <a:lumMod val="90000"/>
                </a:schemeClr>
              </a:solidFill>
            </a:endParaRPr>
          </a:p>
        </p:txBody>
      </p:sp>
      <p:sp>
        <p:nvSpPr>
          <p:cNvPr id="4" name="標題 3"/>
          <p:cNvSpPr>
            <a:spLocks noGrp="1"/>
          </p:cNvSpPr>
          <p:nvPr>
            <p:ph type="title"/>
          </p:nvPr>
        </p:nvSpPr>
        <p:spPr/>
        <p:txBody>
          <a:bodyPr>
            <a:normAutofit/>
          </a:bodyPr>
          <a:lstStyle/>
          <a:p>
            <a:r>
              <a:rPr lang="zh-TW" altLang="en-US" sz="4400" dirty="0" smtClean="0"/>
              <a:t>參考資料</a:t>
            </a:r>
            <a:r>
              <a:rPr lang="en-US" altLang="zh-TW" sz="4400" dirty="0" smtClean="0"/>
              <a:t>:</a:t>
            </a:r>
            <a:endParaRPr lang="zh-TW" alt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橢圓 5"/>
          <p:cNvSpPr/>
          <p:nvPr/>
        </p:nvSpPr>
        <p:spPr>
          <a:xfrm>
            <a:off x="323528" y="260648"/>
            <a:ext cx="8496944" cy="62646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7" name="標題 6"/>
          <p:cNvSpPr>
            <a:spLocks noGrp="1"/>
          </p:cNvSpPr>
          <p:nvPr>
            <p:ph type="title"/>
          </p:nvPr>
        </p:nvSpPr>
        <p:spPr>
          <a:xfrm>
            <a:off x="2627784" y="2420888"/>
            <a:ext cx="3754760" cy="1944216"/>
          </a:xfrm>
        </p:spPr>
        <p:txBody>
          <a:bodyPr>
            <a:normAutofit/>
          </a:bodyPr>
          <a:lstStyle/>
          <a:p>
            <a:pPr algn="ctr"/>
            <a:r>
              <a:rPr lang="zh-TW" altLang="en-US" sz="6000" dirty="0" smtClean="0"/>
              <a:t>謝謝收看</a:t>
            </a:r>
            <a:endParaRPr lang="zh-TW" alt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96752"/>
            <a:ext cx="8229600" cy="4810539"/>
          </a:xfrm>
        </p:spPr>
        <p:txBody>
          <a:bodyPr>
            <a:normAutofit lnSpcReduction="10000"/>
          </a:bodyPr>
          <a:lstStyle/>
          <a:p>
            <a:r>
              <a:rPr lang="zh-TW" altLang="en-US" sz="2800" dirty="0" smtClean="0"/>
              <a:t>前言</a:t>
            </a:r>
            <a:r>
              <a:rPr lang="en-US" altLang="zh-TW" sz="2800" dirty="0" smtClean="0">
                <a:sym typeface="Wingdings" pitchFamily="2" charset="2"/>
              </a:rPr>
              <a:t>:</a:t>
            </a:r>
            <a:r>
              <a:rPr lang="zh-TW" altLang="en-US" sz="2800" dirty="0" smtClean="0">
                <a:sym typeface="Wingdings" pitchFamily="2" charset="2"/>
              </a:rPr>
              <a:t> </a:t>
            </a:r>
            <a:r>
              <a:rPr lang="en-US" altLang="zh-TW" sz="2800" dirty="0" smtClean="0">
                <a:sym typeface="Wingdings" pitchFamily="2" charset="2"/>
              </a:rPr>
              <a:t>(</a:t>
            </a:r>
            <a:r>
              <a:rPr lang="zh-TW" altLang="en-US" sz="2800" dirty="0" smtClean="0">
                <a:sym typeface="Wingdings" pitchFamily="2" charset="2"/>
              </a:rPr>
              <a:t>富裕生活 </a:t>
            </a:r>
            <a:r>
              <a:rPr lang="en-US" altLang="zh-TW" sz="2800" dirty="0" smtClean="0">
                <a:sym typeface="Wingdings" pitchFamily="2" charset="2"/>
              </a:rPr>
              <a:t>VS</a:t>
            </a:r>
            <a:r>
              <a:rPr lang="zh-TW" altLang="en-US" sz="2800" dirty="0" smtClean="0">
                <a:sym typeface="Wingdings" pitchFamily="2" charset="2"/>
              </a:rPr>
              <a:t> 簡樸生活</a:t>
            </a:r>
            <a:r>
              <a:rPr lang="en-US" altLang="zh-TW" sz="2800" dirty="0" smtClean="0">
                <a:sym typeface="Wingdings" pitchFamily="2" charset="2"/>
              </a:rPr>
              <a:t>)</a:t>
            </a:r>
            <a:endParaRPr lang="en-US" altLang="zh-TW" sz="2800" dirty="0" smtClean="0"/>
          </a:p>
          <a:p>
            <a:r>
              <a:rPr lang="zh-TW" altLang="en-US" sz="2800" dirty="0" smtClean="0"/>
              <a:t>核能發電種類</a:t>
            </a:r>
            <a:r>
              <a:rPr lang="en-US" altLang="zh-TW" sz="2800" dirty="0" smtClean="0"/>
              <a:t>:</a:t>
            </a:r>
          </a:p>
          <a:p>
            <a:r>
              <a:rPr lang="zh-TW" altLang="en-US" sz="2800" dirty="0" smtClean="0"/>
              <a:t>核能發電的優點與缺點</a:t>
            </a:r>
            <a:r>
              <a:rPr lang="en-US" altLang="zh-TW" sz="2800" dirty="0" smtClean="0"/>
              <a:t>:</a:t>
            </a:r>
          </a:p>
          <a:p>
            <a:r>
              <a:rPr lang="zh-TW" altLang="zh-TW" sz="2800" dirty="0" smtClean="0"/>
              <a:t>核能發電與</a:t>
            </a:r>
            <a:r>
              <a:rPr lang="zh-TW" altLang="en-US" sz="2800" dirty="0" smtClean="0"/>
              <a:t>太陽能</a:t>
            </a:r>
            <a:r>
              <a:rPr lang="zh-TW" altLang="zh-TW" sz="2800" dirty="0" smtClean="0"/>
              <a:t>發電比較</a:t>
            </a:r>
            <a:r>
              <a:rPr lang="en-US" altLang="zh-TW" sz="2800" dirty="0" smtClean="0"/>
              <a:t>:</a:t>
            </a:r>
          </a:p>
          <a:p>
            <a:r>
              <a:rPr lang="zh-TW" altLang="zh-TW" sz="2800" dirty="0" smtClean="0"/>
              <a:t>核能發電與</a:t>
            </a:r>
            <a:r>
              <a:rPr lang="zh-TW" altLang="en-US" sz="2800" dirty="0" smtClean="0"/>
              <a:t>風能</a:t>
            </a:r>
            <a:r>
              <a:rPr lang="zh-TW" altLang="zh-TW" sz="2800" dirty="0" smtClean="0"/>
              <a:t>發電比較</a:t>
            </a:r>
            <a:r>
              <a:rPr lang="en-US" altLang="zh-TW" sz="2800" dirty="0" smtClean="0"/>
              <a:t>:</a:t>
            </a:r>
          </a:p>
          <a:p>
            <a:r>
              <a:rPr lang="zh-TW" altLang="en-US" sz="2800" dirty="0" smtClean="0"/>
              <a:t>核能發電與火力發電比較</a:t>
            </a:r>
            <a:r>
              <a:rPr lang="en-US" altLang="zh-TW" sz="2800" dirty="0" smtClean="0"/>
              <a:t>:</a:t>
            </a:r>
          </a:p>
          <a:p>
            <a:r>
              <a:rPr lang="zh-TW" altLang="en-US" sz="2800" dirty="0" smtClean="0"/>
              <a:t>核能發電對台灣所帶來的改變</a:t>
            </a:r>
            <a:r>
              <a:rPr lang="en-US" altLang="zh-TW" sz="2800" dirty="0" smtClean="0"/>
              <a:t>:</a:t>
            </a:r>
          </a:p>
          <a:p>
            <a:r>
              <a:rPr lang="zh-TW" altLang="en-US" sz="2800" dirty="0" smtClean="0"/>
              <a:t>核能的環安問題</a:t>
            </a:r>
            <a:r>
              <a:rPr lang="en-US" altLang="zh-TW" sz="2800" dirty="0" smtClean="0"/>
              <a:t>:</a:t>
            </a:r>
          </a:p>
          <a:p>
            <a:r>
              <a:rPr lang="zh-TW" altLang="en-US" sz="2800" dirty="0" smtClean="0"/>
              <a:t>結論</a:t>
            </a:r>
            <a:r>
              <a:rPr lang="en-US" altLang="zh-TW" sz="2800" dirty="0" smtClean="0"/>
              <a:t>:</a:t>
            </a:r>
            <a:r>
              <a:rPr lang="zh-TW" altLang="en-US" sz="2800" dirty="0" smtClean="0"/>
              <a:t> </a:t>
            </a:r>
            <a:r>
              <a:rPr lang="en-US" altLang="zh-TW" sz="2800" dirty="0" smtClean="0"/>
              <a:t>(</a:t>
            </a:r>
            <a:r>
              <a:rPr lang="zh-TW" altLang="zh-TW" sz="2800" dirty="0" smtClean="0"/>
              <a:t>以適當科技之自主性、永續性角度來看核能系統，核能發電適合在台灣發展嗎</a:t>
            </a:r>
            <a:r>
              <a:rPr lang="en-US" altLang="zh-TW" sz="2800" dirty="0" smtClean="0"/>
              <a:t>?)</a:t>
            </a:r>
          </a:p>
          <a:p>
            <a:r>
              <a:rPr lang="zh-TW" altLang="en-US" sz="2800" dirty="0" smtClean="0"/>
              <a:t>參考文獻</a:t>
            </a:r>
            <a:endParaRPr lang="en-US" altLang="zh-TW" sz="2800" dirty="0" smtClean="0"/>
          </a:p>
          <a:p>
            <a:endParaRPr lang="en-US" altLang="zh-TW" dirty="0" smtClean="0"/>
          </a:p>
          <a:p>
            <a:endParaRPr lang="en-US" altLang="zh-TW" dirty="0" smtClean="0"/>
          </a:p>
          <a:p>
            <a:endParaRPr lang="zh-TW" altLang="en-US" dirty="0"/>
          </a:p>
        </p:txBody>
      </p:sp>
      <p:sp>
        <p:nvSpPr>
          <p:cNvPr id="3" name="標題 2"/>
          <p:cNvSpPr>
            <a:spLocks noGrp="1"/>
          </p:cNvSpPr>
          <p:nvPr>
            <p:ph type="title"/>
          </p:nvPr>
        </p:nvSpPr>
        <p:spPr/>
        <p:txBody>
          <a:bodyPr>
            <a:normAutofit/>
          </a:bodyPr>
          <a:lstStyle/>
          <a:p>
            <a:pPr algn="ctr"/>
            <a:r>
              <a:rPr lang="zh-TW" altLang="en-US" sz="4400" dirty="0" smtClean="0"/>
              <a:t>簡介</a:t>
            </a:r>
            <a:r>
              <a:rPr lang="en-US" altLang="zh-TW" sz="4400" dirty="0" smtClean="0"/>
              <a:t>:</a:t>
            </a:r>
            <a:endParaRPr lang="zh-TW" altLang="en-US" sz="4400" dirty="0"/>
          </a:p>
        </p:txBody>
      </p:sp>
      <p:pic>
        <p:nvPicPr>
          <p:cNvPr id="4" name="內容版面配置區 5" descr="091031.gif"/>
          <p:cNvPicPr>
            <a:picLocks noChangeAspect="1"/>
          </p:cNvPicPr>
          <p:nvPr/>
        </p:nvPicPr>
        <p:blipFill>
          <a:blip r:embed="rId2" cstate="print"/>
          <a:stretch>
            <a:fillRect/>
          </a:stretch>
        </p:blipFill>
        <p:spPr>
          <a:xfrm>
            <a:off x="5868144" y="1916832"/>
            <a:ext cx="2952328" cy="23350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260648"/>
            <a:ext cx="8229600" cy="1143000"/>
          </a:xfrm>
        </p:spPr>
        <p:txBody>
          <a:bodyPr>
            <a:normAutofit/>
          </a:bodyPr>
          <a:lstStyle/>
          <a:p>
            <a:pPr algn="ctr"/>
            <a:r>
              <a:rPr lang="zh-TW" altLang="en-US" sz="4400" dirty="0" smtClean="0"/>
              <a:t>前言</a:t>
            </a:r>
            <a:r>
              <a:rPr lang="en-US" altLang="zh-TW" sz="4400" dirty="0" smtClean="0"/>
              <a:t>:</a:t>
            </a:r>
            <a:r>
              <a:rPr lang="zh-TW" altLang="en-US" sz="4400" dirty="0" smtClean="0"/>
              <a:t> </a:t>
            </a:r>
            <a:r>
              <a:rPr lang="en-US" altLang="zh-TW" sz="4400" dirty="0" smtClean="0"/>
              <a:t>(</a:t>
            </a:r>
            <a:r>
              <a:rPr lang="zh-TW" altLang="en-US" sz="4400" dirty="0" smtClean="0">
                <a:sym typeface="Wingdings" pitchFamily="2" charset="2"/>
              </a:rPr>
              <a:t>富裕生活</a:t>
            </a:r>
            <a:r>
              <a:rPr lang="en-US" altLang="zh-TW" sz="4400" dirty="0" smtClean="0">
                <a:sym typeface="Wingdings" pitchFamily="2" charset="2"/>
              </a:rPr>
              <a:t>VS</a:t>
            </a:r>
            <a:r>
              <a:rPr lang="zh-TW" altLang="en-US" sz="4400" dirty="0" smtClean="0">
                <a:sym typeface="Wingdings" pitchFamily="2" charset="2"/>
              </a:rPr>
              <a:t> 簡樸生活</a:t>
            </a:r>
            <a:r>
              <a:rPr lang="en-US" altLang="zh-TW" sz="4400" dirty="0" smtClean="0"/>
              <a:t>)</a:t>
            </a:r>
            <a:endParaRPr lang="zh-TW" altLang="en-US" sz="4400" dirty="0"/>
          </a:p>
        </p:txBody>
      </p:sp>
      <p:sp>
        <p:nvSpPr>
          <p:cNvPr id="6" name="矩形 5"/>
          <p:cNvSpPr/>
          <p:nvPr/>
        </p:nvSpPr>
        <p:spPr>
          <a:xfrm>
            <a:off x="611560" y="1196752"/>
            <a:ext cx="8136904" cy="2246769"/>
          </a:xfrm>
          <a:prstGeom prst="rect">
            <a:avLst/>
          </a:prstGeom>
        </p:spPr>
        <p:txBody>
          <a:bodyPr wrap="square">
            <a:spAutoFit/>
          </a:bodyPr>
          <a:lstStyle/>
          <a:p>
            <a:r>
              <a:rPr lang="zh-TW" altLang="en-US" sz="2800" dirty="0" smtClean="0"/>
              <a:t>近日來能源匱乏問題以及環安問題，再加上電價高漲造成萬物齊漲，已逐漸演變成政治議題，我們台灣到底該選用無放射線的綠能發電也或者經濟實惠的核能發電</a:t>
            </a:r>
            <a:r>
              <a:rPr lang="en-US" altLang="zh-TW" sz="2800" dirty="0" smtClean="0"/>
              <a:t>?</a:t>
            </a:r>
          </a:p>
          <a:p>
            <a:endParaRPr lang="en-US" altLang="zh-TW" sz="2800" dirty="0" smtClean="0"/>
          </a:p>
        </p:txBody>
      </p:sp>
      <p:graphicFrame>
        <p:nvGraphicFramePr>
          <p:cNvPr id="8" name="內容版面配置區 7"/>
          <p:cNvGraphicFramePr>
            <a:graphicFrameLocks noGrp="1"/>
          </p:cNvGraphicFramePr>
          <p:nvPr>
            <p:ph idx="1"/>
          </p:nvPr>
        </p:nvGraphicFramePr>
        <p:xfrm>
          <a:off x="0" y="3068960"/>
          <a:ext cx="91440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3" descr="107635-fukushima-power-plant.jpg"/>
          <p:cNvPicPr>
            <a:picLocks noChangeAspect="1"/>
          </p:cNvPicPr>
          <p:nvPr/>
        </p:nvPicPr>
        <p:blipFill>
          <a:blip r:embed="rId3" cstate="print"/>
          <a:stretch>
            <a:fillRect/>
          </a:stretch>
        </p:blipFill>
        <p:spPr>
          <a:xfrm>
            <a:off x="5220072" y="4581128"/>
            <a:ext cx="3672408" cy="2067849"/>
          </a:xfrm>
          <a:prstGeom prst="rect">
            <a:avLst/>
          </a:prstGeom>
        </p:spPr>
      </p:pic>
      <p:graphicFrame>
        <p:nvGraphicFramePr>
          <p:cNvPr id="4" name="內容版面配置區 3"/>
          <p:cNvGraphicFramePr>
            <a:graphicFrameLocks noGrp="1"/>
          </p:cNvGraphicFramePr>
          <p:nvPr>
            <p:ph idx="1"/>
          </p:nvPr>
        </p:nvGraphicFramePr>
        <p:xfrm>
          <a:off x="611560" y="980728"/>
          <a:ext cx="7571184" cy="2592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標題 2"/>
          <p:cNvSpPr>
            <a:spLocks noGrp="1"/>
          </p:cNvSpPr>
          <p:nvPr>
            <p:ph type="title"/>
          </p:nvPr>
        </p:nvSpPr>
        <p:spPr/>
        <p:txBody>
          <a:bodyPr>
            <a:normAutofit/>
          </a:bodyPr>
          <a:lstStyle/>
          <a:p>
            <a:r>
              <a:rPr lang="zh-TW" altLang="en-US" sz="4400" dirty="0" smtClean="0"/>
              <a:t>核能發電種類</a:t>
            </a:r>
            <a:r>
              <a:rPr lang="en-US" altLang="zh-TW" sz="4400" dirty="0" smtClean="0"/>
              <a:t>:</a:t>
            </a:r>
            <a:endParaRPr lang="zh-TW" altLang="en-US" sz="4400" dirty="0"/>
          </a:p>
        </p:txBody>
      </p:sp>
      <p:sp>
        <p:nvSpPr>
          <p:cNvPr id="5" name="矩形 4"/>
          <p:cNvSpPr/>
          <p:nvPr/>
        </p:nvSpPr>
        <p:spPr>
          <a:xfrm>
            <a:off x="611560" y="3501008"/>
            <a:ext cx="8064896" cy="2677656"/>
          </a:xfrm>
          <a:prstGeom prst="rect">
            <a:avLst/>
          </a:prstGeom>
        </p:spPr>
        <p:txBody>
          <a:bodyPr wrap="square">
            <a:spAutoFit/>
          </a:bodyPr>
          <a:lstStyle/>
          <a:p>
            <a:r>
              <a:rPr lang="zh-TW" altLang="en-US" sz="2800" dirty="0" smtClean="0"/>
              <a:t>目前真正有在運作的是核分裂反應器，核聚變反應器仍在研究階段。快反應器的爐心較小，運作溫度高於熱反應器，運作效率高</a:t>
            </a:r>
            <a:endParaRPr lang="en-US" altLang="zh-TW" sz="2800" dirty="0" smtClean="0"/>
          </a:p>
          <a:p>
            <a:r>
              <a:rPr lang="zh-TW" altLang="en-US" sz="2800" dirty="0" smtClean="0"/>
              <a:t>，燃料受到汙染之前被消耗</a:t>
            </a:r>
            <a:endParaRPr lang="en-US" altLang="zh-TW" sz="2800" dirty="0" smtClean="0"/>
          </a:p>
          <a:p>
            <a:r>
              <a:rPr lang="zh-TW" altLang="en-US" sz="2800" dirty="0" smtClean="0"/>
              <a:t>掉的比率也較高。</a:t>
            </a:r>
            <a:endParaRPr lang="en-US" altLang="zh-TW" sz="2800" dirty="0" smtClean="0"/>
          </a:p>
          <a:p>
            <a:endParaRPr lang="zh-TW"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196752"/>
            <a:ext cx="8229600" cy="4882547"/>
          </a:xfrm>
        </p:spPr>
        <p:txBody>
          <a:bodyPr>
            <a:normAutofit/>
          </a:bodyPr>
          <a:lstStyle/>
          <a:p>
            <a:pPr>
              <a:buFont typeface="Wingdings" pitchFamily="2" charset="2"/>
              <a:buChar char="Ø"/>
            </a:pPr>
            <a:r>
              <a:rPr lang="zh-TW" altLang="en-US" sz="3600" dirty="0" smtClean="0"/>
              <a:t>優點</a:t>
            </a:r>
            <a:r>
              <a:rPr lang="en-US" altLang="zh-TW" sz="3600" dirty="0" smtClean="0"/>
              <a:t>:</a:t>
            </a:r>
          </a:p>
          <a:p>
            <a:pPr>
              <a:buFont typeface="Wingdings" pitchFamily="2" charset="2"/>
              <a:buChar char="l"/>
            </a:pPr>
            <a:r>
              <a:rPr lang="zh-TW" altLang="zh-TW" sz="2800" dirty="0" smtClean="0"/>
              <a:t>核能具有非碳能源的特性</a:t>
            </a:r>
            <a:r>
              <a:rPr lang="zh-TW" altLang="en-US" sz="2800" dirty="0" smtClean="0"/>
              <a:t>，固不會排放巨量的汙染物質到大氣中，也不會產生加重地球溫室效應的二氧化碳，所以核能發電不會造成空氣汙染。</a:t>
            </a:r>
            <a:endParaRPr lang="en-US" altLang="zh-TW" sz="3600" dirty="0" smtClean="0"/>
          </a:p>
          <a:p>
            <a:pPr>
              <a:buFont typeface="Wingdings" pitchFamily="2" charset="2"/>
              <a:buChar char="l"/>
            </a:pPr>
            <a:r>
              <a:rPr lang="zh-TW" altLang="zh-TW" sz="2800" dirty="0" smtClean="0"/>
              <a:t>核燃料能量密度比起化石燃料高上幾百萬倍，故核能電廠所使用的燃料體積小，運輸與儲存都很方便</a:t>
            </a:r>
            <a:r>
              <a:rPr lang="zh-TW" altLang="en-US" sz="2800" dirty="0" smtClean="0"/>
              <a:t>。</a:t>
            </a:r>
            <a:endParaRPr lang="en-US" altLang="zh-TW" sz="2800" dirty="0" smtClean="0"/>
          </a:p>
          <a:p>
            <a:pPr>
              <a:buFont typeface="Wingdings" pitchFamily="2" charset="2"/>
              <a:buChar char="l"/>
            </a:pPr>
            <a:r>
              <a:rPr lang="zh-TW" altLang="zh-TW" sz="2800" dirty="0" smtClean="0"/>
              <a:t>核能發電的成本中，燃料費用所佔的比例較低，核能發電的成本較不易受到國際經濟情勢影響，故</a:t>
            </a:r>
            <a:r>
              <a:rPr lang="en-US" altLang="zh-TW" sz="2800" dirty="0" smtClean="0"/>
              <a:t>發</a:t>
            </a:r>
            <a:r>
              <a:rPr lang="zh-TW" altLang="en-US" sz="2800" dirty="0" smtClean="0"/>
              <a:t>電成本</a:t>
            </a:r>
            <a:r>
              <a:rPr lang="zh-TW" altLang="zh-TW" sz="2800" dirty="0" smtClean="0"/>
              <a:t>較其他發電方法為</a:t>
            </a:r>
            <a:r>
              <a:rPr lang="en-US" altLang="zh-TW" sz="2800" dirty="0" smtClean="0"/>
              <a:t>穩</a:t>
            </a:r>
            <a:r>
              <a:rPr lang="zh-TW" altLang="en-US" sz="2800" dirty="0" smtClean="0"/>
              <a:t>定</a:t>
            </a:r>
            <a:r>
              <a:rPr lang="zh-TW" altLang="zh-TW" sz="2800" dirty="0" smtClean="0"/>
              <a:t>。</a:t>
            </a:r>
            <a:endParaRPr lang="en-US" altLang="zh-TW" sz="2800" dirty="0" smtClean="0"/>
          </a:p>
        </p:txBody>
      </p:sp>
      <p:sp>
        <p:nvSpPr>
          <p:cNvPr id="3" name="標題 2"/>
          <p:cNvSpPr>
            <a:spLocks noGrp="1"/>
          </p:cNvSpPr>
          <p:nvPr>
            <p:ph type="title"/>
          </p:nvPr>
        </p:nvSpPr>
        <p:spPr>
          <a:xfrm>
            <a:off x="467544" y="260648"/>
            <a:ext cx="8229600" cy="1143000"/>
          </a:xfrm>
        </p:spPr>
        <p:txBody>
          <a:bodyPr>
            <a:noAutofit/>
          </a:bodyPr>
          <a:lstStyle/>
          <a:p>
            <a:r>
              <a:rPr lang="zh-TW" altLang="en-US" sz="4400" dirty="0" smtClean="0"/>
              <a:t>核能發電的優點與缺點</a:t>
            </a:r>
            <a:r>
              <a:rPr lang="en-US" altLang="zh-TW" sz="4400" dirty="0" smtClean="0">
                <a:sym typeface="Wingdings" pitchFamily="2" charset="2"/>
              </a:rPr>
              <a:t>:(</a:t>
            </a:r>
            <a:r>
              <a:rPr lang="zh-TW" altLang="en-US" sz="4400" dirty="0" smtClean="0">
                <a:sym typeface="Wingdings" pitchFamily="2" charset="2"/>
              </a:rPr>
              <a:t>上</a:t>
            </a:r>
            <a:r>
              <a:rPr lang="en-US" altLang="zh-TW" sz="4400" dirty="0" smtClean="0">
                <a:sym typeface="Wingdings" pitchFamily="2" charset="2"/>
              </a:rPr>
              <a:t>)</a:t>
            </a:r>
            <a:endParaRPr lang="zh-TW" alt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196752"/>
            <a:ext cx="8219256" cy="4810539"/>
          </a:xfrm>
        </p:spPr>
        <p:txBody>
          <a:bodyPr>
            <a:normAutofit/>
          </a:bodyPr>
          <a:lstStyle/>
          <a:p>
            <a:pPr>
              <a:buFont typeface="Wingdings" pitchFamily="2" charset="2"/>
              <a:buChar char="Ø"/>
            </a:pPr>
            <a:r>
              <a:rPr lang="zh-TW" altLang="en-US" sz="3600" dirty="0" smtClean="0"/>
              <a:t>缺點</a:t>
            </a:r>
            <a:r>
              <a:rPr lang="en-US" altLang="zh-TW" sz="3600" dirty="0" smtClean="0"/>
              <a:t>:</a:t>
            </a:r>
          </a:p>
          <a:p>
            <a:pPr lvl="0">
              <a:buFont typeface="Wingdings" pitchFamily="2" charset="2"/>
              <a:buChar char="l"/>
            </a:pPr>
            <a:r>
              <a:rPr lang="zh-TW" altLang="zh-TW" sz="2800" dirty="0" smtClean="0"/>
              <a:t>核能電廠會產生</a:t>
            </a:r>
            <a:r>
              <a:rPr lang="en-US" altLang="zh-TW" sz="2800" dirty="0" smtClean="0"/>
              <a:t>高</a:t>
            </a:r>
            <a:r>
              <a:rPr lang="zh-TW" altLang="en-US" sz="2800" dirty="0" smtClean="0"/>
              <a:t>低階放射性廢料</a:t>
            </a:r>
            <a:r>
              <a:rPr lang="zh-TW" altLang="zh-TW" sz="2800" dirty="0" smtClean="0"/>
              <a:t>，</a:t>
            </a:r>
            <a:r>
              <a:rPr lang="zh-TW" altLang="en-US" sz="2800" dirty="0" smtClean="0"/>
              <a:t>雖然</a:t>
            </a:r>
            <a:r>
              <a:rPr lang="zh-TW" altLang="zh-TW" sz="2800" dirty="0" smtClean="0"/>
              <a:t>使用過</a:t>
            </a:r>
            <a:r>
              <a:rPr lang="zh-TW" altLang="en-US" sz="2800" dirty="0" smtClean="0"/>
              <a:t>的</a:t>
            </a:r>
            <a:r>
              <a:rPr lang="zh-TW" altLang="zh-TW" sz="2800" dirty="0" smtClean="0"/>
              <a:t>核</a:t>
            </a:r>
            <a:r>
              <a:rPr lang="zh-TW" altLang="en-US" sz="2800" dirty="0" smtClean="0"/>
              <a:t>廢</a:t>
            </a:r>
            <a:r>
              <a:rPr lang="zh-TW" altLang="zh-TW" sz="2800" dirty="0" smtClean="0"/>
              <a:t>料所佔體積不大，但因具有放射線，</a:t>
            </a:r>
            <a:r>
              <a:rPr lang="zh-TW" altLang="en-US" sz="2800" dirty="0" smtClean="0"/>
              <a:t>所以運送和安置時要特別小心輻射外漏。</a:t>
            </a:r>
            <a:endParaRPr lang="zh-TW" altLang="zh-TW" sz="3600" dirty="0" smtClean="0"/>
          </a:p>
          <a:p>
            <a:pPr lvl="0">
              <a:buFont typeface="Wingdings" pitchFamily="2" charset="2"/>
              <a:buChar char="l"/>
            </a:pPr>
            <a:r>
              <a:rPr lang="zh-TW" altLang="zh-TW" sz="2800" dirty="0" smtClean="0"/>
              <a:t>核能發電廠比一般化石燃料電廠</a:t>
            </a:r>
            <a:r>
              <a:rPr lang="zh-TW" altLang="en-US" sz="2800" dirty="0" smtClean="0"/>
              <a:t>的</a:t>
            </a:r>
            <a:r>
              <a:rPr lang="zh-TW" altLang="zh-TW" sz="2800" dirty="0" smtClean="0"/>
              <a:t>熱效率低</a:t>
            </a:r>
            <a:r>
              <a:rPr lang="zh-TW" altLang="en-US" sz="2800" dirty="0" smtClean="0"/>
              <a:t>，所以</a:t>
            </a:r>
            <a:r>
              <a:rPr lang="zh-TW" altLang="zh-TW" sz="2800" dirty="0" smtClean="0"/>
              <a:t>排放更多廢熱到環境</a:t>
            </a:r>
            <a:r>
              <a:rPr lang="zh-TW" altLang="en-US" sz="2800" dirty="0" smtClean="0"/>
              <a:t>裡</a:t>
            </a:r>
            <a:r>
              <a:rPr lang="zh-TW" altLang="zh-TW" sz="2800" dirty="0" smtClean="0"/>
              <a:t>，故核能電廠的熱污染較嚴重。</a:t>
            </a:r>
          </a:p>
          <a:p>
            <a:pPr lvl="0">
              <a:buFont typeface="Wingdings" pitchFamily="2" charset="2"/>
              <a:buChar char="l"/>
            </a:pPr>
            <a:r>
              <a:rPr lang="zh-TW" altLang="zh-TW" sz="2800" dirty="0" smtClean="0"/>
              <a:t>核電廠的反應器內有大量的</a:t>
            </a:r>
            <a:r>
              <a:rPr lang="zh-TW" altLang="en-US" sz="2800" dirty="0" smtClean="0"/>
              <a:t>放射性物質</a:t>
            </a:r>
            <a:r>
              <a:rPr lang="zh-TW" altLang="zh-TW" sz="2800" dirty="0" smtClean="0"/>
              <a:t>，如果在事故中釋放到外界環境，會對生態及民眾造成傷害。</a:t>
            </a:r>
          </a:p>
          <a:p>
            <a:pPr>
              <a:buFont typeface="Wingdings" pitchFamily="2" charset="2"/>
              <a:buChar char="l"/>
            </a:pPr>
            <a:endParaRPr lang="zh-TW" altLang="en-US" sz="3600" dirty="0"/>
          </a:p>
        </p:txBody>
      </p:sp>
      <p:sp>
        <p:nvSpPr>
          <p:cNvPr id="5" name="標題 2"/>
          <p:cNvSpPr>
            <a:spLocks noGrp="1"/>
          </p:cNvSpPr>
          <p:nvPr>
            <p:ph type="title"/>
          </p:nvPr>
        </p:nvSpPr>
        <p:spPr>
          <a:xfrm>
            <a:off x="467544" y="260648"/>
            <a:ext cx="8157592" cy="1143000"/>
          </a:xfrm>
        </p:spPr>
        <p:txBody>
          <a:bodyPr>
            <a:noAutofit/>
          </a:bodyPr>
          <a:lstStyle/>
          <a:p>
            <a:r>
              <a:rPr lang="zh-TW" altLang="en-US" sz="4400" dirty="0" smtClean="0"/>
              <a:t>核能發電的優點與缺點</a:t>
            </a:r>
            <a:r>
              <a:rPr lang="en-US" altLang="zh-TW" sz="4400" dirty="0" smtClean="0"/>
              <a:t>:(</a:t>
            </a:r>
            <a:r>
              <a:rPr lang="zh-TW" altLang="en-US" sz="4400" dirty="0" smtClean="0"/>
              <a:t>下</a:t>
            </a:r>
            <a:r>
              <a:rPr lang="en-US" altLang="zh-TW" sz="4400" dirty="0" smtClean="0"/>
              <a:t>)</a:t>
            </a:r>
            <a:endParaRPr lang="zh-TW" alt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lang="zh-TW" altLang="zh-TW" sz="4400" dirty="0" smtClean="0"/>
              <a:t>核能發電與</a:t>
            </a:r>
            <a:r>
              <a:rPr lang="zh-TW" altLang="en-US" sz="4400" dirty="0" smtClean="0"/>
              <a:t>太陽能</a:t>
            </a:r>
            <a:r>
              <a:rPr lang="zh-TW" altLang="zh-TW" sz="4400" dirty="0" smtClean="0"/>
              <a:t>發電比較</a:t>
            </a:r>
            <a:r>
              <a:rPr lang="en-US" altLang="zh-TW" sz="4400" dirty="0" smtClean="0"/>
              <a:t>:</a:t>
            </a:r>
          </a:p>
        </p:txBody>
      </p:sp>
      <p:sp>
        <p:nvSpPr>
          <p:cNvPr id="6" name="內容版面配置區 5"/>
          <p:cNvSpPr>
            <a:spLocks noGrp="1"/>
          </p:cNvSpPr>
          <p:nvPr>
            <p:ph idx="1"/>
          </p:nvPr>
        </p:nvSpPr>
        <p:spPr>
          <a:xfrm>
            <a:off x="323528" y="1268760"/>
            <a:ext cx="8496944" cy="5256584"/>
          </a:xfrm>
        </p:spPr>
        <p:txBody>
          <a:bodyPr>
            <a:normAutofit lnSpcReduction="10000"/>
          </a:bodyPr>
          <a:lstStyle/>
          <a:p>
            <a:r>
              <a:rPr lang="zh-TW" altLang="zh-TW" sz="2800" dirty="0" smtClean="0"/>
              <a:t>太陽能的吸熱板</a:t>
            </a:r>
            <a:r>
              <a:rPr lang="zh-TW" altLang="en-US" sz="2800" dirty="0" smtClean="0"/>
              <a:t>在製作時會產生有毒氣體和重金屬廢水，太陽能的發電功率低，以集中式發電的太陽能發電初期投資成本不下於核能，而且太陽能在桃園以北的地區就較不適合，即使是一般小家庭的分散式太陽能發電，在秋冬春等時節都未能擔任重要的供電腳色。</a:t>
            </a:r>
            <a:endParaRPr lang="en-US" altLang="zh-TW" sz="2800" dirty="0" smtClean="0"/>
          </a:p>
          <a:p>
            <a:r>
              <a:rPr lang="zh-TW" altLang="en-US" sz="2800" dirty="0" smtClean="0"/>
              <a:t>依美國來說，集中式太陽能的維護費雖然約為核能</a:t>
            </a:r>
            <a:r>
              <a:rPr lang="en-US" altLang="zh-TW" sz="2800" dirty="0" smtClean="0"/>
              <a:t>1/3</a:t>
            </a:r>
            <a:r>
              <a:rPr lang="zh-TW" altLang="en-US" sz="2800" dirty="0" smtClean="0"/>
              <a:t>，但太陽能加地熱的產電量卻只有核能的</a:t>
            </a:r>
            <a:r>
              <a:rPr lang="en-US" altLang="zh-TW" sz="2800" dirty="0" smtClean="0"/>
              <a:t>15%</a:t>
            </a:r>
            <a:r>
              <a:rPr lang="zh-TW" altLang="en-US" sz="2800" dirty="0" smtClean="0"/>
              <a:t>。在台灣太陽能</a:t>
            </a:r>
            <a:r>
              <a:rPr lang="en-US" altLang="zh-TW" sz="2800" dirty="0" smtClean="0"/>
              <a:t>(</a:t>
            </a:r>
            <a:r>
              <a:rPr lang="zh-TW" altLang="en-US" sz="2800" dirty="0" smtClean="0"/>
              <a:t>除屏東外</a:t>
            </a:r>
            <a:r>
              <a:rPr lang="en-US" altLang="zh-TW" sz="2800" dirty="0" smtClean="0"/>
              <a:t>)</a:t>
            </a:r>
            <a:r>
              <a:rPr lang="zh-TW" altLang="en-US" sz="2800" dirty="0" smtClean="0"/>
              <a:t>只適合分散式發電，那電產量一定非常少。</a:t>
            </a:r>
            <a:endParaRPr lang="en-US" altLang="zh-TW" sz="2800" dirty="0" smtClean="0"/>
          </a:p>
          <a:p>
            <a:r>
              <a:rPr lang="zh-TW" altLang="en-US" sz="2800" dirty="0" smtClean="0"/>
              <a:t>在台灣分散是太陽能可提供偏遠地區電力，在山區電輸不到的地方可使用。</a:t>
            </a:r>
            <a:endParaRPr lang="en-US" altLang="zh-TW" sz="2800" dirty="0" smtClean="0"/>
          </a:p>
          <a:p>
            <a:endParaRPr lang="en-US" altLang="zh-TW" dirty="0" smtClean="0"/>
          </a:p>
          <a:p>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196752"/>
            <a:ext cx="8568952" cy="5256584"/>
          </a:xfrm>
        </p:spPr>
        <p:txBody>
          <a:bodyPr>
            <a:normAutofit fontScale="92500" lnSpcReduction="10000"/>
          </a:bodyPr>
          <a:lstStyle/>
          <a:p>
            <a:r>
              <a:rPr lang="zh-TW" altLang="en-US" sz="3000" dirty="0" smtClean="0"/>
              <a:t>台灣在夏季無風，根本無法靠大型集中式的風力發電機發電，而夏季剛好是用電高峰，電力系統為了穩定風力機，所以必須調度其它電力支應，再加上風能的建造位置建設在郊區和海岸邊，占地面積大，必須建設龐大的電網輸電到城市內，而且風力發電機的建造地要考量到飛安的的問題，台風天必須停止運作，以免轉速過高而燒毀。</a:t>
            </a:r>
            <a:endParaRPr lang="en-US" altLang="zh-TW" sz="3000" dirty="0" smtClean="0"/>
          </a:p>
          <a:p>
            <a:r>
              <a:rPr lang="zh-TW" altLang="en-US" sz="3000" dirty="0" smtClean="0"/>
              <a:t>風力機再轉動時會發出低頻噪音，對家蓄及魚類的生命和健康有危害，造成牧業及漁業的損失，也常造成候鳥的死傷。</a:t>
            </a:r>
            <a:endParaRPr lang="en-US" altLang="zh-TW" sz="3000" dirty="0" smtClean="0"/>
          </a:p>
          <a:p>
            <a:r>
              <a:rPr lang="zh-TW" altLang="en-US" sz="3000" dirty="0" smtClean="0"/>
              <a:t>小型風力發電機可提供偏遠地區電力，在山區電輸不到的地方可使用，或一般工商大樓頂部，利用煙囪效應就近使用，但在台灣法律中禁止架設。</a:t>
            </a:r>
            <a:endParaRPr lang="en-US" altLang="zh-TW" sz="3000" dirty="0" smtClean="0"/>
          </a:p>
          <a:p>
            <a:endParaRPr lang="en-US" altLang="zh-TW" dirty="0" smtClean="0"/>
          </a:p>
          <a:p>
            <a:endParaRPr lang="en-US" altLang="zh-TW" dirty="0" smtClean="0"/>
          </a:p>
          <a:p>
            <a:endParaRPr lang="en-US" altLang="zh-TW" dirty="0" smtClean="0"/>
          </a:p>
          <a:p>
            <a:pPr>
              <a:buNone/>
            </a:pPr>
            <a:endParaRPr lang="zh-TW" altLang="en-US" dirty="0"/>
          </a:p>
        </p:txBody>
      </p:sp>
      <p:sp>
        <p:nvSpPr>
          <p:cNvPr id="3" name="標題 2"/>
          <p:cNvSpPr>
            <a:spLocks noGrp="1"/>
          </p:cNvSpPr>
          <p:nvPr>
            <p:ph type="title"/>
          </p:nvPr>
        </p:nvSpPr>
        <p:spPr/>
        <p:txBody>
          <a:bodyPr>
            <a:normAutofit/>
          </a:bodyPr>
          <a:lstStyle/>
          <a:p>
            <a:r>
              <a:rPr lang="zh-TW" altLang="zh-TW" sz="4400" dirty="0" smtClean="0"/>
              <a:t>核能發電與</a:t>
            </a:r>
            <a:r>
              <a:rPr lang="zh-TW" altLang="en-US" sz="4400" dirty="0" smtClean="0"/>
              <a:t>風能</a:t>
            </a:r>
            <a:r>
              <a:rPr lang="zh-TW" altLang="zh-TW" sz="4400" dirty="0" smtClean="0"/>
              <a:t>發電比較</a:t>
            </a:r>
            <a:r>
              <a:rPr lang="en-US" altLang="zh-TW" sz="4400" dirty="0" smtClean="0"/>
              <a:t>:</a:t>
            </a:r>
            <a:endParaRPr lang="zh-TW" alt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196752"/>
            <a:ext cx="8424936" cy="5112568"/>
          </a:xfrm>
        </p:spPr>
        <p:txBody>
          <a:bodyPr>
            <a:normAutofit lnSpcReduction="10000"/>
          </a:bodyPr>
          <a:lstStyle/>
          <a:p>
            <a:r>
              <a:rPr lang="zh-TW" altLang="en-US" sz="2800" dirty="0" smtClean="0"/>
              <a:t>火力發電使用石化燃料，以煤為最大宗，產生二氧化硫、懸浮微粒還有溫室氣體二氧化碳，造成空氣污染及酸雨，而且近年來石化燃料高漲，台灣的電越來越貴，明年還要再漲，雖然台灣的電價是綠能發電帶貴的，但依據能源越來越貴的狀況來看，火力發電有由便宜轉貴的趨勢。</a:t>
            </a:r>
            <a:endParaRPr lang="en-US" altLang="zh-TW" sz="2800" dirty="0" smtClean="0"/>
          </a:p>
          <a:p>
            <a:r>
              <a:rPr lang="zh-TW" altLang="en-US" sz="2800" dirty="0" smtClean="0"/>
              <a:t>火力發電所造成的死傷</a:t>
            </a:r>
            <a:r>
              <a:rPr lang="en-US" altLang="zh-TW" sz="2800" dirty="0" smtClean="0"/>
              <a:t>(</a:t>
            </a:r>
            <a:r>
              <a:rPr lang="zh-TW" altLang="en-US" sz="2800" dirty="0" smtClean="0"/>
              <a:t>爆炸和開採能源</a:t>
            </a:r>
            <a:r>
              <a:rPr lang="en-US" altLang="zh-TW" sz="2800" dirty="0" smtClean="0"/>
              <a:t>)</a:t>
            </a:r>
            <a:r>
              <a:rPr lang="zh-TW" altLang="en-US" sz="2800" dirty="0" smtClean="0"/>
              <a:t>是所有發電系統中最多的。</a:t>
            </a:r>
            <a:endParaRPr lang="en-US" altLang="zh-TW" sz="2800" dirty="0" smtClean="0"/>
          </a:p>
          <a:p>
            <a:r>
              <a:rPr lang="zh-TW" altLang="en-US" sz="2800" dirty="0" smtClean="0"/>
              <a:t>火力發電可設置在任意容量且距負載地點較近的地方，建設費用低廉，燃料成本也不高，最重要的是它可隨尖峰和離峰時段隨載輸電支援，所以台灣不能放棄火力。</a:t>
            </a:r>
            <a:endParaRPr lang="zh-TW" altLang="en-US" sz="2800" dirty="0"/>
          </a:p>
        </p:txBody>
      </p:sp>
      <p:sp>
        <p:nvSpPr>
          <p:cNvPr id="3" name="標題 2"/>
          <p:cNvSpPr>
            <a:spLocks noGrp="1"/>
          </p:cNvSpPr>
          <p:nvPr>
            <p:ph type="title"/>
          </p:nvPr>
        </p:nvSpPr>
        <p:spPr/>
        <p:txBody>
          <a:bodyPr>
            <a:noAutofit/>
          </a:bodyPr>
          <a:lstStyle/>
          <a:p>
            <a:r>
              <a:rPr lang="zh-TW" altLang="en-US" sz="4400" dirty="0" smtClean="0"/>
              <a:t>核能發電與火力發電比較</a:t>
            </a:r>
            <a:r>
              <a:rPr lang="en-US" altLang="zh-TW" sz="4400" dirty="0" smtClean="0"/>
              <a:t>:</a:t>
            </a:r>
            <a:endParaRPr lang="zh-TW" altLang="en-US" sz="4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5439</TotalTime>
  <Words>1326</Words>
  <Application>Microsoft Office PowerPoint</Application>
  <PresentationFormat>如螢幕大小 (4:3)</PresentationFormat>
  <Paragraphs>83</Paragraphs>
  <Slides>14</Slides>
  <Notes>1</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匯合</vt:lpstr>
      <vt:lpstr>STS核能議題 以適當科技與風險評估的角度來看核能系統</vt:lpstr>
      <vt:lpstr>簡介:</vt:lpstr>
      <vt:lpstr>前言: (富裕生活VS 簡樸生活)</vt:lpstr>
      <vt:lpstr>核能發電種類:</vt:lpstr>
      <vt:lpstr>核能發電的優點與缺點:(上)</vt:lpstr>
      <vt:lpstr>核能發電的優點與缺點:(下)</vt:lpstr>
      <vt:lpstr>核能發電與太陽能發電比較:</vt:lpstr>
      <vt:lpstr>核能發電與風能發電比較:</vt:lpstr>
      <vt:lpstr>核能發電與火力發電比較:</vt:lpstr>
      <vt:lpstr>核能發電對台灣所帶來的改變:</vt:lpstr>
      <vt:lpstr>核能的環安問題:</vt:lpstr>
      <vt:lpstr>結論: (以適當科技之自主性、永續性角度來看核能系統，核能發電適合在台灣發展嗎?)</vt:lpstr>
      <vt:lpstr>參考資料:</vt:lpstr>
      <vt:lpstr>謝謝收看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asus</dc:creator>
  <cp:lastModifiedBy>asus</cp:lastModifiedBy>
  <cp:revision>85</cp:revision>
  <dcterms:created xsi:type="dcterms:W3CDTF">2012-12-05T12:40:47Z</dcterms:created>
  <dcterms:modified xsi:type="dcterms:W3CDTF">2012-12-23T07:19:10Z</dcterms:modified>
</cp:coreProperties>
</file>