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28"/>
  </p:notesMasterIdLst>
  <p:sldIdLst>
    <p:sldId id="273" r:id="rId2"/>
    <p:sldId id="288" r:id="rId3"/>
    <p:sldId id="289" r:id="rId4"/>
    <p:sldId id="292" r:id="rId5"/>
    <p:sldId id="303" r:id="rId6"/>
    <p:sldId id="293" r:id="rId7"/>
    <p:sldId id="304" r:id="rId8"/>
    <p:sldId id="301" r:id="rId9"/>
    <p:sldId id="281" r:id="rId10"/>
    <p:sldId id="310" r:id="rId11"/>
    <p:sldId id="302" r:id="rId12"/>
    <p:sldId id="305" r:id="rId13"/>
    <p:sldId id="306" r:id="rId14"/>
    <p:sldId id="309" r:id="rId15"/>
    <p:sldId id="291" r:id="rId16"/>
    <p:sldId id="311" r:id="rId17"/>
    <p:sldId id="312" r:id="rId18"/>
    <p:sldId id="313" r:id="rId19"/>
    <p:sldId id="294" r:id="rId20"/>
    <p:sldId id="296" r:id="rId21"/>
    <p:sldId id="297" r:id="rId22"/>
    <p:sldId id="314" r:id="rId23"/>
    <p:sldId id="315" r:id="rId24"/>
    <p:sldId id="316" r:id="rId25"/>
    <p:sldId id="284" r:id="rId26"/>
    <p:sldId id="317"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A2A"/>
    <a:srgbClr val="B21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7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AF490-0A88-4FE9-B7DF-56836F466A6D}" type="datetimeFigureOut">
              <a:rPr lang="zh-TW" altLang="en-US" smtClean="0"/>
              <a:t>17/2/9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7F3D1-2F79-4D7D-AA49-47C8B3B5E835}" type="slidenum">
              <a:rPr lang="zh-TW" altLang="en-US" smtClean="0"/>
              <a:t>‹#›</a:t>
            </a:fld>
            <a:endParaRPr lang="zh-TW" altLang="en-US"/>
          </a:p>
        </p:txBody>
      </p:sp>
    </p:spTree>
    <p:extLst>
      <p:ext uri="{BB962C8B-B14F-4D97-AF65-F5344CB8AC3E}">
        <p14:creationId xmlns:p14="http://schemas.microsoft.com/office/powerpoint/2010/main" val="52147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426964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151585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317994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25761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179447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193505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138470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111597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161954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37298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8D5FB1C-817E-4616-A531-2CC42A7A3109}" type="datetimeFigureOut">
              <a:rPr lang="zh-TW" altLang="en-US" smtClean="0"/>
              <a:t>17/2/9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2233768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D5FB1C-817E-4616-A531-2CC42A7A3109}" type="datetimeFigureOut">
              <a:rPr lang="zh-TW" altLang="en-US" smtClean="0"/>
              <a:t>17/2/9</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9AC1F6-5501-483C-ACD0-95FD1E31DE42}" type="slidenum">
              <a:rPr lang="zh-TW" altLang="en-US" smtClean="0"/>
              <a:t>‹#›</a:t>
            </a:fld>
            <a:endParaRPr lang="zh-TW" altLang="en-US"/>
          </a:p>
        </p:txBody>
      </p:sp>
    </p:spTree>
    <p:extLst>
      <p:ext uri="{BB962C8B-B14F-4D97-AF65-F5344CB8AC3E}">
        <p14:creationId xmlns:p14="http://schemas.microsoft.com/office/powerpoint/2010/main" val="348242454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9" y="0"/>
            <a:ext cx="9144000" cy="6909687"/>
          </a:xfrm>
          <a:prstGeom prst="rect">
            <a:avLst/>
          </a:prstGeom>
        </p:spPr>
      </p:pic>
      <p:sp>
        <p:nvSpPr>
          <p:cNvPr id="2" name="標題 1"/>
          <p:cNvSpPr>
            <a:spLocks noGrp="1"/>
          </p:cNvSpPr>
          <p:nvPr>
            <p:ph type="title"/>
          </p:nvPr>
        </p:nvSpPr>
        <p:spPr>
          <a:xfrm>
            <a:off x="620751" y="450037"/>
            <a:ext cx="7886700" cy="1325563"/>
          </a:xfrm>
        </p:spPr>
        <p:txBody>
          <a:bodyPr>
            <a:noAutofit/>
          </a:bodyPr>
          <a:lstStyle/>
          <a:p>
            <a:pPr algn="ctr">
              <a:lnSpc>
                <a:spcPct val="100000"/>
              </a:lnSpc>
            </a:pPr>
            <a:r>
              <a:rPr lang="zh-TW" altLang="en-US" sz="3200" b="1" dirty="0" smtClean="0">
                <a:latin typeface="Adobe 仿宋 Std R" panose="02020400000000000000" pitchFamily="18" charset="-128"/>
                <a:ea typeface="Adobe 仿宋 Std R" panose="02020400000000000000" pitchFamily="18" charset="-128"/>
              </a:rPr>
              <a:t>教育部</a:t>
            </a:r>
            <a:r>
              <a:rPr lang="en-US" altLang="zh-TW" sz="3200" b="1" dirty="0" smtClean="0">
                <a:latin typeface="Adobe 仿宋 Std R" panose="02020400000000000000" pitchFamily="18" charset="-128"/>
                <a:ea typeface="Adobe 仿宋 Std R" panose="02020400000000000000" pitchFamily="18" charset="-128"/>
              </a:rPr>
              <a:t/>
            </a:r>
            <a:br>
              <a:rPr lang="en-US" altLang="zh-TW" sz="3200" b="1" dirty="0" smtClean="0">
                <a:latin typeface="Adobe 仿宋 Std R" panose="02020400000000000000" pitchFamily="18" charset="-128"/>
                <a:ea typeface="Adobe 仿宋 Std R" panose="02020400000000000000" pitchFamily="18" charset="-128"/>
              </a:rPr>
            </a:br>
            <a:r>
              <a:rPr lang="zh-TW" altLang="en-US" sz="3200" b="1" dirty="0" smtClean="0">
                <a:latin typeface="Adobe 仿宋 Std R" panose="02020400000000000000" pitchFamily="18" charset="-128"/>
                <a:ea typeface="Adobe 仿宋 Std R" panose="02020400000000000000" pitchFamily="18" charset="-128"/>
              </a:rPr>
              <a:t>全校型中文閱讀書寫課程革新推動計畫</a:t>
            </a:r>
            <a:endParaRPr lang="zh-TW" altLang="en-US" sz="3200" b="1" dirty="0">
              <a:latin typeface="Adobe 仿宋 Std R" panose="02020400000000000000" pitchFamily="18" charset="-128"/>
              <a:ea typeface="Adobe 仿宋 Std R" panose="02020400000000000000" pitchFamily="18" charset="-128"/>
            </a:endParaRPr>
          </a:p>
        </p:txBody>
      </p:sp>
      <p:sp>
        <p:nvSpPr>
          <p:cNvPr id="5" name="內容版面配置區 2"/>
          <p:cNvSpPr txBox="1">
            <a:spLocks/>
          </p:cNvSpPr>
          <p:nvPr/>
        </p:nvSpPr>
        <p:spPr>
          <a:xfrm>
            <a:off x="1863154" y="4197350"/>
            <a:ext cx="5671542" cy="8503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zh-TW" altLang="en-US" sz="2800" b="1" spc="300" dirty="0" smtClean="0">
                <a:solidFill>
                  <a:schemeClr val="accent2">
                    <a:lumMod val="50000"/>
                  </a:schemeClr>
                </a:solidFill>
                <a:latin typeface="Adobe 仿宋 Std R" panose="02020400000000000000" pitchFamily="18" charset="-128"/>
                <a:ea typeface="Adobe 仿宋 Std R" panose="02020400000000000000" pitchFamily="18" charset="-128"/>
              </a:rPr>
              <a:t>「中文閱讀與表達」授課教師</a:t>
            </a:r>
            <a:endParaRPr lang="en-US" altLang="zh-TW" sz="2800" b="1" spc="300" dirty="0" smtClean="0">
              <a:solidFill>
                <a:schemeClr val="accent2">
                  <a:lumMod val="50000"/>
                </a:schemeClr>
              </a:solidFill>
              <a:latin typeface="Adobe 仿宋 Std R" panose="02020400000000000000" pitchFamily="18" charset="-128"/>
              <a:ea typeface="Adobe 仿宋 Std R" panose="02020400000000000000" pitchFamily="18" charset="-128"/>
            </a:endParaRPr>
          </a:p>
          <a:p>
            <a:pPr marL="0" indent="0" algn="ctr">
              <a:buFont typeface="Arial" panose="020B0604020202020204" pitchFamily="34" charset="0"/>
              <a:buNone/>
            </a:pPr>
            <a:endParaRPr lang="zh-TW" altLang="en-US" sz="5400" spc="300" dirty="0">
              <a:latin typeface="Adobe 仿宋 Std R" panose="02020400000000000000" pitchFamily="18" charset="-128"/>
              <a:ea typeface="Adobe 仿宋 Std R" panose="02020400000000000000" pitchFamily="18" charset="-128"/>
            </a:endParaRPr>
          </a:p>
        </p:txBody>
      </p:sp>
      <p:sp>
        <p:nvSpPr>
          <p:cNvPr id="6" name="內容版面配置區 2"/>
          <p:cNvSpPr txBox="1">
            <a:spLocks/>
          </p:cNvSpPr>
          <p:nvPr/>
        </p:nvSpPr>
        <p:spPr>
          <a:xfrm>
            <a:off x="777280" y="4799332"/>
            <a:ext cx="7886700" cy="85033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zh-TW" altLang="en-US" sz="2400" b="1" spc="300" dirty="0" smtClean="0">
                <a:latin typeface="Adobe 仿宋 Std R" panose="02020400000000000000" pitchFamily="18" charset="-128"/>
                <a:ea typeface="Adobe 仿宋 Std R" panose="02020400000000000000" pitchFamily="18" charset="-128"/>
              </a:rPr>
              <a:t>陳憶蘇、熊仙如、林麗美</a:t>
            </a:r>
            <a:endParaRPr lang="en-US" altLang="zh-TW" sz="2400" b="1" spc="300" dirty="0">
              <a:latin typeface="Adobe 仿宋 Std R" panose="02020400000000000000" pitchFamily="18" charset="-128"/>
              <a:ea typeface="Adobe 仿宋 Std R" panose="02020400000000000000" pitchFamily="18" charset="-128"/>
            </a:endParaRPr>
          </a:p>
          <a:p>
            <a:pPr marL="0" indent="0" algn="ctr">
              <a:buFont typeface="Arial" panose="020B0604020202020204" pitchFamily="34" charset="0"/>
              <a:buNone/>
            </a:pPr>
            <a:r>
              <a:rPr lang="zh-TW" altLang="en-US" sz="2400" b="1" spc="300" dirty="0" smtClean="0">
                <a:latin typeface="Adobe 仿宋 Std R" panose="02020400000000000000" pitchFamily="18" charset="-128"/>
                <a:ea typeface="Adobe 仿宋 Std R" panose="02020400000000000000" pitchFamily="18" charset="-128"/>
              </a:rPr>
              <a:t>陳金英、施寬文、楊雅琪</a:t>
            </a:r>
            <a:endParaRPr lang="zh-TW" altLang="en-US" sz="2400" b="1" spc="300" dirty="0">
              <a:latin typeface="Adobe 仿宋 Std R" panose="02020400000000000000" pitchFamily="18" charset="-128"/>
              <a:ea typeface="Adobe 仿宋 Std R" panose="02020400000000000000" pitchFamily="18" charset="-128"/>
            </a:endParaRPr>
          </a:p>
        </p:txBody>
      </p:sp>
      <p:sp>
        <p:nvSpPr>
          <p:cNvPr id="7" name="矩形 6"/>
          <p:cNvSpPr/>
          <p:nvPr/>
        </p:nvSpPr>
        <p:spPr>
          <a:xfrm>
            <a:off x="-7898" y="2348732"/>
            <a:ext cx="9151898" cy="1008260"/>
          </a:xfrm>
          <a:prstGeom prst="rect">
            <a:avLst/>
          </a:prstGeom>
          <a:solidFill>
            <a:schemeClr val="accent2">
              <a:lumMod val="50000"/>
              <a:alpha val="5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755576" y="2506662"/>
            <a:ext cx="7886700" cy="850330"/>
          </a:xfrm>
        </p:spPr>
        <p:txBody>
          <a:bodyPr>
            <a:normAutofit/>
          </a:bodyPr>
          <a:lstStyle/>
          <a:p>
            <a:pPr marL="0" indent="0" algn="ctr">
              <a:buNone/>
            </a:pPr>
            <a:r>
              <a:rPr lang="zh-TW" altLang="en-US" sz="5400" b="1" spc="300" dirty="0" smtClean="0">
                <a:solidFill>
                  <a:schemeClr val="bg1"/>
                </a:solidFill>
                <a:latin typeface="Adobe 仿宋 Std R" panose="02020400000000000000" pitchFamily="18" charset="-128"/>
                <a:ea typeface="Adobe 仿宋 Std R" panose="02020400000000000000" pitchFamily="18" charset="-128"/>
              </a:rPr>
              <a:t>全人</a:t>
            </a:r>
            <a:r>
              <a:rPr lang="zh-TW" altLang="en-US" sz="5400" b="1" spc="300" dirty="0">
                <a:solidFill>
                  <a:schemeClr val="bg1"/>
                </a:solidFill>
                <a:latin typeface="Adobe 仿宋 Std R" panose="02020400000000000000" pitchFamily="18" charset="-128"/>
                <a:ea typeface="Adobe 仿宋 Std R" panose="02020400000000000000" pitchFamily="18" charset="-128"/>
              </a:rPr>
              <a:t>觀點</a:t>
            </a:r>
            <a:r>
              <a:rPr lang="en-US" altLang="zh-TW" sz="5400" b="1" spc="300" dirty="0" smtClean="0">
                <a:solidFill>
                  <a:schemeClr val="bg1"/>
                </a:solidFill>
                <a:latin typeface="Adobe 仿宋 Std R" panose="02020400000000000000" pitchFamily="18" charset="-128"/>
                <a:ea typeface="Adobe 仿宋 Std R" panose="02020400000000000000" pitchFamily="18" charset="-128"/>
              </a:rPr>
              <a:t>‧</a:t>
            </a:r>
            <a:r>
              <a:rPr lang="zh-TW" altLang="en-US" sz="5400" b="1" spc="300" dirty="0" smtClean="0">
                <a:solidFill>
                  <a:schemeClr val="bg1"/>
                </a:solidFill>
                <a:latin typeface="Adobe 仿宋 Std R" panose="02020400000000000000" pitchFamily="18" charset="-128"/>
                <a:ea typeface="Adobe 仿宋 Std R" panose="02020400000000000000" pitchFamily="18" charset="-128"/>
              </a:rPr>
              <a:t>從心讀寫</a:t>
            </a:r>
            <a:endParaRPr lang="zh-TW" altLang="en-US" sz="5400" b="1" spc="300" dirty="0">
              <a:solidFill>
                <a:schemeClr val="bg1"/>
              </a:solidFill>
              <a:latin typeface="Adobe 仿宋 Std R" panose="02020400000000000000" pitchFamily="18" charset="-128"/>
              <a:ea typeface="Adobe 仿宋 Std R" panose="02020400000000000000" pitchFamily="18" charset="-128"/>
            </a:endParaRPr>
          </a:p>
        </p:txBody>
      </p:sp>
      <p:sp>
        <p:nvSpPr>
          <p:cNvPr id="12" name="矩形 11"/>
          <p:cNvSpPr/>
          <p:nvPr/>
        </p:nvSpPr>
        <p:spPr>
          <a:xfrm>
            <a:off x="620751" y="4124332"/>
            <a:ext cx="8021525" cy="1581391"/>
          </a:xfrm>
          <a:prstGeom prst="rect">
            <a:avLst/>
          </a:prstGeom>
          <a:noFill/>
          <a:ln w="28575">
            <a:solidFill>
              <a:schemeClr val="accent2">
                <a:lumMod val="75000"/>
                <a:alpha val="40000"/>
              </a:schemeClr>
            </a:solidFill>
            <a:prstDash val="lg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3" name="文字方塊 12"/>
          <p:cNvSpPr txBox="1"/>
          <p:nvPr/>
        </p:nvSpPr>
        <p:spPr>
          <a:xfrm>
            <a:off x="4337288" y="3592505"/>
            <a:ext cx="723275" cy="369332"/>
          </a:xfrm>
          <a:prstGeom prst="rect">
            <a:avLst/>
          </a:prstGeom>
          <a:noFill/>
        </p:spPr>
        <p:txBody>
          <a:bodyPr wrap="none" rtlCol="0">
            <a:spAutoFit/>
          </a:bodyPr>
          <a:lstStyle/>
          <a:p>
            <a:r>
              <a:rPr lang="en-US" altLang="zh-TW" dirty="0" smtClean="0">
                <a:solidFill>
                  <a:schemeClr val="accent2">
                    <a:lumMod val="50000"/>
                  </a:schemeClr>
                </a:solidFill>
              </a:rPr>
              <a:t>105-1</a:t>
            </a:r>
            <a:endParaRPr lang="zh-TW" altLang="en-US" dirty="0">
              <a:solidFill>
                <a:schemeClr val="accent2">
                  <a:lumMod val="50000"/>
                </a:schemeClr>
              </a:solidFill>
            </a:endParaRPr>
          </a:p>
        </p:txBody>
      </p:sp>
    </p:spTree>
    <p:extLst>
      <p:ext uri="{BB962C8B-B14F-4D97-AF65-F5344CB8AC3E}">
        <p14:creationId xmlns:p14="http://schemas.microsoft.com/office/powerpoint/2010/main" val="1330411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smtClean="0"/>
              <a:t>廖鴻基與鬼頭刀魚</a:t>
            </a:r>
            <a:endParaRPr kumimoji="1" lang="zh-TW" altLang="en-US" sz="4000" dirty="0"/>
          </a:p>
        </p:txBody>
      </p:sp>
      <p:pic>
        <p:nvPicPr>
          <p:cNvPr id="4" name="內容版面配置區 3" descr="廖鴻基與鬼頭刀魚.jpeg"/>
          <p:cNvPicPr>
            <a:picLocks noGrp="1" noChangeAspect="1"/>
          </p:cNvPicPr>
          <p:nvPr>
            <p:ph idx="1"/>
          </p:nvPr>
        </p:nvPicPr>
        <p:blipFill>
          <a:blip r:embed="rId2">
            <a:extLst>
              <a:ext uri="{28A0092B-C50C-407E-A947-70E740481C1C}">
                <a14:useLocalDpi xmlns:a14="http://schemas.microsoft.com/office/drawing/2010/main" val="0"/>
              </a:ext>
            </a:extLst>
          </a:blip>
          <a:srcRect l="-85936" r="-85936"/>
          <a:stretch>
            <a:fillRect/>
          </a:stretch>
        </p:blipFill>
        <p:spPr>
          <a:xfrm>
            <a:off x="628649" y="1556792"/>
            <a:ext cx="8358473" cy="4896544"/>
          </a:xfrm>
        </p:spPr>
      </p:pic>
    </p:spTree>
    <p:extLst>
      <p:ext uri="{BB962C8B-B14F-4D97-AF65-F5344CB8AC3E}">
        <p14:creationId xmlns:p14="http://schemas.microsoft.com/office/powerpoint/2010/main" val="101165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smtClean="0"/>
              <a:t>重要作品舉隅</a:t>
            </a:r>
            <a:endParaRPr kumimoji="1" lang="zh-TW" altLang="en-US" sz="4000" dirty="0"/>
          </a:p>
        </p:txBody>
      </p:sp>
      <p:pic>
        <p:nvPicPr>
          <p:cNvPr id="5" name="內容版面配置區 4" descr="晨星2012.jpeg"/>
          <p:cNvPicPr>
            <a:picLocks noGrp="1" noChangeAspect="1"/>
          </p:cNvPicPr>
          <p:nvPr>
            <p:ph sz="half" idx="1"/>
          </p:nvPr>
        </p:nvPicPr>
        <p:blipFill>
          <a:blip r:embed="rId2">
            <a:extLst>
              <a:ext uri="{28A0092B-C50C-407E-A947-70E740481C1C}">
                <a14:useLocalDpi xmlns:a14="http://schemas.microsoft.com/office/drawing/2010/main" val="0"/>
              </a:ext>
            </a:extLst>
          </a:blip>
          <a:srcRect l="5345" r="5345"/>
          <a:stretch>
            <a:fillRect/>
          </a:stretch>
        </p:blipFill>
        <p:spPr>
          <a:xfrm>
            <a:off x="323528" y="1825625"/>
            <a:ext cx="4191322" cy="4351338"/>
          </a:xfrm>
        </p:spPr>
      </p:pic>
      <p:sp>
        <p:nvSpPr>
          <p:cNvPr id="4" name="內容版面配置區 3"/>
          <p:cNvSpPr>
            <a:spLocks noGrp="1"/>
          </p:cNvSpPr>
          <p:nvPr>
            <p:ph sz="half" idx="2"/>
          </p:nvPr>
        </p:nvSpPr>
        <p:spPr/>
        <p:txBody>
          <a:bodyPr>
            <a:normAutofit/>
          </a:bodyPr>
          <a:lstStyle/>
          <a:p>
            <a:pPr>
              <a:lnSpc>
                <a:spcPct val="150000"/>
              </a:lnSpc>
            </a:pPr>
            <a:r>
              <a:rPr kumimoji="1" lang="zh-TW" altLang="en-US" sz="3200" dirty="0" smtClean="0"/>
              <a:t>出版社：晨星</a:t>
            </a:r>
            <a:endParaRPr kumimoji="1" lang="en-US" altLang="zh-TW" sz="3200" dirty="0" smtClean="0"/>
          </a:p>
          <a:p>
            <a:pPr>
              <a:lnSpc>
                <a:spcPct val="150000"/>
              </a:lnSpc>
            </a:pPr>
            <a:r>
              <a:rPr kumimoji="1" lang="zh-TW" altLang="en-US" sz="3200" dirty="0" smtClean="0"/>
              <a:t>出版日期：</a:t>
            </a:r>
            <a:r>
              <a:rPr kumimoji="1" lang="en-US" altLang="zh-TW" sz="3200" dirty="0" smtClean="0"/>
              <a:t>2012</a:t>
            </a:r>
            <a:r>
              <a:rPr kumimoji="1" lang="zh-TW" altLang="en-US" sz="3200" dirty="0" smtClean="0"/>
              <a:t>年</a:t>
            </a:r>
            <a:endParaRPr kumimoji="1" lang="zh-TW" altLang="en-US" sz="3200" dirty="0"/>
          </a:p>
        </p:txBody>
      </p:sp>
    </p:spTree>
    <p:extLst>
      <p:ext uri="{BB962C8B-B14F-4D97-AF65-F5344CB8AC3E}">
        <p14:creationId xmlns:p14="http://schemas.microsoft.com/office/powerpoint/2010/main" val="314818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a:t>重要作品舉隅</a:t>
            </a:r>
            <a:endParaRPr kumimoji="1" lang="zh-TW" altLang="en-US" sz="3600" dirty="0"/>
          </a:p>
        </p:txBody>
      </p:sp>
      <p:sp>
        <p:nvSpPr>
          <p:cNvPr id="3" name="內容版面配置區 2"/>
          <p:cNvSpPr>
            <a:spLocks noGrp="1"/>
          </p:cNvSpPr>
          <p:nvPr>
            <p:ph sz="half" idx="1"/>
          </p:nvPr>
        </p:nvSpPr>
        <p:spPr/>
        <p:txBody>
          <a:bodyPr/>
          <a:lstStyle/>
          <a:p>
            <a:pPr>
              <a:lnSpc>
                <a:spcPct val="150000"/>
              </a:lnSpc>
            </a:pPr>
            <a:r>
              <a:rPr kumimoji="1" lang="zh-TW" altLang="en-US" sz="3200" dirty="0"/>
              <a:t>出版社：晨星</a:t>
            </a:r>
            <a:endParaRPr kumimoji="1" lang="en-US" altLang="zh-TW" sz="3200" dirty="0"/>
          </a:p>
          <a:p>
            <a:pPr>
              <a:lnSpc>
                <a:spcPct val="150000"/>
              </a:lnSpc>
            </a:pPr>
            <a:r>
              <a:rPr kumimoji="1" lang="zh-TW" altLang="en-US" sz="3200" dirty="0"/>
              <a:t>出版日期：</a:t>
            </a:r>
            <a:r>
              <a:rPr kumimoji="1" lang="en-US" altLang="zh-TW" sz="3200" dirty="0" smtClean="0"/>
              <a:t>2013</a:t>
            </a:r>
            <a:r>
              <a:rPr kumimoji="1" lang="zh-TW" altLang="en-US" sz="3200" dirty="0" smtClean="0"/>
              <a:t>年</a:t>
            </a:r>
            <a:endParaRPr kumimoji="1" lang="zh-TW" altLang="en-US" sz="3200" dirty="0"/>
          </a:p>
          <a:p>
            <a:endParaRPr kumimoji="1" lang="zh-TW" altLang="en-US" dirty="0"/>
          </a:p>
        </p:txBody>
      </p:sp>
      <p:pic>
        <p:nvPicPr>
          <p:cNvPr id="5" name="內容版面配置區 4" descr="討海人，晨星2013.jpeg"/>
          <p:cNvPicPr>
            <a:picLocks noGrp="1" noChangeAspect="1"/>
          </p:cNvPicPr>
          <p:nvPr>
            <p:ph sz="half" idx="2"/>
          </p:nvPr>
        </p:nvPicPr>
        <p:blipFill>
          <a:blip r:embed="rId2">
            <a:extLst>
              <a:ext uri="{28A0092B-C50C-407E-A947-70E740481C1C}">
                <a14:useLocalDpi xmlns:a14="http://schemas.microsoft.com/office/drawing/2010/main" val="0"/>
              </a:ext>
            </a:extLst>
          </a:blip>
          <a:srcRect l="5345" r="5345"/>
          <a:stretch>
            <a:fillRect/>
          </a:stretch>
        </p:blipFill>
        <p:spPr>
          <a:xfrm>
            <a:off x="4629150" y="1825625"/>
            <a:ext cx="4119314" cy="4351338"/>
          </a:xfrm>
        </p:spPr>
      </p:pic>
    </p:spTree>
    <p:extLst>
      <p:ext uri="{BB962C8B-B14F-4D97-AF65-F5344CB8AC3E}">
        <p14:creationId xmlns:p14="http://schemas.microsoft.com/office/powerpoint/2010/main" val="392391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a:t>重要作品舉隅</a:t>
            </a:r>
            <a:endParaRPr kumimoji="1" lang="zh-TW" altLang="en-US" sz="3600" dirty="0"/>
          </a:p>
        </p:txBody>
      </p:sp>
      <p:pic>
        <p:nvPicPr>
          <p:cNvPr id="5" name="內容版面配置區 4" descr="大島小島，有鹿文化2015.jpeg"/>
          <p:cNvPicPr>
            <a:picLocks noGrp="1" noChangeAspect="1"/>
          </p:cNvPicPr>
          <p:nvPr>
            <p:ph sz="half" idx="1"/>
          </p:nvPr>
        </p:nvPicPr>
        <p:blipFill>
          <a:blip r:embed="rId2">
            <a:extLst>
              <a:ext uri="{28A0092B-C50C-407E-A947-70E740481C1C}">
                <a14:useLocalDpi xmlns:a14="http://schemas.microsoft.com/office/drawing/2010/main" val="0"/>
              </a:ext>
            </a:extLst>
          </a:blip>
          <a:srcRect l="8481" r="8481"/>
          <a:stretch>
            <a:fillRect/>
          </a:stretch>
        </p:blipFill>
        <p:spPr>
          <a:xfrm>
            <a:off x="323528" y="1825625"/>
            <a:ext cx="4191322" cy="4351338"/>
          </a:xfrm>
        </p:spPr>
      </p:pic>
      <p:sp>
        <p:nvSpPr>
          <p:cNvPr id="4" name="內容版面配置區 3"/>
          <p:cNvSpPr>
            <a:spLocks noGrp="1"/>
          </p:cNvSpPr>
          <p:nvPr>
            <p:ph sz="half" idx="2"/>
          </p:nvPr>
        </p:nvSpPr>
        <p:spPr/>
        <p:txBody>
          <a:bodyPr/>
          <a:lstStyle/>
          <a:p>
            <a:pPr algn="just">
              <a:lnSpc>
                <a:spcPct val="150000"/>
              </a:lnSpc>
            </a:pPr>
            <a:r>
              <a:rPr kumimoji="1" lang="zh-TW" altLang="en-US" sz="3200" dirty="0"/>
              <a:t>出版社</a:t>
            </a:r>
            <a:r>
              <a:rPr kumimoji="1" lang="zh-TW" altLang="en-US" sz="3200" dirty="0" smtClean="0"/>
              <a:t>：有鹿文化</a:t>
            </a:r>
            <a:endParaRPr kumimoji="1" lang="en-US" altLang="zh-TW" sz="3200" dirty="0"/>
          </a:p>
          <a:p>
            <a:pPr algn="just">
              <a:lnSpc>
                <a:spcPct val="150000"/>
              </a:lnSpc>
            </a:pPr>
            <a:r>
              <a:rPr kumimoji="1" lang="zh-TW" altLang="en-US" sz="3200" dirty="0"/>
              <a:t>出版日期：</a:t>
            </a:r>
            <a:r>
              <a:rPr kumimoji="1" lang="en-US" altLang="zh-TW" sz="3200" dirty="0" smtClean="0"/>
              <a:t>2015</a:t>
            </a:r>
            <a:r>
              <a:rPr kumimoji="1" lang="zh-TW" altLang="en-US" sz="3200" dirty="0" smtClean="0"/>
              <a:t>年</a:t>
            </a:r>
            <a:endParaRPr kumimoji="1" lang="zh-TW" altLang="en-US" sz="3200" dirty="0"/>
          </a:p>
          <a:p>
            <a:endParaRPr kumimoji="1" lang="zh-TW" altLang="en-US" dirty="0"/>
          </a:p>
        </p:txBody>
      </p:sp>
    </p:spTree>
    <p:extLst>
      <p:ext uri="{BB962C8B-B14F-4D97-AF65-F5344CB8AC3E}">
        <p14:creationId xmlns:p14="http://schemas.microsoft.com/office/powerpoint/2010/main" val="120965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a:t>重要作品舉隅</a:t>
            </a:r>
            <a:endParaRPr kumimoji="1" lang="zh-TW" altLang="en-US" sz="3600" dirty="0"/>
          </a:p>
        </p:txBody>
      </p:sp>
      <p:sp>
        <p:nvSpPr>
          <p:cNvPr id="4" name="內容版面配置區 3"/>
          <p:cNvSpPr>
            <a:spLocks noGrp="1"/>
          </p:cNvSpPr>
          <p:nvPr>
            <p:ph sz="half" idx="2"/>
          </p:nvPr>
        </p:nvSpPr>
        <p:spPr/>
        <p:txBody>
          <a:bodyPr/>
          <a:lstStyle/>
          <a:p>
            <a:pPr algn="just">
              <a:lnSpc>
                <a:spcPct val="150000"/>
              </a:lnSpc>
            </a:pPr>
            <a:r>
              <a:rPr kumimoji="1" lang="zh-TW" altLang="en-US" sz="3200" dirty="0"/>
              <a:t>出版社</a:t>
            </a:r>
            <a:r>
              <a:rPr kumimoji="1" lang="zh-TW" altLang="en-US" sz="3200" dirty="0" smtClean="0"/>
              <a:t>：有鹿文化</a:t>
            </a:r>
            <a:endParaRPr kumimoji="1" lang="en-US" altLang="zh-TW" sz="3200" dirty="0"/>
          </a:p>
          <a:p>
            <a:pPr algn="just">
              <a:lnSpc>
                <a:spcPct val="150000"/>
              </a:lnSpc>
            </a:pPr>
            <a:r>
              <a:rPr kumimoji="1" lang="zh-TW" altLang="en-US" sz="3200" dirty="0"/>
              <a:t>出版日期：</a:t>
            </a:r>
            <a:r>
              <a:rPr kumimoji="1" lang="en-US" altLang="zh-TW" sz="3200" dirty="0" smtClean="0"/>
              <a:t>2016</a:t>
            </a:r>
            <a:r>
              <a:rPr kumimoji="1" lang="zh-TW" altLang="en-US" sz="3200" dirty="0" smtClean="0"/>
              <a:t>年</a:t>
            </a:r>
            <a:endParaRPr kumimoji="1" lang="zh-TW" altLang="en-US" sz="3200" dirty="0"/>
          </a:p>
          <a:p>
            <a:endParaRPr kumimoji="1" lang="zh-TW" altLang="en-US" dirty="0"/>
          </a:p>
        </p:txBody>
      </p:sp>
      <p:pic>
        <p:nvPicPr>
          <p:cNvPr id="6" name="內容版面配置區 5" descr="海童：一本漂流的想像誌，有鹿文化2016.jpeg"/>
          <p:cNvPicPr>
            <a:picLocks noGrp="1" noChangeAspect="1"/>
          </p:cNvPicPr>
          <p:nvPr>
            <p:ph sz="half" idx="1"/>
          </p:nvPr>
        </p:nvPicPr>
        <p:blipFill>
          <a:blip r:embed="rId2">
            <a:extLst>
              <a:ext uri="{28A0092B-C50C-407E-A947-70E740481C1C}">
                <a14:useLocalDpi xmlns:a14="http://schemas.microsoft.com/office/drawing/2010/main" val="0"/>
              </a:ext>
            </a:extLst>
          </a:blip>
          <a:srcRect l="5345" r="5345"/>
          <a:stretch>
            <a:fillRect/>
          </a:stretch>
        </p:blipFill>
        <p:spPr>
          <a:xfrm>
            <a:off x="467544" y="1825625"/>
            <a:ext cx="4047306" cy="4351338"/>
          </a:xfrm>
        </p:spPr>
      </p:pic>
    </p:spTree>
    <p:extLst>
      <p:ext uri="{BB962C8B-B14F-4D97-AF65-F5344CB8AC3E}">
        <p14:creationId xmlns:p14="http://schemas.microsoft.com/office/powerpoint/2010/main" val="109292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smtClean="0"/>
              <a:t>竭澤而漁</a:t>
            </a:r>
            <a:endParaRPr kumimoji="1" lang="zh-TW" altLang="en-US" sz="4000" dirty="0"/>
          </a:p>
        </p:txBody>
      </p:sp>
      <p:sp>
        <p:nvSpPr>
          <p:cNvPr id="3" name="內容版面配置區 2"/>
          <p:cNvSpPr>
            <a:spLocks noGrp="1"/>
          </p:cNvSpPr>
          <p:nvPr>
            <p:ph idx="1"/>
          </p:nvPr>
        </p:nvSpPr>
        <p:spPr/>
        <p:txBody>
          <a:bodyPr>
            <a:normAutofit/>
          </a:bodyPr>
          <a:lstStyle/>
          <a:p>
            <a:pPr algn="just">
              <a:lnSpc>
                <a:spcPct val="130000"/>
              </a:lnSpc>
            </a:pPr>
            <a:r>
              <a:rPr kumimoji="1" lang="zh-TW" altLang="en-US" sz="3400" dirty="0"/>
              <a:t>「</a:t>
            </a:r>
            <a:r>
              <a:rPr lang="zh-TW" altLang="en-US" sz="3400" dirty="0">
                <a:solidFill>
                  <a:srgbClr val="002060"/>
                </a:solidFill>
                <a:latin typeface="標楷體" pitchFamily="65" charset="-120"/>
                <a:ea typeface="標楷體" pitchFamily="65" charset="-120"/>
              </a:rPr>
              <a:t>現在的魚仔，連談戀愛的機會都沒有。</a:t>
            </a:r>
            <a:r>
              <a:rPr kumimoji="1" lang="zh-TW" altLang="en-US" sz="3400" dirty="0" smtClean="0"/>
              <a:t>」</a:t>
            </a:r>
            <a:endParaRPr kumimoji="1" lang="en-US" altLang="zh-TW" sz="3400" dirty="0" smtClean="0"/>
          </a:p>
          <a:p>
            <a:pPr algn="just">
              <a:lnSpc>
                <a:spcPct val="130000"/>
              </a:lnSpc>
            </a:pPr>
            <a:r>
              <a:rPr kumimoji="1" lang="en-US" altLang="zh-TW" sz="3400" dirty="0"/>
              <a:t>《</a:t>
            </a:r>
            <a:r>
              <a:rPr kumimoji="1" lang="zh-TW" altLang="en-US" sz="3400" dirty="0"/>
              <a:t>呂氏春秋．孝行覽．義賞</a:t>
            </a:r>
            <a:r>
              <a:rPr kumimoji="1" lang="en-US" altLang="zh-TW" sz="3400" dirty="0"/>
              <a:t>》</a:t>
            </a:r>
            <a:r>
              <a:rPr kumimoji="1" lang="zh-TW" altLang="en-US" sz="3400" dirty="0"/>
              <a:t>：「</a:t>
            </a:r>
            <a:r>
              <a:rPr lang="zh-TW" altLang="en-US" sz="3400" dirty="0">
                <a:solidFill>
                  <a:srgbClr val="002060"/>
                </a:solidFill>
                <a:latin typeface="標楷體" pitchFamily="65" charset="-120"/>
                <a:ea typeface="標楷體" pitchFamily="65" charset="-120"/>
              </a:rPr>
              <a:t>竭澤而漁，豈不獲得，而明年無魚。</a:t>
            </a:r>
            <a:r>
              <a:rPr kumimoji="1" lang="zh-TW" altLang="en-US" sz="3400" dirty="0" smtClean="0"/>
              <a:t>」</a:t>
            </a:r>
            <a:endParaRPr kumimoji="1" lang="en-US" altLang="zh-TW" sz="3400" dirty="0" smtClean="0"/>
          </a:p>
          <a:p>
            <a:pPr algn="just">
              <a:lnSpc>
                <a:spcPct val="130000"/>
              </a:lnSpc>
            </a:pPr>
            <a:r>
              <a:rPr kumimoji="1" lang="en-US" altLang="zh-TW" sz="3400" dirty="0"/>
              <a:t>https://</a:t>
            </a:r>
            <a:r>
              <a:rPr kumimoji="1" lang="en-US" altLang="zh-TW" sz="3400" dirty="0" err="1"/>
              <a:t>www.youtube.com</a:t>
            </a:r>
            <a:r>
              <a:rPr kumimoji="1" lang="en-US" altLang="zh-TW" sz="3400" dirty="0"/>
              <a:t>/</a:t>
            </a:r>
            <a:r>
              <a:rPr kumimoji="1" lang="en-US" altLang="zh-TW" sz="3400" dirty="0" err="1"/>
              <a:t>watch?v</a:t>
            </a:r>
            <a:r>
              <a:rPr kumimoji="1" lang="en-US" altLang="zh-TW" sz="3400" dirty="0"/>
              <a:t>=-NHs2MgI4IM</a:t>
            </a:r>
            <a:endParaRPr kumimoji="1" lang="zh-TW" altLang="en-US" sz="3400" dirty="0"/>
          </a:p>
        </p:txBody>
      </p:sp>
    </p:spTree>
    <p:extLst>
      <p:ext uri="{BB962C8B-B14F-4D97-AF65-F5344CB8AC3E}">
        <p14:creationId xmlns:p14="http://schemas.microsoft.com/office/powerpoint/2010/main" val="4410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dirty="0"/>
              <a:t>魩仔魚 </a:t>
            </a:r>
            <a:endParaRPr kumimoji="1" lang="zh-TW" altLang="en-US" sz="4000" dirty="0"/>
          </a:p>
        </p:txBody>
      </p:sp>
      <p:pic>
        <p:nvPicPr>
          <p:cNvPr id="4" name="內容版面配置區 3" descr="1.jpg"/>
          <p:cNvPicPr>
            <a:picLocks noGrp="1" noChangeAspect="1"/>
          </p:cNvPicPr>
          <p:nvPr>
            <p:ph idx="1"/>
          </p:nvPr>
        </p:nvPicPr>
        <p:blipFill>
          <a:blip r:embed="rId2">
            <a:extLst>
              <a:ext uri="{28A0092B-C50C-407E-A947-70E740481C1C}">
                <a14:useLocalDpi xmlns:a14="http://schemas.microsoft.com/office/drawing/2010/main" val="0"/>
              </a:ext>
            </a:extLst>
          </a:blip>
          <a:srcRect t="13218" b="13218"/>
          <a:stretch>
            <a:fillRect/>
          </a:stretch>
        </p:blipFill>
        <p:spPr/>
      </p:pic>
    </p:spTree>
    <p:extLst>
      <p:ext uri="{BB962C8B-B14F-4D97-AF65-F5344CB8AC3E}">
        <p14:creationId xmlns:p14="http://schemas.microsoft.com/office/powerpoint/2010/main" val="34262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dirty="0"/>
              <a:t>魩仔魚 </a:t>
            </a:r>
            <a:endParaRPr kumimoji="1" lang="zh-TW" altLang="en-US" sz="4000" dirty="0"/>
          </a:p>
        </p:txBody>
      </p:sp>
      <p:pic>
        <p:nvPicPr>
          <p:cNvPr id="5" name="內容版面配置區 4" descr="n66.jpg"/>
          <p:cNvPicPr>
            <a:picLocks noGrp="1" noChangeAspect="1"/>
          </p:cNvPicPr>
          <p:nvPr>
            <p:ph idx="1"/>
          </p:nvPr>
        </p:nvPicPr>
        <p:blipFill>
          <a:blip r:embed="rId2">
            <a:extLst>
              <a:ext uri="{28A0092B-C50C-407E-A947-70E740481C1C}">
                <a14:useLocalDpi xmlns:a14="http://schemas.microsoft.com/office/drawing/2010/main" val="0"/>
              </a:ext>
            </a:extLst>
          </a:blip>
          <a:srcRect t="22413" b="22413"/>
          <a:stretch>
            <a:fillRect/>
          </a:stretch>
        </p:blipFill>
        <p:spPr/>
      </p:pic>
    </p:spTree>
    <p:extLst>
      <p:ext uri="{BB962C8B-B14F-4D97-AF65-F5344CB8AC3E}">
        <p14:creationId xmlns:p14="http://schemas.microsoft.com/office/powerpoint/2010/main" val="218395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4000" dirty="0" smtClean="0"/>
              <a:t>魚</a:t>
            </a:r>
            <a:r>
              <a:rPr lang="zh-TW" altLang="en-US" sz="4000" dirty="0" smtClean="0"/>
              <a:t>苗</a:t>
            </a:r>
            <a:r>
              <a:rPr lang="zh-TW" altLang="zh-TW" sz="4000" dirty="0" smtClean="0"/>
              <a:t> </a:t>
            </a:r>
            <a:endParaRPr kumimoji="1" lang="zh-TW" altLang="en-US" sz="4000" dirty="0"/>
          </a:p>
        </p:txBody>
      </p:sp>
      <p:pic>
        <p:nvPicPr>
          <p:cNvPr id="4" name="內容版面配置區 3" descr="40567_1.jpg"/>
          <p:cNvPicPr>
            <a:picLocks noGrp="1" noChangeAspect="1"/>
          </p:cNvPicPr>
          <p:nvPr>
            <p:ph idx="1"/>
          </p:nvPr>
        </p:nvPicPr>
        <p:blipFill>
          <a:blip r:embed="rId2">
            <a:extLst>
              <a:ext uri="{28A0092B-C50C-407E-A947-70E740481C1C}">
                <a14:useLocalDpi xmlns:a14="http://schemas.microsoft.com/office/drawing/2010/main" val="0"/>
              </a:ext>
            </a:extLst>
          </a:blip>
          <a:srcRect t="8640" b="8640"/>
          <a:stretch>
            <a:fillRect/>
          </a:stretch>
        </p:blipFill>
        <p:spPr/>
      </p:pic>
    </p:spTree>
    <p:extLst>
      <p:ext uri="{BB962C8B-B14F-4D97-AF65-F5344CB8AC3E}">
        <p14:creationId xmlns:p14="http://schemas.microsoft.com/office/powerpoint/2010/main" val="399825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kumimoji="1" lang="zh-TW" altLang="en-US" sz="4000" dirty="0" smtClean="0"/>
              <a:t>海洋文化</a:t>
            </a:r>
            <a:r>
              <a:rPr kumimoji="1" lang="en-US" altLang="zh-TW" sz="4000" dirty="0"/>
              <a:t> </a:t>
            </a:r>
            <a:r>
              <a:rPr kumimoji="1" lang="en-US" altLang="zh-TW" sz="4000" dirty="0" smtClean="0"/>
              <a:t>VS.</a:t>
            </a:r>
            <a:r>
              <a:rPr kumimoji="1" lang="zh-TW" altLang="en-US" sz="4000" dirty="0" smtClean="0"/>
              <a:t> 島民心態</a:t>
            </a:r>
            <a:endParaRPr kumimoji="1" lang="zh-TW" altLang="en-US" sz="4000" dirty="0"/>
          </a:p>
        </p:txBody>
      </p:sp>
      <p:sp>
        <p:nvSpPr>
          <p:cNvPr id="6" name="內容版面配置區 5"/>
          <p:cNvSpPr>
            <a:spLocks noGrp="1"/>
          </p:cNvSpPr>
          <p:nvPr>
            <p:ph idx="1"/>
          </p:nvPr>
        </p:nvSpPr>
        <p:spPr/>
        <p:txBody>
          <a:bodyPr>
            <a:normAutofit/>
          </a:bodyPr>
          <a:lstStyle/>
          <a:p>
            <a:pPr algn="just">
              <a:lnSpc>
                <a:spcPct val="130000"/>
              </a:lnSpc>
            </a:pPr>
            <a:r>
              <a:rPr kumimoji="1" lang="zh-TW" altLang="en-US" sz="3600" dirty="0" smtClean="0"/>
              <a:t>寬容壯闊</a:t>
            </a:r>
            <a:r>
              <a:rPr kumimoji="1" lang="zh-TW" altLang="en-US" sz="3600" dirty="0"/>
              <a:t>，勇於冒險，</a:t>
            </a:r>
            <a:r>
              <a:rPr kumimoji="1" lang="zh-TW" altLang="en-US" sz="3600" dirty="0" smtClean="0"/>
              <a:t>視野恢</a:t>
            </a:r>
            <a:r>
              <a:rPr kumimoji="1" lang="zh-TW" altLang="en-US" sz="3600" dirty="0"/>
              <a:t>弘</a:t>
            </a:r>
            <a:r>
              <a:rPr kumimoji="1" lang="zh-TW" altLang="en-US" sz="3600" dirty="0" smtClean="0"/>
              <a:t>，浪漫幻想。</a:t>
            </a:r>
            <a:endParaRPr kumimoji="1" lang="en-US" altLang="zh-TW" sz="3600" dirty="0" smtClean="0"/>
          </a:p>
          <a:p>
            <a:pPr algn="just">
              <a:lnSpc>
                <a:spcPct val="130000"/>
              </a:lnSpc>
            </a:pPr>
            <a:r>
              <a:rPr kumimoji="1" lang="zh-TW" altLang="en-US" sz="3600" dirty="0"/>
              <a:t>心胸狹窄，</a:t>
            </a:r>
            <a:r>
              <a:rPr kumimoji="1" lang="zh-TW" altLang="en-US" sz="3600" dirty="0" smtClean="0"/>
              <a:t>眼光淺短，喜歡內鬥</a:t>
            </a:r>
            <a:r>
              <a:rPr kumimoji="1" lang="zh-TW" altLang="en-US" sz="3600" dirty="0"/>
              <a:t>，現實功利。</a:t>
            </a:r>
          </a:p>
          <a:p>
            <a:pPr algn="just">
              <a:lnSpc>
                <a:spcPct val="130000"/>
              </a:lnSpc>
            </a:pPr>
            <a:endParaRPr kumimoji="1" lang="zh-TW" altLang="en-US" sz="3600" dirty="0"/>
          </a:p>
          <a:p>
            <a:pPr algn="just">
              <a:lnSpc>
                <a:spcPct val="130000"/>
              </a:lnSpc>
            </a:pPr>
            <a:endParaRPr kumimoji="1" lang="zh-TW" altLang="en-US" sz="3200" dirty="0"/>
          </a:p>
        </p:txBody>
      </p:sp>
    </p:spTree>
    <p:extLst>
      <p:ext uri="{BB962C8B-B14F-4D97-AF65-F5344CB8AC3E}">
        <p14:creationId xmlns:p14="http://schemas.microsoft.com/office/powerpoint/2010/main" val="196738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11560" y="1124744"/>
            <a:ext cx="8280920" cy="1368152"/>
          </a:xfrm>
        </p:spPr>
        <p:txBody>
          <a:bodyPr>
            <a:normAutofit/>
          </a:bodyPr>
          <a:lstStyle/>
          <a:p>
            <a:pPr>
              <a:lnSpc>
                <a:spcPct val="150000"/>
              </a:lnSpc>
            </a:pPr>
            <a:r>
              <a:rPr lang="zh-TW" altLang="en-US" sz="4600" b="1" dirty="0" smtClean="0">
                <a:solidFill>
                  <a:schemeClr val="accent2">
                    <a:lumMod val="50000"/>
                  </a:schemeClr>
                </a:solidFill>
                <a:latin typeface="Adobe 繁黑體 Std B" panose="020B0700000000000000" pitchFamily="34" charset="-120"/>
                <a:ea typeface="Adobe 繁黑體 Std B" panose="020B0700000000000000" pitchFamily="34" charset="-120"/>
              </a:rPr>
              <a:t>里革斷罟匡君．拒吃</a:t>
            </a:r>
            <a:r>
              <a:rPr lang="zh-TW" altLang="en-US" sz="4600" b="1" dirty="0">
                <a:solidFill>
                  <a:schemeClr val="accent2">
                    <a:lumMod val="50000"/>
                  </a:schemeClr>
                </a:solidFill>
                <a:latin typeface="Adobe 繁黑體 Std B" panose="020B0700000000000000" pitchFamily="34" charset="-120"/>
                <a:ea typeface="Adobe 繁黑體 Std B" panose="020B0700000000000000" pitchFamily="34" charset="-120"/>
              </a:rPr>
              <a:t>魩</a:t>
            </a:r>
            <a:r>
              <a:rPr lang="zh-TW" altLang="en-US" sz="4600" b="1" dirty="0" smtClean="0">
                <a:solidFill>
                  <a:schemeClr val="accent2">
                    <a:lumMod val="50000"/>
                  </a:schemeClr>
                </a:solidFill>
                <a:latin typeface="Adobe 繁黑體 Std B" panose="020B0700000000000000" pitchFamily="34" charset="-120"/>
                <a:ea typeface="Adobe 繁黑體 Std B" panose="020B0700000000000000" pitchFamily="34" charset="-120"/>
              </a:rPr>
              <a:t>仔魚</a:t>
            </a:r>
            <a:endParaRPr lang="en-US" altLang="zh-TW" sz="6600" b="1" dirty="0" smtClean="0">
              <a:solidFill>
                <a:schemeClr val="tx1"/>
              </a:solidFill>
              <a:latin typeface="微軟正黑體" pitchFamily="34" charset="-120"/>
              <a:ea typeface="微軟正黑體" pitchFamily="34" charset="-120"/>
            </a:endParaRPr>
          </a:p>
          <a:p>
            <a:pPr algn="l"/>
            <a:endParaRPr lang="zh-TW" altLang="en-US" sz="6600" b="1" dirty="0">
              <a:solidFill>
                <a:schemeClr val="tx1"/>
              </a:solidFill>
              <a:latin typeface="微軟正黑體" pitchFamily="34" charset="-120"/>
              <a:ea typeface="微軟正黑體" pitchFamily="34" charset="-120"/>
            </a:endParaRPr>
          </a:p>
        </p:txBody>
      </p:sp>
      <p:sp>
        <p:nvSpPr>
          <p:cNvPr id="6" name="副標題 2"/>
          <p:cNvSpPr txBox="1">
            <a:spLocks/>
          </p:cNvSpPr>
          <p:nvPr/>
        </p:nvSpPr>
        <p:spPr>
          <a:xfrm>
            <a:off x="465584" y="2333058"/>
            <a:ext cx="8208912" cy="171468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50000"/>
              </a:lnSpc>
            </a:pPr>
            <a:endParaRPr lang="en-US" altLang="zh-TW" b="1" dirty="0" smtClean="0">
              <a:solidFill>
                <a:schemeClr val="bg1">
                  <a:lumMod val="50000"/>
                </a:schemeClr>
              </a:solidFill>
              <a:latin typeface="Adobe 明體 Std L" panose="02020300000000000000" pitchFamily="18" charset="-120"/>
              <a:ea typeface="Adobe 明體 Std L" panose="02020300000000000000" pitchFamily="18" charset="-120"/>
            </a:endParaRPr>
          </a:p>
          <a:p>
            <a:pPr algn="l">
              <a:lnSpc>
                <a:spcPct val="150000"/>
              </a:lnSpc>
            </a:pPr>
            <a:r>
              <a:rPr lang="zh-TW" altLang="en-US" b="1" dirty="0" smtClean="0">
                <a:solidFill>
                  <a:schemeClr val="bg1">
                    <a:lumMod val="50000"/>
                  </a:schemeClr>
                </a:solidFill>
                <a:latin typeface="Adobe 明體 Std L" panose="02020300000000000000" pitchFamily="18" charset="-120"/>
                <a:ea typeface="Adobe 明體 Std L" panose="02020300000000000000" pitchFamily="18" charset="-120"/>
              </a:rPr>
              <a:t>簡報製作：施寬文、鄭姿函</a:t>
            </a:r>
            <a:endParaRPr lang="en-US" altLang="zh-TW" b="1" dirty="0" smtClean="0">
              <a:solidFill>
                <a:schemeClr val="bg1">
                  <a:lumMod val="50000"/>
                </a:schemeClr>
              </a:solidFill>
              <a:latin typeface="Adobe 明體 Std L" panose="02020300000000000000" pitchFamily="18" charset="-120"/>
              <a:ea typeface="Adobe 明體 Std L" panose="02020300000000000000" pitchFamily="18" charset="-120"/>
            </a:endParaRPr>
          </a:p>
          <a:p>
            <a:pPr algn="l">
              <a:lnSpc>
                <a:spcPct val="150000"/>
              </a:lnSpc>
            </a:pPr>
            <a:r>
              <a:rPr lang="en-US" altLang="zh-TW" b="1" dirty="0" smtClean="0">
                <a:solidFill>
                  <a:schemeClr val="bg1">
                    <a:lumMod val="50000"/>
                  </a:schemeClr>
                </a:solidFill>
                <a:latin typeface="Adobe 明體 Std L" panose="02020300000000000000" pitchFamily="18" charset="-120"/>
                <a:ea typeface="Adobe 明體 Std L" panose="02020300000000000000" pitchFamily="18" charset="-120"/>
              </a:rPr>
              <a:t>2017.01.01</a:t>
            </a:r>
            <a:endParaRPr lang="zh-TW" altLang="en-US" sz="1400" dirty="0" smtClean="0">
              <a:solidFill>
                <a:schemeClr val="bg1">
                  <a:lumMod val="50000"/>
                </a:schemeClr>
              </a:solidFill>
              <a:latin typeface="Adobe 明體 Std L" panose="02020300000000000000" pitchFamily="18" charset="-120"/>
              <a:ea typeface="Adobe 明體 Std L" panose="02020300000000000000" pitchFamily="18" charset="-120"/>
            </a:endParaRPr>
          </a:p>
          <a:p>
            <a:pPr algn="l">
              <a:lnSpc>
                <a:spcPct val="150000"/>
              </a:lnSpc>
            </a:pPr>
            <a:endParaRPr lang="en-US" altLang="zh-TW" sz="1400" b="1" dirty="0" smtClean="0">
              <a:solidFill>
                <a:schemeClr val="bg1">
                  <a:lumMod val="50000"/>
                </a:schemeClr>
              </a:solidFill>
              <a:latin typeface="Adobe 繁黑體 Std B" panose="020B0700000000000000" pitchFamily="34" charset="-120"/>
              <a:ea typeface="Adobe 繁黑體 Std B" panose="020B0700000000000000" pitchFamily="34" charset="-120"/>
            </a:endParaRPr>
          </a:p>
          <a:p>
            <a:pPr algn="l">
              <a:lnSpc>
                <a:spcPct val="150000"/>
              </a:lnSpc>
            </a:pPr>
            <a:endParaRPr lang="zh-TW" altLang="en-US" sz="1400" b="1" dirty="0">
              <a:solidFill>
                <a:schemeClr val="bg1">
                  <a:lumMod val="50000"/>
                </a:schemeClr>
              </a:solidFill>
              <a:latin typeface="Adobe 繁黑體 Std B" panose="020B0700000000000000" pitchFamily="34" charset="-120"/>
              <a:ea typeface="Adobe 繁黑體 Std B" panose="020B0700000000000000" pitchFamily="34" charset="-120"/>
            </a:endParaRPr>
          </a:p>
        </p:txBody>
      </p:sp>
      <p:sp>
        <p:nvSpPr>
          <p:cNvPr id="2" name="文字方塊 1"/>
          <p:cNvSpPr txBox="1"/>
          <p:nvPr/>
        </p:nvSpPr>
        <p:spPr>
          <a:xfrm>
            <a:off x="683568" y="5589240"/>
            <a:ext cx="3240360" cy="369332"/>
          </a:xfrm>
          <a:prstGeom prst="rect">
            <a:avLst/>
          </a:prstGeom>
          <a:noFill/>
        </p:spPr>
        <p:txBody>
          <a:bodyPr wrap="square" rtlCol="0">
            <a:spAutoFit/>
          </a:bodyPr>
          <a:lstStyle/>
          <a:p>
            <a:endParaRPr lang="zh-TW" altLang="en-US" dirty="0">
              <a:solidFill>
                <a:srgbClr val="FF0000"/>
              </a:solidFill>
            </a:endParaRPr>
          </a:p>
        </p:txBody>
      </p:sp>
      <p:sp>
        <p:nvSpPr>
          <p:cNvPr id="4" name="矩形 3"/>
          <p:cNvSpPr/>
          <p:nvPr/>
        </p:nvSpPr>
        <p:spPr>
          <a:xfrm>
            <a:off x="4462034" y="3290501"/>
            <a:ext cx="219932" cy="276999"/>
          </a:xfrm>
          <a:prstGeom prst="rect">
            <a:avLst/>
          </a:prstGeom>
        </p:spPr>
        <p:txBody>
          <a:bodyPr wrap="none">
            <a:spAutoFit/>
          </a:bodyPr>
          <a:lstStyle/>
          <a:p>
            <a:pPr>
              <a:spcAft>
                <a:spcPts val="0"/>
              </a:spcAft>
            </a:pPr>
            <a:r>
              <a:rPr lang="en-US" altLang="zh-TW" sz="1200" kern="100" dirty="0">
                <a:latin typeface="Calibri" panose="020F0502020204030204" pitchFamily="34" charset="0"/>
                <a:cs typeface="Times New Roman" panose="02020603050405020304" pitchFamily="18" charset="0"/>
              </a:rPr>
              <a:t> </a:t>
            </a:r>
            <a:endParaRPr lang="zh-TW" altLang="zh-TW" sz="12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21117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smtClean="0"/>
              <a:t>陳克華</a:t>
            </a:r>
            <a:endParaRPr kumimoji="1" lang="zh-TW" altLang="en-US" sz="4000" dirty="0"/>
          </a:p>
        </p:txBody>
      </p:sp>
      <p:sp>
        <p:nvSpPr>
          <p:cNvPr id="3" name="內容版面配置區 2"/>
          <p:cNvSpPr>
            <a:spLocks noGrp="1"/>
          </p:cNvSpPr>
          <p:nvPr>
            <p:ph idx="1"/>
          </p:nvPr>
        </p:nvSpPr>
        <p:spPr/>
        <p:txBody>
          <a:bodyPr>
            <a:normAutofit/>
          </a:bodyPr>
          <a:lstStyle/>
          <a:p>
            <a:pPr marL="0" indent="0" algn="just">
              <a:lnSpc>
                <a:spcPct val="150000"/>
              </a:lnSpc>
              <a:buNone/>
            </a:pPr>
            <a:r>
              <a:rPr kumimoji="1" lang="zh-TW" altLang="en-US" sz="3600" dirty="0"/>
              <a:t>整天只關</a:t>
            </a:r>
            <a:r>
              <a:rPr kumimoji="1" lang="zh-TW" altLang="en-US" sz="3600" dirty="0" smtClean="0"/>
              <a:t>心自己的肚</a:t>
            </a:r>
            <a:r>
              <a:rPr kumimoji="1" lang="zh-TW" altLang="en-US" sz="3600" dirty="0"/>
              <a:t>臍眼，偶而抬起頭悲情的責怪別人為什麼不來關心</a:t>
            </a:r>
            <a:r>
              <a:rPr kumimoji="1" lang="zh-TW" altLang="en-US" sz="3600" dirty="0" smtClean="0"/>
              <a:t>我的肚</a:t>
            </a:r>
            <a:r>
              <a:rPr kumimoji="1" lang="zh-TW" altLang="en-US" sz="3600" dirty="0"/>
              <a:t>臍</a:t>
            </a:r>
            <a:r>
              <a:rPr kumimoji="1" lang="zh-TW" altLang="en-US" sz="3600" dirty="0" smtClean="0"/>
              <a:t>眼。</a:t>
            </a:r>
            <a:endParaRPr kumimoji="1" lang="zh-TW" altLang="en-US" sz="3600" dirty="0"/>
          </a:p>
          <a:p>
            <a:pPr marL="0" indent="0" algn="just">
              <a:lnSpc>
                <a:spcPct val="120000"/>
              </a:lnSpc>
              <a:buNone/>
            </a:pPr>
            <a:endParaRPr kumimoji="1" lang="zh-TW" altLang="en-US" sz="3200" dirty="0"/>
          </a:p>
        </p:txBody>
      </p:sp>
    </p:spTree>
    <p:extLst>
      <p:ext uri="{BB962C8B-B14F-4D97-AF65-F5344CB8AC3E}">
        <p14:creationId xmlns:p14="http://schemas.microsoft.com/office/powerpoint/2010/main" val="13608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smtClean="0"/>
              <a:t>王家祥：秋日的聲音</a:t>
            </a:r>
            <a:endParaRPr kumimoji="1" lang="zh-TW" altLang="en-US" sz="4000" dirty="0"/>
          </a:p>
        </p:txBody>
      </p:sp>
      <p:sp>
        <p:nvSpPr>
          <p:cNvPr id="3" name="內容版面配置區 2"/>
          <p:cNvSpPr>
            <a:spLocks noGrp="1"/>
          </p:cNvSpPr>
          <p:nvPr>
            <p:ph idx="1"/>
          </p:nvPr>
        </p:nvSpPr>
        <p:spPr>
          <a:xfrm>
            <a:off x="467544" y="1825624"/>
            <a:ext cx="8424936" cy="4699719"/>
          </a:xfrm>
        </p:spPr>
        <p:txBody>
          <a:bodyPr>
            <a:normAutofit/>
          </a:bodyPr>
          <a:lstStyle/>
          <a:p>
            <a:pPr marL="0" indent="0" algn="just">
              <a:lnSpc>
                <a:spcPct val="130000"/>
              </a:lnSpc>
              <a:buNone/>
            </a:pPr>
            <a:r>
              <a:rPr kumimoji="1" lang="zh-TW" altLang="en-US" sz="3200" dirty="0"/>
              <a:t>我彷彿也聽得見海洋倒退，地層陷落，嘈雜的抽沙機正在偷偷搗毀魚貝類繁殖的海床，喧囂的推土機正瘋狂填高海岸沼澤，愚癡地想與大海爭地。</a:t>
            </a:r>
            <a:r>
              <a:rPr kumimoji="1" lang="zh-TW" altLang="en-US" sz="3200" dirty="0">
                <a:solidFill>
                  <a:srgbClr val="FF0000"/>
                </a:solidFill>
              </a:rPr>
              <a:t>可是海岸陷落，漁民捕不到魚的聲音很微弱，在秋天裡幾乎聽不到，那些忙碌的企業家與政府官員聽不到。</a:t>
            </a:r>
          </a:p>
        </p:txBody>
      </p:sp>
    </p:spTree>
    <p:extLst>
      <p:ext uri="{BB962C8B-B14F-4D97-AF65-F5344CB8AC3E}">
        <p14:creationId xmlns:p14="http://schemas.microsoft.com/office/powerpoint/2010/main" val="13608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a:t>王家祥：秋日的聲音</a:t>
            </a:r>
            <a:endParaRPr kumimoji="1" lang="zh-TW" altLang="en-US" sz="3600" dirty="0"/>
          </a:p>
        </p:txBody>
      </p:sp>
      <p:sp>
        <p:nvSpPr>
          <p:cNvPr id="3" name="內容版面配置區 2"/>
          <p:cNvSpPr>
            <a:spLocks noGrp="1"/>
          </p:cNvSpPr>
          <p:nvPr>
            <p:ph idx="1"/>
          </p:nvPr>
        </p:nvSpPr>
        <p:spPr/>
        <p:txBody>
          <a:bodyPr>
            <a:normAutofit/>
          </a:bodyPr>
          <a:lstStyle/>
          <a:p>
            <a:pPr marL="0" indent="0" algn="just">
              <a:lnSpc>
                <a:spcPct val="130000"/>
              </a:lnSpc>
              <a:buNone/>
            </a:pPr>
            <a:r>
              <a:rPr kumimoji="1" lang="zh-TW" altLang="en-US" sz="3200" dirty="0"/>
              <a:t>大海咬掉土地的聲音從來沒有驚嚇過那些炒作土地的財團或管理國土的官員，他們不斷在海岸建造自以為是的海堤，代表</a:t>
            </a:r>
            <a:r>
              <a:rPr kumimoji="1" lang="zh-TW" altLang="en-US" sz="3200" dirty="0">
                <a:solidFill>
                  <a:srgbClr val="FF0000"/>
                </a:solidFill>
              </a:rPr>
              <a:t>人類無知而混亂的欲望</a:t>
            </a:r>
            <a:r>
              <a:rPr kumimoji="1" lang="zh-TW" altLang="en-US" sz="3200" dirty="0"/>
              <a:t>；事實證明，那些摻雜著欲望和私心的所謂「人定勝天」的工程，在過去往往不堪一擊。</a:t>
            </a:r>
          </a:p>
        </p:txBody>
      </p:sp>
    </p:spTree>
    <p:extLst>
      <p:ext uri="{BB962C8B-B14F-4D97-AF65-F5344CB8AC3E}">
        <p14:creationId xmlns:p14="http://schemas.microsoft.com/office/powerpoint/2010/main" val="1986381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a:t>王家祥：秋日的聲音</a:t>
            </a:r>
            <a:endParaRPr kumimoji="1" lang="zh-TW" altLang="en-US" sz="3600" dirty="0"/>
          </a:p>
        </p:txBody>
      </p:sp>
      <p:sp>
        <p:nvSpPr>
          <p:cNvPr id="3" name="內容版面配置區 2"/>
          <p:cNvSpPr>
            <a:spLocks noGrp="1"/>
          </p:cNvSpPr>
          <p:nvPr>
            <p:ph idx="1"/>
          </p:nvPr>
        </p:nvSpPr>
        <p:spPr/>
        <p:txBody>
          <a:bodyPr>
            <a:normAutofit/>
          </a:bodyPr>
          <a:lstStyle/>
          <a:p>
            <a:pPr marL="0" indent="0" algn="just">
              <a:lnSpc>
                <a:spcPct val="130000"/>
              </a:lnSpc>
              <a:buNone/>
            </a:pPr>
            <a:r>
              <a:rPr kumimoji="1" lang="zh-TW" altLang="en-US" sz="3200" dirty="0"/>
              <a:t>他們迷信科技，但卻忘了背後的種種欲望可以掌控科技，甚至扭曲科技；於是科技在臺灣變得粗暴而無知；科技本身沒有錯，但科技之上還有更重要的</a:t>
            </a:r>
            <a:r>
              <a:rPr kumimoji="1" lang="zh-TW" altLang="en-US" sz="3200" dirty="0">
                <a:solidFill>
                  <a:srgbClr val="FF0000"/>
                </a:solidFill>
              </a:rPr>
              <a:t>人文</a:t>
            </a:r>
            <a:r>
              <a:rPr kumimoji="1" lang="zh-TW" altLang="en-US" sz="3200" dirty="0" smtClean="0">
                <a:solidFill>
                  <a:srgbClr val="FF0000"/>
                </a:solidFill>
              </a:rPr>
              <a:t>精神</a:t>
            </a:r>
            <a:r>
              <a:rPr kumimoji="1" lang="zh-TW" altLang="en-US" sz="3200" dirty="0" smtClean="0"/>
              <a:t>。</a:t>
            </a:r>
            <a:endParaRPr kumimoji="1" lang="en-US" altLang="zh-TW" sz="3200" dirty="0" smtClean="0"/>
          </a:p>
          <a:p>
            <a:pPr algn="just">
              <a:lnSpc>
                <a:spcPct val="130000"/>
              </a:lnSpc>
            </a:pPr>
            <a:r>
              <a:rPr kumimoji="1" lang="zh-TW" altLang="en-US" sz="3200" dirty="0" smtClean="0">
                <a:solidFill>
                  <a:srgbClr val="3366FF"/>
                </a:solidFill>
              </a:rPr>
              <a:t>謙卑的對待人類賴以安身立命的大自然。</a:t>
            </a:r>
            <a:endParaRPr kumimoji="1" lang="en-US" altLang="zh-TW" sz="3200" dirty="0" smtClean="0">
              <a:solidFill>
                <a:srgbClr val="3366FF"/>
              </a:solidFill>
            </a:endParaRPr>
          </a:p>
          <a:p>
            <a:pPr algn="just">
              <a:lnSpc>
                <a:spcPct val="130000"/>
              </a:lnSpc>
            </a:pPr>
            <a:r>
              <a:rPr kumimoji="1" lang="zh-TW" altLang="en-US" sz="3200" smtClean="0">
                <a:solidFill>
                  <a:srgbClr val="3366FF"/>
                </a:solidFill>
              </a:rPr>
              <a:t>懂得「永續經營」的道理！</a:t>
            </a:r>
            <a:endParaRPr kumimoji="1" lang="zh-TW" altLang="en-US" sz="3200" dirty="0">
              <a:solidFill>
                <a:srgbClr val="3366FF"/>
              </a:solidFill>
            </a:endParaRPr>
          </a:p>
        </p:txBody>
      </p:sp>
    </p:spTree>
    <p:extLst>
      <p:ext uri="{BB962C8B-B14F-4D97-AF65-F5344CB8AC3E}">
        <p14:creationId xmlns:p14="http://schemas.microsoft.com/office/powerpoint/2010/main" val="256268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a:t>王家祥：秋日的聲音</a:t>
            </a:r>
            <a:endParaRPr kumimoji="1" lang="zh-TW" altLang="en-US" sz="3600" dirty="0"/>
          </a:p>
        </p:txBody>
      </p:sp>
      <p:sp>
        <p:nvSpPr>
          <p:cNvPr id="3" name="內容版面配置區 2"/>
          <p:cNvSpPr>
            <a:spLocks noGrp="1"/>
          </p:cNvSpPr>
          <p:nvPr>
            <p:ph idx="1"/>
          </p:nvPr>
        </p:nvSpPr>
        <p:spPr>
          <a:xfrm>
            <a:off x="628650" y="1825624"/>
            <a:ext cx="8047806" cy="4627711"/>
          </a:xfrm>
        </p:spPr>
        <p:txBody>
          <a:bodyPr>
            <a:noAutofit/>
          </a:bodyPr>
          <a:lstStyle/>
          <a:p>
            <a:pPr marL="0" indent="0" algn="just">
              <a:lnSpc>
                <a:spcPct val="130000"/>
              </a:lnSpc>
              <a:buNone/>
            </a:pPr>
            <a:r>
              <a:rPr kumimoji="1" lang="zh-TW" altLang="en-US" sz="2800" dirty="0"/>
              <a:t>人的精神可以盲目造出昂貴而無用的水泥建物抵擋大自然，人的精神也可以巧妙地運用自然本身的律則閃避自然的災厄，那也是科技而且成本低廉，畢竟適當保留海岸濕地並不需要花費多少錢；懂得運用濕地沼澤柔軟天生的緩衝力量保護海岸，才是智慧的科技；他們的粗暴源自於不願傾聽濕地沼澤應付海潮侵蝕的巨大力量，他們一直聽不見自己內心真正的聲音。</a:t>
            </a:r>
          </a:p>
        </p:txBody>
      </p:sp>
    </p:spTree>
    <p:extLst>
      <p:ext uri="{BB962C8B-B14F-4D97-AF65-F5344CB8AC3E}">
        <p14:creationId xmlns:p14="http://schemas.microsoft.com/office/powerpoint/2010/main" val="89505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想一想</a:t>
            </a:r>
            <a:endParaRPr lang="zh-TW" altLang="en-US" sz="4000" dirty="0"/>
          </a:p>
        </p:txBody>
      </p:sp>
      <p:sp>
        <p:nvSpPr>
          <p:cNvPr id="3" name="內容版面配置區 2"/>
          <p:cNvSpPr>
            <a:spLocks noGrp="1"/>
          </p:cNvSpPr>
          <p:nvPr>
            <p:ph idx="1"/>
          </p:nvPr>
        </p:nvSpPr>
        <p:spPr>
          <a:xfrm>
            <a:off x="645740" y="1825625"/>
            <a:ext cx="7886700" cy="4351338"/>
          </a:xfrm>
        </p:spPr>
        <p:txBody>
          <a:bodyPr>
            <a:normAutofit/>
          </a:bodyPr>
          <a:lstStyle/>
          <a:p>
            <a:pPr marL="0" indent="0" algn="just">
              <a:lnSpc>
                <a:spcPct val="130000"/>
              </a:lnSpc>
              <a:buNone/>
            </a:pPr>
            <a:r>
              <a:rPr lang="zh-TW" altLang="en-US" sz="3200" dirty="0" smtClean="0">
                <a:solidFill>
                  <a:srgbClr val="002060"/>
                </a:solidFill>
                <a:latin typeface="標楷體" pitchFamily="65" charset="-120"/>
                <a:ea typeface="標楷體" pitchFamily="65" charset="-120"/>
              </a:rPr>
              <a:t>日常生活中，可以簡單做到的生態保護、環境保護的事情有哪些？</a:t>
            </a:r>
            <a:endParaRPr lang="zh-TW" altLang="en-US" sz="3200" dirty="0"/>
          </a:p>
          <a:p>
            <a:pPr algn="just">
              <a:lnSpc>
                <a:spcPct val="120000"/>
              </a:lnSpc>
            </a:pPr>
            <a:endParaRPr lang="zh-TW" altLang="en-US" sz="3200" dirty="0">
              <a:solidFill>
                <a:srgbClr val="000000"/>
              </a:solidFill>
            </a:endParaRPr>
          </a:p>
        </p:txBody>
      </p:sp>
    </p:spTree>
    <p:extLst>
      <p:ext uri="{BB962C8B-B14F-4D97-AF65-F5344CB8AC3E}">
        <p14:creationId xmlns:p14="http://schemas.microsoft.com/office/powerpoint/2010/main" val="94258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zh-TW" altLang="en-US" sz="4000" dirty="0" smtClean="0"/>
              <a:t>參考資料</a:t>
            </a:r>
            <a:endParaRPr kumimoji="1" lang="zh-TW" altLang="en-US" sz="4000" dirty="0"/>
          </a:p>
        </p:txBody>
      </p:sp>
      <p:sp>
        <p:nvSpPr>
          <p:cNvPr id="3" name="內容版面配置區 2"/>
          <p:cNvSpPr>
            <a:spLocks noGrp="1"/>
          </p:cNvSpPr>
          <p:nvPr>
            <p:ph idx="1"/>
          </p:nvPr>
        </p:nvSpPr>
        <p:spPr/>
        <p:txBody>
          <a:bodyPr>
            <a:normAutofit/>
          </a:bodyPr>
          <a:lstStyle/>
          <a:p>
            <a:pPr>
              <a:lnSpc>
                <a:spcPct val="120000"/>
              </a:lnSpc>
            </a:pPr>
            <a:r>
              <a:rPr kumimoji="1" lang="zh-TW" altLang="en-US" sz="3200" dirty="0" smtClean="0"/>
              <a:t>維基百科：</a:t>
            </a:r>
            <a:r>
              <a:rPr kumimoji="1" lang="en-US" altLang="zh-TW" sz="3200" dirty="0" smtClean="0"/>
              <a:t>https</a:t>
            </a:r>
            <a:r>
              <a:rPr kumimoji="1" lang="en-US" altLang="zh-TW" sz="3200" dirty="0"/>
              <a:t>://</a:t>
            </a:r>
            <a:r>
              <a:rPr kumimoji="1" lang="en-US" altLang="zh-TW" sz="3200" dirty="0" err="1"/>
              <a:t>zh.wikipedia.org</a:t>
            </a:r>
            <a:r>
              <a:rPr kumimoji="1" lang="en-US" altLang="zh-TW" sz="3200" dirty="0"/>
              <a:t>/wiki/%E5%BB%96%E9%B4%BB%E5%9F%BA</a:t>
            </a:r>
            <a:endParaRPr kumimoji="1" lang="zh-TW" altLang="en-US" sz="3200" dirty="0"/>
          </a:p>
        </p:txBody>
      </p:sp>
    </p:spTree>
    <p:extLst>
      <p:ext uri="{BB962C8B-B14F-4D97-AF65-F5344CB8AC3E}">
        <p14:creationId xmlns:p14="http://schemas.microsoft.com/office/powerpoint/2010/main" val="296536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kumimoji="1" lang="zh-TW" altLang="en-US" sz="4000" dirty="0" smtClean="0"/>
              <a:t>國語</a:t>
            </a:r>
            <a:endParaRPr kumimoji="1" lang="zh-TW" altLang="en-US" sz="4000" dirty="0"/>
          </a:p>
        </p:txBody>
      </p:sp>
      <p:sp>
        <p:nvSpPr>
          <p:cNvPr id="6" name="內容版面配置區 5"/>
          <p:cNvSpPr>
            <a:spLocks noGrp="1"/>
          </p:cNvSpPr>
          <p:nvPr>
            <p:ph idx="1"/>
          </p:nvPr>
        </p:nvSpPr>
        <p:spPr/>
        <p:txBody>
          <a:bodyPr>
            <a:normAutofit/>
          </a:bodyPr>
          <a:lstStyle/>
          <a:p>
            <a:pPr algn="just">
              <a:lnSpc>
                <a:spcPct val="130000"/>
              </a:lnSpc>
            </a:pPr>
            <a:r>
              <a:rPr lang="zh-TW" altLang="zh-TW" sz="3200" dirty="0"/>
              <a:t>「國別史</a:t>
            </a:r>
            <a:r>
              <a:rPr lang="zh-TW" altLang="zh-TW" sz="3200" dirty="0" smtClean="0"/>
              <a:t>」─</a:t>
            </a:r>
            <a:r>
              <a:rPr lang="zh-TW" altLang="zh-TW" sz="3200" dirty="0"/>
              <a:t>─以國為單位進行編撰敘事。</a:t>
            </a:r>
          </a:p>
          <a:p>
            <a:pPr algn="just">
              <a:lnSpc>
                <a:spcPct val="130000"/>
              </a:lnSpc>
            </a:pPr>
            <a:r>
              <a:rPr lang="zh-TW" altLang="zh-TW" sz="3200" dirty="0" smtClean="0"/>
              <a:t>春秋</a:t>
            </a:r>
            <a:r>
              <a:rPr lang="zh-TW" altLang="zh-TW" sz="3200" dirty="0"/>
              <a:t>時代，八個國家，</a:t>
            </a:r>
            <a:r>
              <a:rPr lang="en-US" altLang="zh-TW" sz="3200" dirty="0"/>
              <a:t>21</a:t>
            </a:r>
            <a:r>
              <a:rPr lang="zh-TW" altLang="zh-TW" sz="3200" dirty="0"/>
              <a:t>卷。</a:t>
            </a:r>
          </a:p>
          <a:p>
            <a:pPr marL="0" indent="0" algn="just">
              <a:lnSpc>
                <a:spcPct val="130000"/>
              </a:lnSpc>
              <a:buNone/>
            </a:pPr>
            <a:r>
              <a:rPr lang="zh-TW" altLang="en-US" sz="3200" dirty="0" smtClean="0"/>
              <a:t>  </a:t>
            </a:r>
            <a:r>
              <a:rPr lang="zh-TW" altLang="zh-TW" sz="3200" dirty="0" smtClean="0"/>
              <a:t>周</a:t>
            </a:r>
            <a:r>
              <a:rPr lang="zh-TW" altLang="zh-TW" sz="3200" dirty="0"/>
              <a:t>、魯、齊、晉、鄭、楚、吳、越</a:t>
            </a:r>
            <a:r>
              <a:rPr lang="zh-TW" altLang="zh-TW" sz="3200" dirty="0" smtClean="0"/>
              <a:t>。</a:t>
            </a:r>
            <a:endParaRPr lang="en-US" altLang="zh-TW" sz="3200" dirty="0" smtClean="0"/>
          </a:p>
          <a:p>
            <a:pPr algn="just">
              <a:lnSpc>
                <a:spcPct val="130000"/>
              </a:lnSpc>
            </a:pPr>
            <a:r>
              <a:rPr lang="zh-TW" altLang="en-US" sz="3200" dirty="0" smtClean="0"/>
              <a:t>作者：一、左丘明；二、集體創作；三左丘明根據前人的史料加以整理編寫。</a:t>
            </a:r>
            <a:endParaRPr lang="en-US" altLang="zh-TW" sz="3200" dirty="0" smtClean="0"/>
          </a:p>
          <a:p>
            <a:pPr algn="just">
              <a:lnSpc>
                <a:spcPct val="130000"/>
              </a:lnSpc>
            </a:pPr>
            <a:r>
              <a:rPr lang="zh-TW" altLang="en-US" sz="3200" dirty="0" smtClean="0"/>
              <a:t>另名</a:t>
            </a:r>
            <a:r>
              <a:rPr lang="zh-TW" altLang="zh-TW" sz="3200" dirty="0" smtClean="0"/>
              <a:t>《</a:t>
            </a:r>
            <a:r>
              <a:rPr lang="zh-TW" altLang="zh-TW" sz="3200" dirty="0"/>
              <a:t>春秋外傳》 </a:t>
            </a:r>
            <a:r>
              <a:rPr lang="zh-TW" altLang="en-US" sz="3200" dirty="0" smtClean="0"/>
              <a:t>。</a:t>
            </a:r>
            <a:endParaRPr lang="zh-TW" altLang="zh-TW" sz="3200" dirty="0"/>
          </a:p>
          <a:p>
            <a:pPr marL="0" indent="0" algn="just">
              <a:lnSpc>
                <a:spcPct val="120000"/>
              </a:lnSpc>
              <a:buNone/>
            </a:pPr>
            <a:endParaRPr kumimoji="1" lang="zh-TW" altLang="en-US" sz="3200" dirty="0"/>
          </a:p>
        </p:txBody>
      </p:sp>
    </p:spTree>
    <p:extLst>
      <p:ext uri="{BB962C8B-B14F-4D97-AF65-F5344CB8AC3E}">
        <p14:creationId xmlns:p14="http://schemas.microsoft.com/office/powerpoint/2010/main" val="377095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pPr algn="ctr"/>
            <a:r>
              <a:rPr lang="en-US" altLang="zh-TW" sz="4000" b="1" dirty="0" smtClean="0"/>
              <a:t/>
            </a:r>
            <a:br>
              <a:rPr lang="en-US" altLang="zh-TW" sz="4000" b="1" dirty="0" smtClean="0"/>
            </a:br>
            <a:r>
              <a:rPr lang="zh-TW" altLang="zh-TW" sz="4400" b="1" dirty="0" smtClean="0"/>
              <a:t>里革斷罟</a:t>
            </a:r>
            <a:r>
              <a:rPr lang="zh-TW" altLang="zh-TW" sz="4400" b="1" dirty="0"/>
              <a:t>匡君</a:t>
            </a:r>
            <a:r>
              <a:rPr lang="zh-TW" altLang="zh-TW" sz="4000" dirty="0"/>
              <a:t/>
            </a:r>
            <a:br>
              <a:rPr lang="zh-TW" altLang="zh-TW" sz="4000" dirty="0"/>
            </a:br>
            <a:endParaRPr kumimoji="1" lang="zh-TW" altLang="en-US" sz="4000" dirty="0"/>
          </a:p>
        </p:txBody>
      </p:sp>
      <p:sp>
        <p:nvSpPr>
          <p:cNvPr id="6" name="內容版面配置區 5"/>
          <p:cNvSpPr>
            <a:spLocks noGrp="1"/>
          </p:cNvSpPr>
          <p:nvPr>
            <p:ph idx="1"/>
          </p:nvPr>
        </p:nvSpPr>
        <p:spPr>
          <a:xfrm>
            <a:off x="395536" y="1825624"/>
            <a:ext cx="8568952" cy="4627711"/>
          </a:xfrm>
        </p:spPr>
        <p:txBody>
          <a:bodyPr>
            <a:normAutofit fontScale="92500" lnSpcReduction="10000"/>
          </a:bodyPr>
          <a:lstStyle/>
          <a:p>
            <a:pPr algn="just">
              <a:lnSpc>
                <a:spcPct val="130000"/>
              </a:lnSpc>
            </a:pPr>
            <a:r>
              <a:rPr lang="en-US" altLang="zh-TW" sz="3500" dirty="0"/>
              <a:t>濫於泗淵：濫，沉浸。泗，泗水，河流名。淵，水深之處。</a:t>
            </a:r>
          </a:p>
          <a:p>
            <a:pPr>
              <a:lnSpc>
                <a:spcPct val="130000"/>
              </a:lnSpc>
            </a:pPr>
            <a:r>
              <a:rPr lang="zh-TW" altLang="zh-TW" sz="3500" dirty="0"/>
              <a:t>里革：魯國大夫。</a:t>
            </a:r>
          </a:p>
          <a:p>
            <a:pPr>
              <a:lnSpc>
                <a:spcPct val="130000"/>
              </a:lnSpc>
            </a:pPr>
            <a:r>
              <a:rPr lang="zh-TW" altLang="zh-TW" sz="3500" dirty="0"/>
              <a:t>罟：魚網。</a:t>
            </a:r>
          </a:p>
          <a:p>
            <a:pPr>
              <a:lnSpc>
                <a:spcPct val="130000"/>
              </a:lnSpc>
            </a:pPr>
            <a:r>
              <a:rPr lang="zh-TW" altLang="zh-TW" sz="3500" dirty="0"/>
              <a:t>水虞：管理水中物產，與有關政令的官員。</a:t>
            </a:r>
          </a:p>
          <a:p>
            <a:pPr>
              <a:lnSpc>
                <a:spcPct val="130000"/>
              </a:lnSpc>
            </a:pPr>
            <a:r>
              <a:rPr lang="zh-TW" altLang="zh-TW" sz="3500" dirty="0"/>
              <a:t>罛罶：罛，ㄍㄨ，</a:t>
            </a:r>
            <a:r>
              <a:rPr lang="en-US" altLang="zh-TW" sz="3500" dirty="0" err="1"/>
              <a:t>gu</a:t>
            </a:r>
            <a:r>
              <a:rPr lang="zh-TW" altLang="zh-TW" sz="3500" dirty="0"/>
              <a:t>，大魚網；罶，ㄌㄧㄡˇ，</a:t>
            </a:r>
            <a:r>
              <a:rPr lang="en-US" altLang="zh-TW" sz="3500" dirty="0" err="1"/>
              <a:t>liǔ</a:t>
            </a:r>
            <a:r>
              <a:rPr lang="zh-TW" altLang="zh-TW" sz="3500" dirty="0"/>
              <a:t>，捕魚的竹簍、器具。</a:t>
            </a:r>
          </a:p>
          <a:p>
            <a:pPr algn="just">
              <a:lnSpc>
                <a:spcPct val="120000"/>
              </a:lnSpc>
            </a:pPr>
            <a:endParaRPr kumimoji="1" lang="zh-TW" altLang="en-US" sz="3200" dirty="0"/>
          </a:p>
        </p:txBody>
      </p:sp>
    </p:spTree>
    <p:extLst>
      <p:ext uri="{BB962C8B-B14F-4D97-AF65-F5344CB8AC3E}">
        <p14:creationId xmlns:p14="http://schemas.microsoft.com/office/powerpoint/2010/main" val="196738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sz="3600" b="1" dirty="0" smtClean="0"/>
              <a:t/>
            </a:r>
            <a:br>
              <a:rPr lang="en-US" altLang="zh-TW" sz="3600" b="1" dirty="0" smtClean="0"/>
            </a:br>
            <a:r>
              <a:rPr lang="zh-TW" altLang="zh-TW" sz="4400" b="1" dirty="0" smtClean="0"/>
              <a:t>里革斷罟</a:t>
            </a:r>
            <a:r>
              <a:rPr lang="zh-TW" altLang="zh-TW" sz="4400" b="1" dirty="0"/>
              <a:t>匡君</a:t>
            </a:r>
            <a:r>
              <a:rPr lang="zh-TW" altLang="zh-TW" sz="4400" dirty="0"/>
              <a:t/>
            </a:r>
            <a:br>
              <a:rPr lang="zh-TW" altLang="zh-TW" sz="4400" dirty="0"/>
            </a:br>
            <a:endParaRPr kumimoji="1" lang="zh-TW" altLang="en-US" sz="4400" dirty="0"/>
          </a:p>
        </p:txBody>
      </p:sp>
      <p:sp>
        <p:nvSpPr>
          <p:cNvPr id="3" name="內容版面配置區 2"/>
          <p:cNvSpPr>
            <a:spLocks noGrp="1"/>
          </p:cNvSpPr>
          <p:nvPr>
            <p:ph idx="1"/>
          </p:nvPr>
        </p:nvSpPr>
        <p:spPr>
          <a:xfrm>
            <a:off x="0" y="1825624"/>
            <a:ext cx="9144000" cy="4483695"/>
          </a:xfrm>
        </p:spPr>
        <p:txBody>
          <a:bodyPr>
            <a:normAutofit fontScale="92500" lnSpcReduction="20000"/>
          </a:bodyPr>
          <a:lstStyle/>
          <a:p>
            <a:pPr algn="just">
              <a:lnSpc>
                <a:spcPct val="120000"/>
              </a:lnSpc>
            </a:pPr>
            <a:r>
              <a:rPr lang="en-US" altLang="zh-TW" sz="3500" dirty="0" err="1"/>
              <a:t>罝羅：罝，ㄐㄩ，jū，捕兔的網；羅，捕</a:t>
            </a:r>
            <a:r>
              <a:rPr lang="en-US" altLang="zh-TW" sz="3500" dirty="0" err="1" smtClean="0"/>
              <a:t>鳥的</a:t>
            </a:r>
            <a:r>
              <a:rPr lang="zh-TW" altLang="en-US" sz="3500" dirty="0" smtClean="0"/>
              <a:t>網</a:t>
            </a:r>
            <a:r>
              <a:rPr lang="en-US" altLang="zh-TW" sz="3500" dirty="0" smtClean="0"/>
              <a:t>。</a:t>
            </a:r>
            <a:endParaRPr lang="en-US" altLang="zh-TW" sz="3500" dirty="0"/>
          </a:p>
          <a:p>
            <a:pPr>
              <a:lnSpc>
                <a:spcPct val="120000"/>
              </a:lnSpc>
            </a:pPr>
            <a:r>
              <a:rPr lang="zh-TW" altLang="zh-TW" sz="3500" dirty="0"/>
              <a:t>矠：ㄓㄨㄛˊ，</a:t>
            </a:r>
            <a:r>
              <a:rPr lang="en-US" altLang="zh-TW" sz="3500" dirty="0" err="1"/>
              <a:t>zhuó</a:t>
            </a:r>
            <a:r>
              <a:rPr lang="zh-TW" altLang="zh-TW" sz="3500" dirty="0"/>
              <a:t>，刺取。</a:t>
            </a:r>
          </a:p>
          <a:p>
            <a:pPr>
              <a:lnSpc>
                <a:spcPct val="120000"/>
              </a:lnSpc>
            </a:pPr>
            <a:r>
              <a:rPr lang="zh-TW" altLang="zh-TW" sz="3500" dirty="0"/>
              <a:t>罜䍡：小魚網。罣，ㄍㄨㄚˋ，</a:t>
            </a:r>
            <a:r>
              <a:rPr lang="en-US" altLang="zh-TW" sz="3500" dirty="0" err="1"/>
              <a:t>guà</a:t>
            </a:r>
            <a:r>
              <a:rPr lang="zh-TW" altLang="zh-TW" sz="3500" dirty="0"/>
              <a:t>；䍡，ㄌㄨˋ，</a:t>
            </a:r>
            <a:r>
              <a:rPr lang="en-US" altLang="zh-TW" sz="3500" dirty="0" err="1"/>
              <a:t>lù</a:t>
            </a:r>
            <a:r>
              <a:rPr lang="zh-TW" altLang="zh-TW" sz="3500" dirty="0"/>
              <a:t>。</a:t>
            </a:r>
          </a:p>
          <a:p>
            <a:pPr>
              <a:lnSpc>
                <a:spcPct val="120000"/>
              </a:lnSpc>
            </a:pPr>
            <a:r>
              <a:rPr lang="zh-TW" altLang="zh-TW" sz="3500" dirty="0"/>
              <a:t>阱鄂：埋有木樁的陷阱。</a:t>
            </a:r>
          </a:p>
          <a:p>
            <a:pPr>
              <a:lnSpc>
                <a:spcPct val="130000"/>
              </a:lnSpc>
            </a:pPr>
            <a:r>
              <a:rPr lang="zh-TW" altLang="zh-TW" sz="3500" dirty="0"/>
              <a:t>槎蘗：槎，ㄔㄚˊ，</a:t>
            </a:r>
            <a:r>
              <a:rPr lang="en-US" altLang="zh-TW" sz="3500" dirty="0" err="1"/>
              <a:t>chá</a:t>
            </a:r>
            <a:r>
              <a:rPr lang="zh-TW" altLang="zh-TW" sz="3500" dirty="0"/>
              <a:t>，砍伐。櫱，ㄋㄧㄝˋ，</a:t>
            </a:r>
            <a:r>
              <a:rPr lang="en-US" altLang="zh-TW" sz="3500" dirty="0" err="1"/>
              <a:t>niè</a:t>
            </a:r>
            <a:r>
              <a:rPr lang="zh-TW" altLang="zh-TW" sz="3500" dirty="0"/>
              <a:t>，植物砍後新生的小枝。</a:t>
            </a:r>
            <a:r>
              <a:rPr lang="en-US" altLang="zh-TW" sz="3500" dirty="0"/>
              <a:t> </a:t>
            </a:r>
            <a:endParaRPr lang="zh-TW" altLang="zh-TW" sz="3500" dirty="0"/>
          </a:p>
          <a:p>
            <a:endParaRPr kumimoji="1" lang="zh-TW" altLang="en-US" dirty="0"/>
          </a:p>
        </p:txBody>
      </p:sp>
    </p:spTree>
    <p:extLst>
      <p:ext uri="{BB962C8B-B14F-4D97-AF65-F5344CB8AC3E}">
        <p14:creationId xmlns:p14="http://schemas.microsoft.com/office/powerpoint/2010/main" val="201372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lang="zh-TW" altLang="zh-TW" sz="4000" b="1" dirty="0"/>
              <a:t>里革斷罟匡君</a:t>
            </a:r>
            <a:endParaRPr kumimoji="1" lang="zh-TW" altLang="en-US" sz="4000" dirty="0"/>
          </a:p>
        </p:txBody>
      </p:sp>
      <p:sp>
        <p:nvSpPr>
          <p:cNvPr id="6" name="內容版面配置區 5"/>
          <p:cNvSpPr>
            <a:spLocks noGrp="1"/>
          </p:cNvSpPr>
          <p:nvPr>
            <p:ph idx="1"/>
          </p:nvPr>
        </p:nvSpPr>
        <p:spPr>
          <a:xfrm>
            <a:off x="467544" y="1825624"/>
            <a:ext cx="8208912" cy="4555703"/>
          </a:xfrm>
        </p:spPr>
        <p:txBody>
          <a:bodyPr>
            <a:normAutofit lnSpcReduction="10000"/>
          </a:bodyPr>
          <a:lstStyle/>
          <a:p>
            <a:pPr algn="just">
              <a:lnSpc>
                <a:spcPct val="120000"/>
              </a:lnSpc>
            </a:pPr>
            <a:r>
              <a:rPr lang="en-US" altLang="zh-TW" sz="3200" dirty="0"/>
              <a:t>鯤鮞：幼小的魚，魚苗。鮞，ㄦˊ，</a:t>
            </a:r>
            <a:r>
              <a:rPr lang="en-US" altLang="zh-TW" sz="3200" dirty="0" err="1"/>
              <a:t>ér，魚苗</a:t>
            </a:r>
            <a:r>
              <a:rPr lang="en-US" altLang="zh-TW" sz="3200" dirty="0"/>
              <a:t>。 </a:t>
            </a:r>
          </a:p>
          <a:p>
            <a:pPr algn="just">
              <a:lnSpc>
                <a:spcPct val="120000"/>
              </a:lnSpc>
            </a:pPr>
            <a:r>
              <a:rPr lang="zh-TW" altLang="zh-TW" sz="3200" dirty="0"/>
              <a:t>麑䴠：小鹿。 ㄋㄧˊㄧㄠ；</a:t>
            </a:r>
            <a:r>
              <a:rPr lang="en-US" altLang="zh-TW" sz="3200" dirty="0" err="1"/>
              <a:t>ní</a:t>
            </a:r>
            <a:r>
              <a:rPr lang="en-US" altLang="zh-TW" sz="3200" dirty="0"/>
              <a:t>  </a:t>
            </a:r>
            <a:r>
              <a:rPr lang="en-US" altLang="zh-TW" sz="3200" dirty="0" err="1"/>
              <a:t>yāo</a:t>
            </a:r>
            <a:r>
              <a:rPr lang="zh-TW" altLang="zh-TW" sz="3200" dirty="0"/>
              <a:t>。</a:t>
            </a:r>
          </a:p>
          <a:p>
            <a:pPr algn="just">
              <a:lnSpc>
                <a:spcPct val="120000"/>
              </a:lnSpc>
            </a:pPr>
            <a:r>
              <a:rPr lang="zh-TW" altLang="zh-TW" sz="3200" dirty="0"/>
              <a:t>鷇：ㄎㄡˋ，</a:t>
            </a:r>
            <a:r>
              <a:rPr lang="en-US" altLang="zh-TW" sz="3200" dirty="0" err="1"/>
              <a:t>kòu</a:t>
            </a:r>
            <a:r>
              <a:rPr lang="zh-TW" altLang="zh-TW" sz="3200" dirty="0"/>
              <a:t>，初生的小鳥。</a:t>
            </a:r>
            <a:r>
              <a:rPr lang="en-US" altLang="zh-TW" sz="3200" dirty="0"/>
              <a:t> </a:t>
            </a:r>
            <a:endParaRPr lang="zh-TW" altLang="zh-TW" sz="3200" dirty="0"/>
          </a:p>
          <a:p>
            <a:pPr algn="just">
              <a:lnSpc>
                <a:spcPct val="120000"/>
              </a:lnSpc>
            </a:pPr>
            <a:r>
              <a:rPr lang="zh-TW" altLang="zh-TW" sz="3200" dirty="0"/>
              <a:t>蚔蝝：ㄔˊ，</a:t>
            </a:r>
            <a:r>
              <a:rPr lang="en-US" altLang="zh-TW" sz="3200" dirty="0" err="1"/>
              <a:t>chí</a:t>
            </a:r>
            <a:r>
              <a:rPr lang="zh-TW" altLang="zh-TW" sz="3200" dirty="0"/>
              <a:t>，螞蟻幼蟲；蝝，ㄧㄢˊ，</a:t>
            </a:r>
            <a:r>
              <a:rPr lang="en-US" altLang="zh-TW" sz="3200" dirty="0" err="1"/>
              <a:t>yán</a:t>
            </a:r>
            <a:r>
              <a:rPr lang="zh-TW" altLang="zh-TW" sz="3200" dirty="0"/>
              <a:t>，蝗的幼蟲。 </a:t>
            </a:r>
          </a:p>
          <a:p>
            <a:pPr algn="just">
              <a:lnSpc>
                <a:spcPct val="120000"/>
              </a:lnSpc>
            </a:pPr>
            <a:r>
              <a:rPr lang="zh-TW" altLang="zh-TW" sz="3200" dirty="0"/>
              <a:t>諗，ㄕㄣˇ，</a:t>
            </a:r>
            <a:r>
              <a:rPr lang="en-US" altLang="zh-TW" sz="3200" dirty="0" err="1"/>
              <a:t>shěn</a:t>
            </a:r>
            <a:r>
              <a:rPr lang="zh-TW" altLang="zh-TW" sz="3200" dirty="0"/>
              <a:t>，規勸。 </a:t>
            </a:r>
            <a:endParaRPr kumimoji="1" lang="zh-TW" altLang="en-US" sz="3200" dirty="0"/>
          </a:p>
        </p:txBody>
      </p:sp>
    </p:spTree>
    <p:extLst>
      <p:ext uri="{BB962C8B-B14F-4D97-AF65-F5344CB8AC3E}">
        <p14:creationId xmlns:p14="http://schemas.microsoft.com/office/powerpoint/2010/main" val="196738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kumimoji="1" lang="en-US" altLang="zh-TW" sz="4000" dirty="0" smtClean="0"/>
              <a:t>《</a:t>
            </a:r>
            <a:r>
              <a:rPr kumimoji="1" lang="zh-TW" altLang="en-US" sz="4000" dirty="0" smtClean="0"/>
              <a:t>孟子．梁惠王上</a:t>
            </a:r>
            <a:r>
              <a:rPr kumimoji="1" lang="en-US" altLang="zh-TW" sz="4000" dirty="0" smtClean="0"/>
              <a:t>》</a:t>
            </a:r>
            <a:endParaRPr kumimoji="1" lang="zh-TW" altLang="en-US" sz="4000" dirty="0"/>
          </a:p>
        </p:txBody>
      </p:sp>
      <p:sp>
        <p:nvSpPr>
          <p:cNvPr id="3" name="內容版面配置區 2"/>
          <p:cNvSpPr>
            <a:spLocks noGrp="1"/>
          </p:cNvSpPr>
          <p:nvPr>
            <p:ph idx="1"/>
          </p:nvPr>
        </p:nvSpPr>
        <p:spPr/>
        <p:txBody>
          <a:bodyPr/>
          <a:lstStyle/>
          <a:p>
            <a:pPr marL="0" indent="0" algn="just">
              <a:lnSpc>
                <a:spcPct val="150000"/>
              </a:lnSpc>
              <a:buNone/>
            </a:pPr>
            <a:r>
              <a:rPr lang="zh-TW" altLang="zh-TW" sz="3600" dirty="0">
                <a:latin typeface="標楷體" pitchFamily="65" charset="-120"/>
                <a:ea typeface="標楷體" pitchFamily="65" charset="-120"/>
              </a:rPr>
              <a:t>不違農時，穀不可勝食也；數罟不入洿池，魚鱉不可勝食也；斧斤以時入山林，材木不可勝用也</a:t>
            </a:r>
            <a:r>
              <a:rPr lang="zh-TW" altLang="zh-TW" sz="3600" dirty="0" smtClean="0">
                <a:latin typeface="標楷體" pitchFamily="65" charset="-120"/>
                <a:ea typeface="標楷體" pitchFamily="65" charset="-120"/>
              </a:rPr>
              <a:t>。</a:t>
            </a:r>
            <a:endParaRPr lang="zh-TW" altLang="zh-TW" sz="3600" dirty="0">
              <a:latin typeface="標楷體" pitchFamily="65" charset="-120"/>
              <a:ea typeface="標楷體" pitchFamily="65" charset="-120"/>
            </a:endParaRPr>
          </a:p>
          <a:p>
            <a:pPr marL="0" indent="0">
              <a:buNone/>
            </a:pPr>
            <a:endParaRPr kumimoji="1" lang="en-US" altLang="zh-TW" sz="2400" dirty="0" smtClean="0"/>
          </a:p>
          <a:p>
            <a:r>
              <a:rPr kumimoji="1" lang="zh-TW" altLang="en-US" sz="3200" dirty="0" smtClean="0"/>
              <a:t>數罟：</a:t>
            </a:r>
            <a:r>
              <a:rPr kumimoji="1" lang="zh-TW" altLang="en-US" sz="3200" dirty="0"/>
              <a:t>ㄘㄨ</a:t>
            </a:r>
            <a:r>
              <a:rPr kumimoji="1" lang="en-US" altLang="zh-TW" sz="3200" dirty="0"/>
              <a:t>ˋ</a:t>
            </a:r>
            <a:r>
              <a:rPr kumimoji="1" lang="zh-TW" altLang="en-US" sz="3200" dirty="0"/>
              <a:t>　ㄍㄨ</a:t>
            </a:r>
            <a:r>
              <a:rPr kumimoji="1" lang="en-US" altLang="zh-TW" sz="3200" dirty="0"/>
              <a:t>ˇ</a:t>
            </a:r>
            <a:r>
              <a:rPr kumimoji="1" lang="zh-TW" altLang="en-US" sz="3200" dirty="0"/>
              <a:t>，</a:t>
            </a:r>
            <a:r>
              <a:rPr kumimoji="1" lang="it-IT" altLang="zh-TW" sz="3200" dirty="0" err="1"/>
              <a:t>cù</a:t>
            </a:r>
            <a:r>
              <a:rPr kumimoji="1" lang="it-IT" altLang="zh-TW" sz="3200" dirty="0"/>
              <a:t> </a:t>
            </a:r>
            <a:r>
              <a:rPr kumimoji="1" lang="it-IT" altLang="zh-TW" sz="3200" dirty="0" err="1"/>
              <a:t>gǔ</a:t>
            </a:r>
            <a:r>
              <a:rPr kumimoji="1" lang="zh-TW" altLang="en-US" sz="3200" dirty="0"/>
              <a:t>，細密的網。</a:t>
            </a:r>
          </a:p>
          <a:p>
            <a:pPr marL="0" indent="0">
              <a:buNone/>
            </a:pPr>
            <a:endParaRPr kumimoji="1" lang="en-US" altLang="zh-TW" dirty="0" smtClean="0"/>
          </a:p>
        </p:txBody>
      </p:sp>
    </p:spTree>
    <p:extLst>
      <p:ext uri="{BB962C8B-B14F-4D97-AF65-F5344CB8AC3E}">
        <p14:creationId xmlns:p14="http://schemas.microsoft.com/office/powerpoint/2010/main" val="271480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廖鴻基</a:t>
            </a:r>
            <a:endParaRPr lang="zh-TW" altLang="en-US" sz="4000" dirty="0"/>
          </a:p>
        </p:txBody>
      </p:sp>
      <p:pic>
        <p:nvPicPr>
          <p:cNvPr id="5" name="內容版面配置區 4" descr="廖鴻基圖.jpg"/>
          <p:cNvPicPr>
            <a:picLocks noGrp="1" noChangeAspect="1"/>
          </p:cNvPicPr>
          <p:nvPr>
            <p:ph sz="half" idx="1"/>
          </p:nvPr>
        </p:nvPicPr>
        <p:blipFill>
          <a:blip r:embed="rId2">
            <a:extLst>
              <a:ext uri="{28A0092B-C50C-407E-A947-70E740481C1C}">
                <a14:useLocalDpi xmlns:a14="http://schemas.microsoft.com/office/drawing/2010/main" val="0"/>
              </a:ext>
            </a:extLst>
          </a:blip>
          <a:srcRect t="8033" b="8033"/>
          <a:stretch>
            <a:fillRect/>
          </a:stretch>
        </p:blipFill>
        <p:spPr>
          <a:xfrm>
            <a:off x="628650" y="1700808"/>
            <a:ext cx="4001112" cy="4608512"/>
          </a:xfrm>
        </p:spPr>
      </p:pic>
      <p:sp>
        <p:nvSpPr>
          <p:cNvPr id="6" name="內容版面配置區 5"/>
          <p:cNvSpPr>
            <a:spLocks noGrp="1"/>
          </p:cNvSpPr>
          <p:nvPr>
            <p:ph sz="half" idx="2"/>
          </p:nvPr>
        </p:nvSpPr>
        <p:spPr>
          <a:xfrm>
            <a:off x="4629150" y="1772816"/>
            <a:ext cx="3886200" cy="4351338"/>
          </a:xfrm>
        </p:spPr>
        <p:txBody>
          <a:bodyPr>
            <a:normAutofit/>
          </a:bodyPr>
          <a:lstStyle/>
          <a:p>
            <a:pPr algn="just">
              <a:lnSpc>
                <a:spcPct val="120000"/>
              </a:lnSpc>
            </a:pPr>
            <a:r>
              <a:rPr lang="zh-TW" altLang="en-US" sz="3200" dirty="0"/>
              <a:t>廖</a:t>
            </a:r>
            <a:r>
              <a:rPr lang="zh-TW" altLang="en-US" sz="3200" dirty="0" smtClean="0"/>
              <a:t>鴻基，民國</a:t>
            </a:r>
            <a:r>
              <a:rPr lang="en-US" altLang="zh-TW" sz="3200" dirty="0" smtClean="0"/>
              <a:t>46</a:t>
            </a:r>
            <a:r>
              <a:rPr lang="zh-TW" altLang="en-US" sz="3200" dirty="0"/>
              <a:t>（</a:t>
            </a:r>
            <a:r>
              <a:rPr lang="en-US" altLang="zh-TW" sz="3200" dirty="0"/>
              <a:t>1957</a:t>
            </a:r>
            <a:r>
              <a:rPr lang="zh-TW" altLang="en-US" sz="3200" dirty="0"/>
              <a:t>）</a:t>
            </a:r>
            <a:r>
              <a:rPr lang="zh-TW" altLang="en-US" sz="3200" dirty="0" smtClean="0"/>
              <a:t>年次，</a:t>
            </a:r>
            <a:r>
              <a:rPr lang="zh-TW" altLang="en-US" sz="3200" dirty="0"/>
              <a:t>海洋文學</a:t>
            </a:r>
            <a:r>
              <a:rPr lang="zh-TW" altLang="en-US" sz="3200" dirty="0" smtClean="0"/>
              <a:t>作家，「黑潮</a:t>
            </a:r>
            <a:r>
              <a:rPr lang="zh-TW" altLang="en-US" sz="3200" dirty="0"/>
              <a:t>海洋文教基金會董事長」</a:t>
            </a:r>
            <a:r>
              <a:rPr lang="zh-TW" altLang="en-US" sz="3200" dirty="0" smtClean="0"/>
              <a:t>。</a:t>
            </a:r>
            <a:endParaRPr lang="en-US" altLang="zh-TW" sz="3200" dirty="0" smtClean="0"/>
          </a:p>
          <a:p>
            <a:pPr algn="just">
              <a:lnSpc>
                <a:spcPct val="120000"/>
              </a:lnSpc>
            </a:pPr>
            <a:r>
              <a:rPr kumimoji="1" lang="zh-TW" altLang="en-US" sz="3200" dirty="0" smtClean="0"/>
              <a:t>實際漁捕、航海經歷。</a:t>
            </a:r>
            <a:endParaRPr kumimoji="1" lang="zh-TW" altLang="en-US" dirty="0"/>
          </a:p>
        </p:txBody>
      </p:sp>
      <p:sp>
        <p:nvSpPr>
          <p:cNvPr id="4" name="矩形 3"/>
          <p:cNvSpPr/>
          <p:nvPr/>
        </p:nvSpPr>
        <p:spPr>
          <a:xfrm>
            <a:off x="4462034" y="3290501"/>
            <a:ext cx="219932" cy="276999"/>
          </a:xfrm>
          <a:prstGeom prst="rect">
            <a:avLst/>
          </a:prstGeom>
        </p:spPr>
        <p:txBody>
          <a:bodyPr wrap="none">
            <a:spAutoFit/>
          </a:bodyPr>
          <a:lstStyle/>
          <a:p>
            <a:pPr>
              <a:spcAft>
                <a:spcPts val="0"/>
              </a:spcAft>
            </a:pPr>
            <a:r>
              <a:rPr lang="en-US" altLang="zh-TW" sz="1200" kern="100" dirty="0">
                <a:latin typeface="Calibri" panose="020F0502020204030204" pitchFamily="34" charset="0"/>
                <a:cs typeface="Times New Roman" panose="02020603050405020304" pitchFamily="18" charset="0"/>
              </a:rPr>
              <a:t> </a:t>
            </a:r>
            <a:endParaRPr lang="zh-TW" altLang="zh-TW" sz="12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49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dirty="0" smtClean="0"/>
              <a:t>廖鴻基</a:t>
            </a:r>
            <a:endParaRPr lang="zh-TW" altLang="en-US" sz="4000" dirty="0"/>
          </a:p>
        </p:txBody>
      </p:sp>
      <p:sp>
        <p:nvSpPr>
          <p:cNvPr id="3" name="內容版面配置區 2"/>
          <p:cNvSpPr>
            <a:spLocks noGrp="1"/>
          </p:cNvSpPr>
          <p:nvPr>
            <p:ph idx="1"/>
          </p:nvPr>
        </p:nvSpPr>
        <p:spPr/>
        <p:txBody>
          <a:bodyPr>
            <a:normAutofit/>
          </a:bodyPr>
          <a:lstStyle/>
          <a:p>
            <a:pPr algn="just">
              <a:lnSpc>
                <a:spcPct val="120000"/>
              </a:lnSpc>
            </a:pPr>
            <a:r>
              <a:rPr lang="zh-TW" altLang="en-US" sz="3200" dirty="0" smtClean="0">
                <a:solidFill>
                  <a:srgbClr val="000000"/>
                </a:solidFill>
              </a:rPr>
              <a:t>曾任「</a:t>
            </a:r>
            <a:r>
              <a:rPr lang="zh-TW" altLang="en-US" sz="3200" dirty="0">
                <a:solidFill>
                  <a:srgbClr val="000000"/>
                </a:solidFill>
              </a:rPr>
              <a:t>海洋生物博物館</a:t>
            </a:r>
            <a:r>
              <a:rPr lang="zh-TW" altLang="en-US" sz="3200" dirty="0" smtClean="0">
                <a:solidFill>
                  <a:srgbClr val="000000"/>
                </a:solidFill>
              </a:rPr>
              <a:t>」駐館作家，東華大學</a:t>
            </a:r>
            <a:r>
              <a:rPr lang="zh-TW" altLang="en-US" sz="3200" dirty="0">
                <a:solidFill>
                  <a:srgbClr val="000000"/>
                </a:solidFill>
              </a:rPr>
              <a:t>、</a:t>
            </a:r>
            <a:r>
              <a:rPr lang="zh-TW" altLang="en-US" sz="3200" dirty="0" smtClean="0">
                <a:solidFill>
                  <a:srgbClr val="000000"/>
                </a:solidFill>
              </a:rPr>
              <a:t>海洋大學駐校作家。</a:t>
            </a:r>
            <a:endParaRPr lang="zh-TW" altLang="en-US" sz="3200" dirty="0">
              <a:solidFill>
                <a:srgbClr val="000000"/>
              </a:solidFill>
            </a:endParaRPr>
          </a:p>
          <a:p>
            <a:pPr algn="just">
              <a:lnSpc>
                <a:spcPct val="120000"/>
              </a:lnSpc>
            </a:pPr>
            <a:r>
              <a:rPr lang="zh-TW" altLang="en-US" sz="3200" dirty="0" smtClean="0">
                <a:solidFill>
                  <a:srgbClr val="000000"/>
                </a:solidFill>
              </a:rPr>
              <a:t>「</a:t>
            </a:r>
            <a:r>
              <a:rPr lang="zh-TW" altLang="en-US" sz="3200" dirty="0">
                <a:solidFill>
                  <a:srgbClr val="000000"/>
                </a:solidFill>
              </a:rPr>
              <a:t>時報文學獎」第</a:t>
            </a:r>
            <a:r>
              <a:rPr lang="en-US" altLang="zh-TW" sz="3200" dirty="0">
                <a:solidFill>
                  <a:srgbClr val="000000"/>
                </a:solidFill>
              </a:rPr>
              <a:t>16</a:t>
            </a:r>
            <a:r>
              <a:rPr lang="zh-TW" altLang="en-US" sz="3200" dirty="0" smtClean="0">
                <a:solidFill>
                  <a:srgbClr val="000000"/>
                </a:solidFill>
              </a:rPr>
              <a:t>屆、第</a:t>
            </a:r>
            <a:r>
              <a:rPr lang="en-US" altLang="zh-TW" sz="3200" dirty="0" smtClean="0">
                <a:solidFill>
                  <a:srgbClr val="000000"/>
                </a:solidFill>
              </a:rPr>
              <a:t>18</a:t>
            </a:r>
            <a:r>
              <a:rPr lang="zh-TW" altLang="en-US" sz="3200" dirty="0" smtClean="0">
                <a:solidFill>
                  <a:srgbClr val="000000"/>
                </a:solidFill>
              </a:rPr>
              <a:t>屆「</a:t>
            </a:r>
            <a:r>
              <a:rPr lang="zh-TW" altLang="en-US" sz="3200" dirty="0">
                <a:solidFill>
                  <a:srgbClr val="000000"/>
                </a:solidFill>
              </a:rPr>
              <a:t>散文評審獎</a:t>
            </a:r>
            <a:r>
              <a:rPr lang="zh-TW" altLang="en-US" sz="3200" dirty="0" smtClean="0">
                <a:solidFill>
                  <a:srgbClr val="000000"/>
                </a:solidFill>
              </a:rPr>
              <a:t>」。</a:t>
            </a:r>
            <a:endParaRPr lang="en-US" altLang="zh-TW" sz="3200" dirty="0" smtClean="0">
              <a:solidFill>
                <a:srgbClr val="000000"/>
              </a:solidFill>
            </a:endParaRPr>
          </a:p>
          <a:p>
            <a:pPr algn="just">
              <a:lnSpc>
                <a:spcPct val="120000"/>
              </a:lnSpc>
            </a:pPr>
            <a:r>
              <a:rPr lang="zh-TW" altLang="en-US" sz="3200" dirty="0" smtClean="0">
                <a:solidFill>
                  <a:srgbClr val="000000"/>
                </a:solidFill>
              </a:rPr>
              <a:t>「聯合報讀書人文學類</a:t>
            </a:r>
            <a:r>
              <a:rPr lang="zh-TW" altLang="en-US" sz="3200" dirty="0">
                <a:solidFill>
                  <a:srgbClr val="000000"/>
                </a:solidFill>
              </a:rPr>
              <a:t>」的「最佳書獎</a:t>
            </a:r>
            <a:r>
              <a:rPr lang="zh-TW" altLang="en-US" sz="3200" dirty="0" smtClean="0">
                <a:solidFill>
                  <a:srgbClr val="000000"/>
                </a:solidFill>
              </a:rPr>
              <a:t>」。</a:t>
            </a:r>
            <a:endParaRPr lang="en-US" altLang="zh-TW" sz="3200" dirty="0" smtClean="0">
              <a:solidFill>
                <a:srgbClr val="000000"/>
              </a:solidFill>
            </a:endParaRPr>
          </a:p>
          <a:p>
            <a:pPr algn="just">
              <a:lnSpc>
                <a:spcPct val="120000"/>
              </a:lnSpc>
            </a:pPr>
            <a:r>
              <a:rPr lang="zh-TW" altLang="en-US" sz="3200" dirty="0" smtClean="0">
                <a:solidFill>
                  <a:srgbClr val="000000"/>
                </a:solidFill>
              </a:rPr>
              <a:t>新加坡國家圖書館</a:t>
            </a:r>
            <a:r>
              <a:rPr lang="en-US" altLang="zh-TW" sz="3200" dirty="0" smtClean="0">
                <a:solidFill>
                  <a:srgbClr val="000000"/>
                </a:solidFill>
              </a:rPr>
              <a:t>2011</a:t>
            </a:r>
            <a:r>
              <a:rPr lang="zh-TW" altLang="en-US" sz="3200" dirty="0" smtClean="0">
                <a:solidFill>
                  <a:srgbClr val="000000"/>
                </a:solidFill>
              </a:rPr>
              <a:t>年「</a:t>
            </a:r>
            <a:r>
              <a:rPr lang="zh-TW" altLang="en-US" sz="3200" dirty="0">
                <a:solidFill>
                  <a:srgbClr val="000000"/>
                </a:solidFill>
              </a:rPr>
              <a:t>年度好文」。</a:t>
            </a:r>
          </a:p>
          <a:p>
            <a:pPr algn="just">
              <a:lnSpc>
                <a:spcPct val="120000"/>
              </a:lnSpc>
            </a:pPr>
            <a:endParaRPr lang="zh-TW" altLang="en-US" sz="3200" dirty="0">
              <a:solidFill>
                <a:srgbClr val="000000"/>
              </a:solidFill>
            </a:endParaRPr>
          </a:p>
        </p:txBody>
      </p:sp>
    </p:spTree>
    <p:extLst>
      <p:ext uri="{BB962C8B-B14F-4D97-AF65-F5344CB8AC3E}">
        <p14:creationId xmlns:p14="http://schemas.microsoft.com/office/powerpoint/2010/main" val="26018433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1840</TotalTime>
  <Words>756</Words>
  <Application>Microsoft Macintosh PowerPoint</Application>
  <PresentationFormat>如螢幕大小 (4:3)</PresentationFormat>
  <Paragraphs>87</Paragraphs>
  <Slides>26</Slides>
  <Notes>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教育部 全校型中文閱讀書寫課程革新推動計畫</vt:lpstr>
      <vt:lpstr>PowerPoint 簡報</vt:lpstr>
      <vt:lpstr>國語</vt:lpstr>
      <vt:lpstr> 里革斷罟匡君 </vt:lpstr>
      <vt:lpstr> 里革斷罟匡君 </vt:lpstr>
      <vt:lpstr>里革斷罟匡君</vt:lpstr>
      <vt:lpstr>《孟子．梁惠王上》</vt:lpstr>
      <vt:lpstr>廖鴻基</vt:lpstr>
      <vt:lpstr>廖鴻基</vt:lpstr>
      <vt:lpstr>廖鴻基與鬼頭刀魚</vt:lpstr>
      <vt:lpstr>重要作品舉隅</vt:lpstr>
      <vt:lpstr>重要作品舉隅</vt:lpstr>
      <vt:lpstr>重要作品舉隅</vt:lpstr>
      <vt:lpstr>重要作品舉隅</vt:lpstr>
      <vt:lpstr>竭澤而漁</vt:lpstr>
      <vt:lpstr>魩仔魚 </vt:lpstr>
      <vt:lpstr>魩仔魚 </vt:lpstr>
      <vt:lpstr>魚苗 </vt:lpstr>
      <vt:lpstr>海洋文化 VS. 島民心態</vt:lpstr>
      <vt:lpstr>陳克華</vt:lpstr>
      <vt:lpstr>王家祥：秋日的聲音</vt:lpstr>
      <vt:lpstr>王家祥：秋日的聲音</vt:lpstr>
      <vt:lpstr>王家祥：秋日的聲音</vt:lpstr>
      <vt:lpstr>王家祥：秋日的聲音</vt:lpstr>
      <vt:lpstr>想一想</vt:lpstr>
      <vt:lpstr>參考資料</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dc:title>
  <dc:creator>ruby</dc:creator>
  <cp:lastModifiedBy>Wind Sky</cp:lastModifiedBy>
  <cp:revision>130</cp:revision>
  <dcterms:created xsi:type="dcterms:W3CDTF">2013-04-16T06:44:46Z</dcterms:created>
  <dcterms:modified xsi:type="dcterms:W3CDTF">2017-02-09T12:41:26Z</dcterms:modified>
</cp:coreProperties>
</file>