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70" r:id="rId3"/>
    <p:sldId id="264" r:id="rId4"/>
    <p:sldId id="265" r:id="rId5"/>
    <p:sldId id="266" r:id="rId6"/>
    <p:sldId id="267" r:id="rId7"/>
    <p:sldId id="268" r:id="rId8"/>
    <p:sldId id="269" r:id="rId9"/>
    <p:sldId id="271" r:id="rId10"/>
    <p:sldId id="272" r:id="rId1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1" d="100"/>
          <a:sy n="81" d="100"/>
        </p:scale>
        <p:origin x="-1056" y="2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3">
        <a:schemeClr val="bg2"/>
      </p:bgRef>
    </p:bg>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1173157"/>
            <a:ext cx="7772400" cy="1470025"/>
          </a:xfrm>
        </p:spPr>
        <p:txBody>
          <a:bodyPr anchor="b"/>
          <a:lstStyle>
            <a:lvl1pPr algn="l">
              <a:defRPr sz="4800"/>
            </a:lvl1pPr>
          </a:lstStyle>
          <a:p>
            <a:r>
              <a:rPr kumimoji="0" lang="zh-TW" altLang="en-US" smtClean="0"/>
              <a:t>按一下以編輯母片標題樣式</a:t>
            </a:r>
            <a:endParaRPr kumimoji="0" lang="en-US"/>
          </a:p>
        </p:txBody>
      </p:sp>
      <p:sp>
        <p:nvSpPr>
          <p:cNvPr id="3" name="副標題 2"/>
          <p:cNvSpPr>
            <a:spLocks noGrp="1"/>
          </p:cNvSpPr>
          <p:nvPr>
            <p:ph type="subTitle" idx="1"/>
          </p:nvPr>
        </p:nvSpPr>
        <p:spPr>
          <a:xfrm>
            <a:off x="687716" y="2643182"/>
            <a:ext cx="6670366" cy="1752600"/>
          </a:xfrm>
        </p:spPr>
        <p:txBody>
          <a:bodyPr/>
          <a:lstStyle>
            <a:lvl1pPr marL="0" indent="0" algn="l">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TW" altLang="en-US" smtClean="0"/>
              <a:t>按一下以編輯母片副標題樣式</a:t>
            </a:r>
            <a:endParaRPr kumimoji="0" lang="en-US"/>
          </a:p>
        </p:txBody>
      </p:sp>
      <p:sp>
        <p:nvSpPr>
          <p:cNvPr id="4" name="日期版面配置區 3"/>
          <p:cNvSpPr>
            <a:spLocks noGrp="1"/>
          </p:cNvSpPr>
          <p:nvPr>
            <p:ph type="dt" sz="half" idx="10"/>
          </p:nvPr>
        </p:nvSpPr>
        <p:spPr/>
        <p:txBody>
          <a:bodyPr/>
          <a:lstStyle/>
          <a:p>
            <a:fld id="{A9F090B3-DE7D-4E56-B594-19B094DE0E09}" type="datetimeFigureOut">
              <a:rPr lang="zh-TW" altLang="en-US" smtClean="0"/>
              <a:t>2012/12/18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BCC4419-6E68-4059-8584-759AE9E82E54}" type="slidenum">
              <a:rPr lang="zh-TW" altLang="en-US" smtClean="0"/>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A9F090B3-DE7D-4E56-B594-19B094DE0E09}" type="datetimeFigureOut">
              <a:rPr lang="zh-TW" altLang="en-US" smtClean="0"/>
              <a:t>2012/12/18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BCC4419-6E68-4059-8584-759AE9E82E54}"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143768" y="274639"/>
            <a:ext cx="1543032"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9"/>
            <a:ext cx="661513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A9F090B3-DE7D-4E56-B594-19B094DE0E09}" type="datetimeFigureOut">
              <a:rPr lang="zh-TW" altLang="en-US" smtClean="0"/>
              <a:t>2012/12/18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BCC4419-6E68-4059-8584-759AE9E82E54}"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A9F090B3-DE7D-4E56-B594-19B094DE0E09}" type="datetimeFigureOut">
              <a:rPr lang="zh-TW" altLang="en-US" smtClean="0"/>
              <a:t>2012/12/18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BCC4419-6E68-4059-8584-759AE9E82E54}"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Ref idx="1003">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685800" y="2924181"/>
            <a:ext cx="7772400" cy="1362075"/>
          </a:xfrm>
        </p:spPr>
        <p:txBody>
          <a:bodyPr anchor="t"/>
          <a:lstStyle>
            <a:lvl1pPr algn="l">
              <a:defRPr sz="4400" b="0" cap="all"/>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685800" y="1428747"/>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A9F090B3-DE7D-4E56-B594-19B094DE0E09}" type="datetimeFigureOut">
              <a:rPr lang="zh-TW" altLang="en-US" smtClean="0"/>
              <a:t>2012/12/18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BCC4419-6E68-4059-8584-759AE9E82E54}" type="slidenum">
              <a:rPr lang="zh-TW" altLang="en-US" smtClean="0"/>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A9F090B3-DE7D-4E56-B594-19B094DE0E09}" type="datetimeFigureOut">
              <a:rPr lang="zh-TW" altLang="en-US" smtClean="0"/>
              <a:t>2012/12/18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BCC4419-6E68-4059-8584-759AE9E82E54}"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p>
            <a:fld id="{A9F090B3-DE7D-4E56-B594-19B094DE0E09}" type="datetimeFigureOut">
              <a:rPr lang="zh-TW" altLang="en-US" smtClean="0"/>
              <a:t>2012/12/18</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3BCC4419-6E68-4059-8584-759AE9E82E54}"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A9F090B3-DE7D-4E56-B594-19B094DE0E09}" type="datetimeFigureOut">
              <a:rPr lang="zh-TW" altLang="en-US" smtClean="0"/>
              <a:t>2012/12/18</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3BCC4419-6E68-4059-8584-759AE9E82E54}"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A9F090B3-DE7D-4E56-B594-19B094DE0E09}" type="datetimeFigureOut">
              <a:rPr lang="zh-TW" altLang="en-US" smtClean="0"/>
              <a:t>2012/12/18</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3BCC4419-6E68-4059-8584-759AE9E82E54}"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60382" y="1071546"/>
            <a:ext cx="5111750" cy="50497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文字版面配置區 3"/>
          <p:cNvSpPr>
            <a:spLocks noGrp="1"/>
          </p:cNvSpPr>
          <p:nvPr>
            <p:ph type="body" sz="half" idx="2"/>
          </p:nvPr>
        </p:nvSpPr>
        <p:spPr>
          <a:xfrm>
            <a:off x="5679083" y="1071546"/>
            <a:ext cx="3008313" cy="34290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A9F090B3-DE7D-4E56-B594-19B094DE0E09}" type="datetimeFigureOut">
              <a:rPr lang="zh-TW" altLang="en-US" smtClean="0"/>
              <a:t>2012/12/18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BCC4419-6E68-4059-8584-759AE9E82E54}" type="slidenum">
              <a:rPr lang="zh-TW" altLang="en-US" smtClean="0"/>
              <a:t>‹#›</a:t>
            </a:fld>
            <a:endParaRPr lang="zh-TW" altLang="en-US"/>
          </a:p>
        </p:txBody>
      </p:sp>
      <p:sp>
        <p:nvSpPr>
          <p:cNvPr id="2" name="標題 1"/>
          <p:cNvSpPr>
            <a:spLocks noGrp="1"/>
          </p:cNvSpPr>
          <p:nvPr>
            <p:ph type="title"/>
          </p:nvPr>
        </p:nvSpPr>
        <p:spPr>
          <a:xfrm>
            <a:off x="457205" y="285728"/>
            <a:ext cx="8230993" cy="696626"/>
          </a:xfrm>
        </p:spPr>
        <p:txBody>
          <a:bodyPr anchor="ctr"/>
          <a:lstStyle>
            <a:lvl1pPr algn="ctr">
              <a:defRPr sz="3600" b="0"/>
            </a:lvl1pPr>
          </a:lstStyle>
          <a:p>
            <a:r>
              <a:rPr kumimoji="0" lang="zh-TW" altLang="en-US" smtClean="0"/>
              <a:t>按一下以編輯母片標題樣式</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001024" y="642918"/>
            <a:ext cx="785818" cy="4572032"/>
          </a:xfrm>
        </p:spPr>
        <p:txBody>
          <a:bodyPr vert="eaVert" anchor="ctr"/>
          <a:lstStyle>
            <a:lvl1pPr algn="l">
              <a:defRPr sz="2400" b="0"/>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442922" y="541340"/>
            <a:ext cx="6415094" cy="5459428"/>
          </a:xfrm>
          <a:prstGeom prst="roundRect">
            <a:avLst>
              <a:gd name="adj" fmla="val 4800"/>
            </a:avLst>
          </a:prstGeom>
          <a:solidFill>
            <a:schemeClr val="accent1">
              <a:tint val="20000"/>
            </a:schemeClr>
          </a:solidFill>
          <a:ln w="38100">
            <a:gradFill flip="none" rotWithShape="1">
              <a:gsLst>
                <a:gs pos="0">
                  <a:schemeClr val="accent1">
                    <a:alpha val="50000"/>
                  </a:schemeClr>
                </a:gs>
                <a:gs pos="100000">
                  <a:schemeClr val="accent1">
                    <a:tint val="20000"/>
                  </a:schemeClr>
                </a:gs>
              </a:gsLst>
              <a:lin ang="16200000" scaled="1"/>
              <a:tileRect/>
            </a:gradFill>
          </a:ln>
          <a:effectLst>
            <a:outerShdw blurRad="76200" dist="38100" dir="5400000" sx="100500" sy="100500" algn="tl"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TW" altLang="en-US" smtClean="0"/>
              <a:t>按一下圖示以新增圖片</a:t>
            </a:r>
            <a:endParaRPr kumimoji="0" lang="en-US"/>
          </a:p>
        </p:txBody>
      </p:sp>
      <p:sp>
        <p:nvSpPr>
          <p:cNvPr id="4" name="文字版面配置區 3"/>
          <p:cNvSpPr>
            <a:spLocks noGrp="1"/>
          </p:cNvSpPr>
          <p:nvPr>
            <p:ph type="body" sz="half" idx="2"/>
          </p:nvPr>
        </p:nvSpPr>
        <p:spPr>
          <a:xfrm>
            <a:off x="7072330" y="1000108"/>
            <a:ext cx="914368" cy="4214842"/>
          </a:xfrm>
        </p:spPr>
        <p:txBody>
          <a:bodyPr vert="eaVert"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A9F090B3-DE7D-4E56-B594-19B094DE0E09}" type="datetimeFigureOut">
              <a:rPr lang="zh-TW" altLang="en-US" smtClean="0"/>
              <a:t>2012/12/18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BCC4419-6E68-4059-8584-759AE9E82E54}"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pic>
        <p:nvPicPr>
          <p:cNvPr id="8" name="圖片 7"/>
          <p:cNvPicPr>
            <a:picLocks noChangeAspect="1"/>
          </p:cNvPicPr>
          <p:nvPr/>
        </p:nvPicPr>
        <p:blipFill>
          <a:blip r:embed="rId13">
            <a:duotone>
              <a:schemeClr val="accent1"/>
              <a:srgbClr val="FFFFFF"/>
            </a:duotone>
            <a:lum bright="12000" contrast="40000"/>
          </a:blip>
          <a:stretch>
            <a:fillRect/>
          </a:stretch>
        </p:blipFill>
        <p:spPr>
          <a:xfrm>
            <a:off x="6667809" y="4915143"/>
            <a:ext cx="2476191" cy="1942857"/>
          </a:xfrm>
          <a:prstGeom prst="rect">
            <a:avLst/>
          </a:prstGeom>
          <a:noFill/>
          <a:ln>
            <a:noFill/>
          </a:ln>
        </p:spPr>
      </p:pic>
      <p:sp>
        <p:nvSpPr>
          <p:cNvPr id="10" name="矩形 9"/>
          <p:cNvSpPr/>
          <p:nvPr/>
        </p:nvSpPr>
        <p:spPr>
          <a:xfrm>
            <a:off x="0" y="0"/>
            <a:ext cx="9144000" cy="71438"/>
          </a:xfrm>
          <a:prstGeom prst="rect">
            <a:avLst/>
          </a:prstGeom>
          <a:gradFill flip="none" rotWithShape="1">
            <a:gsLst>
              <a:gs pos="0">
                <a:schemeClr val="accent1">
                  <a:tint val="100000"/>
                  <a:shade val="50000"/>
                  <a:hueMod val="100000"/>
                  <a:satMod val="250000"/>
                  <a:alpha val="0"/>
                </a:schemeClr>
              </a:gs>
              <a:gs pos="75000">
                <a:schemeClr val="accent1">
                  <a:tint val="80000"/>
                  <a:shade val="100000"/>
                  <a:hueMod val="100000"/>
                  <a:satMod val="375000"/>
                  <a:alpha val="20000"/>
                </a:schemeClr>
              </a:gs>
              <a:gs pos="100000">
                <a:schemeClr val="accent1">
                  <a:tint val="50000"/>
                  <a:shade val="100000"/>
                  <a:hueMod val="100000"/>
                  <a:satMod val="500000"/>
                </a:schemeClr>
              </a:gs>
            </a:gsLst>
            <a:lin ang="18900000" scaled="1"/>
            <a:tileRect/>
          </a:gradFill>
          <a:ln w="12700" cap="rnd" cmpd="sng" algn="ctr">
            <a:noFill/>
            <a:prstDash val="solid"/>
          </a:ln>
        </p:spPr>
        <p:style>
          <a:lnRef idx="1">
            <a:schemeClr val="accent1"/>
          </a:lnRef>
          <a:fillRef idx="2">
            <a:schemeClr val="accent1"/>
          </a:fillRef>
          <a:effectRef idx="1">
            <a:schemeClr val="accent1"/>
          </a:effectRef>
          <a:fontRef idx="minor">
            <a:schemeClr val="dk1"/>
          </a:fontRef>
        </p:style>
        <p:txBody>
          <a:bodyPr rtlCol="0" anchor="ctr"/>
          <a:lstStyle/>
          <a:p>
            <a:pPr algn="ctr" eaLnBrk="1" latinLnBrk="0" hangingPunct="1"/>
            <a:endParaRPr kumimoji="0" lang="zh-CN" altLang="en-US"/>
          </a:p>
        </p:txBody>
      </p:sp>
      <p:sp>
        <p:nvSpPr>
          <p:cNvPr id="11" name="矩形 10"/>
          <p:cNvSpPr/>
          <p:nvPr/>
        </p:nvSpPr>
        <p:spPr>
          <a:xfrm>
            <a:off x="0" y="40951"/>
            <a:ext cx="4572000" cy="71438"/>
          </a:xfrm>
          <a:prstGeom prst="rect">
            <a:avLst/>
          </a:prstGeom>
          <a:gradFill flip="none" rotWithShape="1">
            <a:gsLst>
              <a:gs pos="0">
                <a:schemeClr val="accent1">
                  <a:tint val="100000"/>
                  <a:shade val="50000"/>
                  <a:hueMod val="100000"/>
                  <a:satMod val="250000"/>
                  <a:alpha val="0"/>
                </a:schemeClr>
              </a:gs>
              <a:gs pos="75000">
                <a:schemeClr val="accent1">
                  <a:tint val="80000"/>
                  <a:shade val="100000"/>
                  <a:hueMod val="100000"/>
                  <a:satMod val="375000"/>
                  <a:alpha val="5000"/>
                </a:schemeClr>
              </a:gs>
              <a:gs pos="100000">
                <a:schemeClr val="accent1">
                  <a:tint val="50000"/>
                  <a:shade val="100000"/>
                  <a:hueMod val="100000"/>
                  <a:satMod val="500000"/>
                  <a:alpha val="60000"/>
                </a:schemeClr>
              </a:gs>
            </a:gsLst>
            <a:lin ang="8100000" scaled="1"/>
            <a:tileRect/>
          </a:gradFill>
          <a:ln w="12700" cap="rnd" cmpd="sng" algn="ctr">
            <a:noFill/>
            <a:prstDash val="solid"/>
          </a:ln>
          <a:effectLst>
            <a:glow>
              <a:schemeClr val="accent1">
                <a:tint val="100000"/>
                <a:shade val="100000"/>
                <a:hueMod val="100000"/>
                <a:satMod val="100000"/>
              </a:schemeClr>
            </a:glow>
            <a:softEdge rad="12700"/>
          </a:effectLst>
        </p:spPr>
        <p:style>
          <a:lnRef idx="1">
            <a:schemeClr val="accent1"/>
          </a:lnRef>
          <a:fillRef idx="2">
            <a:schemeClr val="accent1"/>
          </a:fillRef>
          <a:effectRef idx="1">
            <a:schemeClr val="accent1"/>
          </a:effectRef>
          <a:fontRef idx="minor">
            <a:schemeClr val="dk1"/>
          </a:fontRef>
        </p:style>
        <p:txBody>
          <a:bodyPr rtlCol="0" anchor="ctr"/>
          <a:lstStyle/>
          <a:p>
            <a:pPr algn="ctr" eaLnBrk="1" latinLnBrk="0" hangingPunct="1"/>
            <a:endParaRPr kumimoji="0" lang="zh-CN" altLang="en-US"/>
          </a:p>
        </p:txBody>
      </p:sp>
      <p:pic>
        <p:nvPicPr>
          <p:cNvPr id="9" name="圖片 8"/>
          <p:cNvPicPr>
            <a:picLocks noChangeAspect="1"/>
          </p:cNvPicPr>
          <p:nvPr/>
        </p:nvPicPr>
        <p:blipFill>
          <a:blip r:embed="rId14">
            <a:duotone>
              <a:schemeClr val="accent1"/>
              <a:srgbClr val="FFFFFF"/>
            </a:duotone>
            <a:lum bright="35000" contrast="40000"/>
          </a:blip>
          <a:stretch>
            <a:fillRect/>
          </a:stretch>
        </p:blipFill>
        <p:spPr>
          <a:xfrm>
            <a:off x="0" y="6420445"/>
            <a:ext cx="9144000" cy="437555"/>
          </a:xfrm>
          <a:prstGeom prst="rect">
            <a:avLst/>
          </a:prstGeom>
          <a:noFill/>
          <a:ln>
            <a:noFill/>
          </a:ln>
          <a:effectLst/>
        </p:spPr>
      </p:pic>
      <p:sp>
        <p:nvSpPr>
          <p:cNvPr id="2" name="標題版面配置區 1"/>
          <p:cNvSpPr>
            <a:spLocks noGrp="1"/>
          </p:cNvSpPr>
          <p:nvPr>
            <p:ph type="title"/>
          </p:nvPr>
        </p:nvSpPr>
        <p:spPr>
          <a:xfrm>
            <a:off x="457200" y="274638"/>
            <a:ext cx="8229600" cy="1143000"/>
          </a:xfrm>
          <a:prstGeom prst="rect">
            <a:avLst/>
          </a:prstGeom>
        </p:spPr>
        <p:txBody>
          <a:bodyPr vert="horz" rtlCol="0" anchor="ctr">
            <a:normAutofit/>
          </a:body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rtlCol="0" anchor="ctr"/>
          <a:lstStyle>
            <a:lvl1pPr algn="l" eaLnBrk="1" latinLnBrk="0" hangingPunct="1">
              <a:defRPr kumimoji="0" sz="1200">
                <a:solidFill>
                  <a:schemeClr val="tx1">
                    <a:tint val="75000"/>
                  </a:schemeClr>
                </a:solidFill>
              </a:defRPr>
            </a:lvl1pPr>
          </a:lstStyle>
          <a:p>
            <a:fld id="{A9F090B3-DE7D-4E56-B594-19B094DE0E09}" type="datetimeFigureOut">
              <a:rPr lang="zh-TW" altLang="en-US" smtClean="0"/>
              <a:t>2012/12/18</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rtlCol="0" anchor="ctr"/>
          <a:lstStyle>
            <a:lvl1pPr algn="r" eaLnBrk="1" latinLnBrk="0" hangingPunct="1">
              <a:defRPr kumimoji="0" sz="1200">
                <a:solidFill>
                  <a:schemeClr val="tx1">
                    <a:tint val="75000"/>
                  </a:schemeClr>
                </a:solidFill>
              </a:defRPr>
            </a:lvl1pPr>
          </a:lstStyle>
          <a:p>
            <a:fld id="{3BCC4419-6E68-4059-8584-759AE9E82E54}"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accent1"/>
        </a:buClr>
        <a:buSzPct val="50000"/>
        <a:buFont typeface="Wingdings 2"/>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accent2"/>
        </a:buClr>
        <a:buSzPct val="50000"/>
        <a:buFont typeface="Wingdings 2"/>
        <a:buChar char="³"/>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accent3"/>
        </a:buClr>
        <a:buSzPct val="6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accent5"/>
        </a:buClr>
        <a:buSzPct val="45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accent6"/>
        </a:buClr>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471560" y="188640"/>
            <a:ext cx="7772400" cy="1470025"/>
          </a:xfrm>
        </p:spPr>
        <p:txBody>
          <a:bodyPr>
            <a:normAutofit/>
          </a:bodyPr>
          <a:lstStyle/>
          <a:p>
            <a:pPr algn="ctr"/>
            <a:r>
              <a:rPr lang="zh-TW" altLang="en-US" sz="4000" dirty="0">
                <a:solidFill>
                  <a:schemeClr val="tx1"/>
                </a:solidFill>
                <a:latin typeface="標楷體" pitchFamily="65" charset="-120"/>
                <a:ea typeface="標楷體" pitchFamily="65" charset="-120"/>
              </a:rPr>
              <a:t>以適當</a:t>
            </a:r>
            <a:r>
              <a:rPr lang="zh-TW" altLang="en-US" sz="4000" dirty="0" smtClean="0">
                <a:solidFill>
                  <a:schemeClr val="tx1"/>
                </a:solidFill>
                <a:latin typeface="標楷體" pitchFamily="65" charset="-120"/>
                <a:ea typeface="標楷體" pitchFamily="65" charset="-120"/>
              </a:rPr>
              <a:t>的科技與風險評估的角度來看核能系統</a:t>
            </a:r>
            <a:endParaRPr lang="zh-TW" altLang="en-US" sz="4000" dirty="0">
              <a:solidFill>
                <a:schemeClr val="tx1"/>
              </a:solidFill>
              <a:latin typeface="標楷體" pitchFamily="65" charset="-120"/>
              <a:ea typeface="標楷體" pitchFamily="65" charset="-120"/>
            </a:endParaRPr>
          </a:p>
        </p:txBody>
      </p:sp>
      <p:sp>
        <p:nvSpPr>
          <p:cNvPr id="3" name="副標題 2"/>
          <p:cNvSpPr>
            <a:spLocks noGrp="1"/>
          </p:cNvSpPr>
          <p:nvPr>
            <p:ph type="subTitle" idx="1"/>
          </p:nvPr>
        </p:nvSpPr>
        <p:spPr>
          <a:xfrm>
            <a:off x="4788024" y="2492896"/>
            <a:ext cx="3888432" cy="3312368"/>
          </a:xfrm>
        </p:spPr>
        <p:txBody>
          <a:bodyPr>
            <a:normAutofit/>
          </a:bodyPr>
          <a:lstStyle/>
          <a:p>
            <a:pPr algn="just"/>
            <a:endParaRPr lang="en-US" altLang="zh-TW" sz="2800" dirty="0" smtClean="0">
              <a:solidFill>
                <a:schemeClr val="tx1"/>
              </a:solidFill>
              <a:latin typeface="標楷體" pitchFamily="65" charset="-120"/>
              <a:ea typeface="標楷體" pitchFamily="65" charset="-120"/>
            </a:endParaRPr>
          </a:p>
          <a:p>
            <a:pPr algn="just"/>
            <a:endParaRPr lang="en-US" altLang="zh-TW" dirty="0">
              <a:solidFill>
                <a:schemeClr val="tx1"/>
              </a:solidFill>
              <a:latin typeface="標楷體" pitchFamily="65" charset="-120"/>
              <a:ea typeface="標楷體" pitchFamily="65" charset="-120"/>
            </a:endParaRPr>
          </a:p>
          <a:p>
            <a:pPr algn="just"/>
            <a:r>
              <a:rPr lang="zh-TW" altLang="en-US" sz="2800" dirty="0" smtClean="0">
                <a:solidFill>
                  <a:schemeClr val="tx1"/>
                </a:solidFill>
                <a:latin typeface="標楷體" pitchFamily="65" charset="-120"/>
                <a:ea typeface="標楷體" pitchFamily="65" charset="-120"/>
              </a:rPr>
              <a:t>班級</a:t>
            </a:r>
            <a:r>
              <a:rPr lang="en-US" altLang="zh-TW" sz="2800" dirty="0" smtClean="0">
                <a:solidFill>
                  <a:schemeClr val="tx1"/>
                </a:solidFill>
                <a:latin typeface="標楷體" pitchFamily="65" charset="-120"/>
                <a:ea typeface="標楷體" pitchFamily="65" charset="-120"/>
              </a:rPr>
              <a:t>:</a:t>
            </a:r>
            <a:r>
              <a:rPr lang="zh-TW" altLang="en-US" sz="2800" dirty="0" smtClean="0">
                <a:solidFill>
                  <a:schemeClr val="tx1"/>
                </a:solidFill>
                <a:latin typeface="標楷體" pitchFamily="65" charset="-120"/>
                <a:ea typeface="標楷體" pitchFamily="65" charset="-120"/>
              </a:rPr>
              <a:t>車輛</a:t>
            </a:r>
            <a:r>
              <a:rPr lang="zh-TW" altLang="en-US" sz="2800" dirty="0" smtClean="0">
                <a:solidFill>
                  <a:schemeClr val="tx1"/>
                </a:solidFill>
                <a:latin typeface="標楷體" pitchFamily="65" charset="-120"/>
                <a:ea typeface="標楷體" pitchFamily="65" charset="-120"/>
              </a:rPr>
              <a:t>三甲</a:t>
            </a:r>
            <a:endParaRPr lang="en-US" altLang="zh-TW" dirty="0">
              <a:solidFill>
                <a:schemeClr val="tx1"/>
              </a:solidFill>
              <a:latin typeface="標楷體" pitchFamily="65" charset="-120"/>
              <a:ea typeface="標楷體" pitchFamily="65" charset="-120"/>
            </a:endParaRPr>
          </a:p>
          <a:p>
            <a:pPr algn="just"/>
            <a:r>
              <a:rPr lang="zh-TW" altLang="en-US" sz="2800" dirty="0" smtClean="0">
                <a:solidFill>
                  <a:schemeClr val="tx1"/>
                </a:solidFill>
                <a:latin typeface="標楷體" pitchFamily="65" charset="-120"/>
                <a:ea typeface="標楷體" pitchFamily="65" charset="-120"/>
              </a:rPr>
              <a:t>學</a:t>
            </a:r>
            <a:r>
              <a:rPr lang="zh-TW" altLang="en-US" sz="2800" dirty="0">
                <a:solidFill>
                  <a:schemeClr val="tx1"/>
                </a:solidFill>
                <a:latin typeface="標楷體" pitchFamily="65" charset="-120"/>
                <a:ea typeface="標楷體" pitchFamily="65" charset="-120"/>
              </a:rPr>
              <a:t>號</a:t>
            </a:r>
            <a:r>
              <a:rPr lang="en-US" altLang="zh-TW" sz="2800" dirty="0" smtClean="0">
                <a:solidFill>
                  <a:schemeClr val="tx1"/>
                </a:solidFill>
                <a:latin typeface="標楷體" pitchFamily="65" charset="-120"/>
                <a:ea typeface="標楷體" pitchFamily="65" charset="-120"/>
              </a:rPr>
              <a:t>:</a:t>
            </a:r>
            <a:r>
              <a:rPr lang="en-US" altLang="zh-TW" sz="2800" dirty="0" smtClean="0">
                <a:solidFill>
                  <a:schemeClr val="tx1"/>
                </a:solidFill>
                <a:latin typeface="標楷體" pitchFamily="65" charset="-120"/>
                <a:ea typeface="標楷體" pitchFamily="65" charset="-120"/>
              </a:rPr>
              <a:t>49915083</a:t>
            </a:r>
          </a:p>
          <a:p>
            <a:pPr algn="just"/>
            <a:r>
              <a:rPr lang="zh-TW" altLang="en-US" sz="2800" dirty="0" smtClean="0">
                <a:solidFill>
                  <a:schemeClr val="tx1"/>
                </a:solidFill>
                <a:latin typeface="標楷體" pitchFamily="65" charset="-120"/>
                <a:ea typeface="標楷體" pitchFamily="65" charset="-120"/>
              </a:rPr>
              <a:t>姓名</a:t>
            </a:r>
            <a:r>
              <a:rPr lang="en-US" altLang="zh-TW" sz="2800" dirty="0" smtClean="0">
                <a:solidFill>
                  <a:schemeClr val="tx1"/>
                </a:solidFill>
                <a:latin typeface="標楷體" pitchFamily="65" charset="-120"/>
                <a:ea typeface="標楷體" pitchFamily="65" charset="-120"/>
              </a:rPr>
              <a:t>:</a:t>
            </a:r>
            <a:r>
              <a:rPr lang="zh-TW" altLang="en-US" sz="2800" dirty="0" smtClean="0">
                <a:solidFill>
                  <a:schemeClr val="tx1"/>
                </a:solidFill>
                <a:latin typeface="標楷體" pitchFamily="65" charset="-120"/>
                <a:ea typeface="標楷體" pitchFamily="65" charset="-120"/>
              </a:rPr>
              <a:t>蔡家丞</a:t>
            </a:r>
            <a:endParaRPr lang="en-US" altLang="zh-TW" dirty="0">
              <a:latin typeface="標楷體" pitchFamily="65" charset="-120"/>
              <a:ea typeface="標楷體" pitchFamily="65" charset="-120"/>
            </a:endParaRPr>
          </a:p>
          <a:p>
            <a:pPr algn="just"/>
            <a:r>
              <a:rPr lang="zh-TW" altLang="en-US" dirty="0">
                <a:solidFill>
                  <a:schemeClr val="tx1"/>
                </a:solidFill>
                <a:latin typeface="標楷體" pitchFamily="65" charset="-120"/>
                <a:ea typeface="標楷體" pitchFamily="65" charset="-120"/>
              </a:rPr>
              <a:t>指導老師</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林聰益</a:t>
            </a:r>
            <a:endParaRPr lang="en-US" altLang="zh-TW" dirty="0">
              <a:solidFill>
                <a:schemeClr val="tx1"/>
              </a:solidFill>
              <a:latin typeface="標楷體" pitchFamily="65" charset="-120"/>
              <a:ea typeface="標楷體" pitchFamily="65" charset="-120"/>
            </a:endParaRPr>
          </a:p>
          <a:p>
            <a:pPr algn="just"/>
            <a:endParaRPr lang="en-US" altLang="zh-TW" sz="2800" dirty="0" smtClean="0">
              <a:solidFill>
                <a:schemeClr val="tx1"/>
              </a:solidFill>
              <a:latin typeface="標楷體" pitchFamily="65" charset="-120"/>
              <a:ea typeface="標楷體" pitchFamily="65" charset="-120"/>
            </a:endParaRPr>
          </a:p>
        </p:txBody>
      </p:sp>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2492896"/>
            <a:ext cx="3742788" cy="3312368"/>
          </a:xfrm>
          <a:prstGeom prst="rect">
            <a:avLst/>
          </a:prstGeom>
        </p:spPr>
      </p:pic>
    </p:spTree>
    <p:extLst>
      <p:ext uri="{BB962C8B-B14F-4D97-AF65-F5344CB8AC3E}">
        <p14:creationId xmlns:p14="http://schemas.microsoft.com/office/powerpoint/2010/main" val="1798945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548681"/>
            <a:ext cx="7772400" cy="720079"/>
          </a:xfrm>
        </p:spPr>
        <p:txBody>
          <a:bodyPr>
            <a:normAutofit fontScale="90000"/>
          </a:bodyPr>
          <a:lstStyle/>
          <a:p>
            <a:pPr algn="ctr"/>
            <a:r>
              <a:rPr lang="en-US" altLang="zh-TW" dirty="0">
                <a:solidFill>
                  <a:schemeClr val="tx1"/>
                </a:solidFill>
                <a:latin typeface="標楷體" pitchFamily="65" charset="-120"/>
                <a:ea typeface="標楷體" pitchFamily="65" charset="-120"/>
              </a:rPr>
              <a:t/>
            </a:r>
            <a:br>
              <a:rPr lang="en-US" altLang="zh-TW" dirty="0">
                <a:solidFill>
                  <a:schemeClr val="tx1"/>
                </a:solidFill>
                <a:latin typeface="標楷體" pitchFamily="65" charset="-120"/>
                <a:ea typeface="標楷體" pitchFamily="65" charset="-120"/>
              </a:rPr>
            </a:br>
            <a:r>
              <a:rPr lang="zh-TW" altLang="en-US" dirty="0">
                <a:solidFill>
                  <a:schemeClr val="tx1"/>
                </a:solidFill>
                <a:latin typeface="標楷體" pitchFamily="65" charset="-120"/>
                <a:ea typeface="標楷體" pitchFamily="65" charset="-120"/>
              </a:rPr>
              <a:t>結論</a:t>
            </a:r>
            <a:endParaRPr lang="zh-TW" altLang="en-US" dirty="0"/>
          </a:p>
        </p:txBody>
      </p:sp>
      <p:sp>
        <p:nvSpPr>
          <p:cNvPr id="3" name="副標題 2"/>
          <p:cNvSpPr>
            <a:spLocks noGrp="1"/>
          </p:cNvSpPr>
          <p:nvPr>
            <p:ph type="subTitle" idx="1"/>
          </p:nvPr>
        </p:nvSpPr>
        <p:spPr>
          <a:xfrm>
            <a:off x="687716" y="1484784"/>
            <a:ext cx="8060748" cy="5040560"/>
          </a:xfrm>
        </p:spPr>
        <p:txBody>
          <a:bodyPr/>
          <a:lstStyle/>
          <a:p>
            <a:r>
              <a:rPr lang="zh-TW" altLang="en-US" dirty="0" smtClean="0">
                <a:solidFill>
                  <a:schemeClr val="tx1"/>
                </a:solidFill>
                <a:latin typeface="標楷體" pitchFamily="65" charset="-120"/>
                <a:ea typeface="標楷體" pitchFamily="65" charset="-120"/>
              </a:rPr>
              <a:t>    在現今的社會是因為核廢料及核輻射的關係而造成人們對核能發電有疑慮，但做完這份報告之</a:t>
            </a:r>
            <a:r>
              <a:rPr lang="zh-TW" altLang="en-US" dirty="0">
                <a:solidFill>
                  <a:schemeClr val="tx1"/>
                </a:solidFill>
                <a:latin typeface="標楷體" pitchFamily="65" charset="-120"/>
                <a:ea typeface="標楷體" pitchFamily="65" charset="-120"/>
              </a:rPr>
              <a:t>後</a:t>
            </a:r>
            <a:endParaRPr lang="en-US" altLang="zh-TW" dirty="0" smtClean="0">
              <a:solidFill>
                <a:schemeClr val="tx1"/>
              </a:solidFill>
              <a:latin typeface="標楷體" pitchFamily="65" charset="-120"/>
              <a:ea typeface="標楷體" pitchFamily="65" charset="-120"/>
            </a:endParaRPr>
          </a:p>
          <a:p>
            <a:r>
              <a:rPr lang="zh-TW" altLang="en-US" dirty="0" smtClean="0">
                <a:solidFill>
                  <a:schemeClr val="tx1"/>
                </a:solidFill>
                <a:latin typeface="標楷體" pitchFamily="65" charset="-120"/>
                <a:ea typeface="標楷體" pitchFamily="65" charset="-120"/>
              </a:rPr>
              <a:t>才發現，原來核輻射對人類的影響是很少的，核能對環境汙染也是很微小的，但就是核廢料最麻煩，，因為核廢料</a:t>
            </a:r>
            <a:r>
              <a:rPr lang="en-US" altLang="zh-TW" dirty="0" err="1" smtClean="0">
                <a:solidFill>
                  <a:schemeClr val="tx1"/>
                </a:solidFill>
                <a:latin typeface="標楷體" pitchFamily="65" charset="-120"/>
                <a:ea typeface="標楷體" pitchFamily="65" charset="-120"/>
              </a:rPr>
              <a:t>隨時間而逐漸釋放其放射性</a:t>
            </a:r>
            <a:r>
              <a:rPr lang="zh-TW" altLang="en-US" dirty="0" smtClean="0">
                <a:solidFill>
                  <a:schemeClr val="tx1"/>
                </a:solidFill>
                <a:latin typeface="標楷體" pitchFamily="65" charset="-120"/>
                <a:ea typeface="標楷體" pitchFamily="65" charset="-120"/>
              </a:rPr>
              <a:t>，所以必須</a:t>
            </a:r>
            <a:r>
              <a:rPr lang="zh-TW" altLang="en-US" dirty="0">
                <a:solidFill>
                  <a:schemeClr val="tx1"/>
                </a:solidFill>
                <a:latin typeface="標楷體" pitchFamily="65" charset="-120"/>
                <a:ea typeface="標楷體" pitchFamily="65" charset="-120"/>
              </a:rPr>
              <a:t>存放在一個</a:t>
            </a:r>
            <a:r>
              <a:rPr lang="zh-TW" altLang="en-US" dirty="0" smtClean="0">
                <a:solidFill>
                  <a:schemeClr val="tx1"/>
                </a:solidFill>
                <a:latin typeface="標楷體" pitchFamily="65" charset="-120"/>
                <a:ea typeface="標楷體" pitchFamily="65" charset="-120"/>
              </a:rPr>
              <a:t>無</a:t>
            </a:r>
            <a:r>
              <a:rPr lang="zh-TW" altLang="en-US" dirty="0">
                <a:solidFill>
                  <a:schemeClr val="tx1"/>
                </a:solidFill>
                <a:latin typeface="標楷體" pitchFamily="65" charset="-120"/>
                <a:ea typeface="標楷體" pitchFamily="65" charset="-120"/>
              </a:rPr>
              <a:t>人居住</a:t>
            </a:r>
            <a:r>
              <a:rPr lang="zh-TW" altLang="en-US" dirty="0" smtClean="0">
                <a:solidFill>
                  <a:schemeClr val="tx1"/>
                </a:solidFill>
                <a:latin typeface="標楷體" pitchFamily="65" charset="-120"/>
                <a:ea typeface="標楷體" pitchFamily="65" charset="-120"/>
              </a:rPr>
              <a:t>的地方。</a:t>
            </a:r>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val="3104049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11560" y="404665"/>
            <a:ext cx="7772400" cy="720080"/>
          </a:xfrm>
        </p:spPr>
        <p:txBody>
          <a:bodyPr>
            <a:normAutofit/>
          </a:bodyPr>
          <a:lstStyle/>
          <a:p>
            <a:pPr algn="ctr"/>
            <a:r>
              <a:rPr lang="zh-TW" altLang="en-US" sz="4000" dirty="0" smtClean="0">
                <a:solidFill>
                  <a:schemeClr val="tx1"/>
                </a:solidFill>
                <a:latin typeface="標楷體" pitchFamily="65" charset="-120"/>
                <a:ea typeface="標楷體" pitchFamily="65" charset="-120"/>
              </a:rPr>
              <a:t>目錄</a:t>
            </a:r>
            <a:endParaRPr lang="zh-TW" altLang="en-US" sz="4000" dirty="0">
              <a:solidFill>
                <a:schemeClr val="tx1"/>
              </a:solidFill>
              <a:latin typeface="標楷體" pitchFamily="65" charset="-120"/>
              <a:ea typeface="標楷體" pitchFamily="65" charset="-120"/>
            </a:endParaRPr>
          </a:p>
        </p:txBody>
      </p:sp>
      <p:sp>
        <p:nvSpPr>
          <p:cNvPr id="3" name="副標題 2"/>
          <p:cNvSpPr>
            <a:spLocks noGrp="1"/>
          </p:cNvSpPr>
          <p:nvPr>
            <p:ph type="subTitle" idx="1"/>
          </p:nvPr>
        </p:nvSpPr>
        <p:spPr>
          <a:xfrm>
            <a:off x="687716" y="1484784"/>
            <a:ext cx="8132756" cy="5040560"/>
          </a:xfrm>
        </p:spPr>
        <p:txBody>
          <a:bodyPr>
            <a:normAutofit/>
          </a:bodyPr>
          <a:lstStyle/>
          <a:p>
            <a:endParaRPr lang="en-US" altLang="zh-TW" dirty="0" smtClean="0">
              <a:solidFill>
                <a:schemeClr val="tx1"/>
              </a:solidFill>
              <a:latin typeface="標楷體" pitchFamily="65" charset="-120"/>
              <a:ea typeface="標楷體" pitchFamily="65" charset="-120"/>
            </a:endParaRPr>
          </a:p>
          <a:p>
            <a:r>
              <a:rPr lang="zh-TW" altLang="en-US" dirty="0" smtClean="0">
                <a:solidFill>
                  <a:schemeClr val="tx1"/>
                </a:solidFill>
                <a:latin typeface="標楷體" pitchFamily="65" charset="-120"/>
                <a:ea typeface="標楷體" pitchFamily="65" charset="-120"/>
              </a:rPr>
              <a:t>一</a:t>
            </a:r>
            <a:r>
              <a:rPr lang="en-US" altLang="zh-TW" dirty="0" smtClean="0">
                <a:solidFill>
                  <a:schemeClr val="tx1"/>
                </a:solidFill>
                <a:latin typeface="標楷體" pitchFamily="65" charset="-120"/>
                <a:ea typeface="標楷體" pitchFamily="65" charset="-120"/>
              </a:rPr>
              <a:t>.</a:t>
            </a:r>
            <a:r>
              <a:rPr lang="zh-TW" altLang="en-US" dirty="0" smtClean="0">
                <a:solidFill>
                  <a:schemeClr val="tx1"/>
                </a:solidFill>
                <a:latin typeface="標楷體" pitchFamily="65" charset="-120"/>
                <a:ea typeface="標楷體" pitchFamily="65" charset="-120"/>
              </a:rPr>
              <a:t>核能簡介</a:t>
            </a:r>
            <a:endParaRPr lang="en-US" altLang="zh-TW" dirty="0" smtClean="0">
              <a:solidFill>
                <a:schemeClr val="tx1"/>
              </a:solidFill>
              <a:latin typeface="標楷體" pitchFamily="65" charset="-120"/>
              <a:ea typeface="標楷體" pitchFamily="65" charset="-120"/>
            </a:endParaRPr>
          </a:p>
          <a:p>
            <a:r>
              <a:rPr lang="zh-TW" altLang="en-US" dirty="0" smtClean="0">
                <a:solidFill>
                  <a:schemeClr val="tx1"/>
                </a:solidFill>
                <a:latin typeface="標楷體" pitchFamily="65" charset="-120"/>
                <a:ea typeface="標楷體" pitchFamily="65" charset="-120"/>
              </a:rPr>
              <a:t>二</a:t>
            </a:r>
            <a:r>
              <a:rPr lang="en-US" altLang="zh-TW" dirty="0" smtClean="0">
                <a:solidFill>
                  <a:schemeClr val="tx1"/>
                </a:solidFill>
                <a:latin typeface="標楷體" pitchFamily="65" charset="-120"/>
                <a:ea typeface="標楷體" pitchFamily="65" charset="-120"/>
              </a:rPr>
              <a:t>.</a:t>
            </a:r>
            <a:r>
              <a:rPr lang="zh-TW" altLang="en-US" dirty="0" smtClean="0">
                <a:solidFill>
                  <a:schemeClr val="tx1"/>
                </a:solidFill>
                <a:latin typeface="標楷體" pitchFamily="65" charset="-120"/>
                <a:ea typeface="標楷體" pitchFamily="65" charset="-120"/>
              </a:rPr>
              <a:t>核能</a:t>
            </a:r>
            <a:r>
              <a:rPr lang="zh-TW" altLang="en-US" dirty="0">
                <a:solidFill>
                  <a:schemeClr val="tx1"/>
                </a:solidFill>
                <a:latin typeface="標楷體" pitchFamily="65" charset="-120"/>
                <a:ea typeface="標楷體" pitchFamily="65" charset="-120"/>
              </a:rPr>
              <a:t>發電的</a:t>
            </a:r>
            <a:r>
              <a:rPr lang="zh-TW" altLang="en-US" dirty="0" smtClean="0">
                <a:solidFill>
                  <a:schemeClr val="tx1"/>
                </a:solidFill>
                <a:latin typeface="標楷體" pitchFamily="65" charset="-120"/>
                <a:ea typeface="標楷體" pitchFamily="65" charset="-120"/>
              </a:rPr>
              <a:t>原理</a:t>
            </a:r>
            <a:endParaRPr lang="en-US" altLang="zh-TW" dirty="0" smtClean="0">
              <a:solidFill>
                <a:schemeClr val="tx1"/>
              </a:solidFill>
              <a:latin typeface="標楷體" pitchFamily="65" charset="-120"/>
              <a:ea typeface="標楷體" pitchFamily="65" charset="-120"/>
            </a:endParaRPr>
          </a:p>
          <a:p>
            <a:r>
              <a:rPr lang="zh-TW" altLang="en-US" dirty="0" smtClean="0">
                <a:solidFill>
                  <a:schemeClr val="tx1"/>
                </a:solidFill>
                <a:latin typeface="標楷體" pitchFamily="65" charset="-120"/>
                <a:ea typeface="標楷體" pitchFamily="65" charset="-120"/>
              </a:rPr>
              <a:t>三</a:t>
            </a:r>
            <a:r>
              <a:rPr lang="en-US" altLang="zh-TW" dirty="0" smtClean="0">
                <a:solidFill>
                  <a:schemeClr val="tx1"/>
                </a:solidFill>
                <a:latin typeface="標楷體" pitchFamily="65" charset="-120"/>
                <a:ea typeface="標楷體" pitchFamily="65" charset="-120"/>
              </a:rPr>
              <a:t>.</a:t>
            </a:r>
            <a:r>
              <a:rPr lang="zh-TW" altLang="en-US" dirty="0" smtClean="0">
                <a:solidFill>
                  <a:schemeClr val="tx1"/>
                </a:solidFill>
                <a:latin typeface="標楷體" pitchFamily="65" charset="-120"/>
                <a:ea typeface="標楷體" pitchFamily="65" charset="-120"/>
              </a:rPr>
              <a:t>核能</a:t>
            </a:r>
            <a:r>
              <a:rPr lang="zh-TW" altLang="en-US" dirty="0">
                <a:solidFill>
                  <a:schemeClr val="tx1"/>
                </a:solidFill>
                <a:latin typeface="標楷體" pitchFamily="65" charset="-120"/>
                <a:ea typeface="標楷體" pitchFamily="65" charset="-120"/>
              </a:rPr>
              <a:t>發電的優點</a:t>
            </a:r>
            <a:r>
              <a:rPr lang="zh-TW" altLang="en-US" dirty="0" smtClean="0">
                <a:solidFill>
                  <a:schemeClr val="tx1"/>
                </a:solidFill>
                <a:latin typeface="標楷體" pitchFamily="65" charset="-120"/>
                <a:ea typeface="標楷體" pitchFamily="65" charset="-120"/>
              </a:rPr>
              <a:t>缺點</a:t>
            </a:r>
            <a:endParaRPr lang="en-US" altLang="zh-TW" dirty="0" smtClean="0">
              <a:solidFill>
                <a:schemeClr val="tx1"/>
              </a:solidFill>
              <a:latin typeface="標楷體" pitchFamily="65" charset="-120"/>
              <a:ea typeface="標楷體" pitchFamily="65" charset="-120"/>
            </a:endParaRPr>
          </a:p>
          <a:p>
            <a:r>
              <a:rPr lang="zh-TW" altLang="en-US" dirty="0" smtClean="0">
                <a:solidFill>
                  <a:schemeClr val="tx1"/>
                </a:solidFill>
                <a:latin typeface="標楷體" pitchFamily="65" charset="-120"/>
                <a:ea typeface="標楷體" pitchFamily="65" charset="-120"/>
              </a:rPr>
              <a:t>四</a:t>
            </a:r>
            <a:r>
              <a:rPr lang="en-US" altLang="zh-TW" dirty="0" smtClean="0">
                <a:solidFill>
                  <a:schemeClr val="tx1"/>
                </a:solidFill>
                <a:latin typeface="標楷體" pitchFamily="65" charset="-120"/>
                <a:ea typeface="標楷體" pitchFamily="65" charset="-120"/>
              </a:rPr>
              <a:t>.</a:t>
            </a:r>
            <a:r>
              <a:rPr lang="en-US" altLang="zh-TW" dirty="0" err="1" smtClean="0">
                <a:solidFill>
                  <a:schemeClr val="tx1"/>
                </a:solidFill>
                <a:latin typeface="標楷體" pitchFamily="65" charset="-120"/>
                <a:ea typeface="標楷體" pitchFamily="65" charset="-120"/>
              </a:rPr>
              <a:t>核廢料</a:t>
            </a:r>
            <a:endParaRPr lang="en-US" altLang="zh-TW" dirty="0" smtClean="0">
              <a:solidFill>
                <a:schemeClr val="tx1"/>
              </a:solidFill>
              <a:latin typeface="標楷體" pitchFamily="65" charset="-120"/>
              <a:ea typeface="標楷體" pitchFamily="65" charset="-120"/>
            </a:endParaRPr>
          </a:p>
          <a:p>
            <a:r>
              <a:rPr lang="zh-TW" altLang="en-US" dirty="0" smtClean="0">
                <a:solidFill>
                  <a:schemeClr val="tx1"/>
                </a:solidFill>
                <a:latin typeface="標楷體" pitchFamily="65" charset="-120"/>
                <a:ea typeface="標楷體" pitchFamily="65" charset="-120"/>
              </a:rPr>
              <a:t>五</a:t>
            </a:r>
            <a:r>
              <a:rPr lang="en-US" altLang="zh-TW" dirty="0" smtClean="0">
                <a:solidFill>
                  <a:schemeClr val="tx1"/>
                </a:solidFill>
                <a:latin typeface="標楷體" pitchFamily="65" charset="-120"/>
                <a:ea typeface="標楷體" pitchFamily="65" charset="-120"/>
              </a:rPr>
              <a:t>.</a:t>
            </a:r>
            <a:r>
              <a:rPr lang="en-US" altLang="zh-TW" dirty="0" err="1" smtClean="0">
                <a:solidFill>
                  <a:schemeClr val="tx1"/>
                </a:solidFill>
                <a:latin typeface="標楷體" pitchFamily="65" charset="-120"/>
                <a:ea typeface="標楷體" pitchFamily="65" charset="-120"/>
              </a:rPr>
              <a:t>核能發電的風險</a:t>
            </a:r>
            <a:endParaRPr lang="en-US" altLang="zh-TW" dirty="0" smtClean="0">
              <a:solidFill>
                <a:schemeClr val="tx1"/>
              </a:solidFill>
              <a:latin typeface="標楷體" pitchFamily="65" charset="-120"/>
              <a:ea typeface="標楷體" pitchFamily="65" charset="-120"/>
            </a:endParaRPr>
          </a:p>
          <a:p>
            <a:r>
              <a:rPr lang="zh-TW" altLang="en-US" dirty="0" smtClean="0">
                <a:solidFill>
                  <a:schemeClr val="tx1"/>
                </a:solidFill>
                <a:latin typeface="標楷體" pitchFamily="65" charset="-120"/>
                <a:ea typeface="標楷體" pitchFamily="65" charset="-120"/>
              </a:rPr>
              <a:t>六</a:t>
            </a:r>
            <a:r>
              <a:rPr lang="en-US" altLang="zh-TW" dirty="0" smtClean="0">
                <a:solidFill>
                  <a:schemeClr val="tx1"/>
                </a:solidFill>
                <a:latin typeface="標楷體" pitchFamily="65" charset="-120"/>
                <a:ea typeface="標楷體" pitchFamily="65" charset="-120"/>
              </a:rPr>
              <a:t>.</a:t>
            </a:r>
            <a:r>
              <a:rPr lang="en-US" altLang="zh-TW" dirty="0" err="1" smtClean="0">
                <a:solidFill>
                  <a:schemeClr val="tx1"/>
                </a:solidFill>
                <a:latin typeface="標楷體" pitchFamily="65" charset="-120"/>
                <a:ea typeface="標楷體" pitchFamily="65" charset="-120"/>
              </a:rPr>
              <a:t>核能發電與環境的影響</a:t>
            </a:r>
            <a:r>
              <a:rPr lang="en-US" altLang="zh-TW" dirty="0">
                <a:solidFill>
                  <a:schemeClr val="tx1"/>
                </a:solidFill>
                <a:latin typeface="標楷體" pitchFamily="65" charset="-120"/>
                <a:ea typeface="標楷體" pitchFamily="65" charset="-120"/>
              </a:rPr>
              <a:t/>
            </a:r>
            <a:br>
              <a:rPr lang="en-US" altLang="zh-TW" dirty="0">
                <a:solidFill>
                  <a:schemeClr val="tx1"/>
                </a:solidFill>
                <a:latin typeface="標楷體" pitchFamily="65" charset="-120"/>
                <a:ea typeface="標楷體" pitchFamily="65" charset="-120"/>
              </a:rPr>
            </a:br>
            <a:r>
              <a:rPr lang="zh-TW" altLang="en-US" dirty="0" smtClean="0">
                <a:solidFill>
                  <a:schemeClr val="tx1"/>
                </a:solidFill>
                <a:latin typeface="標楷體" pitchFamily="65" charset="-120"/>
                <a:ea typeface="標楷體" pitchFamily="65" charset="-120"/>
              </a:rPr>
              <a:t>七</a:t>
            </a:r>
            <a:r>
              <a:rPr lang="en-US" altLang="zh-TW" dirty="0" smtClean="0">
                <a:solidFill>
                  <a:schemeClr val="tx1"/>
                </a:solidFill>
                <a:latin typeface="標楷體" pitchFamily="65" charset="-120"/>
                <a:ea typeface="標楷體" pitchFamily="65" charset="-120"/>
              </a:rPr>
              <a:t>.</a:t>
            </a:r>
            <a:r>
              <a:rPr lang="zh-TW" altLang="en-US" dirty="0" smtClean="0">
                <a:solidFill>
                  <a:schemeClr val="tx1"/>
                </a:solidFill>
                <a:latin typeface="標楷體" pitchFamily="65" charset="-120"/>
                <a:ea typeface="標楷體" pitchFamily="65" charset="-120"/>
              </a:rPr>
              <a:t>結論</a:t>
            </a:r>
            <a:endParaRPr lang="en-US" altLang="zh-TW" dirty="0" smtClean="0">
              <a:solidFill>
                <a:schemeClr val="tx1"/>
              </a:solidFill>
              <a:latin typeface="標楷體" pitchFamily="65" charset="-120"/>
              <a:ea typeface="標楷體" pitchFamily="65" charset="-120"/>
            </a:endParaRPr>
          </a:p>
          <a:p>
            <a:endParaRPr lang="zh-TW" altLang="en-US" dirty="0">
              <a:solidFill>
                <a:schemeClr val="tx1"/>
              </a:solidFill>
              <a:latin typeface="標楷體" pitchFamily="65" charset="-120"/>
              <a:ea typeface="標楷體" pitchFamily="65" charset="-120"/>
            </a:endParaRPr>
          </a:p>
        </p:txBody>
      </p:sp>
    </p:spTree>
    <p:extLst>
      <p:ext uri="{BB962C8B-B14F-4D97-AF65-F5344CB8AC3E}">
        <p14:creationId xmlns:p14="http://schemas.microsoft.com/office/powerpoint/2010/main" val="2198779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332657"/>
            <a:ext cx="7772400" cy="792087"/>
          </a:xfrm>
        </p:spPr>
        <p:txBody>
          <a:bodyPr>
            <a:normAutofit/>
          </a:bodyPr>
          <a:lstStyle/>
          <a:p>
            <a:pPr algn="ctr"/>
            <a:r>
              <a:rPr lang="zh-TW" altLang="en-US" sz="4000" dirty="0">
                <a:latin typeface="標楷體" pitchFamily="65" charset="-120"/>
                <a:ea typeface="標楷體" pitchFamily="65" charset="-120"/>
              </a:rPr>
              <a:t>核能簡介</a:t>
            </a:r>
          </a:p>
        </p:txBody>
      </p:sp>
      <p:sp>
        <p:nvSpPr>
          <p:cNvPr id="3" name="副標題 2"/>
          <p:cNvSpPr>
            <a:spLocks noGrp="1"/>
          </p:cNvSpPr>
          <p:nvPr>
            <p:ph type="subTitle" idx="1"/>
          </p:nvPr>
        </p:nvSpPr>
        <p:spPr>
          <a:xfrm>
            <a:off x="683568" y="1412776"/>
            <a:ext cx="7916732" cy="5040560"/>
          </a:xfrm>
        </p:spPr>
        <p:txBody>
          <a:bodyPr>
            <a:normAutofit/>
          </a:bodyPr>
          <a:lstStyle/>
          <a:p>
            <a:r>
              <a:rPr lang="zh-TW" altLang="en-US" dirty="0" smtClean="0">
                <a:solidFill>
                  <a:schemeClr val="tx1"/>
                </a:solidFill>
                <a:latin typeface="標楷體" pitchFamily="65" charset="-120"/>
                <a:ea typeface="標楷體" pitchFamily="65" charset="-120"/>
              </a:rPr>
              <a:t>    核能</a:t>
            </a:r>
            <a:r>
              <a:rPr lang="zh-TW" altLang="en-US" dirty="0">
                <a:solidFill>
                  <a:schemeClr val="tx1"/>
                </a:solidFill>
                <a:latin typeface="標楷體" pitchFamily="65" charset="-120"/>
                <a:ea typeface="標楷體" pitchFamily="65" charset="-120"/>
              </a:rPr>
              <a:t>又稱原子能，是來自原子核的能量。原子是由三種基本粒子所組成的，分別是質子、中子和電子</a:t>
            </a:r>
            <a:r>
              <a:rPr lang="zh-TW" altLang="en-US" dirty="0" smtClean="0">
                <a:solidFill>
                  <a:schemeClr val="tx1"/>
                </a:solidFill>
                <a:latin typeface="標楷體" pitchFamily="65" charset="-120"/>
                <a:ea typeface="標楷體" pitchFamily="65" charset="-120"/>
              </a:rPr>
              <a:t>。當</a:t>
            </a:r>
            <a:r>
              <a:rPr lang="zh-TW" altLang="en-US" dirty="0">
                <a:solidFill>
                  <a:schemeClr val="tx1"/>
                </a:solidFill>
                <a:latin typeface="標楷體" pitchFamily="65" charset="-120"/>
                <a:ea typeface="標楷體" pitchFamily="65" charset="-120"/>
              </a:rPr>
              <a:t>原子核被中子撞擊而分裂成兩個不同的原子核，或是被撞擊而融合時，都會釋放出能量，這種由於物質的質能改變而得到的能源，即是「核能」</a:t>
            </a:r>
            <a:r>
              <a:rPr lang="zh-TW" altLang="en-US" dirty="0" smtClean="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
            </a:r>
            <a:br>
              <a:rPr lang="zh-TW" altLang="en-US" dirty="0">
                <a:solidFill>
                  <a:schemeClr val="tx1"/>
                </a:solidFill>
                <a:latin typeface="標楷體" pitchFamily="65" charset="-120"/>
                <a:ea typeface="標楷體" pitchFamily="65" charset="-120"/>
              </a:rPr>
            </a:br>
            <a:endParaRPr lang="zh-TW" altLang="en-US" dirty="0">
              <a:solidFill>
                <a:schemeClr val="tx1"/>
              </a:solidFill>
              <a:latin typeface="標楷體" pitchFamily="65" charset="-120"/>
              <a:ea typeface="標楷體" pitchFamily="65" charset="-120"/>
            </a:endParaRPr>
          </a:p>
        </p:txBody>
      </p:sp>
    </p:spTree>
    <p:extLst>
      <p:ext uri="{BB962C8B-B14F-4D97-AF65-F5344CB8AC3E}">
        <p14:creationId xmlns:p14="http://schemas.microsoft.com/office/powerpoint/2010/main" val="1942080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476673"/>
            <a:ext cx="7772400" cy="792088"/>
          </a:xfrm>
        </p:spPr>
        <p:txBody>
          <a:bodyPr>
            <a:normAutofit/>
          </a:bodyPr>
          <a:lstStyle/>
          <a:p>
            <a:pPr algn="ctr"/>
            <a:r>
              <a:rPr lang="zh-TW" altLang="en-US" sz="4000" dirty="0">
                <a:latin typeface="標楷體" pitchFamily="65" charset="-120"/>
                <a:ea typeface="標楷體" pitchFamily="65" charset="-120"/>
              </a:rPr>
              <a:t>核能</a:t>
            </a:r>
            <a:r>
              <a:rPr lang="zh-TW" altLang="en-US" sz="4000" dirty="0" smtClean="0">
                <a:latin typeface="標楷體" pitchFamily="65" charset="-120"/>
                <a:ea typeface="標楷體" pitchFamily="65" charset="-120"/>
              </a:rPr>
              <a:t>發電的原理</a:t>
            </a:r>
            <a:endParaRPr lang="zh-TW" altLang="en-US" sz="4000" dirty="0">
              <a:latin typeface="標楷體" pitchFamily="65" charset="-120"/>
              <a:ea typeface="標楷體" pitchFamily="65" charset="-120"/>
            </a:endParaRPr>
          </a:p>
        </p:txBody>
      </p:sp>
      <p:sp>
        <p:nvSpPr>
          <p:cNvPr id="3" name="副標題 2"/>
          <p:cNvSpPr>
            <a:spLocks noGrp="1"/>
          </p:cNvSpPr>
          <p:nvPr>
            <p:ph type="subTitle" idx="1"/>
          </p:nvPr>
        </p:nvSpPr>
        <p:spPr>
          <a:xfrm>
            <a:off x="687716" y="1556792"/>
            <a:ext cx="7556692" cy="4608512"/>
          </a:xfrm>
        </p:spPr>
        <p:txBody>
          <a:bodyPr>
            <a:normAutofit lnSpcReduction="10000"/>
          </a:bodyPr>
          <a:lstStyle/>
          <a:p>
            <a:r>
              <a:rPr lang="zh-TW" altLang="en-US" dirty="0" smtClean="0">
                <a:solidFill>
                  <a:schemeClr val="tx1"/>
                </a:solidFill>
                <a:latin typeface="標楷體" pitchFamily="65" charset="-120"/>
                <a:ea typeface="標楷體" pitchFamily="65" charset="-120"/>
              </a:rPr>
              <a:t>    核能</a:t>
            </a:r>
            <a:r>
              <a:rPr lang="zh-TW" altLang="en-US" dirty="0">
                <a:solidFill>
                  <a:schemeClr val="tx1"/>
                </a:solidFill>
                <a:latin typeface="標楷體" pitchFamily="65" charset="-120"/>
                <a:ea typeface="標楷體" pitchFamily="65" charset="-120"/>
              </a:rPr>
              <a:t>發電是藉由鈾燃料核分裂產生的能量</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將水加熱產生蒸汽</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利用蒸汽</a:t>
            </a:r>
            <a:r>
              <a:rPr lang="zh-TW" altLang="en-US" dirty="0" smtClean="0">
                <a:solidFill>
                  <a:schemeClr val="tx1"/>
                </a:solidFill>
                <a:latin typeface="標楷體" pitchFamily="65" charset="-120"/>
                <a:ea typeface="標楷體" pitchFamily="65" charset="-120"/>
              </a:rPr>
              <a:t>推動</a:t>
            </a:r>
            <a:r>
              <a:rPr lang="zh-TW" altLang="en-US" dirty="0">
                <a:solidFill>
                  <a:schemeClr val="tx1"/>
                </a:solidFill>
                <a:latin typeface="標楷體" pitchFamily="65" charset="-120"/>
                <a:ea typeface="標楷體" pitchFamily="65" charset="-120"/>
              </a:rPr>
              <a:t>汽輪機再帶動發電機</a:t>
            </a:r>
            <a:r>
              <a:rPr lang="zh-TW" altLang="en-US" dirty="0" smtClean="0">
                <a:solidFill>
                  <a:schemeClr val="tx1"/>
                </a:solidFill>
                <a:latin typeface="標楷體" pitchFamily="65" charset="-120"/>
                <a:ea typeface="標楷體" pitchFamily="65" charset="-120"/>
              </a:rPr>
              <a:t>發電</a:t>
            </a:r>
            <a:r>
              <a:rPr lang="zh-TW" altLang="en-US" dirty="0">
                <a:solidFill>
                  <a:schemeClr val="tx1"/>
                </a:solidFill>
                <a:latin typeface="標楷體" pitchFamily="65" charset="-120"/>
                <a:ea typeface="標楷體" pitchFamily="65" charset="-120"/>
              </a:rPr>
              <a:t>。</a:t>
            </a:r>
            <a:r>
              <a:rPr lang="zh-TW" altLang="en-US" dirty="0" smtClean="0">
                <a:solidFill>
                  <a:schemeClr val="tx1"/>
                </a:solidFill>
                <a:latin typeface="標楷體" pitchFamily="65" charset="-120"/>
                <a:ea typeface="標楷體" pitchFamily="65" charset="-120"/>
              </a:rPr>
              <a:t>而</a:t>
            </a:r>
            <a:r>
              <a:rPr lang="zh-TW" altLang="en-US" dirty="0">
                <a:solidFill>
                  <a:schemeClr val="tx1"/>
                </a:solidFill>
                <a:latin typeface="標楷體" pitchFamily="65" charset="-120"/>
                <a:ea typeface="標楷體" pitchFamily="65" charset="-120"/>
              </a:rPr>
              <a:t>火力發電則是藉由燃燒煤</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石油</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天然氣等產生</a:t>
            </a:r>
            <a:r>
              <a:rPr lang="zh-TW" altLang="en-US" dirty="0" smtClean="0">
                <a:solidFill>
                  <a:schemeClr val="tx1"/>
                </a:solidFill>
                <a:latin typeface="標楷體" pitchFamily="65" charset="-120"/>
                <a:ea typeface="標楷體" pitchFamily="65" charset="-120"/>
              </a:rPr>
              <a:t>蒸汽發電。核</a:t>
            </a:r>
            <a:r>
              <a:rPr lang="zh-TW" altLang="en-US" dirty="0">
                <a:solidFill>
                  <a:schemeClr val="tx1"/>
                </a:solidFill>
                <a:latin typeface="標楷體" pitchFamily="65" charset="-120"/>
                <a:ea typeface="標楷體" pitchFamily="65" charset="-120"/>
              </a:rPr>
              <a:t>分裂的現象是由一個較大較重的原子核分裂成兩個較小較輕的原子核</a:t>
            </a:r>
            <a:r>
              <a:rPr lang="en-US" altLang="zh-TW" dirty="0" smtClean="0">
                <a:solidFill>
                  <a:schemeClr val="tx1"/>
                </a:solidFill>
                <a:latin typeface="標楷體" pitchFamily="65" charset="-120"/>
                <a:ea typeface="標楷體" pitchFamily="65" charset="-120"/>
              </a:rPr>
              <a:t>,</a:t>
            </a:r>
            <a:r>
              <a:rPr lang="zh-TW" altLang="en-US" dirty="0" smtClean="0">
                <a:solidFill>
                  <a:schemeClr val="tx1"/>
                </a:solidFill>
                <a:latin typeface="標楷體" pitchFamily="65" charset="-120"/>
                <a:ea typeface="標楷體" pitchFamily="65" charset="-120"/>
              </a:rPr>
              <a:t>這兩</a:t>
            </a:r>
            <a:r>
              <a:rPr lang="zh-TW" altLang="en-US" dirty="0">
                <a:solidFill>
                  <a:schemeClr val="tx1"/>
                </a:solidFill>
                <a:latin typeface="標楷體" pitchFamily="65" charset="-120"/>
                <a:ea typeface="標楷體" pitchFamily="65" charset="-120"/>
              </a:rPr>
              <a:t>個分裂出來的原子核就叫做</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分裂產物</a:t>
            </a:r>
            <a:r>
              <a:rPr lang="en-US" altLang="zh-TW" dirty="0" smtClean="0">
                <a:solidFill>
                  <a:schemeClr val="tx1"/>
                </a:solidFill>
                <a:latin typeface="標楷體" pitchFamily="65" charset="-120"/>
                <a:ea typeface="標楷體" pitchFamily="65" charset="-120"/>
              </a:rPr>
              <a:t>〕</a:t>
            </a:r>
            <a:r>
              <a:rPr lang="zh-TW" altLang="en-US" dirty="0" smtClean="0">
                <a:solidFill>
                  <a:schemeClr val="tx1"/>
                </a:solidFill>
                <a:latin typeface="標楷體" pitchFamily="65" charset="-120"/>
                <a:ea typeface="標楷體" pitchFamily="65" charset="-120"/>
              </a:rPr>
              <a:t>。分裂</a:t>
            </a:r>
            <a:r>
              <a:rPr lang="zh-TW" altLang="en-US" dirty="0">
                <a:solidFill>
                  <a:schemeClr val="tx1"/>
                </a:solidFill>
                <a:latin typeface="標楷體" pitchFamily="65" charset="-120"/>
                <a:ea typeface="標楷體" pitchFamily="65" charset="-120"/>
              </a:rPr>
              <a:t>產物無法再繼續分裂</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只會持續的衰變並放出游離</a:t>
            </a:r>
            <a:r>
              <a:rPr lang="zh-TW" altLang="en-US" dirty="0" smtClean="0">
                <a:solidFill>
                  <a:schemeClr val="tx1"/>
                </a:solidFill>
                <a:latin typeface="標楷體" pitchFamily="65" charset="-120"/>
                <a:ea typeface="標楷體" pitchFamily="65" charset="-120"/>
              </a:rPr>
              <a:t>輻射</a:t>
            </a:r>
            <a:r>
              <a:rPr lang="zh-TW" altLang="en-US" dirty="0">
                <a:solidFill>
                  <a:schemeClr val="tx1"/>
                </a:solidFill>
                <a:latin typeface="標楷體" pitchFamily="65" charset="-120"/>
                <a:ea typeface="標楷體" pitchFamily="65" charset="-120"/>
              </a:rPr>
              <a:t>。</a:t>
            </a:r>
            <a:r>
              <a:rPr lang="zh-TW" altLang="en-US" dirty="0" smtClean="0">
                <a:solidFill>
                  <a:schemeClr val="tx1"/>
                </a:solidFill>
                <a:latin typeface="標楷體" pitchFamily="65" charset="-120"/>
                <a:ea typeface="標楷體" pitchFamily="65" charset="-120"/>
              </a:rPr>
              <a:t>核</a:t>
            </a:r>
            <a:r>
              <a:rPr lang="zh-TW" altLang="en-US" dirty="0">
                <a:solidFill>
                  <a:schemeClr val="tx1"/>
                </a:solidFill>
                <a:latin typeface="標楷體" pitchFamily="65" charset="-120"/>
                <a:ea typeface="標楷體" pitchFamily="65" charset="-120"/>
              </a:rPr>
              <a:t>分裂所釋放出來的能量巨大無比</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比用火燃燒釋放出來的能量大上一千萬</a:t>
            </a:r>
            <a:r>
              <a:rPr lang="zh-TW" altLang="en-US" dirty="0" smtClean="0">
                <a:solidFill>
                  <a:schemeClr val="tx1"/>
                </a:solidFill>
                <a:latin typeface="標楷體" pitchFamily="65" charset="-120"/>
                <a:ea typeface="標楷體" pitchFamily="65" charset="-120"/>
              </a:rPr>
              <a:t>倍。</a:t>
            </a:r>
            <a:r>
              <a:rPr lang="en-US" altLang="zh-TW" dirty="0">
                <a:solidFill>
                  <a:schemeClr val="tx1"/>
                </a:solidFill>
                <a:latin typeface="標楷體" pitchFamily="65" charset="-120"/>
                <a:ea typeface="標楷體" pitchFamily="65" charset="-120"/>
              </a:rPr>
              <a:t/>
            </a:r>
            <a:br>
              <a:rPr lang="en-US" altLang="zh-TW" dirty="0">
                <a:solidFill>
                  <a:schemeClr val="tx1"/>
                </a:solidFill>
                <a:latin typeface="標楷體" pitchFamily="65" charset="-120"/>
                <a:ea typeface="標楷體" pitchFamily="65" charset="-120"/>
              </a:rPr>
            </a:br>
            <a:endParaRPr lang="zh-TW" altLang="en-US" dirty="0">
              <a:solidFill>
                <a:schemeClr val="tx1"/>
              </a:solidFill>
              <a:latin typeface="標楷體" pitchFamily="65" charset="-120"/>
              <a:ea typeface="標楷體" pitchFamily="65" charset="-120"/>
            </a:endParaRPr>
          </a:p>
          <a:p>
            <a:endParaRPr lang="zh-TW" altLang="en-US" dirty="0"/>
          </a:p>
        </p:txBody>
      </p:sp>
    </p:spTree>
    <p:extLst>
      <p:ext uri="{BB962C8B-B14F-4D97-AF65-F5344CB8AC3E}">
        <p14:creationId xmlns:p14="http://schemas.microsoft.com/office/powerpoint/2010/main" val="963751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764705"/>
            <a:ext cx="7772400" cy="1008111"/>
          </a:xfrm>
        </p:spPr>
        <p:txBody>
          <a:bodyPr>
            <a:normAutofit fontScale="90000"/>
          </a:bodyPr>
          <a:lstStyle/>
          <a:p>
            <a:pPr algn="ctr"/>
            <a:r>
              <a:rPr lang="zh-TW" altLang="en-US" sz="4400" dirty="0" smtClean="0">
                <a:latin typeface="標楷體" pitchFamily="65" charset="-120"/>
                <a:ea typeface="標楷體" pitchFamily="65" charset="-120"/>
              </a:rPr>
              <a:t>核能</a:t>
            </a:r>
            <a:r>
              <a:rPr lang="zh-TW" altLang="en-US" sz="4400" dirty="0">
                <a:latin typeface="標楷體" pitchFamily="65" charset="-120"/>
                <a:ea typeface="標楷體" pitchFamily="65" charset="-120"/>
              </a:rPr>
              <a:t>發電的</a:t>
            </a:r>
            <a:r>
              <a:rPr lang="zh-TW" altLang="en-US" sz="4400" dirty="0" smtClean="0">
                <a:latin typeface="標楷體" pitchFamily="65" charset="-120"/>
                <a:ea typeface="標楷體" pitchFamily="65" charset="-120"/>
              </a:rPr>
              <a:t>優點</a:t>
            </a:r>
            <a:r>
              <a:rPr lang="zh-TW" altLang="en-US" sz="4400" dirty="0">
                <a:latin typeface="標楷體" pitchFamily="65" charset="-120"/>
                <a:ea typeface="標楷體" pitchFamily="65" charset="-120"/>
              </a:rPr>
              <a:t>缺點</a:t>
            </a:r>
            <a:r>
              <a:rPr lang="en-US" altLang="zh-TW" sz="4400" dirty="0">
                <a:latin typeface="標楷體" pitchFamily="65" charset="-120"/>
                <a:ea typeface="標楷體" pitchFamily="65" charset="-120"/>
              </a:rPr>
              <a:t/>
            </a:r>
            <a:br>
              <a:rPr lang="en-US" altLang="zh-TW" sz="4400" dirty="0">
                <a:latin typeface="標楷體" pitchFamily="65" charset="-120"/>
                <a:ea typeface="標楷體" pitchFamily="65" charset="-120"/>
              </a:rPr>
            </a:br>
            <a:endParaRPr lang="zh-TW" altLang="en-US" sz="4400" dirty="0">
              <a:latin typeface="標楷體" pitchFamily="65" charset="-120"/>
              <a:ea typeface="標楷體" pitchFamily="65" charset="-120"/>
            </a:endParaRPr>
          </a:p>
        </p:txBody>
      </p:sp>
      <p:sp>
        <p:nvSpPr>
          <p:cNvPr id="3" name="副標題 2"/>
          <p:cNvSpPr>
            <a:spLocks noGrp="1"/>
          </p:cNvSpPr>
          <p:nvPr>
            <p:ph type="subTitle" idx="1"/>
          </p:nvPr>
        </p:nvSpPr>
        <p:spPr>
          <a:xfrm>
            <a:off x="687716" y="1484784"/>
            <a:ext cx="7844724" cy="4896544"/>
          </a:xfrm>
        </p:spPr>
        <p:txBody>
          <a:bodyPr>
            <a:normAutofit/>
          </a:bodyPr>
          <a:lstStyle/>
          <a:p>
            <a:r>
              <a:rPr lang="zh-TW" altLang="en-US" dirty="0" smtClean="0">
                <a:solidFill>
                  <a:schemeClr val="tx1"/>
                </a:solidFill>
                <a:latin typeface="標楷體" pitchFamily="65" charset="-120"/>
                <a:ea typeface="標楷體" pitchFamily="65" charset="-120"/>
              </a:rPr>
              <a:t>優點</a:t>
            </a:r>
            <a:r>
              <a:rPr lang="en-US" altLang="zh-TW" dirty="0">
                <a:solidFill>
                  <a:schemeClr val="tx1"/>
                </a:solidFill>
                <a:latin typeface="標楷體" pitchFamily="65" charset="-120"/>
                <a:ea typeface="標楷體" pitchFamily="65" charset="-120"/>
              </a:rPr>
              <a:t>:</a:t>
            </a:r>
            <a:endParaRPr lang="en-US" altLang="zh-TW" dirty="0" smtClean="0">
              <a:solidFill>
                <a:schemeClr val="tx1"/>
              </a:solidFill>
              <a:latin typeface="標楷體" pitchFamily="65" charset="-120"/>
              <a:ea typeface="標楷體" pitchFamily="65" charset="-120"/>
            </a:endParaRPr>
          </a:p>
          <a:p>
            <a:pPr marL="457200" indent="-457200">
              <a:buFont typeface="Arial" pitchFamily="34" charset="0"/>
              <a:buChar char="•"/>
            </a:pPr>
            <a:r>
              <a:rPr lang="zh-TW" altLang="en-US" dirty="0" smtClean="0">
                <a:solidFill>
                  <a:schemeClr val="tx1"/>
                </a:solidFill>
                <a:latin typeface="標楷體" pitchFamily="65" charset="-120"/>
                <a:ea typeface="標楷體" pitchFamily="65" charset="-120"/>
              </a:rPr>
              <a:t>不像</a:t>
            </a:r>
            <a:r>
              <a:rPr lang="zh-TW" altLang="en-US" dirty="0">
                <a:solidFill>
                  <a:schemeClr val="tx1"/>
                </a:solidFill>
                <a:latin typeface="標楷體" pitchFamily="65" charset="-120"/>
                <a:ea typeface="標楷體" pitchFamily="65" charset="-120"/>
              </a:rPr>
              <a:t>化石燃料</a:t>
            </a:r>
            <a:r>
              <a:rPr lang="zh-TW" altLang="en-US" dirty="0" smtClean="0">
                <a:solidFill>
                  <a:schemeClr val="tx1"/>
                </a:solidFill>
                <a:latin typeface="標楷體" pitchFamily="65" charset="-120"/>
                <a:ea typeface="標楷體" pitchFamily="65" charset="-120"/>
              </a:rPr>
              <a:t>發電會排放</a:t>
            </a:r>
            <a:r>
              <a:rPr lang="zh-TW" altLang="en-US" dirty="0">
                <a:solidFill>
                  <a:schemeClr val="tx1"/>
                </a:solidFill>
                <a:latin typeface="標楷體" pitchFamily="65" charset="-120"/>
                <a:ea typeface="標楷體" pitchFamily="65" charset="-120"/>
              </a:rPr>
              <a:t>巨量的污染物質到大氣中，</a:t>
            </a:r>
            <a:r>
              <a:rPr lang="zh-TW" altLang="en-US" dirty="0" smtClean="0">
                <a:solidFill>
                  <a:schemeClr val="tx1"/>
                </a:solidFill>
                <a:latin typeface="標楷體" pitchFamily="65" charset="-120"/>
                <a:ea typeface="標楷體" pitchFamily="65" charset="-120"/>
              </a:rPr>
              <a:t>因此不會</a:t>
            </a:r>
            <a:r>
              <a:rPr lang="zh-TW" altLang="en-US" dirty="0">
                <a:solidFill>
                  <a:schemeClr val="tx1"/>
                </a:solidFill>
                <a:latin typeface="標楷體" pitchFamily="65" charset="-120"/>
                <a:ea typeface="標楷體" pitchFamily="65" charset="-120"/>
              </a:rPr>
              <a:t>造成空氣污染。 </a:t>
            </a:r>
          </a:p>
          <a:p>
            <a:pPr marL="457200" indent="-457200">
              <a:buFont typeface="Arial" pitchFamily="34" charset="0"/>
              <a:buChar char="•"/>
            </a:pPr>
            <a:r>
              <a:rPr lang="zh-TW" altLang="en-US" dirty="0" smtClean="0">
                <a:solidFill>
                  <a:schemeClr val="tx1"/>
                </a:solidFill>
                <a:latin typeface="標楷體" pitchFamily="65" charset="-120"/>
                <a:ea typeface="標楷體" pitchFamily="65" charset="-120"/>
              </a:rPr>
              <a:t>不會</a:t>
            </a:r>
            <a:r>
              <a:rPr lang="zh-TW" altLang="en-US" dirty="0">
                <a:solidFill>
                  <a:schemeClr val="tx1"/>
                </a:solidFill>
                <a:latin typeface="標楷體" pitchFamily="65" charset="-120"/>
                <a:ea typeface="標楷體" pitchFamily="65" charset="-120"/>
              </a:rPr>
              <a:t>產生加重地球溫室效應的二氧化碳。 </a:t>
            </a:r>
          </a:p>
          <a:p>
            <a:pPr marL="457200" indent="-457200">
              <a:buFont typeface="Arial" pitchFamily="34" charset="0"/>
              <a:buChar char="•"/>
            </a:pPr>
            <a:r>
              <a:rPr lang="zh-TW" altLang="en-US" dirty="0" smtClean="0">
                <a:solidFill>
                  <a:schemeClr val="tx1"/>
                </a:solidFill>
                <a:latin typeface="標楷體" pitchFamily="65" charset="-120"/>
                <a:ea typeface="標楷體" pitchFamily="65" charset="-120"/>
              </a:rPr>
              <a:t>鈾燃料除了</a:t>
            </a:r>
            <a:r>
              <a:rPr lang="zh-TW" altLang="en-US" dirty="0">
                <a:solidFill>
                  <a:schemeClr val="tx1"/>
                </a:solidFill>
                <a:latin typeface="標楷體" pitchFamily="65" charset="-120"/>
                <a:ea typeface="標楷體" pitchFamily="65" charset="-120"/>
              </a:rPr>
              <a:t>發電外，沒有其他的用途。 </a:t>
            </a:r>
          </a:p>
          <a:p>
            <a:pPr marL="457200" indent="-457200">
              <a:buFont typeface="Arial" pitchFamily="34" charset="0"/>
              <a:buChar char="•"/>
            </a:pPr>
            <a:r>
              <a:rPr lang="zh-TW" altLang="en-US" dirty="0" smtClean="0">
                <a:solidFill>
                  <a:schemeClr val="tx1"/>
                </a:solidFill>
                <a:latin typeface="標楷體" pitchFamily="65" charset="-120"/>
                <a:ea typeface="標楷體" pitchFamily="65" charset="-120"/>
              </a:rPr>
              <a:t>核燃料</a:t>
            </a:r>
            <a:r>
              <a:rPr lang="zh-TW" altLang="en-US" dirty="0">
                <a:solidFill>
                  <a:schemeClr val="tx1"/>
                </a:solidFill>
                <a:latin typeface="標楷體" pitchFamily="65" charset="-120"/>
                <a:ea typeface="標楷體" pitchFamily="65" charset="-120"/>
              </a:rPr>
              <a:t>能量密度比起化石燃料高上幾百萬倍，故核能電廠所使用的燃料體積小，運輸與儲存都很</a:t>
            </a:r>
            <a:r>
              <a:rPr lang="zh-TW" altLang="en-US" dirty="0" smtClean="0">
                <a:solidFill>
                  <a:schemeClr val="tx1"/>
                </a:solidFill>
                <a:latin typeface="標楷體" pitchFamily="65" charset="-120"/>
                <a:ea typeface="標楷體" pitchFamily="65" charset="-120"/>
              </a:rPr>
              <a:t>方便。</a:t>
            </a:r>
            <a:endParaRPr lang="en-US" altLang="zh-TW" dirty="0" smtClean="0">
              <a:solidFill>
                <a:schemeClr val="tx1"/>
              </a:solidFill>
              <a:latin typeface="標楷體" pitchFamily="65" charset="-120"/>
              <a:ea typeface="標楷體" pitchFamily="65" charset="-120"/>
            </a:endParaRPr>
          </a:p>
          <a:p>
            <a:pPr marL="457200" indent="-457200">
              <a:buFont typeface="Arial" pitchFamily="34" charset="0"/>
              <a:buChar char="•"/>
            </a:pPr>
            <a:r>
              <a:rPr lang="zh-TW" altLang="en-US" dirty="0" smtClean="0">
                <a:solidFill>
                  <a:schemeClr val="tx1"/>
                </a:solidFill>
                <a:latin typeface="標楷體" pitchFamily="65" charset="-120"/>
                <a:ea typeface="標楷體" pitchFamily="65" charset="-120"/>
              </a:rPr>
              <a:t>燃料</a:t>
            </a:r>
            <a:r>
              <a:rPr lang="zh-TW" altLang="en-US" dirty="0">
                <a:solidFill>
                  <a:schemeClr val="tx1"/>
                </a:solidFill>
                <a:latin typeface="標楷體" pitchFamily="65" charset="-120"/>
                <a:ea typeface="標楷體" pitchFamily="65" charset="-120"/>
              </a:rPr>
              <a:t>費用所占的比例較低</a:t>
            </a:r>
            <a:r>
              <a:rPr lang="zh-TW" altLang="en-US" dirty="0" smtClean="0">
                <a:solidFill>
                  <a:schemeClr val="tx1"/>
                </a:solidFill>
                <a:latin typeface="標楷體" pitchFamily="65" charset="-120"/>
                <a:ea typeface="標楷體" pitchFamily="65" charset="-120"/>
              </a:rPr>
              <a:t>，較</a:t>
            </a:r>
            <a:r>
              <a:rPr lang="zh-TW" altLang="en-US" dirty="0">
                <a:solidFill>
                  <a:schemeClr val="tx1"/>
                </a:solidFill>
                <a:latin typeface="標楷體" pitchFamily="65" charset="-120"/>
                <a:ea typeface="標楷體" pitchFamily="65" charset="-120"/>
              </a:rPr>
              <a:t>不易受到國際經濟情勢影響</a:t>
            </a:r>
            <a:r>
              <a:rPr lang="zh-TW" altLang="en-US" dirty="0" smtClean="0">
                <a:solidFill>
                  <a:schemeClr val="tx1"/>
                </a:solidFill>
                <a:latin typeface="標楷體" pitchFamily="65" charset="-120"/>
                <a:ea typeface="標楷體" pitchFamily="65" charset="-120"/>
              </a:rPr>
              <a:t>，發電成本比其他</a:t>
            </a:r>
            <a:r>
              <a:rPr lang="zh-TW" altLang="en-US" dirty="0">
                <a:solidFill>
                  <a:schemeClr val="tx1"/>
                </a:solidFill>
                <a:latin typeface="標楷體" pitchFamily="65" charset="-120"/>
                <a:ea typeface="標楷體" pitchFamily="65" charset="-120"/>
              </a:rPr>
              <a:t>發電方法為穩定。 </a:t>
            </a:r>
          </a:p>
          <a:p>
            <a:pPr marL="457200" indent="-457200">
              <a:buFont typeface="Wingdings" pitchFamily="2" charset="2"/>
              <a:buChar char="l"/>
            </a:pPr>
            <a:endParaRPr lang="zh-TW" altLang="en-US" dirty="0">
              <a:solidFill>
                <a:schemeClr val="tx1"/>
              </a:solidFill>
              <a:latin typeface="標楷體" pitchFamily="65" charset="-120"/>
              <a:ea typeface="標楷體" pitchFamily="65" charset="-120"/>
            </a:endParaRPr>
          </a:p>
        </p:txBody>
      </p:sp>
    </p:spTree>
    <p:extLst>
      <p:ext uri="{BB962C8B-B14F-4D97-AF65-F5344CB8AC3E}">
        <p14:creationId xmlns:p14="http://schemas.microsoft.com/office/powerpoint/2010/main" val="20267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687716" y="980728"/>
            <a:ext cx="8204764" cy="5400600"/>
          </a:xfrm>
        </p:spPr>
        <p:txBody>
          <a:bodyPr>
            <a:noAutofit/>
          </a:bodyPr>
          <a:lstStyle/>
          <a:p>
            <a:r>
              <a:rPr lang="zh-TW" altLang="en-US" dirty="0" smtClean="0">
                <a:solidFill>
                  <a:schemeClr val="tx1"/>
                </a:solidFill>
                <a:latin typeface="標楷體" pitchFamily="65" charset="-120"/>
                <a:ea typeface="標楷體" pitchFamily="65" charset="-120"/>
              </a:rPr>
              <a:t>缺點</a:t>
            </a:r>
            <a:r>
              <a:rPr lang="en-US" altLang="zh-TW" dirty="0" smtClean="0">
                <a:solidFill>
                  <a:schemeClr val="tx1"/>
                </a:solidFill>
                <a:latin typeface="標楷體" pitchFamily="65" charset="-120"/>
                <a:ea typeface="標楷體" pitchFamily="65" charset="-120"/>
              </a:rPr>
              <a:t>:</a:t>
            </a:r>
          </a:p>
          <a:p>
            <a:pPr marL="457200" indent="-457200">
              <a:buFont typeface="Arial" pitchFamily="34" charset="0"/>
              <a:buChar char="•"/>
            </a:pPr>
            <a:r>
              <a:rPr lang="zh-TW" altLang="en-US" dirty="0" smtClean="0">
                <a:solidFill>
                  <a:schemeClr val="tx1"/>
                </a:solidFill>
                <a:latin typeface="標楷體" pitchFamily="65" charset="-120"/>
                <a:ea typeface="標楷體" pitchFamily="65" charset="-120"/>
              </a:rPr>
              <a:t>放射性</a:t>
            </a:r>
            <a:r>
              <a:rPr lang="zh-TW" altLang="en-US" dirty="0">
                <a:solidFill>
                  <a:schemeClr val="tx1"/>
                </a:solidFill>
                <a:latin typeface="標楷體" pitchFamily="65" charset="-120"/>
                <a:ea typeface="標楷體" pitchFamily="65" charset="-120"/>
              </a:rPr>
              <a:t>物質對人體危害很</a:t>
            </a:r>
            <a:r>
              <a:rPr lang="zh-TW" altLang="en-US" dirty="0" smtClean="0">
                <a:solidFill>
                  <a:schemeClr val="tx1"/>
                </a:solidFill>
                <a:latin typeface="標楷體" pitchFamily="65" charset="-120"/>
                <a:ea typeface="標楷體" pitchFamily="65" charset="-120"/>
              </a:rPr>
              <a:t>大。 </a:t>
            </a:r>
            <a:endParaRPr lang="zh-TW" altLang="en-US" dirty="0">
              <a:solidFill>
                <a:schemeClr val="tx1"/>
              </a:solidFill>
              <a:latin typeface="標楷體" pitchFamily="65" charset="-120"/>
              <a:ea typeface="標楷體" pitchFamily="65" charset="-120"/>
            </a:endParaRPr>
          </a:p>
          <a:p>
            <a:pPr marL="457200" indent="-457200">
              <a:buFont typeface="Arial" pitchFamily="34" charset="0"/>
              <a:buChar char="•"/>
            </a:pPr>
            <a:r>
              <a:rPr lang="zh-TW" altLang="en-US" dirty="0" smtClean="0">
                <a:solidFill>
                  <a:schemeClr val="tx1"/>
                </a:solidFill>
                <a:latin typeface="標楷體" pitchFamily="65" charset="-120"/>
                <a:ea typeface="標楷體" pitchFamily="65" charset="-120"/>
              </a:rPr>
              <a:t>核能</a:t>
            </a:r>
            <a:r>
              <a:rPr lang="zh-TW" altLang="en-US" dirty="0">
                <a:solidFill>
                  <a:schemeClr val="tx1"/>
                </a:solidFill>
                <a:latin typeface="標楷體" pitchFamily="65" charset="-120"/>
                <a:ea typeface="標楷體" pitchFamily="65" charset="-120"/>
              </a:rPr>
              <a:t>發電廠熱效率較</a:t>
            </a:r>
            <a:r>
              <a:rPr lang="zh-TW" altLang="en-US" dirty="0" smtClean="0">
                <a:solidFill>
                  <a:schemeClr val="tx1"/>
                </a:solidFill>
                <a:latin typeface="標楷體" pitchFamily="65" charset="-120"/>
                <a:ea typeface="標楷體" pitchFamily="65" charset="-120"/>
              </a:rPr>
              <a:t>低，故</a:t>
            </a:r>
            <a:r>
              <a:rPr lang="zh-TW" altLang="en-US" dirty="0">
                <a:solidFill>
                  <a:schemeClr val="tx1"/>
                </a:solidFill>
                <a:latin typeface="標楷體" pitchFamily="65" charset="-120"/>
                <a:ea typeface="標楷體" pitchFamily="65" charset="-120"/>
              </a:rPr>
              <a:t>核能電廠的熱污染較嚴重。 </a:t>
            </a:r>
          </a:p>
          <a:p>
            <a:pPr marL="457200" indent="-457200">
              <a:buFont typeface="Arial" pitchFamily="34" charset="0"/>
              <a:buChar char="•"/>
            </a:pPr>
            <a:r>
              <a:rPr lang="zh-TW" altLang="en-US" dirty="0" smtClean="0">
                <a:solidFill>
                  <a:schemeClr val="tx1"/>
                </a:solidFill>
                <a:latin typeface="標楷體" pitchFamily="65" charset="-120"/>
                <a:ea typeface="標楷體" pitchFamily="65" charset="-120"/>
              </a:rPr>
              <a:t>核能</a:t>
            </a:r>
            <a:r>
              <a:rPr lang="zh-TW" altLang="en-US" dirty="0">
                <a:solidFill>
                  <a:schemeClr val="tx1"/>
                </a:solidFill>
                <a:latin typeface="標楷體" pitchFamily="65" charset="-120"/>
                <a:ea typeface="標楷體" pitchFamily="65" charset="-120"/>
              </a:rPr>
              <a:t>電廠投資成本太大，電力公司的財務風險較高。 </a:t>
            </a:r>
          </a:p>
          <a:p>
            <a:pPr marL="457200" indent="-457200">
              <a:buFont typeface="Arial" pitchFamily="34" charset="0"/>
              <a:buChar char="•"/>
            </a:pPr>
            <a:r>
              <a:rPr lang="zh-TW" altLang="en-US" dirty="0" smtClean="0">
                <a:solidFill>
                  <a:schemeClr val="tx1"/>
                </a:solidFill>
                <a:latin typeface="標楷體" pitchFamily="65" charset="-120"/>
                <a:ea typeface="標楷體" pitchFamily="65" charset="-120"/>
              </a:rPr>
              <a:t>興建</a:t>
            </a:r>
            <a:r>
              <a:rPr lang="zh-TW" altLang="en-US" dirty="0">
                <a:solidFill>
                  <a:schemeClr val="tx1"/>
                </a:solidFill>
                <a:latin typeface="標楷體" pitchFamily="65" charset="-120"/>
                <a:ea typeface="標楷體" pitchFamily="65" charset="-120"/>
              </a:rPr>
              <a:t>核電廠較易引發政治歧見紛爭。 　</a:t>
            </a:r>
            <a:endParaRPr lang="en-US" altLang="zh-TW" dirty="0" smtClean="0">
              <a:solidFill>
                <a:schemeClr val="tx1"/>
              </a:solidFill>
              <a:latin typeface="標楷體" pitchFamily="65" charset="-120"/>
              <a:ea typeface="標楷體" pitchFamily="65" charset="-120"/>
            </a:endParaRPr>
          </a:p>
          <a:p>
            <a:pPr marL="457200" indent="-457200">
              <a:buFont typeface="Arial" pitchFamily="34" charset="0"/>
              <a:buChar char="•"/>
            </a:pPr>
            <a:r>
              <a:rPr lang="zh-TW" altLang="en-US" dirty="0" smtClean="0">
                <a:solidFill>
                  <a:schemeClr val="tx1"/>
                </a:solidFill>
                <a:latin typeface="標楷體" pitchFamily="65" charset="-120"/>
                <a:ea typeface="標楷體" pitchFamily="65" charset="-120"/>
              </a:rPr>
              <a:t>核電廠</a:t>
            </a:r>
            <a:r>
              <a:rPr lang="zh-TW" altLang="en-US" dirty="0">
                <a:solidFill>
                  <a:schemeClr val="tx1"/>
                </a:solidFill>
                <a:latin typeface="標楷體" pitchFamily="65" charset="-120"/>
                <a:ea typeface="標楷體" pitchFamily="65" charset="-120"/>
              </a:rPr>
              <a:t>的反應器內有大量的放射性物質，如果在事故中釋放到外界環境，會對生態及民眾造成傷害。</a:t>
            </a:r>
          </a:p>
          <a:p>
            <a:endParaRPr lang="zh-TW" altLang="en-US" dirty="0">
              <a:solidFill>
                <a:schemeClr val="tx1"/>
              </a:solidFill>
              <a:latin typeface="標楷體" pitchFamily="65" charset="-120"/>
              <a:ea typeface="標楷體" pitchFamily="65" charset="-120"/>
            </a:endParaRPr>
          </a:p>
        </p:txBody>
      </p:sp>
    </p:spTree>
    <p:extLst>
      <p:ext uri="{BB962C8B-B14F-4D97-AF65-F5344CB8AC3E}">
        <p14:creationId xmlns:p14="http://schemas.microsoft.com/office/powerpoint/2010/main" val="757269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11560" y="620689"/>
            <a:ext cx="7772400" cy="720080"/>
          </a:xfrm>
        </p:spPr>
        <p:txBody>
          <a:bodyPr>
            <a:normAutofit/>
          </a:bodyPr>
          <a:lstStyle/>
          <a:p>
            <a:pPr algn="ctr"/>
            <a:r>
              <a:rPr lang="en-US" altLang="zh-TW" sz="4000" dirty="0" err="1" smtClean="0">
                <a:latin typeface="標楷體" pitchFamily="65" charset="-120"/>
                <a:ea typeface="標楷體" pitchFamily="65" charset="-120"/>
              </a:rPr>
              <a:t>核廢料</a:t>
            </a:r>
            <a:endParaRPr lang="zh-TW" altLang="en-US" sz="4000" dirty="0">
              <a:latin typeface="標楷體" pitchFamily="65" charset="-120"/>
              <a:ea typeface="標楷體" pitchFamily="65" charset="-120"/>
            </a:endParaRPr>
          </a:p>
        </p:txBody>
      </p:sp>
      <p:sp>
        <p:nvSpPr>
          <p:cNvPr id="3" name="副標題 2"/>
          <p:cNvSpPr>
            <a:spLocks noGrp="1"/>
          </p:cNvSpPr>
          <p:nvPr>
            <p:ph type="subTitle" idx="1"/>
          </p:nvPr>
        </p:nvSpPr>
        <p:spPr>
          <a:xfrm>
            <a:off x="687716" y="1484784"/>
            <a:ext cx="7844724" cy="4968552"/>
          </a:xfrm>
        </p:spPr>
        <p:txBody>
          <a:bodyPr/>
          <a:lstStyle/>
          <a:p>
            <a:r>
              <a:rPr lang="zh-TW" altLang="en-US" dirty="0" smtClean="0">
                <a:solidFill>
                  <a:schemeClr val="tx1"/>
                </a:solidFill>
                <a:latin typeface="標楷體" pitchFamily="65" charset="-120"/>
                <a:ea typeface="標楷體" pitchFamily="65" charset="-120"/>
              </a:rPr>
              <a:t>    </a:t>
            </a:r>
            <a:r>
              <a:rPr lang="en-US" altLang="zh-TW" dirty="0" err="1" smtClean="0">
                <a:solidFill>
                  <a:schemeClr val="tx1"/>
                </a:solidFill>
                <a:latin typeface="標楷體" pitchFamily="65" charset="-120"/>
                <a:ea typeface="標楷體" pitchFamily="65" charset="-120"/>
              </a:rPr>
              <a:t>核廢料依照來源</a:t>
            </a:r>
            <a:r>
              <a:rPr lang="en-US" altLang="zh-TW" dirty="0" err="1">
                <a:solidFill>
                  <a:schemeClr val="tx1"/>
                </a:solidFill>
                <a:latin typeface="標楷體" pitchFamily="65" charset="-120"/>
                <a:ea typeface="標楷體" pitchFamily="65" charset="-120"/>
              </a:rPr>
              <a:t>、放射性強度等分為二類，即低放射性廢料及高放射性廢料，由於放射性廢料可隨時間而逐漸釋放其放射性，故可藉</a:t>
            </a:r>
            <a:r>
              <a:rPr lang="en-US" altLang="zh-TW" dirty="0">
                <a:solidFill>
                  <a:schemeClr val="tx1"/>
                </a:solidFill>
                <a:latin typeface="標楷體" pitchFamily="65" charset="-120"/>
                <a:ea typeface="標楷體" pitchFamily="65" charset="-120"/>
              </a:rPr>
              <a:t>(1)</a:t>
            </a:r>
            <a:r>
              <a:rPr lang="en-US" altLang="zh-TW" dirty="0" err="1">
                <a:solidFill>
                  <a:schemeClr val="tx1"/>
                </a:solidFill>
                <a:latin typeface="標楷體" pitchFamily="65" charset="-120"/>
                <a:ea typeface="標楷體" pitchFamily="65" charset="-120"/>
              </a:rPr>
              <a:t>遠離生活環境</a:t>
            </a:r>
            <a:r>
              <a:rPr lang="en-US" altLang="zh-TW" dirty="0">
                <a:solidFill>
                  <a:schemeClr val="tx1"/>
                </a:solidFill>
                <a:latin typeface="標楷體" pitchFamily="65" charset="-120"/>
                <a:ea typeface="標楷體" pitchFamily="65" charset="-120"/>
              </a:rPr>
              <a:t>(2)</a:t>
            </a:r>
            <a:r>
              <a:rPr lang="en-US" altLang="zh-TW" dirty="0" err="1">
                <a:solidFill>
                  <a:schemeClr val="tx1"/>
                </a:solidFill>
                <a:latin typeface="標楷體" pitchFamily="65" charset="-120"/>
                <a:ea typeface="標楷體" pitchFamily="65" charset="-120"/>
              </a:rPr>
              <a:t>妥善屏蔽</a:t>
            </a:r>
            <a:r>
              <a:rPr lang="en-US" altLang="zh-TW" dirty="0">
                <a:solidFill>
                  <a:schemeClr val="tx1"/>
                </a:solidFill>
                <a:latin typeface="標楷體" pitchFamily="65" charset="-120"/>
                <a:ea typeface="標楷體" pitchFamily="65" charset="-120"/>
              </a:rPr>
              <a:t>(3)</a:t>
            </a:r>
            <a:r>
              <a:rPr lang="en-US" altLang="zh-TW" dirty="0" err="1" smtClean="0">
                <a:solidFill>
                  <a:schemeClr val="tx1"/>
                </a:solidFill>
                <a:latin typeface="標楷體" pitchFamily="65" charset="-120"/>
                <a:ea typeface="標楷體" pitchFamily="65" charset="-120"/>
              </a:rPr>
              <a:t>放置長久時間等措施</a:t>
            </a:r>
            <a:r>
              <a:rPr lang="en-US" altLang="zh-TW" dirty="0" err="1">
                <a:solidFill>
                  <a:schemeClr val="tx1"/>
                </a:solidFill>
                <a:latin typeface="標楷體" pitchFamily="65" charset="-120"/>
                <a:ea typeface="標楷體" pitchFamily="65" charset="-120"/>
              </a:rPr>
              <a:t>，使其放射性強度逐年減低，而不致危害生活環境，目前皆已有可靠之處理技術</a:t>
            </a:r>
            <a:r>
              <a:rPr lang="en-US" altLang="zh-TW" dirty="0">
                <a:solidFill>
                  <a:schemeClr val="tx1"/>
                </a:solidFill>
                <a:latin typeface="標楷體" pitchFamily="65" charset="-120"/>
                <a:ea typeface="標楷體" pitchFamily="65" charset="-120"/>
              </a:rPr>
              <a:t>。</a:t>
            </a:r>
            <a:br>
              <a:rPr lang="en-US" altLang="zh-TW" dirty="0">
                <a:solidFill>
                  <a:schemeClr val="tx1"/>
                </a:solidFill>
                <a:latin typeface="標楷體" pitchFamily="65" charset="-120"/>
                <a:ea typeface="標楷體" pitchFamily="65" charset="-120"/>
              </a:rPr>
            </a:br>
            <a:endParaRPr lang="zh-TW" altLang="en-US" dirty="0">
              <a:solidFill>
                <a:schemeClr val="tx1"/>
              </a:solidFill>
              <a:latin typeface="標楷體" pitchFamily="65" charset="-120"/>
              <a:ea typeface="標楷體" pitchFamily="65" charset="-120"/>
            </a:endParaRPr>
          </a:p>
        </p:txBody>
      </p:sp>
    </p:spTree>
    <p:extLst>
      <p:ext uri="{BB962C8B-B14F-4D97-AF65-F5344CB8AC3E}">
        <p14:creationId xmlns:p14="http://schemas.microsoft.com/office/powerpoint/2010/main" val="3854795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476673"/>
            <a:ext cx="7772400" cy="1224135"/>
          </a:xfrm>
        </p:spPr>
        <p:txBody>
          <a:bodyPr>
            <a:normAutofit fontScale="90000"/>
          </a:bodyPr>
          <a:lstStyle/>
          <a:p>
            <a:pPr algn="ctr"/>
            <a:r>
              <a:rPr lang="en-US" altLang="zh-TW" sz="4000" dirty="0" err="1" smtClean="0">
                <a:latin typeface="標楷體" pitchFamily="65" charset="-120"/>
                <a:ea typeface="標楷體" pitchFamily="65" charset="-120"/>
              </a:rPr>
              <a:t>核能發電的風險</a:t>
            </a:r>
            <a:r>
              <a:rPr lang="en-US" altLang="zh-TW" sz="4000" dirty="0">
                <a:latin typeface="標楷體" pitchFamily="65" charset="-120"/>
                <a:ea typeface="標楷體" pitchFamily="65" charset="-120"/>
              </a:rPr>
              <a:t/>
            </a:r>
            <a:br>
              <a:rPr lang="en-US" altLang="zh-TW" sz="4000" dirty="0">
                <a:latin typeface="標楷體" pitchFamily="65" charset="-120"/>
                <a:ea typeface="標楷體" pitchFamily="65" charset="-120"/>
              </a:rPr>
            </a:br>
            <a:endParaRPr lang="zh-TW" altLang="en-US" sz="4000" dirty="0">
              <a:latin typeface="標楷體" pitchFamily="65" charset="-120"/>
              <a:ea typeface="標楷體" pitchFamily="65" charset="-120"/>
            </a:endParaRPr>
          </a:p>
        </p:txBody>
      </p:sp>
      <p:sp>
        <p:nvSpPr>
          <p:cNvPr id="3" name="副標題 2"/>
          <p:cNvSpPr>
            <a:spLocks noGrp="1"/>
          </p:cNvSpPr>
          <p:nvPr>
            <p:ph type="subTitle" idx="1"/>
          </p:nvPr>
        </p:nvSpPr>
        <p:spPr>
          <a:xfrm>
            <a:off x="687716" y="1124744"/>
            <a:ext cx="7844724" cy="5112568"/>
          </a:xfrm>
        </p:spPr>
        <p:txBody>
          <a:bodyPr>
            <a:normAutofit fontScale="92500" lnSpcReduction="10000"/>
          </a:bodyPr>
          <a:lstStyle/>
          <a:p>
            <a:r>
              <a:rPr lang="zh-TW" altLang="en-US" sz="1800" dirty="0" smtClean="0">
                <a:solidFill>
                  <a:schemeClr val="tx1"/>
                </a:solidFill>
                <a:latin typeface="標楷體" pitchFamily="65" charset="-120"/>
                <a:ea typeface="標楷體" pitchFamily="65" charset="-120"/>
              </a:rPr>
              <a:t>    </a:t>
            </a:r>
            <a:r>
              <a:rPr lang="zh-TW" altLang="en-US" dirty="0" smtClean="0">
                <a:solidFill>
                  <a:schemeClr val="tx1"/>
                </a:solidFill>
                <a:latin typeface="標楷體" pitchFamily="65" charset="-120"/>
                <a:ea typeface="標楷體" pitchFamily="65" charset="-120"/>
              </a:rPr>
              <a:t>任何</a:t>
            </a:r>
            <a:r>
              <a:rPr lang="zh-TW" altLang="en-US" dirty="0">
                <a:solidFill>
                  <a:schemeClr val="tx1"/>
                </a:solidFill>
                <a:latin typeface="標楷體" pitchFamily="65" charset="-120"/>
                <a:ea typeface="標楷體" pitchFamily="65" charset="-120"/>
              </a:rPr>
              <a:t>方式的發電</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從開礦</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萃取</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運輸</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發電到廢料處理</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每個階段或多或少都</a:t>
            </a:r>
            <a:r>
              <a:rPr lang="zh-TW" altLang="en-US" dirty="0" smtClean="0">
                <a:solidFill>
                  <a:schemeClr val="tx1"/>
                </a:solidFill>
                <a:latin typeface="標楷體" pitchFamily="65" charset="-120"/>
                <a:ea typeface="標楷體" pitchFamily="65" charset="-120"/>
              </a:rPr>
              <a:t>有一點風險。煤炭</a:t>
            </a:r>
            <a:r>
              <a:rPr lang="zh-TW" altLang="en-US" dirty="0">
                <a:solidFill>
                  <a:schemeClr val="tx1"/>
                </a:solidFill>
                <a:latin typeface="標楷體" pitchFamily="65" charset="-120"/>
                <a:ea typeface="標楷體" pitchFamily="65" charset="-120"/>
              </a:rPr>
              <a:t>燃燒的排放物是空氣污染及引起疾病的</a:t>
            </a:r>
            <a:r>
              <a:rPr lang="zh-TW" altLang="en-US" dirty="0" smtClean="0">
                <a:solidFill>
                  <a:schemeClr val="tx1"/>
                </a:solidFill>
                <a:latin typeface="標楷體" pitchFamily="65" charset="-120"/>
                <a:ea typeface="標楷體" pitchFamily="65" charset="-120"/>
              </a:rPr>
              <a:t>因素</a:t>
            </a:r>
            <a:r>
              <a:rPr lang="zh-TW" altLang="en-US" dirty="0">
                <a:solidFill>
                  <a:schemeClr val="tx1"/>
                </a:solidFill>
                <a:latin typeface="標楷體" pitchFamily="65" charset="-120"/>
                <a:ea typeface="標楷體" pitchFamily="65" charset="-120"/>
              </a:rPr>
              <a:t>之一</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而開採鈾礦</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核燃料製造</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運輸</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核能發電</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核廢料處理也同樣對大眾</a:t>
            </a:r>
            <a:r>
              <a:rPr lang="zh-TW" altLang="en-US" dirty="0" smtClean="0">
                <a:solidFill>
                  <a:schemeClr val="tx1"/>
                </a:solidFill>
                <a:latin typeface="標楷體" pitchFamily="65" charset="-120"/>
                <a:ea typeface="標楷體" pitchFamily="65" charset="-120"/>
              </a:rPr>
              <a:t>健康</a:t>
            </a:r>
            <a:r>
              <a:rPr lang="zh-TW" altLang="en-US" dirty="0">
                <a:solidFill>
                  <a:schemeClr val="tx1"/>
                </a:solidFill>
                <a:latin typeface="標楷體" pitchFamily="65" charset="-120"/>
                <a:ea typeface="標楷體" pitchFamily="65" charset="-120"/>
              </a:rPr>
              <a:t>及環境污染有風險</a:t>
            </a:r>
            <a:r>
              <a:rPr lang="en-US" altLang="zh-TW" dirty="0">
                <a:solidFill>
                  <a:schemeClr val="tx1"/>
                </a:solidFill>
                <a:latin typeface="標楷體" pitchFamily="65" charset="-120"/>
                <a:ea typeface="標楷體" pitchFamily="65" charset="-120"/>
              </a:rPr>
              <a:t>. </a:t>
            </a:r>
            <a:endParaRPr lang="zh-TW" altLang="en-US" dirty="0">
              <a:solidFill>
                <a:schemeClr val="tx1"/>
              </a:solidFill>
              <a:latin typeface="標楷體" pitchFamily="65" charset="-120"/>
              <a:ea typeface="標楷體" pitchFamily="65" charset="-120"/>
            </a:endParaRPr>
          </a:p>
          <a:p>
            <a:r>
              <a:rPr lang="zh-TW" altLang="en-US" dirty="0" smtClean="0">
                <a:solidFill>
                  <a:schemeClr val="tx1"/>
                </a:solidFill>
                <a:latin typeface="標楷體" pitchFamily="65" charset="-120"/>
                <a:ea typeface="標楷體" pitchFamily="65" charset="-120"/>
              </a:rPr>
              <a:t>    除了</a:t>
            </a:r>
            <a:r>
              <a:rPr lang="zh-TW" altLang="en-US" dirty="0">
                <a:solidFill>
                  <a:schemeClr val="tx1"/>
                </a:solidFill>
                <a:latin typeface="標楷體" pitchFamily="65" charset="-120"/>
                <a:ea typeface="標楷體" pitchFamily="65" charset="-120"/>
              </a:rPr>
              <a:t>爆炸</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災難</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非預期的放射性物質排放</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核能發電不會造成幅射性疾病或器官受傷的大量幅射</a:t>
            </a:r>
            <a:r>
              <a:rPr lang="zh-TW" altLang="en-US" dirty="0" smtClean="0">
                <a:solidFill>
                  <a:schemeClr val="tx1"/>
                </a:solidFill>
                <a:latin typeface="標楷體" pitchFamily="65" charset="-120"/>
                <a:ea typeface="標楷體" pitchFamily="65" charset="-120"/>
              </a:rPr>
              <a:t>劑量</a:t>
            </a:r>
            <a:r>
              <a:rPr lang="zh-TW" altLang="en-US" dirty="0">
                <a:solidFill>
                  <a:schemeClr val="tx1"/>
                </a:solidFill>
                <a:latin typeface="標楷體" pitchFamily="65" charset="-120"/>
                <a:ea typeface="標楷體" pitchFamily="65" charset="-120"/>
              </a:rPr>
              <a:t>。</a:t>
            </a:r>
            <a:r>
              <a:rPr lang="zh-TW" altLang="en-US" dirty="0" smtClean="0">
                <a:solidFill>
                  <a:schemeClr val="tx1"/>
                </a:solidFill>
                <a:latin typeface="標楷體" pitchFamily="65" charset="-120"/>
                <a:ea typeface="標楷體" pitchFamily="65" charset="-120"/>
              </a:rPr>
              <a:t>而且</a:t>
            </a:r>
            <a:r>
              <a:rPr lang="zh-TW" altLang="en-US" dirty="0">
                <a:solidFill>
                  <a:schemeClr val="tx1"/>
                </a:solidFill>
                <a:latin typeface="標楷體" pitchFamily="65" charset="-120"/>
                <a:ea typeface="標楷體" pitchFamily="65" charset="-120"/>
              </a:rPr>
              <a:t>當非預期的放設性物質洩露發生時</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只有在現場或靠近現場的人</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才會受到較大的量</a:t>
            </a:r>
            <a:r>
              <a:rPr lang="zh-TW" altLang="en-US" dirty="0" smtClean="0">
                <a:solidFill>
                  <a:schemeClr val="tx1"/>
                </a:solidFill>
                <a:latin typeface="標楷體" pitchFamily="65" charset="-120"/>
                <a:ea typeface="標楷體" pitchFamily="65" charset="-120"/>
              </a:rPr>
              <a:t>劑</a:t>
            </a:r>
            <a:r>
              <a:rPr lang="zh-TW" altLang="en-US" dirty="0">
                <a:solidFill>
                  <a:schemeClr val="tx1"/>
                </a:solidFill>
                <a:latin typeface="標楷體" pitchFamily="65" charset="-120"/>
                <a:ea typeface="標楷體" pitchFamily="65" charset="-120"/>
              </a:rPr>
              <a:t>。</a:t>
            </a:r>
            <a:r>
              <a:rPr lang="zh-TW" altLang="en-US" dirty="0" smtClean="0">
                <a:solidFill>
                  <a:schemeClr val="tx1"/>
                </a:solidFill>
                <a:latin typeface="標楷體" pitchFamily="65" charset="-120"/>
                <a:ea typeface="標楷體" pitchFamily="65" charset="-120"/>
              </a:rPr>
              <a:t>離</a:t>
            </a:r>
            <a:r>
              <a:rPr lang="zh-TW" altLang="en-US" dirty="0">
                <a:solidFill>
                  <a:schemeClr val="tx1"/>
                </a:solidFill>
                <a:latin typeface="標楷體" pitchFamily="65" charset="-120"/>
                <a:ea typeface="標楷體" pitchFamily="65" charset="-120"/>
              </a:rPr>
              <a:t>災區較遠的民眾</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他們所受的劑量不會造成什麼大疾病</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但可能使基因突變</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癌症及畸形兒增加</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由於低強度 </a:t>
            </a:r>
            <a:r>
              <a:rPr lang="zh-TW" altLang="en-US" dirty="0" smtClean="0">
                <a:solidFill>
                  <a:schemeClr val="tx1"/>
                </a:solidFill>
                <a:latin typeface="標楷體" pitchFamily="65" charset="-120"/>
                <a:ea typeface="標楷體" pitchFamily="65" charset="-120"/>
              </a:rPr>
              <a:t>幅</a:t>
            </a:r>
            <a:r>
              <a:rPr lang="zh-TW" altLang="en-US" dirty="0">
                <a:solidFill>
                  <a:schemeClr val="tx1"/>
                </a:solidFill>
                <a:latin typeface="標楷體" pitchFamily="65" charset="-120"/>
                <a:ea typeface="標楷體" pitchFamily="65" charset="-120"/>
              </a:rPr>
              <a:t>射而引發這些效應的風險仍不確定</a:t>
            </a:r>
            <a:r>
              <a:rPr lang="en-US" altLang="zh-TW" dirty="0">
                <a:solidFill>
                  <a:schemeClr val="tx1"/>
                </a:solidFill>
                <a:latin typeface="標楷體" pitchFamily="65" charset="-120"/>
                <a:ea typeface="標楷體" pitchFamily="65" charset="-120"/>
              </a:rPr>
              <a:t>,</a:t>
            </a:r>
            <a:r>
              <a:rPr lang="zh-TW" altLang="en-US" dirty="0">
                <a:solidFill>
                  <a:schemeClr val="tx1"/>
                </a:solidFill>
                <a:latin typeface="標楷體" pitchFamily="65" charset="-120"/>
                <a:ea typeface="標楷體" pitchFamily="65" charset="-120"/>
              </a:rPr>
              <a:t>所以通常都假設風險與劑量成正比</a:t>
            </a:r>
            <a:r>
              <a:rPr lang="en-US" altLang="zh-TW" dirty="0">
                <a:solidFill>
                  <a:schemeClr val="tx1"/>
                </a:solidFill>
                <a:latin typeface="標楷體" pitchFamily="65" charset="-120"/>
                <a:ea typeface="標楷體" pitchFamily="65" charset="-120"/>
              </a:rPr>
              <a:t>, </a:t>
            </a:r>
            <a:endParaRPr lang="zh-TW" altLang="en-US" dirty="0">
              <a:solidFill>
                <a:schemeClr val="tx1"/>
              </a:solidFill>
              <a:latin typeface="標楷體" pitchFamily="65" charset="-120"/>
              <a:ea typeface="標楷體" pitchFamily="65" charset="-120"/>
            </a:endParaRPr>
          </a:p>
          <a:p>
            <a:endParaRPr lang="zh-TW" altLang="en-US" sz="2400" dirty="0">
              <a:solidFill>
                <a:schemeClr val="tx1"/>
              </a:solidFill>
              <a:latin typeface="標楷體" pitchFamily="65" charset="-120"/>
              <a:ea typeface="標楷體" pitchFamily="65" charset="-120"/>
            </a:endParaRPr>
          </a:p>
        </p:txBody>
      </p:sp>
    </p:spTree>
    <p:extLst>
      <p:ext uri="{BB962C8B-B14F-4D97-AF65-F5344CB8AC3E}">
        <p14:creationId xmlns:p14="http://schemas.microsoft.com/office/powerpoint/2010/main" val="2020515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908720"/>
            <a:ext cx="7772400" cy="599659"/>
          </a:xfrm>
        </p:spPr>
        <p:txBody>
          <a:bodyPr>
            <a:normAutofit fontScale="90000"/>
          </a:bodyPr>
          <a:lstStyle/>
          <a:p>
            <a:pPr algn="ctr"/>
            <a:r>
              <a:rPr lang="en-US" altLang="zh-TW" sz="4000" dirty="0" err="1">
                <a:latin typeface="標楷體" pitchFamily="65" charset="-120"/>
                <a:ea typeface="標楷體" pitchFamily="65" charset="-120"/>
              </a:rPr>
              <a:t>核能發電與環境的影響</a:t>
            </a:r>
            <a:endParaRPr lang="zh-TW" altLang="en-US" sz="4000" dirty="0">
              <a:latin typeface="標楷體" pitchFamily="65" charset="-120"/>
              <a:ea typeface="標楷體" pitchFamily="65" charset="-120"/>
            </a:endParaRPr>
          </a:p>
        </p:txBody>
      </p:sp>
      <p:sp>
        <p:nvSpPr>
          <p:cNvPr id="3" name="副標題 2"/>
          <p:cNvSpPr>
            <a:spLocks noGrp="1"/>
          </p:cNvSpPr>
          <p:nvPr>
            <p:ph type="subTitle" idx="1"/>
          </p:nvPr>
        </p:nvSpPr>
        <p:spPr>
          <a:xfrm>
            <a:off x="687716" y="1844824"/>
            <a:ext cx="7988740" cy="4392488"/>
          </a:xfrm>
        </p:spPr>
        <p:txBody>
          <a:bodyPr>
            <a:normAutofit/>
          </a:bodyPr>
          <a:lstStyle/>
          <a:p>
            <a:r>
              <a:rPr lang="zh-TW" altLang="en-US" dirty="0">
                <a:solidFill>
                  <a:schemeClr val="tx1"/>
                </a:solidFill>
                <a:latin typeface="標楷體" pitchFamily="65" charset="-120"/>
                <a:ea typeface="標楷體" pitchFamily="65" charset="-120"/>
              </a:rPr>
              <a:t>空氣</a:t>
            </a:r>
            <a:r>
              <a:rPr lang="en-US" altLang="zh-TW" dirty="0" smtClean="0">
                <a:solidFill>
                  <a:schemeClr val="tx1"/>
                </a:solidFill>
                <a:latin typeface="標楷體" pitchFamily="65" charset="-120"/>
                <a:ea typeface="標楷體" pitchFamily="65" charset="-120"/>
              </a:rPr>
              <a:t>:</a:t>
            </a:r>
            <a:r>
              <a:rPr lang="zh-TW" altLang="en-US" dirty="0" smtClean="0">
                <a:solidFill>
                  <a:schemeClr val="tx1"/>
                </a:solidFill>
                <a:latin typeface="標楷體" pitchFamily="65" charset="-120"/>
                <a:ea typeface="標楷體" pitchFamily="65" charset="-120"/>
              </a:rPr>
              <a:t>核能</a:t>
            </a:r>
            <a:r>
              <a:rPr lang="zh-TW" altLang="en-US" dirty="0">
                <a:solidFill>
                  <a:schemeClr val="tx1"/>
                </a:solidFill>
                <a:latin typeface="標楷體" pitchFamily="65" charset="-120"/>
                <a:ea typeface="標楷體" pitchFamily="65" charset="-120"/>
              </a:rPr>
              <a:t>發電不會排放二氧化硫、氮氧化物、二氧化碳及粒狀污染物，對生態環境的影響，遠較火力發電方式為低。</a:t>
            </a:r>
            <a:r>
              <a:rPr lang="zh-TW" altLang="en-US" dirty="0">
                <a:solidFill>
                  <a:schemeClr val="tx1"/>
                </a:solidFill>
                <a:latin typeface="標楷體" pitchFamily="65" charset="-120"/>
                <a:ea typeface="標楷體" pitchFamily="65" charset="-120"/>
              </a:rPr>
              <a:t/>
            </a:r>
            <a:br>
              <a:rPr lang="zh-TW" altLang="en-US" dirty="0">
                <a:solidFill>
                  <a:schemeClr val="tx1"/>
                </a:solidFill>
                <a:latin typeface="標楷體" pitchFamily="65" charset="-120"/>
                <a:ea typeface="標楷體" pitchFamily="65" charset="-120"/>
              </a:rPr>
            </a:br>
            <a:r>
              <a:rPr lang="zh-TW" altLang="en-US" dirty="0" smtClean="0">
                <a:solidFill>
                  <a:schemeClr val="tx1"/>
                </a:solidFill>
                <a:latin typeface="標楷體" pitchFamily="65" charset="-120"/>
                <a:ea typeface="標楷體" pitchFamily="65" charset="-120"/>
              </a:rPr>
              <a:t>海洋</a:t>
            </a:r>
            <a:r>
              <a:rPr lang="en-US" altLang="zh-TW" dirty="0" smtClean="0">
                <a:solidFill>
                  <a:schemeClr val="tx1"/>
                </a:solidFill>
                <a:latin typeface="標楷體" pitchFamily="65" charset="-120"/>
                <a:ea typeface="標楷體" pitchFamily="65" charset="-120"/>
              </a:rPr>
              <a:t>:</a:t>
            </a:r>
            <a:r>
              <a:rPr lang="zh-TW" altLang="en-US" dirty="0" smtClean="0">
                <a:solidFill>
                  <a:schemeClr val="tx1"/>
                </a:solidFill>
                <a:latin typeface="標楷體" pitchFamily="65" charset="-120"/>
                <a:ea typeface="標楷體" pitchFamily="65" charset="-120"/>
              </a:rPr>
              <a:t>我國</a:t>
            </a:r>
            <a:r>
              <a:rPr lang="zh-TW" altLang="en-US" dirty="0">
                <a:solidFill>
                  <a:schemeClr val="tx1"/>
                </a:solidFill>
                <a:latin typeface="標楷體" pitchFamily="65" charset="-120"/>
                <a:ea typeface="標楷體" pitchFamily="65" charset="-120"/>
              </a:rPr>
              <a:t>的核能及火力電廠都會排放溫排水，但各電廠目前均可符合環保署「放流水標準」中之</a:t>
            </a:r>
            <a:r>
              <a:rPr lang="zh-TW" altLang="en-US" dirty="0" smtClean="0">
                <a:solidFill>
                  <a:schemeClr val="tx1"/>
                </a:solidFill>
                <a:latin typeface="標楷體" pitchFamily="65" charset="-120"/>
                <a:ea typeface="標楷體" pitchFamily="65" charset="-120"/>
              </a:rPr>
              <a:t>規定。</a:t>
            </a:r>
            <a:r>
              <a:rPr lang="zh-TW" altLang="en-US" dirty="0">
                <a:solidFill>
                  <a:schemeClr val="tx1"/>
                </a:solidFill>
                <a:latin typeface="標楷體" pitchFamily="65" charset="-120"/>
                <a:ea typeface="標楷體" pitchFamily="65" charset="-120"/>
              </a:rPr>
              <a:t/>
            </a:r>
            <a:br>
              <a:rPr lang="zh-TW" altLang="en-US" dirty="0">
                <a:solidFill>
                  <a:schemeClr val="tx1"/>
                </a:solidFill>
                <a:latin typeface="標楷體" pitchFamily="65" charset="-120"/>
                <a:ea typeface="標楷體" pitchFamily="65" charset="-120"/>
              </a:rPr>
            </a:br>
            <a:r>
              <a:rPr lang="zh-TW" altLang="en-US" dirty="0" smtClean="0">
                <a:solidFill>
                  <a:schemeClr val="tx1"/>
                </a:solidFill>
                <a:latin typeface="標楷體" pitchFamily="65" charset="-120"/>
                <a:ea typeface="標楷體" pitchFamily="65" charset="-120"/>
              </a:rPr>
              <a:t>人類</a:t>
            </a:r>
            <a:r>
              <a:rPr lang="en-US" altLang="zh-TW" dirty="0" smtClean="0">
                <a:solidFill>
                  <a:schemeClr val="tx1"/>
                </a:solidFill>
                <a:latin typeface="標楷體" pitchFamily="65" charset="-120"/>
                <a:ea typeface="標楷體" pitchFamily="65" charset="-120"/>
              </a:rPr>
              <a:t>:</a:t>
            </a:r>
            <a:r>
              <a:rPr lang="zh-TW" altLang="en-US" dirty="0" smtClean="0">
                <a:solidFill>
                  <a:schemeClr val="tx1"/>
                </a:solidFill>
                <a:latin typeface="標楷體" pitchFamily="65" charset="-120"/>
                <a:ea typeface="標楷體" pitchFamily="65" charset="-120"/>
              </a:rPr>
              <a:t>核能</a:t>
            </a:r>
            <a:r>
              <a:rPr lang="zh-TW" altLang="en-US" dirty="0">
                <a:solidFill>
                  <a:schemeClr val="tx1"/>
                </a:solidFill>
                <a:latin typeface="標楷體" pitchFamily="65" charset="-120"/>
                <a:ea typeface="標楷體" pitchFamily="65" charset="-120"/>
              </a:rPr>
              <a:t>電廠產生的輻射，經過十多年實際監測結果得知，廠外民眾每年所接受劑量約為</a:t>
            </a:r>
            <a:r>
              <a:rPr lang="en-US" altLang="zh-TW" dirty="0">
                <a:solidFill>
                  <a:schemeClr val="tx1"/>
                </a:solidFill>
                <a:latin typeface="標楷體" pitchFamily="65" charset="-120"/>
                <a:ea typeface="標楷體" pitchFamily="65" charset="-120"/>
              </a:rPr>
              <a:t>0.01</a:t>
            </a:r>
            <a:r>
              <a:rPr lang="zh-TW" altLang="en-US" dirty="0">
                <a:solidFill>
                  <a:schemeClr val="tx1"/>
                </a:solidFill>
                <a:latin typeface="標楷體" pitchFamily="65" charset="-120"/>
                <a:ea typeface="標楷體" pitchFamily="65" charset="-120"/>
              </a:rPr>
              <a:t>毫西</a:t>
            </a:r>
            <a:r>
              <a:rPr lang="zh-TW" altLang="en-US" dirty="0" smtClean="0">
                <a:solidFill>
                  <a:schemeClr val="tx1"/>
                </a:solidFill>
                <a:latin typeface="標楷體" pitchFamily="65" charset="-120"/>
                <a:ea typeface="標楷體" pitchFamily="65" charset="-120"/>
              </a:rPr>
              <a:t>弗左右，</a:t>
            </a:r>
            <a:r>
              <a:rPr lang="zh-TW" altLang="en-US" dirty="0">
                <a:solidFill>
                  <a:schemeClr val="tx1"/>
                </a:solidFill>
                <a:latin typeface="標楷體" pitchFamily="65" charset="-120"/>
                <a:ea typeface="標楷體" pitchFamily="65" charset="-120"/>
              </a:rPr>
              <a:t>故對環境影響甚微。</a:t>
            </a:r>
            <a:endParaRPr lang="zh-TW" altLang="en-US" dirty="0">
              <a:solidFill>
                <a:schemeClr val="tx1"/>
              </a:solidFill>
              <a:latin typeface="標楷體" pitchFamily="65" charset="-120"/>
              <a:ea typeface="標楷體" pitchFamily="65" charset="-120"/>
            </a:endParaRPr>
          </a:p>
        </p:txBody>
      </p:sp>
    </p:spTree>
    <p:extLst>
      <p:ext uri="{BB962C8B-B14F-4D97-AF65-F5344CB8AC3E}">
        <p14:creationId xmlns:p14="http://schemas.microsoft.com/office/powerpoint/2010/main" val="19146557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龍騰四海">
  <a:themeElements>
    <a:clrScheme name="龍騰四海">
      <a:dk1>
        <a:sysClr val="windowText" lastClr="000000"/>
      </a:dk1>
      <a:lt1>
        <a:sysClr val="window" lastClr="FFFFFF"/>
      </a:lt1>
      <a:dk2>
        <a:srgbClr val="001B36"/>
      </a:dk2>
      <a:lt2>
        <a:srgbClr val="EDF8FE"/>
      </a:lt2>
      <a:accent1>
        <a:srgbClr val="477AB1"/>
      </a:accent1>
      <a:accent2>
        <a:srgbClr val="51848E"/>
      </a:accent2>
      <a:accent3>
        <a:srgbClr val="7B9B57"/>
      </a:accent3>
      <a:accent4>
        <a:srgbClr val="8B8D8C"/>
      </a:accent4>
      <a:accent5>
        <a:srgbClr val="8B7396"/>
      </a:accent5>
      <a:accent6>
        <a:srgbClr val="E89A53"/>
      </a:accent6>
      <a:hlink>
        <a:srgbClr val="0080FF"/>
      </a:hlink>
      <a:folHlink>
        <a:srgbClr val="FF00FF"/>
      </a:folHlink>
    </a:clrScheme>
    <a:fontScheme name="龍騰四海">
      <a:majorFont>
        <a:latin typeface="Maiandra GD"/>
        <a:ea typeface=""/>
        <a:cs typeface=""/>
        <a:font script="CYRL" typeface="Times New Roman"/>
        <a:font script="GREK" typeface="Times New Roman"/>
        <a:font script="Jpan" typeface="ＭＳ Ｐゴシック"/>
        <a:font script="Hang" typeface="HY중고딕"/>
        <a:font script="Hans" typeface="隶书"/>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mbria"/>
        <a:ea typeface=""/>
        <a:cs typeface=""/>
        <a:font script="Jpan" typeface="ＭＳ Ｐ明朝"/>
        <a:font script="Hang" typeface="HY견명조"/>
        <a:font script="Hans" typeface="华文楷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龍騰四海">
      <a:fillStyleLst>
        <a:solidFill>
          <a:schemeClr val="phClr">
            <a:tint val="100000"/>
            <a:shade val="100000"/>
            <a:hueMod val="100000"/>
            <a:satMod val="100000"/>
          </a:schemeClr>
        </a:solidFill>
        <a:gradFill rotWithShape="1">
          <a:gsLst>
            <a:gs pos="0">
              <a:schemeClr val="phClr">
                <a:tint val="100000"/>
                <a:shade val="50000"/>
                <a:hueMod val="100000"/>
                <a:satMod val="250000"/>
              </a:schemeClr>
            </a:gs>
            <a:gs pos="75000">
              <a:schemeClr val="phClr">
                <a:tint val="80000"/>
                <a:shade val="100000"/>
                <a:hueMod val="100000"/>
                <a:satMod val="375000"/>
              </a:schemeClr>
            </a:gs>
            <a:gs pos="100000">
              <a:schemeClr val="phClr">
                <a:tint val="50000"/>
                <a:shade val="100000"/>
                <a:hueMod val="100000"/>
                <a:satMod val="500000"/>
              </a:schemeClr>
            </a:gs>
          </a:gsLst>
          <a:lin ang="16200000" scaled="1"/>
        </a:gradFill>
        <a:blipFill>
          <a:blip xmlns:r="http://schemas.openxmlformats.org/officeDocument/2006/relationships" r:embed="rId1">
            <a:duotone>
              <a:schemeClr val="phClr">
                <a:tint val="100000"/>
                <a:shade val="50000"/>
                <a:hueMod val="100000"/>
                <a:satMod val="100000"/>
              </a:schemeClr>
              <a:schemeClr val="phClr">
                <a:tint val="100000"/>
                <a:shade val="75000"/>
                <a:hueMod val="100000"/>
                <a:satMod val="100000"/>
              </a:schemeClr>
            </a:duotone>
          </a:blip>
          <a:tile tx="0" ty="0" sx="50000" sy="50000" flip="none" algn="ctr"/>
        </a:blip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glow>
              <a:schemeClr val="phClr">
                <a:tint val="100000"/>
                <a:shade val="100000"/>
                <a:hueMod val="100000"/>
                <a:satMod val="100000"/>
              </a:schemeClr>
            </a:glow>
          </a:effectLst>
        </a:effectStyle>
        <a:effectStyle>
          <a:effectLst>
            <a:glow>
              <a:schemeClr val="phClr">
                <a:tint val="100000"/>
                <a:shade val="100000"/>
                <a:hueMod val="100000"/>
                <a:satMod val="100000"/>
              </a:schemeClr>
            </a:glow>
          </a:effectLst>
          <a:scene3d>
            <a:camera prst="orthographicFront" fov="0">
              <a:rot lat="0" lon="0" rev="0"/>
            </a:camera>
            <a:lightRig rig="threePt" dir="tl">
              <a:rot lat="0" lon="0" rev="0"/>
            </a:lightRig>
          </a:scene3d>
          <a:sp3d prstMaterial="metal">
            <a:bevelT w="12700" h="12700" prst="relaxedInset"/>
            <a:contourClr>
              <a:schemeClr val="phClr">
                <a:tint val="100000"/>
                <a:shade val="100000"/>
                <a:hueMod val="100000"/>
                <a:satMod val="100000"/>
              </a:schemeClr>
            </a:contourClr>
          </a:sp3d>
        </a:effectStyle>
        <a:effectStyle>
          <a:effectLst>
            <a:glow>
              <a:schemeClr val="phClr">
                <a:tint val="100000"/>
                <a:shade val="100000"/>
                <a:hueMod val="100000"/>
                <a:satMod val="100000"/>
              </a:schemeClr>
            </a:glow>
            <a:outerShdw blurRad="44450" dist="50800" dir="3300000" sx="99000" sy="99000" algn="tl" rotWithShape="0">
              <a:srgbClr val="000000">
                <a:alpha val="55000"/>
              </a:srgbClr>
            </a:outerShdw>
          </a:effectLst>
          <a:scene3d>
            <a:camera prst="orthographicFront">
              <a:rot lat="0" lon="0" rev="0"/>
            </a:camera>
            <a:lightRig rig="contrasting" dir="tl">
              <a:rot lat="0" lon="0" rev="14220000"/>
            </a:lightRig>
          </a:scene3d>
          <a:sp3d prstMaterial="dkEdge">
            <a:bevelT w="63500" h="63500"/>
            <a:bevelB w="0" h="0"/>
            <a:contourClr>
              <a:schemeClr val="phClr">
                <a:tint val="100000"/>
                <a:shade val="100000"/>
                <a:hueMod val="100000"/>
                <a:satMod val="100000"/>
              </a:schemeClr>
            </a:contourClr>
          </a:sp3d>
        </a:effectStyle>
      </a:effectStyleLst>
      <a:bgFillStyleLst>
        <a:solidFill>
          <a:schemeClr val="phClr">
            <a:tint val="100000"/>
            <a:shade val="100000"/>
            <a:hueMod val="100000"/>
            <a:satMod val="100000"/>
          </a:schemeClr>
        </a:solidFill>
        <a:gradFill rotWithShape="1">
          <a:gsLst>
            <a:gs pos="0">
              <a:schemeClr val="bg1">
                <a:tint val="100000"/>
                <a:shade val="100000"/>
                <a:hueMod val="100000"/>
                <a:satMod val="150000"/>
              </a:schemeClr>
            </a:gs>
            <a:gs pos="55000">
              <a:schemeClr val="bg1">
                <a:tint val="100000"/>
                <a:shade val="90000"/>
                <a:hueMod val="100000"/>
                <a:satMod val="375000"/>
              </a:schemeClr>
            </a:gs>
            <a:gs pos="100000">
              <a:schemeClr val="phClr">
                <a:tint val="88000"/>
                <a:shade val="100000"/>
                <a:hueMod val="100000"/>
                <a:satMod val="500000"/>
              </a:schemeClr>
            </a:gs>
          </a:gsLst>
          <a:lin ang="5400000" scaled="1"/>
        </a:gradFill>
        <a:blipFill>
          <a:blip xmlns:r="http://schemas.openxmlformats.org/officeDocument/2006/relationships" r:embed="rId2">
            <a:duotone>
              <a:schemeClr val="phClr">
                <a:shade val="30000"/>
                <a:satMod val="555000"/>
              </a:schemeClr>
              <a:schemeClr val="phClr">
                <a:tint val="96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Dragon</Template>
  <TotalTime>143</TotalTime>
  <Words>729</Words>
  <Application>Microsoft Office PowerPoint</Application>
  <PresentationFormat>如螢幕大小 (4:3)</PresentationFormat>
  <Paragraphs>42</Paragraphs>
  <Slides>10</Slides>
  <Notes>0</Notes>
  <HiddenSlides>0</HiddenSlides>
  <MMClips>0</MMClips>
  <ScaleCrop>false</ScaleCrop>
  <HeadingPairs>
    <vt:vector size="4" baseType="variant">
      <vt:variant>
        <vt:lpstr>佈景主題</vt:lpstr>
      </vt:variant>
      <vt:variant>
        <vt:i4>1</vt:i4>
      </vt:variant>
      <vt:variant>
        <vt:lpstr>投影片標題</vt:lpstr>
      </vt:variant>
      <vt:variant>
        <vt:i4>10</vt:i4>
      </vt:variant>
    </vt:vector>
  </HeadingPairs>
  <TitlesOfParts>
    <vt:vector size="11" baseType="lpstr">
      <vt:lpstr>龍騰四海</vt:lpstr>
      <vt:lpstr>以適當的科技與風險評估的角度來看核能系統</vt:lpstr>
      <vt:lpstr>目錄</vt:lpstr>
      <vt:lpstr>核能簡介</vt:lpstr>
      <vt:lpstr>核能發電的原理</vt:lpstr>
      <vt:lpstr>核能發電的優點缺點 </vt:lpstr>
      <vt:lpstr>PowerPoint 簡報</vt:lpstr>
      <vt:lpstr>核廢料</vt:lpstr>
      <vt:lpstr>核能發電的風險 </vt:lpstr>
      <vt:lpstr>核能發電與環境的影響</vt:lpstr>
      <vt:lpstr> 結論</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yichuan</dc:creator>
  <cp:lastModifiedBy>家丞</cp:lastModifiedBy>
  <cp:revision>18</cp:revision>
  <dcterms:created xsi:type="dcterms:W3CDTF">2012-12-02T00:26:38Z</dcterms:created>
  <dcterms:modified xsi:type="dcterms:W3CDTF">2012-12-18T13:39:04Z</dcterms:modified>
</cp:coreProperties>
</file>