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54" autoAdjust="0"/>
  </p:normalViewPr>
  <p:slideViewPr>
    <p:cSldViewPr>
      <p:cViewPr>
        <p:scale>
          <a:sx n="100" d="100"/>
          <a:sy n="100" d="100"/>
        </p:scale>
        <p:origin x="-516" y="64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zh-TW" altLang="en-US" smtClean="0"/>
              <a:t>按一下以編輯母片標題樣式</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zh-TW" altLang="en-US" smtClean="0"/>
              <a:t>按一下以編輯母片標題樣式</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zh-TW" altLang="en-US" smtClean="0"/>
              <a:t>按一下以編輯母片標題樣式</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45723BF-DB17-4408-9B31-A2C54649C962}"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zh-TW" altLang="en-US" smtClean="0"/>
              <a:t>按一下以編輯母片標題樣式</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34B1BA1-F635-4A3D-93DC-BE75726B5E5E}" type="datetimeFigureOut">
              <a:rPr lang="zh-TW" altLang="en-US" smtClean="0"/>
              <a:pPr/>
              <a:t>2013/4/23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45723BF-DB17-4408-9B31-A2C54649C962}" type="slidenum">
              <a:rPr lang="zh-TW" altLang="en-US" smtClean="0"/>
              <a:pPr/>
              <a:t>‹#›</a:t>
            </a:fld>
            <a:endParaRPr lang="zh-TW" alt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zh-TW" altLang="en-US" smtClean="0"/>
              <a:t>按一下圖示以新增圖片</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34B1BA1-F635-4A3D-93DC-BE75726B5E5E}" type="datetimeFigureOut">
              <a:rPr lang="zh-TW" altLang="en-US" smtClean="0"/>
              <a:pPr/>
              <a:t>2013/4/23</a:t>
            </a:fld>
            <a:endParaRPr lang="zh-TW" alt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zh-TW" alt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D45723BF-DB17-4408-9B31-A2C54649C962}"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483768" y="-387424"/>
            <a:ext cx="7981276" cy="1800200"/>
          </a:xfrm>
        </p:spPr>
        <p:txBody>
          <a:bodyPr/>
          <a:lstStyle/>
          <a:p>
            <a:r>
              <a:rPr lang="zh-TW" altLang="en-US" sz="4800" b="1" dirty="0" smtClean="0">
                <a:latin typeface="標楷體" pitchFamily="65" charset="-120"/>
                <a:ea typeface="標楷體" pitchFamily="65" charset="-120"/>
              </a:rPr>
              <a:t>國文期中報告</a:t>
            </a:r>
            <a:endParaRPr lang="zh-TW" altLang="en-US" sz="4800" b="1" dirty="0">
              <a:latin typeface="標楷體" pitchFamily="65" charset="-120"/>
              <a:ea typeface="標楷體" pitchFamily="65" charset="-120"/>
            </a:endParaRPr>
          </a:p>
        </p:txBody>
      </p:sp>
      <p:sp>
        <p:nvSpPr>
          <p:cNvPr id="3" name="副標題 2"/>
          <p:cNvSpPr>
            <a:spLocks noGrp="1"/>
          </p:cNvSpPr>
          <p:nvPr>
            <p:ph type="subTitle" idx="1"/>
          </p:nvPr>
        </p:nvSpPr>
        <p:spPr>
          <a:xfrm>
            <a:off x="1403648" y="2204864"/>
            <a:ext cx="7117180" cy="4797152"/>
          </a:xfrm>
        </p:spPr>
        <p:txBody>
          <a:bodyPr>
            <a:normAutofit/>
          </a:bodyPr>
          <a:lstStyle/>
          <a:p>
            <a:r>
              <a:rPr lang="zh-TW" altLang="en-US" sz="2800" b="1" dirty="0" smtClean="0">
                <a:latin typeface="新細明體-ExtB" pitchFamily="18" charset="-120"/>
                <a:ea typeface="新細明體-ExtB" pitchFamily="18" charset="-120"/>
              </a:rPr>
              <a:t>  組員</a:t>
            </a:r>
            <a:endParaRPr lang="en-US" altLang="zh-TW" sz="2800" b="1" dirty="0" smtClean="0">
              <a:latin typeface="新細明體-ExtB" pitchFamily="18" charset="-120"/>
              <a:ea typeface="新細明體-ExtB" pitchFamily="18" charset="-120"/>
            </a:endParaRPr>
          </a:p>
          <a:p>
            <a:r>
              <a:rPr lang="zh-TW" altLang="en-US" b="1" dirty="0" smtClean="0">
                <a:latin typeface="新細明體-ExtB" pitchFamily="18" charset="-120"/>
                <a:ea typeface="新細明體-ExtB" pitchFamily="18" charset="-120"/>
              </a:rPr>
              <a:t>蔡岳廷</a:t>
            </a:r>
            <a:r>
              <a:rPr lang="en-US" altLang="zh-TW" b="1" dirty="0" smtClean="0">
                <a:latin typeface="新細明體-ExtB" pitchFamily="18" charset="-120"/>
                <a:ea typeface="新細明體-ExtB" pitchFamily="18" charset="-120"/>
              </a:rPr>
              <a:t>(</a:t>
            </a:r>
            <a:r>
              <a:rPr lang="zh-TW" altLang="en-US" b="1" dirty="0" smtClean="0">
                <a:latin typeface="新細明體-ExtB" pitchFamily="18" charset="-120"/>
                <a:ea typeface="新細明體-ExtB" pitchFamily="18" charset="-120"/>
              </a:rPr>
              <a:t>組長</a:t>
            </a:r>
            <a:r>
              <a:rPr lang="en-US" altLang="zh-TW" b="1" dirty="0" smtClean="0">
                <a:latin typeface="新細明體-ExtB" pitchFamily="18" charset="-120"/>
                <a:ea typeface="新細明體-ExtB" pitchFamily="18" charset="-120"/>
              </a:rPr>
              <a:t>)</a:t>
            </a:r>
          </a:p>
          <a:p>
            <a:r>
              <a:rPr lang="zh-TW" altLang="en-US" b="1" dirty="0" smtClean="0">
                <a:latin typeface="新細明體-ExtB" pitchFamily="18" charset="-120"/>
                <a:ea typeface="新細明體-ExtB" pitchFamily="18" charset="-120"/>
              </a:rPr>
              <a:t>林顯恆</a:t>
            </a:r>
            <a:endParaRPr lang="en-US" altLang="zh-TW" b="1" dirty="0" smtClean="0">
              <a:latin typeface="新細明體-ExtB" pitchFamily="18" charset="-120"/>
              <a:ea typeface="新細明體-ExtB" pitchFamily="18" charset="-120"/>
            </a:endParaRPr>
          </a:p>
          <a:p>
            <a:r>
              <a:rPr lang="zh-TW" altLang="en-US" b="1" dirty="0" smtClean="0">
                <a:latin typeface="新細明體-ExtB" pitchFamily="18" charset="-120"/>
                <a:ea typeface="新細明體-ExtB" pitchFamily="18" charset="-120"/>
              </a:rPr>
              <a:t>張恩慈</a:t>
            </a:r>
            <a:endParaRPr lang="en-US" altLang="zh-TW" b="1" dirty="0" smtClean="0">
              <a:latin typeface="新細明體-ExtB" pitchFamily="18" charset="-120"/>
              <a:ea typeface="新細明體-ExtB" pitchFamily="18" charset="-120"/>
            </a:endParaRPr>
          </a:p>
          <a:p>
            <a:r>
              <a:rPr lang="zh-TW" altLang="en-US" b="1" dirty="0">
                <a:latin typeface="新細明體-ExtB" pitchFamily="18" charset="-120"/>
                <a:ea typeface="新細明體-ExtB" pitchFamily="18" charset="-120"/>
              </a:rPr>
              <a:t>康儷</a:t>
            </a:r>
            <a:r>
              <a:rPr lang="zh-TW" altLang="en-US" b="1" dirty="0" smtClean="0">
                <a:latin typeface="新細明體-ExtB" pitchFamily="18" charset="-120"/>
                <a:ea typeface="新細明體-ExtB" pitchFamily="18" charset="-120"/>
              </a:rPr>
              <a:t>馨</a:t>
            </a:r>
            <a:endParaRPr lang="en-US" altLang="zh-TW" b="1" dirty="0" smtClean="0">
              <a:latin typeface="新細明體-ExtB" pitchFamily="18" charset="-120"/>
              <a:ea typeface="新細明體-ExtB" pitchFamily="18" charset="-120"/>
            </a:endParaRPr>
          </a:p>
          <a:p>
            <a:r>
              <a:rPr lang="zh-TW" altLang="en-US" b="1" dirty="0" smtClean="0">
                <a:latin typeface="新細明體-ExtB" pitchFamily="18" charset="-120"/>
                <a:ea typeface="新細明體-ExtB" pitchFamily="18" charset="-120"/>
              </a:rPr>
              <a:t>張育成</a:t>
            </a:r>
            <a:endParaRPr lang="en-US" altLang="zh-TW" b="1" dirty="0" smtClean="0">
              <a:latin typeface="新細明體-ExtB" pitchFamily="18" charset="-120"/>
              <a:ea typeface="新細明體-ExtB" pitchFamily="18" charset="-120"/>
            </a:endParaRPr>
          </a:p>
          <a:p>
            <a:r>
              <a:rPr lang="zh-TW" altLang="en-US" b="1" dirty="0">
                <a:latin typeface="新細明體-ExtB" pitchFamily="18" charset="-120"/>
                <a:ea typeface="新細明體-ExtB" pitchFamily="18" charset="-120"/>
              </a:rPr>
              <a:t>謝孟修</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79912" y="2420888"/>
            <a:ext cx="4104456" cy="37444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2762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b="1" dirty="0" smtClean="0"/>
              <a:t>對於這次的城市觀察課程心得感想</a:t>
            </a:r>
            <a:endParaRPr lang="zh-TW" altLang="en-US" b="1" dirty="0"/>
          </a:p>
        </p:txBody>
      </p:sp>
      <p:sp>
        <p:nvSpPr>
          <p:cNvPr id="5" name="文字方塊 4"/>
          <p:cNvSpPr txBox="1"/>
          <p:nvPr/>
        </p:nvSpPr>
        <p:spPr>
          <a:xfrm>
            <a:off x="1115616" y="2244928"/>
            <a:ext cx="6192689" cy="4093428"/>
          </a:xfrm>
          <a:prstGeom prst="rect">
            <a:avLst/>
          </a:prstGeom>
          <a:noFill/>
        </p:spPr>
        <p:txBody>
          <a:bodyPr wrap="square" rtlCol="0">
            <a:spAutoFit/>
          </a:bodyPr>
          <a:lstStyle/>
          <a:p>
            <a:r>
              <a:rPr lang="zh-TW" altLang="en-US" dirty="0" smtClean="0"/>
              <a:t>  </a:t>
            </a:r>
            <a:r>
              <a:rPr lang="zh-TW" altLang="en-US" sz="2000" dirty="0" smtClean="0"/>
              <a:t>經過這次小組討論</a:t>
            </a:r>
            <a:r>
              <a:rPr lang="zh-TW" altLang="en-US" sz="2000" dirty="0" smtClean="0"/>
              <a:t>，</a:t>
            </a:r>
            <a:r>
              <a:rPr lang="zh-TW" altLang="en-US" sz="2000" dirty="0" smtClean="0"/>
              <a:t>我們更深入瞭解台南的文化，透過課堂上的文章，我們也學習到用文字表達一些教科書上死板的敘述。</a:t>
            </a:r>
            <a:endParaRPr lang="en-US" altLang="zh-TW" sz="2000" dirty="0" smtClean="0"/>
          </a:p>
          <a:p>
            <a:endParaRPr lang="en-US" altLang="zh-TW" sz="2000" dirty="0" smtClean="0"/>
          </a:p>
          <a:p>
            <a:r>
              <a:rPr lang="zh-TW" altLang="en-US" sz="2000" dirty="0" smtClean="0"/>
              <a:t>  台南，一個充滿歷史文化的古城，從荷蘭人佔領台灣，建立熱蘭遮城，接著鄭成功在台南開墾，在各個地區留下地名，例如</a:t>
            </a:r>
            <a:r>
              <a:rPr lang="en-US" altLang="zh-TW" sz="2000" dirty="0" smtClean="0"/>
              <a:t>:</a:t>
            </a:r>
            <a:r>
              <a:rPr lang="zh-TW" altLang="en-US" sz="2000" dirty="0" smtClean="0"/>
              <a:t>新營、柳營、下營，這些都被保留至現今</a:t>
            </a:r>
            <a:r>
              <a:rPr lang="en-US" altLang="zh-TW" sz="2000" dirty="0" smtClean="0"/>
              <a:t>;</a:t>
            </a:r>
            <a:r>
              <a:rPr lang="zh-TW" altLang="en-US" sz="2000" dirty="0" smtClean="0"/>
              <a:t>如今我們走在台南路上，我們還是會看到以前的建築，讓我們彷彿置身在那個時代，有今昔交錯的感觸。</a:t>
            </a:r>
            <a:endParaRPr lang="en-US" altLang="zh-TW" sz="2000" dirty="0" smtClean="0"/>
          </a:p>
          <a:p>
            <a:endParaRPr lang="en-US" altLang="zh-TW" sz="2000" dirty="0" smtClean="0"/>
          </a:p>
          <a:p>
            <a:r>
              <a:rPr lang="zh-TW" altLang="en-US" sz="2000" dirty="0" smtClean="0"/>
              <a:t>  這次的課程讓我們獲益良多，也藉由這次機會讓我們更走進台南。</a:t>
            </a:r>
            <a:endParaRPr lang="zh-TW" altLang="en-US" sz="2000" dirty="0"/>
          </a:p>
        </p:txBody>
      </p:sp>
    </p:spTree>
    <p:extLst>
      <p:ext uri="{BB962C8B-B14F-4D97-AF65-F5344CB8AC3E}">
        <p14:creationId xmlns:p14="http://schemas.microsoft.com/office/powerpoint/2010/main" xmlns="" val="3211628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1484784"/>
            <a:ext cx="7995601" cy="924475"/>
          </a:xfrm>
        </p:spPr>
        <p:txBody>
          <a:bodyPr/>
          <a:lstStyle/>
          <a:p>
            <a:r>
              <a:rPr lang="zh-TW" altLang="en-US" sz="4800" b="1" dirty="0">
                <a:latin typeface="標楷體" pitchFamily="65" charset="-120"/>
                <a:ea typeface="標楷體" pitchFamily="65" charset="-120"/>
              </a:rPr>
              <a:t>我們的報告到此</a:t>
            </a:r>
            <a:r>
              <a:rPr lang="zh-TW" altLang="en-US" sz="4800" b="1" dirty="0" smtClean="0">
                <a:latin typeface="標楷體" pitchFamily="65" charset="-120"/>
                <a:ea typeface="標楷體" pitchFamily="65" charset="-120"/>
              </a:rPr>
              <a:t>結束</a:t>
            </a:r>
            <a:r>
              <a:rPr lang="en-US" altLang="zh-TW" sz="4800" b="1" dirty="0" smtClean="0">
                <a:latin typeface="標楷體" pitchFamily="65" charset="-120"/>
                <a:ea typeface="標楷體" pitchFamily="65" charset="-120"/>
              </a:rPr>
              <a:t/>
            </a:r>
            <a:br>
              <a:rPr lang="en-US" altLang="zh-TW" sz="4800" b="1" dirty="0" smtClean="0">
                <a:latin typeface="標楷體" pitchFamily="65" charset="-120"/>
                <a:ea typeface="標楷體" pitchFamily="65" charset="-120"/>
              </a:rPr>
            </a:br>
            <a:r>
              <a:rPr lang="zh-TW" altLang="en-US" sz="4800" b="1" dirty="0" smtClean="0">
                <a:latin typeface="標楷體" pitchFamily="65" charset="-120"/>
                <a:ea typeface="標楷體" pitchFamily="65" charset="-120"/>
              </a:rPr>
              <a:t>感謝大家的聆聽謝謝大家</a:t>
            </a:r>
            <a:r>
              <a:rPr lang="en-US" altLang="zh-TW" sz="4800" b="1" dirty="0" smtClean="0">
                <a:latin typeface="標楷體" pitchFamily="65" charset="-120"/>
                <a:ea typeface="標楷體" pitchFamily="65" charset="-120"/>
              </a:rPr>
              <a:t>!!</a:t>
            </a:r>
            <a:endParaRPr lang="zh-TW" altLang="en-US" sz="4800" b="1" dirty="0">
              <a:latin typeface="標楷體" pitchFamily="65" charset="-120"/>
              <a:ea typeface="標楷體" pitchFamily="65" charset="-120"/>
            </a:endParaRPr>
          </a:p>
        </p:txBody>
      </p:sp>
      <p:pic>
        <p:nvPicPr>
          <p:cNvPr id="3075"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7904" y="3212976"/>
            <a:ext cx="1572904" cy="2383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8340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092374" y="692696"/>
            <a:ext cx="6912767" cy="924475"/>
          </a:xfrm>
          <a:ln>
            <a:solidFill>
              <a:srgbClr val="00B0F0"/>
            </a:solidFill>
          </a:ln>
        </p:spPr>
        <p:txBody>
          <a:bodyPr/>
          <a:lstStyle/>
          <a:p>
            <a:r>
              <a:rPr lang="zh-TW" altLang="en-US" b="1" dirty="0" smtClean="0"/>
              <a:t>小組討論   </a:t>
            </a:r>
            <a:r>
              <a:rPr lang="zh-TW" altLang="en-US" b="1" dirty="0" smtClean="0"/>
              <a:t>    </a:t>
            </a:r>
            <a:r>
              <a:rPr lang="en-US" altLang="zh-TW" b="1" dirty="0" smtClean="0"/>
              <a:t>(</a:t>
            </a:r>
            <a:r>
              <a:rPr lang="zh-TW" altLang="en-US" b="1" dirty="0" smtClean="0"/>
              <a:t>對於錯置的旅行看法</a:t>
            </a:r>
            <a:r>
              <a:rPr lang="en-US" altLang="zh-TW" b="1" dirty="0" smtClean="0"/>
              <a:t>)</a:t>
            </a:r>
            <a:endParaRPr lang="zh-TW" altLang="en-US" b="1" dirty="0"/>
          </a:p>
        </p:txBody>
      </p:sp>
      <p:sp>
        <p:nvSpPr>
          <p:cNvPr id="2" name="內容版面配置區 1"/>
          <p:cNvSpPr>
            <a:spLocks noGrp="1"/>
          </p:cNvSpPr>
          <p:nvPr>
            <p:ph idx="1"/>
          </p:nvPr>
        </p:nvSpPr>
        <p:spPr>
          <a:xfrm>
            <a:off x="899592" y="1700808"/>
            <a:ext cx="7125112" cy="4051437"/>
          </a:xfrm>
        </p:spPr>
        <p:txBody>
          <a:bodyPr>
            <a:normAutofit/>
          </a:bodyPr>
          <a:lstStyle/>
          <a:p>
            <a:pPr marL="0" indent="0">
              <a:buNone/>
            </a:pPr>
            <a:r>
              <a:rPr lang="zh-TW" altLang="zh-TW" sz="2400" dirty="0" smtClean="0">
                <a:latin typeface="標楷體" pitchFamily="65" charset="-120"/>
                <a:ea typeface="標楷體" pitchFamily="65" charset="-120"/>
              </a:rPr>
              <a:t>作者藉由台灣的風貌清幽美好切入主題再藉由人們的因素而破壞整體的美感作為主軸</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我</a:t>
            </a:r>
            <a:r>
              <a:rPr lang="zh-TW" altLang="en-US" sz="2400" dirty="0" smtClean="0">
                <a:latin typeface="標楷體" pitchFamily="65" charset="-120"/>
                <a:ea typeface="標楷體" pitchFamily="65" charset="-120"/>
              </a:rPr>
              <a:t>們</a:t>
            </a:r>
            <a:r>
              <a:rPr lang="zh-TW" altLang="zh-TW" sz="2400" dirty="0" smtClean="0">
                <a:latin typeface="標楷體" pitchFamily="65" charset="-120"/>
                <a:ea typeface="標楷體" pitchFamily="65" charset="-120"/>
              </a:rPr>
              <a:t>覺得</a:t>
            </a:r>
            <a:r>
              <a:rPr lang="zh-TW" altLang="zh-TW" sz="2400" dirty="0" smtClean="0">
                <a:latin typeface="標楷體" pitchFamily="65" charset="-120"/>
                <a:ea typeface="標楷體" pitchFamily="65" charset="-120"/>
              </a:rPr>
              <a:t>這個觀點也有過這感覺</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我</a:t>
            </a:r>
            <a:r>
              <a:rPr lang="zh-TW" altLang="en-US" sz="2400" dirty="0" smtClean="0">
                <a:latin typeface="標楷體" pitchFamily="65" charset="-120"/>
                <a:ea typeface="標楷體" pitchFamily="65" charset="-120"/>
              </a:rPr>
              <a:t>們</a:t>
            </a:r>
            <a:r>
              <a:rPr lang="zh-TW" altLang="zh-TW" sz="2400" dirty="0" smtClean="0">
                <a:latin typeface="標楷體" pitchFamily="65" charset="-120"/>
                <a:ea typeface="標楷體" pitchFamily="65" charset="-120"/>
              </a:rPr>
              <a:t>小時候</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家人都會帶</a:t>
            </a:r>
            <a:r>
              <a:rPr lang="zh-TW" altLang="zh-TW" sz="2400" dirty="0" smtClean="0">
                <a:latin typeface="標楷體" pitchFamily="65" charset="-120"/>
                <a:ea typeface="標楷體" pitchFamily="65" charset="-120"/>
              </a:rPr>
              <a:t>我</a:t>
            </a:r>
            <a:r>
              <a:rPr lang="zh-TW" altLang="en-US" sz="2400" dirty="0" smtClean="0">
                <a:latin typeface="標楷體" pitchFamily="65" charset="-120"/>
                <a:ea typeface="標楷體" pitchFamily="65" charset="-120"/>
              </a:rPr>
              <a:t>們</a:t>
            </a:r>
            <a:r>
              <a:rPr lang="zh-TW" altLang="zh-TW" sz="2400" dirty="0" smtClean="0">
                <a:latin typeface="標楷體" pitchFamily="65" charset="-120"/>
                <a:ea typeface="標楷體" pitchFamily="65" charset="-120"/>
              </a:rPr>
              <a:t>去</a:t>
            </a:r>
            <a:r>
              <a:rPr lang="zh-TW" altLang="zh-TW" sz="2400" dirty="0" smtClean="0">
                <a:latin typeface="標楷體" pitchFamily="65" charset="-120"/>
                <a:ea typeface="標楷體" pitchFamily="65" charset="-120"/>
              </a:rPr>
              <a:t>爬山</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在那蟲鳴鳥叫溪水潺潺的自然沉溺在這大自然賦予的天籟中</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呼然一聲</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劃破了原有的和諧韻律</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原來是山景</a:t>
            </a:r>
            <a:r>
              <a:rPr lang="en-US" altLang="zh-TW" sz="2400" dirty="0" err="1" smtClean="0">
                <a:latin typeface="標楷體" pitchFamily="65" charset="-120"/>
                <a:ea typeface="標楷體" pitchFamily="65" charset="-120"/>
              </a:rPr>
              <a:t>ktv</a:t>
            </a:r>
            <a:r>
              <a:rPr lang="zh-TW" altLang="zh-TW" sz="2400" dirty="0" smtClean="0">
                <a:latin typeface="標楷體" pitchFamily="65" charset="-120"/>
                <a:ea typeface="標楷體" pitchFamily="65" charset="-120"/>
              </a:rPr>
              <a:t>傳出來的</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我問天</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我問地</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剛诶盪脈衝地</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台語</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也許破壞了大自然和諧的韻律</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也許心靈層面會因此而不豁達來享受大自然的美感</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但這就是台灣的特有的景色</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換個角度想</a:t>
            </a:r>
            <a:r>
              <a:rPr lang="en-US" altLang="zh-TW" sz="2400" dirty="0" smtClean="0">
                <a:latin typeface="標楷體" pitchFamily="65" charset="-120"/>
                <a:ea typeface="標楷體" pitchFamily="65" charset="-120"/>
              </a:rPr>
              <a:t>,</a:t>
            </a:r>
            <a:r>
              <a:rPr lang="zh-TW" altLang="zh-TW" sz="2400" dirty="0" smtClean="0">
                <a:latin typeface="標楷體" pitchFamily="65" charset="-120"/>
                <a:ea typeface="標楷體" pitchFamily="65" charset="-120"/>
              </a:rPr>
              <a:t>我們很慶幸的生活在一個很熱情的寶島</a:t>
            </a:r>
            <a:r>
              <a:rPr lang="en-US" altLang="zh-TW" sz="2400" dirty="0" smtClean="0">
                <a:latin typeface="標楷體" pitchFamily="65" charset="-120"/>
                <a:ea typeface="標楷體" pitchFamily="65" charset="-120"/>
              </a:rPr>
              <a:t>~!</a:t>
            </a:r>
            <a:endParaRPr lang="zh-TW" altLang="zh-TW" sz="2400" dirty="0" smtClean="0">
              <a:latin typeface="標楷體" pitchFamily="65" charset="-120"/>
              <a:ea typeface="標楷體" pitchFamily="65" charset="-120"/>
            </a:endParaRPr>
          </a:p>
          <a:p>
            <a:pPr marL="0" indent="0">
              <a:buNone/>
            </a:pPr>
            <a:endParaRPr lang="zh-TW" altLang="en-US" sz="2400" b="1" dirty="0">
              <a:latin typeface="+mn-ea"/>
            </a:endParaRPr>
          </a:p>
        </p:txBody>
      </p:sp>
    </p:spTree>
    <p:extLst>
      <p:ext uri="{BB962C8B-B14F-4D97-AF65-F5344CB8AC3E}">
        <p14:creationId xmlns:p14="http://schemas.microsoft.com/office/powerpoint/2010/main" xmlns="" val="120075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971600" y="188640"/>
            <a:ext cx="7125113" cy="924475"/>
          </a:xfrm>
        </p:spPr>
        <p:txBody>
          <a:bodyPr/>
          <a:lstStyle/>
          <a:p>
            <a:r>
              <a:rPr lang="zh-TW" altLang="en-US" b="1" dirty="0" smtClean="0"/>
              <a:t>學習單</a:t>
            </a:r>
            <a:r>
              <a:rPr lang="zh-TW" altLang="en-US" sz="2400" dirty="0" smtClean="0"/>
              <a:t>          </a:t>
            </a:r>
            <a:r>
              <a:rPr lang="en-US" altLang="zh-TW" sz="2400" dirty="0" smtClean="0"/>
              <a:t>(</a:t>
            </a:r>
            <a:r>
              <a:rPr lang="zh-TW" altLang="en-US" b="1" dirty="0" smtClean="0">
                <a:latin typeface="標楷體" pitchFamily="65" charset="-120"/>
                <a:ea typeface="標楷體" pitchFamily="65" charset="-120"/>
              </a:rPr>
              <a:t>好望角的地圖</a:t>
            </a:r>
            <a:r>
              <a:rPr lang="en-US" altLang="zh-TW" b="1" dirty="0" smtClean="0">
                <a:latin typeface="標楷體" pitchFamily="65" charset="-120"/>
                <a:ea typeface="標楷體" pitchFamily="65" charset="-120"/>
              </a:rPr>
              <a:t>)</a:t>
            </a:r>
            <a:endParaRPr lang="zh-TW" altLang="en-US" b="1" dirty="0">
              <a:latin typeface="標楷體" pitchFamily="65" charset="-120"/>
              <a:ea typeface="標楷體" pitchFamily="65" charset="-120"/>
            </a:endParaRPr>
          </a:p>
        </p:txBody>
      </p:sp>
      <p:sp>
        <p:nvSpPr>
          <p:cNvPr id="2" name="內容版面配置區 1"/>
          <p:cNvSpPr>
            <a:spLocks noGrp="1"/>
          </p:cNvSpPr>
          <p:nvPr>
            <p:ph idx="1"/>
          </p:nvPr>
        </p:nvSpPr>
        <p:spPr/>
        <p:txBody>
          <a:bodyPr/>
          <a:lstStyle/>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80728"/>
            <a:ext cx="9144000" cy="58772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2361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115616" y="404664"/>
            <a:ext cx="7125113" cy="924475"/>
          </a:xfrm>
        </p:spPr>
        <p:txBody>
          <a:bodyPr/>
          <a:lstStyle/>
          <a:p>
            <a:r>
              <a:rPr lang="en-US" altLang="zh-TW" b="1" dirty="0" smtClean="0"/>
              <a:t>{</a:t>
            </a:r>
            <a:r>
              <a:rPr lang="zh-TW" altLang="en-US" b="1" dirty="0" smtClean="0"/>
              <a:t>傀儡巷與官三姑</a:t>
            </a:r>
            <a:r>
              <a:rPr lang="en-US" altLang="zh-TW" b="1" dirty="0" smtClean="0"/>
              <a:t>}</a:t>
            </a:r>
            <a:r>
              <a:rPr lang="zh-TW" altLang="en-US" b="1" dirty="0" smtClean="0"/>
              <a:t>的學習單</a:t>
            </a:r>
            <a:endParaRPr lang="zh-TW" altLang="en-US" b="1" dirty="0"/>
          </a:p>
        </p:txBody>
      </p:sp>
      <p:sp>
        <p:nvSpPr>
          <p:cNvPr id="2" name="內容版面配置區 1"/>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705373" y="-580627"/>
            <a:ext cx="5733254" cy="914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20306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sz="2000" b="1" dirty="0" smtClean="0"/>
              <a:t>小組討論</a:t>
            </a:r>
            <a:r>
              <a:rPr lang="en-US" altLang="zh-TW" b="1" dirty="0" smtClean="0"/>
              <a:t>2</a:t>
            </a:r>
            <a:r>
              <a:rPr lang="zh-TW" altLang="en-US" b="1" dirty="0" smtClean="0"/>
              <a:t>  台南街巷有哪些特色呢</a:t>
            </a:r>
            <a:r>
              <a:rPr lang="en-US" altLang="zh-TW" b="1" dirty="0" smtClean="0"/>
              <a:t>?</a:t>
            </a:r>
            <a:endParaRPr lang="zh-TW" altLang="en-US" b="1" dirty="0"/>
          </a:p>
        </p:txBody>
      </p:sp>
      <p:pic>
        <p:nvPicPr>
          <p:cNvPr id="4" name="內容版面配置區 3" descr="a9cca2241fbf8b6bd683a21a7206727d.png"/>
          <p:cNvPicPr>
            <a:picLocks noGrp="1" noChangeAspect="1"/>
          </p:cNvPicPr>
          <p:nvPr>
            <p:ph idx="1"/>
          </p:nvPr>
        </p:nvPicPr>
        <p:blipFill>
          <a:blip r:embed="rId2" cstate="print"/>
          <a:stretch>
            <a:fillRect/>
          </a:stretch>
        </p:blipFill>
        <p:spPr>
          <a:xfrm>
            <a:off x="835790" y="1556792"/>
            <a:ext cx="3376170" cy="5006330"/>
          </a:xfrm>
        </p:spPr>
      </p:pic>
      <p:sp>
        <p:nvSpPr>
          <p:cNvPr id="6" name="文字方塊 5"/>
          <p:cNvSpPr txBox="1"/>
          <p:nvPr/>
        </p:nvSpPr>
        <p:spPr>
          <a:xfrm>
            <a:off x="4355976" y="1916832"/>
            <a:ext cx="4680520" cy="4247317"/>
          </a:xfrm>
          <a:prstGeom prst="rect">
            <a:avLst/>
          </a:prstGeom>
          <a:noFill/>
        </p:spPr>
        <p:txBody>
          <a:bodyPr wrap="square" rtlCol="0">
            <a:spAutoFit/>
          </a:bodyPr>
          <a:lstStyle/>
          <a:p>
            <a:endParaRPr lang="en-US" altLang="zh-TW" dirty="0" smtClean="0"/>
          </a:p>
          <a:p>
            <a:endParaRPr lang="en-US" altLang="zh-TW" dirty="0" smtClean="0"/>
          </a:p>
          <a:p>
            <a:r>
              <a:rPr lang="zh-TW" altLang="en-US" dirty="0" smtClean="0"/>
              <a:t>過去</a:t>
            </a:r>
            <a:r>
              <a:rPr lang="zh-TW" altLang="en-US" dirty="0" smtClean="0"/>
              <a:t>的台南街道比較小，經過幾次的擴建與整修，已經成為許多大街道，過去熟悉的味道也逐漸被時代進步的潮流掩埋。</a:t>
            </a:r>
            <a:br>
              <a:rPr lang="zh-TW" altLang="en-US" dirty="0" smtClean="0"/>
            </a:br>
            <a:r>
              <a:rPr lang="zh-TW" altLang="en-US" dirty="0" smtClean="0"/>
              <a:t>要如何在傳統與現代之間如何去做一個平衡</a:t>
            </a:r>
            <a:r>
              <a:rPr lang="en-US" altLang="zh-TW" dirty="0" smtClean="0"/>
              <a:t>? </a:t>
            </a:r>
          </a:p>
          <a:p>
            <a:r>
              <a:rPr lang="en-US" altLang="zh-TW" dirty="0" smtClean="0"/>
              <a:t/>
            </a:r>
            <a:br>
              <a:rPr lang="en-US" altLang="zh-TW" dirty="0" smtClean="0"/>
            </a:br>
            <a:r>
              <a:rPr lang="zh-TW" altLang="en-US" dirty="0" smtClean="0"/>
              <a:t>是</a:t>
            </a:r>
            <a:r>
              <a:rPr lang="zh-TW" altLang="en-US" dirty="0" smtClean="0"/>
              <a:t>我們未來應該去深加討論的課題。</a:t>
            </a:r>
          </a:p>
          <a:p>
            <a:endParaRPr lang="zh-TW" altLang="en-US" dirty="0" smtClean="0"/>
          </a:p>
          <a:p>
            <a:r>
              <a:rPr lang="zh-TW" altLang="en-US" dirty="0" smtClean="0"/>
              <a:t>圖片是海安路的一面牆，晚上去看真的挺漂亮的～～</a:t>
            </a:r>
          </a:p>
          <a:p>
            <a:r>
              <a:rPr lang="zh-TW" altLang="en-US" dirty="0" smtClean="0"/>
              <a:t/>
            </a:r>
            <a:br>
              <a:rPr lang="zh-TW" altLang="en-US" dirty="0" smtClean="0"/>
            </a:br>
            <a:endParaRPr lang="zh-TW" altLang="en-US" dirty="0" smtClean="0"/>
          </a:p>
          <a:p>
            <a:endParaRPr lang="zh-TW" altLang="en-US" dirty="0"/>
          </a:p>
        </p:txBody>
      </p:sp>
    </p:spTree>
    <p:extLst>
      <p:ext uri="{BB962C8B-B14F-4D97-AF65-F5344CB8AC3E}">
        <p14:creationId xmlns:p14="http://schemas.microsoft.com/office/powerpoint/2010/main" xmlns="" val="1684005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755576" y="620688"/>
            <a:ext cx="7773185" cy="924475"/>
          </a:xfrm>
        </p:spPr>
        <p:txBody>
          <a:bodyPr/>
          <a:lstStyle/>
          <a:p>
            <a:r>
              <a:rPr lang="zh-TW" altLang="en-US" sz="2400" b="1" dirty="0" smtClean="0"/>
              <a:t>小組討論</a:t>
            </a:r>
            <a:r>
              <a:rPr lang="en-US" altLang="zh-TW" b="1" dirty="0" smtClean="0"/>
              <a:t>3</a:t>
            </a:r>
            <a:r>
              <a:rPr lang="zh-TW" altLang="en-US" b="1" dirty="0" smtClean="0"/>
              <a:t>   </a:t>
            </a:r>
            <a:r>
              <a:rPr lang="en-US" altLang="zh-TW" sz="1800" b="1" dirty="0" smtClean="0"/>
              <a:t>(</a:t>
            </a:r>
            <a:r>
              <a:rPr lang="zh-TW" altLang="en-US" sz="1800" b="1" dirty="0" smtClean="0"/>
              <a:t>水城台北</a:t>
            </a:r>
            <a:r>
              <a:rPr lang="en-US" altLang="zh-TW" sz="1800" b="1" dirty="0" smtClean="0"/>
              <a:t>)</a:t>
            </a:r>
            <a:r>
              <a:rPr lang="zh-TW" altLang="en-US" sz="1800" b="1" dirty="0" smtClean="0"/>
              <a:t>跟</a:t>
            </a:r>
            <a:r>
              <a:rPr lang="en-US" altLang="zh-TW" sz="1800" b="1" dirty="0" smtClean="0"/>
              <a:t>(</a:t>
            </a:r>
            <a:r>
              <a:rPr lang="zh-TW" altLang="en-US" sz="1800" b="1" dirty="0" smtClean="0"/>
              <a:t>俯拾</a:t>
            </a:r>
            <a:r>
              <a:rPr lang="en-US" altLang="zh-TW" sz="1800" b="1" dirty="0" smtClean="0"/>
              <a:t>)</a:t>
            </a:r>
            <a:r>
              <a:rPr lang="zh-TW" altLang="en-US" sz="1800" b="1" dirty="0" smtClean="0"/>
              <a:t>這兩首詩是用哪種方式描寫台北呢</a:t>
            </a:r>
            <a:r>
              <a:rPr lang="en-US" altLang="zh-TW" sz="1800" b="1" dirty="0" smtClean="0"/>
              <a:t>?</a:t>
            </a:r>
            <a:endParaRPr lang="zh-TW" altLang="en-US" sz="1800" b="1" dirty="0"/>
          </a:p>
        </p:txBody>
      </p:sp>
      <p:sp>
        <p:nvSpPr>
          <p:cNvPr id="8" name="文字方塊 7"/>
          <p:cNvSpPr txBox="1"/>
          <p:nvPr/>
        </p:nvSpPr>
        <p:spPr>
          <a:xfrm>
            <a:off x="899592" y="1887790"/>
            <a:ext cx="7200800" cy="5355312"/>
          </a:xfrm>
          <a:prstGeom prst="rect">
            <a:avLst/>
          </a:prstGeom>
          <a:noFill/>
        </p:spPr>
        <p:txBody>
          <a:bodyPr wrap="square" rtlCol="0">
            <a:spAutoFit/>
          </a:bodyPr>
          <a:lstStyle/>
          <a:p>
            <a:endParaRPr lang="en-US" altLang="zh-TW" dirty="0" smtClean="0"/>
          </a:p>
          <a:p>
            <a:endParaRPr lang="en-US" altLang="zh-TW" dirty="0" smtClean="0"/>
          </a:p>
          <a:p>
            <a:r>
              <a:rPr lang="zh-TW" altLang="en-US" sz="2400" dirty="0" smtClean="0">
                <a:latin typeface="標楷體" pitchFamily="65" charset="-120"/>
                <a:ea typeface="標楷體" pitchFamily="65" charset="-120"/>
              </a:rPr>
              <a:t>我小時候的記憶中我阿姨的家在板橋從陽台看出去是一片一望無際的</a:t>
            </a:r>
            <a:r>
              <a:rPr lang="zh-TW" altLang="en-US" sz="2400" dirty="0" smtClean="0">
                <a:latin typeface="標楷體" pitchFamily="65" charset="-120"/>
                <a:ea typeface="標楷體" pitchFamily="65" charset="-120"/>
              </a:rPr>
              <a:t>草原，在</a:t>
            </a:r>
            <a:r>
              <a:rPr lang="zh-TW" altLang="en-US" sz="2400" dirty="0" smtClean="0">
                <a:latin typeface="標楷體" pitchFamily="65" charset="-120"/>
                <a:ea typeface="標楷體" pitchFamily="65" charset="-120"/>
              </a:rPr>
              <a:t>傍晚時分陽光來會斜射</a:t>
            </a:r>
            <a:r>
              <a:rPr lang="zh-TW" altLang="en-US" sz="2400" dirty="0" smtClean="0">
                <a:latin typeface="標楷體" pitchFamily="65" charset="-120"/>
                <a:ea typeface="標楷體" pitchFamily="65" charset="-120"/>
              </a:rPr>
              <a:t>進來，非常</a:t>
            </a:r>
            <a:r>
              <a:rPr lang="zh-TW" altLang="en-US" sz="2400" dirty="0" smtClean="0">
                <a:latin typeface="標楷體" pitchFamily="65" charset="-120"/>
                <a:ea typeface="標楷體" pitchFamily="65" charset="-120"/>
              </a:rPr>
              <a:t>的</a:t>
            </a:r>
            <a:r>
              <a:rPr lang="zh-TW" altLang="en-US" sz="2400" dirty="0" smtClean="0">
                <a:latin typeface="標楷體" pitchFamily="65" charset="-120"/>
                <a:ea typeface="標楷體" pitchFamily="65" charset="-120"/>
              </a:rPr>
              <a:t>通風，但</a:t>
            </a:r>
            <a:r>
              <a:rPr lang="zh-TW" altLang="en-US" sz="2400" dirty="0" smtClean="0">
                <a:latin typeface="標楷體" pitchFamily="65" charset="-120"/>
                <a:ea typeface="標楷體" pitchFamily="65" charset="-120"/>
              </a:rPr>
              <a:t>這幾年風景不再變成好幾棟</a:t>
            </a:r>
            <a:r>
              <a:rPr lang="en-US" altLang="zh-TW" sz="2400" dirty="0" smtClean="0">
                <a:latin typeface="標楷體" pitchFamily="65" charset="-120"/>
                <a:ea typeface="標楷體" pitchFamily="65" charset="-120"/>
              </a:rPr>
              <a:t>20</a:t>
            </a:r>
            <a:r>
              <a:rPr lang="zh-TW" altLang="en-US" sz="2400" dirty="0" smtClean="0">
                <a:latin typeface="標楷體" pitchFamily="65" charset="-120"/>
                <a:ea typeface="標楷體" pitchFamily="65" charset="-120"/>
              </a:rPr>
              <a:t>城樓以上的</a:t>
            </a:r>
            <a:r>
              <a:rPr lang="zh-TW" altLang="en-US" sz="2400" dirty="0" smtClean="0">
                <a:latin typeface="標楷體" pitchFamily="65" charset="-120"/>
                <a:ea typeface="標楷體" pitchFamily="65" charset="-120"/>
              </a:rPr>
              <a:t>大廈，小時候</a:t>
            </a:r>
            <a:r>
              <a:rPr lang="zh-TW" altLang="en-US" sz="2400" dirty="0" smtClean="0">
                <a:latin typeface="標楷體" pitchFamily="65" charset="-120"/>
                <a:ea typeface="標楷體" pitchFamily="65" charset="-120"/>
              </a:rPr>
              <a:t>常常跟表姊們去玩的空地還是自然公園皆應土地不足而消失了</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但也方便許多捷運也在許多地方建設</a:t>
            </a:r>
            <a:r>
              <a:rPr lang="zh-TW" altLang="en-US" sz="2400" dirty="0" smtClean="0">
                <a:latin typeface="標楷體" pitchFamily="65" charset="-120"/>
                <a:ea typeface="標楷體" pitchFamily="65" charset="-120"/>
              </a:rPr>
              <a:t>站，也許</a:t>
            </a:r>
            <a:r>
              <a:rPr lang="zh-TW" altLang="en-US" sz="2400" dirty="0" smtClean="0">
                <a:latin typeface="標楷體" pitchFamily="65" charset="-120"/>
                <a:ea typeface="標楷體" pitchFamily="65" charset="-120"/>
              </a:rPr>
              <a:t>這就是方便生活中的機會與成本 </a:t>
            </a:r>
            <a:r>
              <a:rPr lang="zh-TW" altLang="en-US"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生活越來越便利</a:t>
            </a:r>
            <a:r>
              <a:rPr lang="zh-TW" altLang="en-US" sz="2400" dirty="0" smtClean="0">
                <a:latin typeface="標楷體" pitchFamily="65" charset="-120"/>
                <a:ea typeface="標楷體" pitchFamily="65" charset="-120"/>
              </a:rPr>
              <a:t>了，但</a:t>
            </a:r>
            <a:r>
              <a:rPr lang="zh-TW" altLang="en-US" sz="2400" dirty="0" smtClean="0">
                <a:latin typeface="標楷體" pitchFamily="65" charset="-120"/>
                <a:ea typeface="標楷體" pitchFamily="65" charset="-120"/>
              </a:rPr>
              <a:t>田地越來越少</a:t>
            </a:r>
            <a:r>
              <a:rPr lang="zh-TW" altLang="en-US" sz="2400" dirty="0" smtClean="0">
                <a:latin typeface="標楷體" pitchFamily="65" charset="-120"/>
                <a:ea typeface="標楷體" pitchFamily="65" charset="-120"/>
              </a:rPr>
              <a:t>了，空氣</a:t>
            </a:r>
            <a:r>
              <a:rPr lang="zh-TW" altLang="en-US" sz="2400" dirty="0" smtClean="0">
                <a:latin typeface="標楷體" pitchFamily="65" charset="-120"/>
                <a:ea typeface="標楷體" pitchFamily="65" charset="-120"/>
              </a:rPr>
              <a:t>也越來越髒</a:t>
            </a:r>
            <a:r>
              <a:rPr lang="zh-TW" altLang="en-US" sz="2400" dirty="0" smtClean="0">
                <a:latin typeface="標楷體" pitchFamily="65" charset="-120"/>
                <a:ea typeface="標楷體" pitchFamily="65" charset="-120"/>
              </a:rPr>
              <a:t>了，要是</a:t>
            </a:r>
            <a:r>
              <a:rPr lang="zh-TW" altLang="en-US" sz="2400" dirty="0" smtClean="0">
                <a:latin typeface="標楷體" pitchFamily="65" charset="-120"/>
                <a:ea typeface="標楷體" pitchFamily="65" charset="-120"/>
              </a:rPr>
              <a:t>我</a:t>
            </a:r>
            <a:r>
              <a:rPr lang="zh-TW" altLang="en-US" sz="2400" dirty="0" smtClean="0">
                <a:latin typeface="標楷體" pitchFamily="65" charset="-120"/>
                <a:ea typeface="標楷體" pitchFamily="65" charset="-120"/>
              </a:rPr>
              <a:t>的話，我</a:t>
            </a:r>
            <a:r>
              <a:rPr lang="zh-TW" altLang="en-US" sz="2400" dirty="0" smtClean="0">
                <a:latin typeface="標楷體" pitchFamily="65" charset="-120"/>
                <a:ea typeface="標楷體" pitchFamily="65" charset="-120"/>
              </a:rPr>
              <a:t>會搬離</a:t>
            </a:r>
            <a:r>
              <a:rPr lang="zh-TW" altLang="en-US" sz="2400" dirty="0" smtClean="0">
                <a:latin typeface="標楷體" pitchFamily="65" charset="-120"/>
                <a:ea typeface="標楷體" pitchFamily="65" charset="-120"/>
              </a:rPr>
              <a:t>台北，因為</a:t>
            </a:r>
            <a:r>
              <a:rPr lang="zh-TW" altLang="en-US" sz="2400" dirty="0" smtClean="0">
                <a:latin typeface="標楷體" pitchFamily="65" charset="-120"/>
                <a:ea typeface="標楷體" pitchFamily="65" charset="-120"/>
              </a:rPr>
              <a:t>我喜歡空氣乾淨的地方</a:t>
            </a:r>
            <a:r>
              <a:rPr lang="en-US" altLang="zh-TW" sz="2400" dirty="0" smtClean="0">
                <a:latin typeface="標楷體" pitchFamily="65" charset="-120"/>
                <a:ea typeface="標楷體" pitchFamily="65" charset="-120"/>
              </a:rPr>
              <a:t>!! </a:t>
            </a:r>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Tree>
    <p:extLst>
      <p:ext uri="{BB962C8B-B14F-4D97-AF65-F5344CB8AC3E}">
        <p14:creationId xmlns:p14="http://schemas.microsoft.com/office/powerpoint/2010/main" xmlns="" val="1094701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755576" y="692696"/>
            <a:ext cx="7704856" cy="924475"/>
          </a:xfrm>
        </p:spPr>
        <p:txBody>
          <a:bodyPr/>
          <a:lstStyle/>
          <a:p>
            <a:pPr algn="ctr"/>
            <a:r>
              <a:rPr lang="zh-TW" altLang="en-US" sz="2400" dirty="0" smtClean="0"/>
              <a:t>小組討論</a:t>
            </a:r>
            <a:r>
              <a:rPr lang="en-US" altLang="zh-TW" dirty="0" smtClean="0"/>
              <a:t>4</a:t>
            </a:r>
            <a:r>
              <a:rPr lang="zh-TW" altLang="en-US" dirty="0" smtClean="0"/>
              <a:t>  </a:t>
            </a:r>
            <a:r>
              <a:rPr lang="zh-TW" altLang="en-US" sz="1800" b="1" dirty="0" smtClean="0"/>
              <a:t>當回到熟悉的街道但惜景不再</a:t>
            </a:r>
            <a:r>
              <a:rPr lang="en-US" altLang="zh-TW" sz="1800" b="1" dirty="0" smtClean="0"/>
              <a:t>,</a:t>
            </a:r>
            <a:r>
              <a:rPr lang="zh-TW" altLang="en-US" sz="1800" b="1" dirty="0" smtClean="0"/>
              <a:t>時空交錯的景象</a:t>
            </a:r>
            <a:r>
              <a:rPr lang="en-US" altLang="zh-TW" sz="1800" b="1" dirty="0" smtClean="0"/>
              <a:t>,</a:t>
            </a:r>
            <a:r>
              <a:rPr lang="zh-TW" altLang="en-US" sz="1800" b="1" dirty="0" smtClean="0"/>
              <a:t>熟悉                                                                          又陌生的景象會有什麼感覺呢</a:t>
            </a:r>
            <a:r>
              <a:rPr lang="en-US" altLang="zh-TW" sz="1800" b="1" dirty="0" smtClean="0"/>
              <a:t>?</a:t>
            </a:r>
            <a:endParaRPr lang="zh-TW" altLang="en-US" sz="1800" b="1" dirty="0"/>
          </a:p>
        </p:txBody>
      </p:sp>
      <p:sp>
        <p:nvSpPr>
          <p:cNvPr id="4" name="內容版面配置區 3"/>
          <p:cNvSpPr>
            <a:spLocks noGrp="1"/>
          </p:cNvSpPr>
          <p:nvPr>
            <p:ph idx="1"/>
          </p:nvPr>
        </p:nvSpPr>
        <p:spPr/>
        <p:txBody>
          <a:bodyPr/>
          <a:lstStyle/>
          <a:p>
            <a:pPr>
              <a:buNone/>
            </a:pPr>
            <a:r>
              <a:rPr lang="zh-TW" altLang="en-US" sz="2400" dirty="0" smtClean="0">
                <a:latin typeface="標楷體" pitchFamily="65" charset="-120"/>
                <a:ea typeface="標楷體" pitchFamily="65" charset="-120"/>
              </a:rPr>
              <a:t>  </a:t>
            </a:r>
            <a:r>
              <a:rPr lang="zh-TW" altLang="en-US" sz="1200"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一種莫名的滄桑感，以往每天經過的路，都有很多野狗，樹木，現在都不見了，都成為了交錯複雜的馬路，陪我淋過雨，傷心，快樂過的景象，都不在了，蠻悲哀的</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重點是被野狗追的日子都沒了</a:t>
            </a:r>
            <a:r>
              <a:rPr lang="en-US" altLang="zh-TW" sz="2400" dirty="0" smtClean="0">
                <a:latin typeface="標楷體" pitchFamily="65" charset="-120"/>
                <a:ea typeface="標楷體" pitchFamily="65" charset="-120"/>
              </a:rPr>
              <a:t>!</a:t>
            </a:r>
            <a:endParaRPr lang="zh-TW" altLang="en-US" sz="2400" dirty="0" smtClean="0">
              <a:latin typeface="標楷體" pitchFamily="65" charset="-120"/>
              <a:ea typeface="標楷體" pitchFamily="65" charset="-120"/>
            </a:endParaRPr>
          </a:p>
          <a:p>
            <a:pPr>
              <a:buNone/>
            </a:pPr>
            <a:endParaRPr lang="zh-TW" altLang="en-US" b="1" dirty="0"/>
          </a:p>
        </p:txBody>
      </p:sp>
    </p:spTree>
    <p:extLst>
      <p:ext uri="{BB962C8B-B14F-4D97-AF65-F5344CB8AC3E}">
        <p14:creationId xmlns:p14="http://schemas.microsoft.com/office/powerpoint/2010/main" xmlns="" val="3446116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sz="2400" b="1" dirty="0" smtClean="0"/>
              <a:t>學習單</a:t>
            </a:r>
            <a:r>
              <a:rPr lang="en-US" altLang="zh-TW" dirty="0" smtClean="0"/>
              <a:t>3</a:t>
            </a:r>
            <a:r>
              <a:rPr lang="zh-TW" altLang="en-US" dirty="0" smtClean="0"/>
              <a:t>  </a:t>
            </a:r>
            <a:r>
              <a:rPr lang="en-US" altLang="zh-TW" b="1" dirty="0" smtClean="0"/>
              <a:t>(70</a:t>
            </a:r>
            <a:r>
              <a:rPr lang="zh-TW" altLang="en-US" b="1" dirty="0" smtClean="0"/>
              <a:t>年代的府城追思錄</a:t>
            </a:r>
            <a:r>
              <a:rPr lang="en-US" altLang="zh-TW" b="1" dirty="0" smtClean="0"/>
              <a:t>)</a:t>
            </a:r>
            <a:endParaRPr lang="zh-TW" altLang="en-US" b="1" dirty="0"/>
          </a:p>
        </p:txBody>
      </p:sp>
      <p:pic>
        <p:nvPicPr>
          <p:cNvPr id="1026" name="Picture 2"/>
          <p:cNvPicPr>
            <a:picLocks noChangeAspect="1" noChangeArrowheads="1"/>
          </p:cNvPicPr>
          <p:nvPr/>
        </p:nvPicPr>
        <p:blipFill>
          <a:blip r:embed="rId2" cstate="print"/>
          <a:srcRect/>
          <a:stretch>
            <a:fillRect/>
          </a:stretch>
        </p:blipFill>
        <p:spPr bwMode="auto">
          <a:xfrm>
            <a:off x="251519" y="1484784"/>
            <a:ext cx="8424937" cy="446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131040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D:\照片\鹽水蜂炮\IMG_068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4410603"/>
            <a:ext cx="4701094" cy="23042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照片\腳踏車之旅\IMG_034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7807" y="1412776"/>
            <a:ext cx="4320480" cy="400593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標題 2"/>
          <p:cNvSpPr>
            <a:spLocks noGrp="1"/>
          </p:cNvSpPr>
          <p:nvPr>
            <p:ph type="title"/>
          </p:nvPr>
        </p:nvSpPr>
        <p:spPr>
          <a:xfrm>
            <a:off x="267808" y="675724"/>
            <a:ext cx="7866748" cy="924475"/>
          </a:xfrm>
        </p:spPr>
        <p:txBody>
          <a:bodyPr/>
          <a:lstStyle/>
          <a:p>
            <a:r>
              <a:rPr lang="zh-TW" altLang="en-US" b="1" dirty="0" smtClean="0"/>
              <a:t>府城圖片集</a:t>
            </a:r>
            <a:r>
              <a:rPr lang="en-US" altLang="zh-TW" sz="1800" b="1" dirty="0" smtClean="0"/>
              <a:t>(</a:t>
            </a:r>
            <a:r>
              <a:rPr lang="zh-TW" altLang="en-US" sz="1800" b="1" dirty="0" smtClean="0"/>
              <a:t>親自拍的</a:t>
            </a:r>
            <a:r>
              <a:rPr lang="en-US" altLang="zh-TW" sz="1800" b="1" dirty="0" smtClean="0"/>
              <a:t>:)</a:t>
            </a:r>
            <a:endParaRPr lang="zh-TW" altLang="en-US" b="1" dirty="0"/>
          </a:p>
        </p:txBody>
      </p:sp>
      <p:pic>
        <p:nvPicPr>
          <p:cNvPr id="2051" name="Picture 3" descr="D:\照片\腳踏車之旅\IMG_035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95936" y="116632"/>
            <a:ext cx="4824536" cy="4248959"/>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D:\照片\鹽水蜂炮\IMG_0670.JPG"/>
          <p:cNvPicPr>
            <a:picLocks noGrp="1" noChangeAspect="1" noChangeArrowheads="1"/>
          </p:cNvPicPr>
          <p:nvPr>
            <p:ph idx="1"/>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76056" y="4005064"/>
            <a:ext cx="3831754" cy="2885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5988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春天</Template>
  <TotalTime>203</TotalTime>
  <Words>646</Words>
  <Application>Microsoft Office PowerPoint</Application>
  <PresentationFormat>如螢幕大小 (4:3)</PresentationFormat>
  <Paragraphs>38</Paragraphs>
  <Slides>11</Slides>
  <Notes>0</Notes>
  <HiddenSlides>0</HiddenSlides>
  <MMClips>0</MMClips>
  <ScaleCrop>false</ScaleCrop>
  <HeadingPairs>
    <vt:vector size="4" baseType="variant">
      <vt:variant>
        <vt:lpstr>佈景主題</vt:lpstr>
      </vt:variant>
      <vt:variant>
        <vt:i4>1</vt:i4>
      </vt:variant>
      <vt:variant>
        <vt:lpstr>投影片標題</vt:lpstr>
      </vt:variant>
      <vt:variant>
        <vt:i4>11</vt:i4>
      </vt:variant>
    </vt:vector>
  </HeadingPairs>
  <TitlesOfParts>
    <vt:vector size="12" baseType="lpstr">
      <vt:lpstr>Spring</vt:lpstr>
      <vt:lpstr>國文期中報告</vt:lpstr>
      <vt:lpstr>小組討論       (對於錯置的旅行看法)</vt:lpstr>
      <vt:lpstr>學習單          (好望角的地圖)</vt:lpstr>
      <vt:lpstr>{傀儡巷與官三姑}的學習單</vt:lpstr>
      <vt:lpstr>小組討論2  台南街巷有哪些特色呢?</vt:lpstr>
      <vt:lpstr>小組討論3   (水城台北)跟(俯拾)這兩首詩是用哪種方式描寫台北呢?</vt:lpstr>
      <vt:lpstr>小組討論4  當回到熟悉的街道但惜景不再,時空交錯的景象,熟悉                                                                          又陌生的景象會有什麼感覺呢?</vt:lpstr>
      <vt:lpstr>學習單3  (70年代的府城追思錄)</vt:lpstr>
      <vt:lpstr>府城圖片集(親自拍的:)</vt:lpstr>
      <vt:lpstr>對於這次的城市觀察課程心得感想</vt:lpstr>
      <vt:lpstr>我們的報告到此結束 感謝大家的聆聽謝謝大家!!</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19</cp:revision>
  <dcterms:created xsi:type="dcterms:W3CDTF">2013-04-21T04:02:20Z</dcterms:created>
  <dcterms:modified xsi:type="dcterms:W3CDTF">2013-04-23T03:53:21Z</dcterms:modified>
</cp:coreProperties>
</file>