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3" r:id="rId7"/>
    <p:sldId id="264" r:id="rId8"/>
    <p:sldId id="261" r:id="rId9"/>
    <p:sldId id="262" r:id="rId10"/>
    <p:sldId id="265" r:id="rId11"/>
  </p:sldIdLst>
  <p:sldSz cx="9906000" cy="6858000" type="A4"/>
  <p:notesSz cx="9144000" cy="6858000"/>
  <p:defaultTextStyle>
    <a:defPPr>
      <a:defRPr lang="zh-TW"/>
    </a:defPPr>
    <a:lvl1pPr marL="0" algn="l" defTabSz="1031626" rtl="0" eaLnBrk="1" latinLnBrk="0" hangingPunct="1">
      <a:defRPr sz="2000" kern="1200">
        <a:solidFill>
          <a:schemeClr val="tx1"/>
        </a:solidFill>
        <a:latin typeface="+mn-lt"/>
        <a:ea typeface="+mn-ea"/>
        <a:cs typeface="+mn-cs"/>
      </a:defRPr>
    </a:lvl1pPr>
    <a:lvl2pPr marL="515813" algn="l" defTabSz="1031626" rtl="0" eaLnBrk="1" latinLnBrk="0" hangingPunct="1">
      <a:defRPr sz="2000" kern="1200">
        <a:solidFill>
          <a:schemeClr val="tx1"/>
        </a:solidFill>
        <a:latin typeface="+mn-lt"/>
        <a:ea typeface="+mn-ea"/>
        <a:cs typeface="+mn-cs"/>
      </a:defRPr>
    </a:lvl2pPr>
    <a:lvl3pPr marL="1031626" algn="l" defTabSz="1031626" rtl="0" eaLnBrk="1" latinLnBrk="0" hangingPunct="1">
      <a:defRPr sz="2000" kern="1200">
        <a:solidFill>
          <a:schemeClr val="tx1"/>
        </a:solidFill>
        <a:latin typeface="+mn-lt"/>
        <a:ea typeface="+mn-ea"/>
        <a:cs typeface="+mn-cs"/>
      </a:defRPr>
    </a:lvl3pPr>
    <a:lvl4pPr marL="1547439" algn="l" defTabSz="1031626" rtl="0" eaLnBrk="1" latinLnBrk="0" hangingPunct="1">
      <a:defRPr sz="2000" kern="1200">
        <a:solidFill>
          <a:schemeClr val="tx1"/>
        </a:solidFill>
        <a:latin typeface="+mn-lt"/>
        <a:ea typeface="+mn-ea"/>
        <a:cs typeface="+mn-cs"/>
      </a:defRPr>
    </a:lvl4pPr>
    <a:lvl5pPr marL="2063252" algn="l" defTabSz="1031626" rtl="0" eaLnBrk="1" latinLnBrk="0" hangingPunct="1">
      <a:defRPr sz="2000" kern="1200">
        <a:solidFill>
          <a:schemeClr val="tx1"/>
        </a:solidFill>
        <a:latin typeface="+mn-lt"/>
        <a:ea typeface="+mn-ea"/>
        <a:cs typeface="+mn-cs"/>
      </a:defRPr>
    </a:lvl5pPr>
    <a:lvl6pPr marL="2579065" algn="l" defTabSz="1031626" rtl="0" eaLnBrk="1" latinLnBrk="0" hangingPunct="1">
      <a:defRPr sz="2000" kern="1200">
        <a:solidFill>
          <a:schemeClr val="tx1"/>
        </a:solidFill>
        <a:latin typeface="+mn-lt"/>
        <a:ea typeface="+mn-ea"/>
        <a:cs typeface="+mn-cs"/>
      </a:defRPr>
    </a:lvl6pPr>
    <a:lvl7pPr marL="3094878" algn="l" defTabSz="1031626" rtl="0" eaLnBrk="1" latinLnBrk="0" hangingPunct="1">
      <a:defRPr sz="2000" kern="1200">
        <a:solidFill>
          <a:schemeClr val="tx1"/>
        </a:solidFill>
        <a:latin typeface="+mn-lt"/>
        <a:ea typeface="+mn-ea"/>
        <a:cs typeface="+mn-cs"/>
      </a:defRPr>
    </a:lvl7pPr>
    <a:lvl8pPr marL="3610691" algn="l" defTabSz="1031626" rtl="0" eaLnBrk="1" latinLnBrk="0" hangingPunct="1">
      <a:defRPr sz="2000" kern="1200">
        <a:solidFill>
          <a:schemeClr val="tx1"/>
        </a:solidFill>
        <a:latin typeface="+mn-lt"/>
        <a:ea typeface="+mn-ea"/>
        <a:cs typeface="+mn-cs"/>
      </a:defRPr>
    </a:lvl8pPr>
    <a:lvl9pPr marL="4126504" algn="l" defTabSz="1031626"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762" y="-442"/>
      </p:cViewPr>
      <p:guideLst>
        <p:guide orient="horz" pos="2160"/>
        <p:guide pos="312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742950" y="2130427"/>
            <a:ext cx="84201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515813" indent="0" algn="ctr">
              <a:buNone/>
              <a:defRPr>
                <a:solidFill>
                  <a:schemeClr val="tx1">
                    <a:tint val="75000"/>
                  </a:schemeClr>
                </a:solidFill>
              </a:defRPr>
            </a:lvl2pPr>
            <a:lvl3pPr marL="1031626" indent="0" algn="ctr">
              <a:buNone/>
              <a:defRPr>
                <a:solidFill>
                  <a:schemeClr val="tx1">
                    <a:tint val="75000"/>
                  </a:schemeClr>
                </a:solidFill>
              </a:defRPr>
            </a:lvl3pPr>
            <a:lvl4pPr marL="1547439" indent="0" algn="ctr">
              <a:buNone/>
              <a:defRPr>
                <a:solidFill>
                  <a:schemeClr val="tx1">
                    <a:tint val="75000"/>
                  </a:schemeClr>
                </a:solidFill>
              </a:defRPr>
            </a:lvl4pPr>
            <a:lvl5pPr marL="2063252" indent="0" algn="ctr">
              <a:buNone/>
              <a:defRPr>
                <a:solidFill>
                  <a:schemeClr val="tx1">
                    <a:tint val="75000"/>
                  </a:schemeClr>
                </a:solidFill>
              </a:defRPr>
            </a:lvl5pPr>
            <a:lvl6pPr marL="2579065" indent="0" algn="ctr">
              <a:buNone/>
              <a:defRPr>
                <a:solidFill>
                  <a:schemeClr val="tx1">
                    <a:tint val="75000"/>
                  </a:schemeClr>
                </a:solidFill>
              </a:defRPr>
            </a:lvl6pPr>
            <a:lvl7pPr marL="3094878" indent="0" algn="ctr">
              <a:buNone/>
              <a:defRPr>
                <a:solidFill>
                  <a:schemeClr val="tx1">
                    <a:tint val="75000"/>
                  </a:schemeClr>
                </a:solidFill>
              </a:defRPr>
            </a:lvl7pPr>
            <a:lvl8pPr marL="3610691" indent="0" algn="ctr">
              <a:buNone/>
              <a:defRPr>
                <a:solidFill>
                  <a:schemeClr val="tx1">
                    <a:tint val="75000"/>
                  </a:schemeClr>
                </a:solidFill>
              </a:defRPr>
            </a:lvl8pPr>
            <a:lvl9pPr marL="4126504"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5BBEAD13-0566-4C6C-97E7-55F17F24B09F}" type="datetimeFigureOut">
              <a:rPr lang="zh-TW" altLang="en-US" smtClean="0"/>
              <a:t>2016/12/20</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5BBEAD13-0566-4C6C-97E7-55F17F24B09F}" type="datetimeFigureOut">
              <a:rPr lang="zh-TW" altLang="en-US" smtClean="0"/>
              <a:t>2016/12/20</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7181850" y="274639"/>
            <a:ext cx="222885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95300" y="274639"/>
            <a:ext cx="652145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5BBEAD13-0566-4C6C-97E7-55F17F24B09F}" type="datetimeFigureOut">
              <a:rPr lang="zh-TW" altLang="en-US" smtClean="0"/>
              <a:t>2016/12/20</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5BBEAD13-0566-4C6C-97E7-55F17F24B09F}" type="datetimeFigureOut">
              <a:rPr lang="zh-TW" altLang="en-US" smtClean="0"/>
              <a:t>2016/12/20</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82506" y="4406901"/>
            <a:ext cx="8420100" cy="1362076"/>
          </a:xfrm>
        </p:spPr>
        <p:txBody>
          <a:bodyPr anchor="t"/>
          <a:lstStyle>
            <a:lvl1pPr algn="l">
              <a:defRPr sz="45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82506" y="2906713"/>
            <a:ext cx="8420100" cy="1500187"/>
          </a:xfrm>
        </p:spPr>
        <p:txBody>
          <a:bodyPr anchor="b"/>
          <a:lstStyle>
            <a:lvl1pPr marL="0" indent="0">
              <a:buNone/>
              <a:defRPr sz="2300">
                <a:solidFill>
                  <a:schemeClr val="tx1">
                    <a:tint val="75000"/>
                  </a:schemeClr>
                </a:solidFill>
              </a:defRPr>
            </a:lvl1pPr>
            <a:lvl2pPr marL="515813" indent="0">
              <a:buNone/>
              <a:defRPr sz="2000">
                <a:solidFill>
                  <a:schemeClr val="tx1">
                    <a:tint val="75000"/>
                  </a:schemeClr>
                </a:solidFill>
              </a:defRPr>
            </a:lvl2pPr>
            <a:lvl3pPr marL="1031626" indent="0">
              <a:buNone/>
              <a:defRPr sz="1800">
                <a:solidFill>
                  <a:schemeClr val="tx1">
                    <a:tint val="75000"/>
                  </a:schemeClr>
                </a:solidFill>
              </a:defRPr>
            </a:lvl3pPr>
            <a:lvl4pPr marL="1547439" indent="0">
              <a:buNone/>
              <a:defRPr sz="1600">
                <a:solidFill>
                  <a:schemeClr val="tx1">
                    <a:tint val="75000"/>
                  </a:schemeClr>
                </a:solidFill>
              </a:defRPr>
            </a:lvl4pPr>
            <a:lvl5pPr marL="2063252" indent="0">
              <a:buNone/>
              <a:defRPr sz="1600">
                <a:solidFill>
                  <a:schemeClr val="tx1">
                    <a:tint val="75000"/>
                  </a:schemeClr>
                </a:solidFill>
              </a:defRPr>
            </a:lvl5pPr>
            <a:lvl6pPr marL="2579065" indent="0">
              <a:buNone/>
              <a:defRPr sz="1600">
                <a:solidFill>
                  <a:schemeClr val="tx1">
                    <a:tint val="75000"/>
                  </a:schemeClr>
                </a:solidFill>
              </a:defRPr>
            </a:lvl6pPr>
            <a:lvl7pPr marL="3094878" indent="0">
              <a:buNone/>
              <a:defRPr sz="1600">
                <a:solidFill>
                  <a:schemeClr val="tx1">
                    <a:tint val="75000"/>
                  </a:schemeClr>
                </a:solidFill>
              </a:defRPr>
            </a:lvl7pPr>
            <a:lvl8pPr marL="3610691" indent="0">
              <a:buNone/>
              <a:defRPr sz="1600">
                <a:solidFill>
                  <a:schemeClr val="tx1">
                    <a:tint val="75000"/>
                  </a:schemeClr>
                </a:solidFill>
              </a:defRPr>
            </a:lvl8pPr>
            <a:lvl9pPr marL="4126504" indent="0">
              <a:buNone/>
              <a:defRPr sz="16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5BBEAD13-0566-4C6C-97E7-55F17F24B09F}" type="datetimeFigureOut">
              <a:rPr lang="zh-TW" altLang="en-US" smtClean="0"/>
              <a:t>2016/12/20</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95300" y="1600200"/>
            <a:ext cx="4375150" cy="4525963"/>
          </a:xfrm>
        </p:spPr>
        <p:txBody>
          <a:bodyPr/>
          <a:lstStyle>
            <a:lvl1pPr>
              <a:defRPr sz="3200"/>
            </a:lvl1pPr>
            <a:lvl2pPr>
              <a:defRPr sz="2700"/>
            </a:lvl2pPr>
            <a:lvl3pPr>
              <a:defRPr sz="23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5035550" y="1600200"/>
            <a:ext cx="4375150" cy="4525963"/>
          </a:xfrm>
        </p:spPr>
        <p:txBody>
          <a:bodyPr/>
          <a:lstStyle>
            <a:lvl1pPr>
              <a:defRPr sz="3200"/>
            </a:lvl1pPr>
            <a:lvl2pPr>
              <a:defRPr sz="2700"/>
            </a:lvl2pPr>
            <a:lvl3pPr>
              <a:defRPr sz="23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5BBEAD13-0566-4C6C-97E7-55F17F24B09F}" type="datetimeFigureOut">
              <a:rPr lang="zh-TW" altLang="en-US" smtClean="0"/>
              <a:t>2016/12/20</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95300" y="1535114"/>
            <a:ext cx="4376870" cy="639762"/>
          </a:xfrm>
        </p:spPr>
        <p:txBody>
          <a:bodyPr anchor="b"/>
          <a:lstStyle>
            <a:lvl1pPr marL="0" indent="0">
              <a:buNone/>
              <a:defRPr sz="2700" b="1"/>
            </a:lvl1pPr>
            <a:lvl2pPr marL="515813" indent="0">
              <a:buNone/>
              <a:defRPr sz="2300" b="1"/>
            </a:lvl2pPr>
            <a:lvl3pPr marL="1031626" indent="0">
              <a:buNone/>
              <a:defRPr sz="2000" b="1"/>
            </a:lvl3pPr>
            <a:lvl4pPr marL="1547439" indent="0">
              <a:buNone/>
              <a:defRPr sz="1800" b="1"/>
            </a:lvl4pPr>
            <a:lvl5pPr marL="2063252" indent="0">
              <a:buNone/>
              <a:defRPr sz="1800" b="1"/>
            </a:lvl5pPr>
            <a:lvl6pPr marL="2579065" indent="0">
              <a:buNone/>
              <a:defRPr sz="1800" b="1"/>
            </a:lvl6pPr>
            <a:lvl7pPr marL="3094878" indent="0">
              <a:buNone/>
              <a:defRPr sz="1800" b="1"/>
            </a:lvl7pPr>
            <a:lvl8pPr marL="3610691" indent="0">
              <a:buNone/>
              <a:defRPr sz="1800" b="1"/>
            </a:lvl8pPr>
            <a:lvl9pPr marL="4126504" indent="0">
              <a:buNone/>
              <a:defRPr sz="1800" b="1"/>
            </a:lvl9pPr>
          </a:lstStyle>
          <a:p>
            <a:pPr lvl="0"/>
            <a:r>
              <a:rPr lang="zh-TW" altLang="en-US" smtClean="0"/>
              <a:t>按一下以編輯母片文字樣式</a:t>
            </a:r>
          </a:p>
        </p:txBody>
      </p:sp>
      <p:sp>
        <p:nvSpPr>
          <p:cNvPr id="4" name="內容版面配置區 3"/>
          <p:cNvSpPr>
            <a:spLocks noGrp="1"/>
          </p:cNvSpPr>
          <p:nvPr>
            <p:ph sz="half" idx="2"/>
          </p:nvPr>
        </p:nvSpPr>
        <p:spPr>
          <a:xfrm>
            <a:off x="495300" y="2174875"/>
            <a:ext cx="4376870" cy="3951288"/>
          </a:xfrm>
        </p:spPr>
        <p:txBody>
          <a:bodyPr/>
          <a:lstStyle>
            <a:lvl1pPr>
              <a:defRPr sz="2700"/>
            </a:lvl1pPr>
            <a:lvl2pPr>
              <a:defRPr sz="23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5032112" y="1535114"/>
            <a:ext cx="4378590" cy="639762"/>
          </a:xfrm>
        </p:spPr>
        <p:txBody>
          <a:bodyPr anchor="b"/>
          <a:lstStyle>
            <a:lvl1pPr marL="0" indent="0">
              <a:buNone/>
              <a:defRPr sz="2700" b="1"/>
            </a:lvl1pPr>
            <a:lvl2pPr marL="515813" indent="0">
              <a:buNone/>
              <a:defRPr sz="2300" b="1"/>
            </a:lvl2pPr>
            <a:lvl3pPr marL="1031626" indent="0">
              <a:buNone/>
              <a:defRPr sz="2000" b="1"/>
            </a:lvl3pPr>
            <a:lvl4pPr marL="1547439" indent="0">
              <a:buNone/>
              <a:defRPr sz="1800" b="1"/>
            </a:lvl4pPr>
            <a:lvl5pPr marL="2063252" indent="0">
              <a:buNone/>
              <a:defRPr sz="1800" b="1"/>
            </a:lvl5pPr>
            <a:lvl6pPr marL="2579065" indent="0">
              <a:buNone/>
              <a:defRPr sz="1800" b="1"/>
            </a:lvl6pPr>
            <a:lvl7pPr marL="3094878" indent="0">
              <a:buNone/>
              <a:defRPr sz="1800" b="1"/>
            </a:lvl7pPr>
            <a:lvl8pPr marL="3610691" indent="0">
              <a:buNone/>
              <a:defRPr sz="1800" b="1"/>
            </a:lvl8pPr>
            <a:lvl9pPr marL="4126504" indent="0">
              <a:buNone/>
              <a:defRPr sz="1800" b="1"/>
            </a:lvl9pPr>
          </a:lstStyle>
          <a:p>
            <a:pPr lvl="0"/>
            <a:r>
              <a:rPr lang="zh-TW" altLang="en-US" smtClean="0"/>
              <a:t>按一下以編輯母片文字樣式</a:t>
            </a:r>
          </a:p>
        </p:txBody>
      </p:sp>
      <p:sp>
        <p:nvSpPr>
          <p:cNvPr id="6" name="內容版面配置區 5"/>
          <p:cNvSpPr>
            <a:spLocks noGrp="1"/>
          </p:cNvSpPr>
          <p:nvPr>
            <p:ph sz="quarter" idx="4"/>
          </p:nvPr>
        </p:nvSpPr>
        <p:spPr>
          <a:xfrm>
            <a:off x="5032112" y="2174875"/>
            <a:ext cx="4378590" cy="3951288"/>
          </a:xfrm>
        </p:spPr>
        <p:txBody>
          <a:bodyPr/>
          <a:lstStyle>
            <a:lvl1pPr>
              <a:defRPr sz="2700"/>
            </a:lvl1pPr>
            <a:lvl2pPr>
              <a:defRPr sz="23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5BBEAD13-0566-4C6C-97E7-55F17F24B09F}" type="datetimeFigureOut">
              <a:rPr lang="zh-TW" altLang="en-US" smtClean="0"/>
              <a:t>2016/12/20</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5BBEAD13-0566-4C6C-97E7-55F17F24B09F}" type="datetimeFigureOut">
              <a:rPr lang="zh-TW" altLang="en-US" smtClean="0"/>
              <a:t>2016/12/20</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5BBEAD13-0566-4C6C-97E7-55F17F24B09F}" type="datetimeFigureOut">
              <a:rPr lang="zh-TW" altLang="en-US" smtClean="0"/>
              <a:t>2016/12/20</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95302" y="273051"/>
            <a:ext cx="3259006" cy="1162050"/>
          </a:xfrm>
        </p:spPr>
        <p:txBody>
          <a:bodyPr anchor="b"/>
          <a:lstStyle>
            <a:lvl1pPr algn="l">
              <a:defRPr sz="23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872971" y="273050"/>
            <a:ext cx="5537729" cy="5853113"/>
          </a:xfrm>
        </p:spPr>
        <p:txBody>
          <a:bodyPr/>
          <a:lstStyle>
            <a:lvl1pPr>
              <a:defRPr sz="36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95302" y="1435101"/>
            <a:ext cx="3259006" cy="4691063"/>
          </a:xfrm>
        </p:spPr>
        <p:txBody>
          <a:bodyPr/>
          <a:lstStyle>
            <a:lvl1pPr marL="0" indent="0">
              <a:buNone/>
              <a:defRPr sz="1600"/>
            </a:lvl1pPr>
            <a:lvl2pPr marL="515813" indent="0">
              <a:buNone/>
              <a:defRPr sz="1400"/>
            </a:lvl2pPr>
            <a:lvl3pPr marL="1031626" indent="0">
              <a:buNone/>
              <a:defRPr sz="1100"/>
            </a:lvl3pPr>
            <a:lvl4pPr marL="1547439" indent="0">
              <a:buNone/>
              <a:defRPr sz="1000"/>
            </a:lvl4pPr>
            <a:lvl5pPr marL="2063252" indent="0">
              <a:buNone/>
              <a:defRPr sz="1000"/>
            </a:lvl5pPr>
            <a:lvl6pPr marL="2579065" indent="0">
              <a:buNone/>
              <a:defRPr sz="1000"/>
            </a:lvl6pPr>
            <a:lvl7pPr marL="3094878" indent="0">
              <a:buNone/>
              <a:defRPr sz="1000"/>
            </a:lvl7pPr>
            <a:lvl8pPr marL="3610691" indent="0">
              <a:buNone/>
              <a:defRPr sz="1000"/>
            </a:lvl8pPr>
            <a:lvl9pPr marL="4126504" indent="0">
              <a:buNone/>
              <a:defRPr sz="10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5BBEAD13-0566-4C6C-97E7-55F17F24B09F}" type="datetimeFigureOut">
              <a:rPr lang="zh-TW" altLang="en-US" smtClean="0"/>
              <a:t>2016/12/20</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941645" y="4800600"/>
            <a:ext cx="5943600" cy="566738"/>
          </a:xfrm>
        </p:spPr>
        <p:txBody>
          <a:bodyPr anchor="b"/>
          <a:lstStyle>
            <a:lvl1pPr algn="l">
              <a:defRPr sz="23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941645" y="612775"/>
            <a:ext cx="5943600" cy="4114800"/>
          </a:xfrm>
        </p:spPr>
        <p:txBody>
          <a:bodyPr/>
          <a:lstStyle>
            <a:lvl1pPr marL="0" indent="0">
              <a:buNone/>
              <a:defRPr sz="3600"/>
            </a:lvl1pPr>
            <a:lvl2pPr marL="515813" indent="0">
              <a:buNone/>
              <a:defRPr sz="3200"/>
            </a:lvl2pPr>
            <a:lvl3pPr marL="1031626" indent="0">
              <a:buNone/>
              <a:defRPr sz="2700"/>
            </a:lvl3pPr>
            <a:lvl4pPr marL="1547439" indent="0">
              <a:buNone/>
              <a:defRPr sz="2300"/>
            </a:lvl4pPr>
            <a:lvl5pPr marL="2063252" indent="0">
              <a:buNone/>
              <a:defRPr sz="2300"/>
            </a:lvl5pPr>
            <a:lvl6pPr marL="2579065" indent="0">
              <a:buNone/>
              <a:defRPr sz="2300"/>
            </a:lvl6pPr>
            <a:lvl7pPr marL="3094878" indent="0">
              <a:buNone/>
              <a:defRPr sz="2300"/>
            </a:lvl7pPr>
            <a:lvl8pPr marL="3610691" indent="0">
              <a:buNone/>
              <a:defRPr sz="2300"/>
            </a:lvl8pPr>
            <a:lvl9pPr marL="4126504" indent="0">
              <a:buNone/>
              <a:defRPr sz="2300"/>
            </a:lvl9pPr>
          </a:lstStyle>
          <a:p>
            <a:endParaRPr lang="zh-TW" altLang="en-US"/>
          </a:p>
        </p:txBody>
      </p:sp>
      <p:sp>
        <p:nvSpPr>
          <p:cNvPr id="4" name="文字版面配置區 3"/>
          <p:cNvSpPr>
            <a:spLocks noGrp="1"/>
          </p:cNvSpPr>
          <p:nvPr>
            <p:ph type="body" sz="half" idx="2"/>
          </p:nvPr>
        </p:nvSpPr>
        <p:spPr>
          <a:xfrm>
            <a:off x="1941645" y="5367338"/>
            <a:ext cx="5943600" cy="804862"/>
          </a:xfrm>
        </p:spPr>
        <p:txBody>
          <a:bodyPr/>
          <a:lstStyle>
            <a:lvl1pPr marL="0" indent="0">
              <a:buNone/>
              <a:defRPr sz="1600"/>
            </a:lvl1pPr>
            <a:lvl2pPr marL="515813" indent="0">
              <a:buNone/>
              <a:defRPr sz="1400"/>
            </a:lvl2pPr>
            <a:lvl3pPr marL="1031626" indent="0">
              <a:buNone/>
              <a:defRPr sz="1100"/>
            </a:lvl3pPr>
            <a:lvl4pPr marL="1547439" indent="0">
              <a:buNone/>
              <a:defRPr sz="1000"/>
            </a:lvl4pPr>
            <a:lvl5pPr marL="2063252" indent="0">
              <a:buNone/>
              <a:defRPr sz="1000"/>
            </a:lvl5pPr>
            <a:lvl6pPr marL="2579065" indent="0">
              <a:buNone/>
              <a:defRPr sz="1000"/>
            </a:lvl6pPr>
            <a:lvl7pPr marL="3094878" indent="0">
              <a:buNone/>
              <a:defRPr sz="1000"/>
            </a:lvl7pPr>
            <a:lvl8pPr marL="3610691" indent="0">
              <a:buNone/>
              <a:defRPr sz="1000"/>
            </a:lvl8pPr>
            <a:lvl9pPr marL="4126504" indent="0">
              <a:buNone/>
              <a:defRPr sz="10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5BBEAD13-0566-4C6C-97E7-55F17F24B09F}" type="datetimeFigureOut">
              <a:rPr lang="zh-TW" altLang="en-US" smtClean="0"/>
              <a:t>2016/12/20</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95300" y="274638"/>
            <a:ext cx="8915400" cy="1143000"/>
          </a:xfrm>
          <a:prstGeom prst="rect">
            <a:avLst/>
          </a:prstGeom>
        </p:spPr>
        <p:txBody>
          <a:bodyPr vert="horz" lIns="103163" tIns="51581" rIns="103163" bIns="51581"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95300" y="1600200"/>
            <a:ext cx="8915400" cy="4525963"/>
          </a:xfrm>
          <a:prstGeom prst="rect">
            <a:avLst/>
          </a:prstGeom>
        </p:spPr>
        <p:txBody>
          <a:bodyPr vert="horz" lIns="103163" tIns="51581" rIns="103163" bIns="51581"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495300" y="6356352"/>
            <a:ext cx="2311400" cy="365125"/>
          </a:xfrm>
          <a:prstGeom prst="rect">
            <a:avLst/>
          </a:prstGeom>
        </p:spPr>
        <p:txBody>
          <a:bodyPr vert="horz" lIns="103163" tIns="51581" rIns="103163" bIns="51581" rtlCol="0" anchor="ctr"/>
          <a:lstStyle>
            <a:lvl1pPr algn="l">
              <a:defRPr sz="1400">
                <a:solidFill>
                  <a:schemeClr val="tx1">
                    <a:tint val="75000"/>
                  </a:schemeClr>
                </a:solidFill>
              </a:defRPr>
            </a:lvl1pPr>
          </a:lstStyle>
          <a:p>
            <a:fld id="{5BBEAD13-0566-4C6C-97E7-55F17F24B09F}" type="datetimeFigureOut">
              <a:rPr lang="zh-TW" altLang="en-US" smtClean="0"/>
              <a:t>2016/12/20</a:t>
            </a:fld>
            <a:endParaRPr lang="zh-TW" altLang="en-US"/>
          </a:p>
        </p:txBody>
      </p:sp>
      <p:sp>
        <p:nvSpPr>
          <p:cNvPr id="5" name="頁尾版面配置區 4"/>
          <p:cNvSpPr>
            <a:spLocks noGrp="1"/>
          </p:cNvSpPr>
          <p:nvPr>
            <p:ph type="ftr" sz="quarter" idx="3"/>
          </p:nvPr>
        </p:nvSpPr>
        <p:spPr>
          <a:xfrm>
            <a:off x="3384550" y="6356352"/>
            <a:ext cx="3136900" cy="365125"/>
          </a:xfrm>
          <a:prstGeom prst="rect">
            <a:avLst/>
          </a:prstGeom>
        </p:spPr>
        <p:txBody>
          <a:bodyPr vert="horz" lIns="103163" tIns="51581" rIns="103163" bIns="51581" rtlCol="0" anchor="ctr"/>
          <a:lstStyle>
            <a:lvl1pPr algn="ctr">
              <a:defRPr sz="14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7099300" y="6356352"/>
            <a:ext cx="2311400" cy="365125"/>
          </a:xfrm>
          <a:prstGeom prst="rect">
            <a:avLst/>
          </a:prstGeom>
        </p:spPr>
        <p:txBody>
          <a:bodyPr vert="horz" lIns="103163" tIns="51581" rIns="103163" bIns="51581" rtlCol="0" anchor="ctr"/>
          <a:lstStyle>
            <a:lvl1pPr algn="r">
              <a:defRPr sz="1400">
                <a:solidFill>
                  <a:schemeClr val="tx1">
                    <a:tint val="75000"/>
                  </a:schemeClr>
                </a:solidFill>
              </a:defRPr>
            </a:lvl1pPr>
          </a:lstStyle>
          <a:p>
            <a:fld id="{73DA0BB7-265A-403C-9275-D587AB510EDC}" type="slidenum">
              <a:rPr lang="zh-TW" altLang="en-US" smtClean="0"/>
              <a:t>‹#›</a:t>
            </a:fld>
            <a:endParaRPr lang="zh-TW"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31626" rtl="0" eaLnBrk="1" latinLnBrk="0" hangingPunct="1">
        <a:spcBef>
          <a:spcPct val="0"/>
        </a:spcBef>
        <a:buNone/>
        <a:defRPr sz="5000" kern="1200">
          <a:solidFill>
            <a:schemeClr val="tx1"/>
          </a:solidFill>
          <a:latin typeface="+mj-lt"/>
          <a:ea typeface="+mj-ea"/>
          <a:cs typeface="+mj-cs"/>
        </a:defRPr>
      </a:lvl1pPr>
    </p:titleStyle>
    <p:bodyStyle>
      <a:lvl1pPr marL="386860" indent="-386860" algn="l" defTabSz="1031626"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38196" indent="-322383" algn="l" defTabSz="1031626" rtl="0" eaLnBrk="1" latinLnBrk="0" hangingPunct="1">
        <a:spcBef>
          <a:spcPct val="20000"/>
        </a:spcBef>
        <a:buFont typeface="Arial" pitchFamily="34" charset="0"/>
        <a:buChar char="–"/>
        <a:defRPr sz="3200" kern="1200">
          <a:solidFill>
            <a:schemeClr val="tx1"/>
          </a:solidFill>
          <a:latin typeface="+mn-lt"/>
          <a:ea typeface="+mn-ea"/>
          <a:cs typeface="+mn-cs"/>
        </a:defRPr>
      </a:lvl2pPr>
      <a:lvl3pPr marL="1289533" indent="-257907" algn="l" defTabSz="1031626"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805346" indent="-257907" algn="l" defTabSz="1031626" rtl="0" eaLnBrk="1" latinLnBrk="0" hangingPunct="1">
        <a:spcBef>
          <a:spcPct val="20000"/>
        </a:spcBef>
        <a:buFont typeface="Arial" pitchFamily="34" charset="0"/>
        <a:buChar char="–"/>
        <a:defRPr sz="2300" kern="1200">
          <a:solidFill>
            <a:schemeClr val="tx1"/>
          </a:solidFill>
          <a:latin typeface="+mn-lt"/>
          <a:ea typeface="+mn-ea"/>
          <a:cs typeface="+mn-cs"/>
        </a:defRPr>
      </a:lvl4pPr>
      <a:lvl5pPr marL="2321159" indent="-257907" algn="l" defTabSz="1031626" rtl="0" eaLnBrk="1" latinLnBrk="0" hangingPunct="1">
        <a:spcBef>
          <a:spcPct val="20000"/>
        </a:spcBef>
        <a:buFont typeface="Arial" pitchFamily="34" charset="0"/>
        <a:buChar char="»"/>
        <a:defRPr sz="2300" kern="1200">
          <a:solidFill>
            <a:schemeClr val="tx1"/>
          </a:solidFill>
          <a:latin typeface="+mn-lt"/>
          <a:ea typeface="+mn-ea"/>
          <a:cs typeface="+mn-cs"/>
        </a:defRPr>
      </a:lvl5pPr>
      <a:lvl6pPr marL="2836972" indent="-257907" algn="l" defTabSz="103162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52785" indent="-257907" algn="l" defTabSz="103162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68598" indent="-257907" algn="l" defTabSz="103162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84411" indent="-257907" algn="l" defTabSz="1031626" rtl="0" eaLnBrk="1" latinLnBrk="0" hangingPunct="1">
        <a:spcBef>
          <a:spcPct val="20000"/>
        </a:spcBef>
        <a:buFont typeface="Arial" pitchFamily="34" charset="0"/>
        <a:buChar char="•"/>
        <a:defRPr sz="2300" kern="1200">
          <a:solidFill>
            <a:schemeClr val="tx1"/>
          </a:solidFill>
          <a:latin typeface="+mn-lt"/>
          <a:ea typeface="+mn-ea"/>
          <a:cs typeface="+mn-cs"/>
        </a:defRPr>
      </a:lvl9pPr>
    </p:bodyStyle>
    <p:otherStyle>
      <a:defPPr>
        <a:defRPr lang="zh-TW"/>
      </a:defPPr>
      <a:lvl1pPr marL="0" algn="l" defTabSz="1031626" rtl="0" eaLnBrk="1" latinLnBrk="0" hangingPunct="1">
        <a:defRPr sz="2000" kern="1200">
          <a:solidFill>
            <a:schemeClr val="tx1"/>
          </a:solidFill>
          <a:latin typeface="+mn-lt"/>
          <a:ea typeface="+mn-ea"/>
          <a:cs typeface="+mn-cs"/>
        </a:defRPr>
      </a:lvl1pPr>
      <a:lvl2pPr marL="515813" algn="l" defTabSz="1031626" rtl="0" eaLnBrk="1" latinLnBrk="0" hangingPunct="1">
        <a:defRPr sz="2000" kern="1200">
          <a:solidFill>
            <a:schemeClr val="tx1"/>
          </a:solidFill>
          <a:latin typeface="+mn-lt"/>
          <a:ea typeface="+mn-ea"/>
          <a:cs typeface="+mn-cs"/>
        </a:defRPr>
      </a:lvl2pPr>
      <a:lvl3pPr marL="1031626" algn="l" defTabSz="1031626" rtl="0" eaLnBrk="1" latinLnBrk="0" hangingPunct="1">
        <a:defRPr sz="2000" kern="1200">
          <a:solidFill>
            <a:schemeClr val="tx1"/>
          </a:solidFill>
          <a:latin typeface="+mn-lt"/>
          <a:ea typeface="+mn-ea"/>
          <a:cs typeface="+mn-cs"/>
        </a:defRPr>
      </a:lvl3pPr>
      <a:lvl4pPr marL="1547439" algn="l" defTabSz="1031626" rtl="0" eaLnBrk="1" latinLnBrk="0" hangingPunct="1">
        <a:defRPr sz="2000" kern="1200">
          <a:solidFill>
            <a:schemeClr val="tx1"/>
          </a:solidFill>
          <a:latin typeface="+mn-lt"/>
          <a:ea typeface="+mn-ea"/>
          <a:cs typeface="+mn-cs"/>
        </a:defRPr>
      </a:lvl4pPr>
      <a:lvl5pPr marL="2063252" algn="l" defTabSz="1031626" rtl="0" eaLnBrk="1" latinLnBrk="0" hangingPunct="1">
        <a:defRPr sz="2000" kern="1200">
          <a:solidFill>
            <a:schemeClr val="tx1"/>
          </a:solidFill>
          <a:latin typeface="+mn-lt"/>
          <a:ea typeface="+mn-ea"/>
          <a:cs typeface="+mn-cs"/>
        </a:defRPr>
      </a:lvl5pPr>
      <a:lvl6pPr marL="2579065" algn="l" defTabSz="1031626" rtl="0" eaLnBrk="1" latinLnBrk="0" hangingPunct="1">
        <a:defRPr sz="2000" kern="1200">
          <a:solidFill>
            <a:schemeClr val="tx1"/>
          </a:solidFill>
          <a:latin typeface="+mn-lt"/>
          <a:ea typeface="+mn-ea"/>
          <a:cs typeface="+mn-cs"/>
        </a:defRPr>
      </a:lvl6pPr>
      <a:lvl7pPr marL="3094878" algn="l" defTabSz="1031626" rtl="0" eaLnBrk="1" latinLnBrk="0" hangingPunct="1">
        <a:defRPr sz="2000" kern="1200">
          <a:solidFill>
            <a:schemeClr val="tx1"/>
          </a:solidFill>
          <a:latin typeface="+mn-lt"/>
          <a:ea typeface="+mn-ea"/>
          <a:cs typeface="+mn-cs"/>
        </a:defRPr>
      </a:lvl7pPr>
      <a:lvl8pPr marL="3610691" algn="l" defTabSz="1031626" rtl="0" eaLnBrk="1" latinLnBrk="0" hangingPunct="1">
        <a:defRPr sz="2000" kern="1200">
          <a:solidFill>
            <a:schemeClr val="tx1"/>
          </a:solidFill>
          <a:latin typeface="+mn-lt"/>
          <a:ea typeface="+mn-ea"/>
          <a:cs typeface="+mn-cs"/>
        </a:defRPr>
      </a:lvl8pPr>
      <a:lvl9pPr marL="4126504" algn="l" defTabSz="1031626"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npf.org.tw/3/14055" TargetMode="External"/><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hyperlink" Target="http://ourisland.pts.org.tw/content/%E7%9F%B3%E5%8C%96%E9%A9%9A%E7%88%86-%E9%AB%98%E9%9B%84%E6%B0%A3%E7%88%86%E7%89%B9%E5%88%A5%E5%A0%B1%E5%B0%8E"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4.JP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6.jp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http://news.tvbs.com.tw/old-news.html?nid=541355" TargetMode="External"/><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hyperlink" Target="https://zh.wikipedia.org/zh-tw/2014%E5%B9%B4%E8%87%BA%E7%81%A3%E9%AB%98%E9%9B%84%E6%B0%A3%E7%88%86%E4%BA%8B%E6%95%85"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圖片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1576" y="-387424"/>
            <a:ext cx="10369151" cy="1728192"/>
          </a:xfrm>
          <a:prstGeom prst="rect">
            <a:avLst/>
          </a:prstGeom>
          <a:ln>
            <a:noFill/>
          </a:ln>
          <a:effectLst>
            <a:softEdge rad="112500"/>
          </a:effectLst>
        </p:spPr>
      </p:pic>
      <p:sp>
        <p:nvSpPr>
          <p:cNvPr id="12" name="矩形 11"/>
          <p:cNvSpPr/>
          <p:nvPr/>
        </p:nvSpPr>
        <p:spPr>
          <a:xfrm>
            <a:off x="272480" y="1556792"/>
            <a:ext cx="3416320" cy="646331"/>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zh-TW" altLang="en-US" sz="36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標楷體" pitchFamily="65" charset="-120"/>
                <a:ea typeface="標楷體" pitchFamily="65" charset="-120"/>
              </a:rPr>
              <a:t>工程倫理與社會</a:t>
            </a:r>
            <a:endParaRPr lang="zh-TW" altLang="en-US" sz="36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13" name="矩形 12"/>
          <p:cNvSpPr/>
          <p:nvPr/>
        </p:nvSpPr>
        <p:spPr>
          <a:xfrm>
            <a:off x="-735632" y="2494637"/>
            <a:ext cx="11725408" cy="646331"/>
          </a:xfrm>
          <a:prstGeom prst="rect">
            <a:avLst/>
          </a:prstGeom>
          <a:noFill/>
        </p:spPr>
        <p:txBody>
          <a:bodyPr wrap="square" lIns="91440" tIns="45720" rIns="91440" bIns="45720">
            <a:spAutoFit/>
          </a:bodyPr>
          <a:lstStyle/>
          <a:p>
            <a:pPr algn="ctr"/>
            <a:r>
              <a:rPr lang="zh-TW" altLang="zh-TW" sz="3600" b="1" dirty="0">
                <a:ln w="1905"/>
                <a:solidFill>
                  <a:srgbClr val="FF0000"/>
                </a:solidFill>
                <a:effectLst>
                  <a:outerShdw blurRad="50800" dist="38100" algn="l" rotWithShape="0">
                    <a:prstClr val="black">
                      <a:alpha val="40000"/>
                    </a:prstClr>
                  </a:outerShdw>
                </a:effectLst>
                <a:latin typeface="標楷體" pitchFamily="65" charset="-120"/>
                <a:ea typeface="標楷體" pitchFamily="65" charset="-120"/>
              </a:rPr>
              <a:t>氣爆事件中工程師的專業信賴與倫理問題</a:t>
            </a:r>
            <a:endParaRPr lang="zh-TW" altLang="en-US" sz="3600" b="1" dirty="0">
              <a:ln w="1905"/>
              <a:solidFill>
                <a:srgbClr val="FF0000"/>
              </a:solidFill>
              <a:effectLst>
                <a:outerShdw blurRad="50800" dist="38100" algn="l" rotWithShape="0">
                  <a:prstClr val="black">
                    <a:alpha val="40000"/>
                  </a:prstClr>
                </a:outerShdw>
              </a:effectLst>
            </a:endParaRPr>
          </a:p>
        </p:txBody>
      </p:sp>
      <p:sp>
        <p:nvSpPr>
          <p:cNvPr id="15" name="文字方塊 14"/>
          <p:cNvSpPr txBox="1"/>
          <p:nvPr/>
        </p:nvSpPr>
        <p:spPr>
          <a:xfrm>
            <a:off x="560512" y="3687415"/>
            <a:ext cx="4464496" cy="461665"/>
          </a:xfrm>
          <a:prstGeom prst="rect">
            <a:avLst/>
          </a:prstGeom>
          <a:noFill/>
        </p:spPr>
        <p:txBody>
          <a:bodyPr wrap="square" rtlCol="0">
            <a:spAutoFit/>
          </a:bodyPr>
          <a:lstStyle/>
          <a:p>
            <a:r>
              <a:rPr lang="zh-TW" altLang="en-US" sz="2400" b="1" dirty="0" smtClean="0">
                <a:latin typeface="標楷體" pitchFamily="65" charset="-120"/>
                <a:ea typeface="標楷體" pitchFamily="65" charset="-120"/>
              </a:rPr>
              <a:t>班級</a:t>
            </a:r>
            <a:r>
              <a:rPr lang="en-US" altLang="zh-TW" sz="2400" b="1" dirty="0" smtClean="0">
                <a:latin typeface="標楷體" pitchFamily="65" charset="-120"/>
                <a:ea typeface="標楷體" pitchFamily="65" charset="-120"/>
              </a:rPr>
              <a:t>:</a:t>
            </a:r>
            <a:r>
              <a:rPr lang="zh-TW" altLang="en-US" sz="2400" b="1" dirty="0" smtClean="0">
                <a:latin typeface="標楷體" pitchFamily="65" charset="-120"/>
                <a:ea typeface="標楷體" pitchFamily="65" charset="-120"/>
              </a:rPr>
              <a:t>化材三乙</a:t>
            </a:r>
            <a:endParaRPr lang="en-US" altLang="zh-TW" sz="2400" b="1" dirty="0" smtClean="0">
              <a:latin typeface="標楷體" pitchFamily="65" charset="-120"/>
              <a:ea typeface="標楷體" pitchFamily="65" charset="-120"/>
            </a:endParaRPr>
          </a:p>
        </p:txBody>
      </p:sp>
      <p:sp>
        <p:nvSpPr>
          <p:cNvPr id="16" name="文字方塊 15"/>
          <p:cNvSpPr txBox="1"/>
          <p:nvPr/>
        </p:nvSpPr>
        <p:spPr>
          <a:xfrm>
            <a:off x="637874" y="4388911"/>
            <a:ext cx="8779622" cy="1200329"/>
          </a:xfrm>
          <a:prstGeom prst="rect">
            <a:avLst/>
          </a:prstGeom>
          <a:noFill/>
        </p:spPr>
        <p:txBody>
          <a:bodyPr wrap="square" rtlCol="0">
            <a:spAutoFit/>
          </a:bodyPr>
          <a:lstStyle/>
          <a:p>
            <a:r>
              <a:rPr lang="zh-TW" altLang="en-US" sz="2400" b="1" dirty="0" smtClean="0">
                <a:latin typeface="標楷體" pitchFamily="65" charset="-120"/>
                <a:ea typeface="標楷體" pitchFamily="65" charset="-120"/>
              </a:rPr>
              <a:t>組員</a:t>
            </a:r>
            <a:r>
              <a:rPr lang="en-US" altLang="zh-TW" sz="2400" b="1" dirty="0" smtClean="0">
                <a:latin typeface="標楷體" pitchFamily="65" charset="-120"/>
                <a:ea typeface="標楷體" pitchFamily="65" charset="-120"/>
              </a:rPr>
              <a:t>:</a:t>
            </a:r>
            <a:r>
              <a:rPr lang="zh-TW" altLang="en-US" sz="2400" b="1" dirty="0" smtClean="0">
                <a:latin typeface="標楷體" pitchFamily="65" charset="-120"/>
                <a:ea typeface="標楷體" pitchFamily="65" charset="-120"/>
              </a:rPr>
              <a:t>   </a:t>
            </a:r>
            <a:r>
              <a:rPr lang="en-US" altLang="zh-TW" sz="2400" b="1" dirty="0" smtClean="0">
                <a:latin typeface="標楷體" pitchFamily="65" charset="-120"/>
                <a:ea typeface="標楷體" pitchFamily="65" charset="-120"/>
              </a:rPr>
              <a:t>4A340051</a:t>
            </a:r>
            <a:r>
              <a:rPr lang="zh-TW" altLang="en-US" sz="2400" b="1" dirty="0" smtClean="0">
                <a:latin typeface="標楷體" pitchFamily="65" charset="-120"/>
                <a:ea typeface="標楷體" pitchFamily="65" charset="-120"/>
              </a:rPr>
              <a:t>  陳淵湶           </a:t>
            </a:r>
            <a:r>
              <a:rPr lang="en-US" altLang="zh-TW" sz="2400" b="1" dirty="0" smtClean="0">
                <a:latin typeface="標楷體" pitchFamily="65" charset="-120"/>
                <a:ea typeface="標楷體" pitchFamily="65" charset="-120"/>
              </a:rPr>
              <a:t>4A340071</a:t>
            </a:r>
            <a:r>
              <a:rPr lang="zh-TW" altLang="en-US" sz="2400" b="1" dirty="0" smtClean="0">
                <a:latin typeface="標楷體" pitchFamily="65" charset="-120"/>
                <a:ea typeface="標楷體" pitchFamily="65" charset="-120"/>
              </a:rPr>
              <a:t>  蔡侑倫</a:t>
            </a:r>
            <a:endParaRPr lang="en-US" altLang="zh-TW" sz="2400" b="1" dirty="0" smtClean="0">
              <a:latin typeface="標楷體" pitchFamily="65" charset="-120"/>
              <a:ea typeface="標楷體" pitchFamily="65" charset="-120"/>
            </a:endParaRPr>
          </a:p>
          <a:p>
            <a:r>
              <a:rPr lang="zh-TW" altLang="en-US" sz="2400" b="1" dirty="0">
                <a:latin typeface="標楷體" pitchFamily="65" charset="-120"/>
                <a:ea typeface="標楷體" pitchFamily="65" charset="-120"/>
              </a:rPr>
              <a:t> </a:t>
            </a:r>
            <a:r>
              <a:rPr lang="zh-TW" altLang="en-US" sz="2400" b="1" dirty="0" smtClean="0">
                <a:latin typeface="標楷體" pitchFamily="65" charset="-120"/>
                <a:ea typeface="標楷體" pitchFamily="65" charset="-120"/>
              </a:rPr>
              <a:t>       </a:t>
            </a:r>
            <a:r>
              <a:rPr lang="en-US" altLang="zh-TW" sz="2400" b="1" dirty="0" smtClean="0">
                <a:latin typeface="標楷體" pitchFamily="65" charset="-120"/>
                <a:ea typeface="標楷體" pitchFamily="65" charset="-120"/>
              </a:rPr>
              <a:t>4A340084</a:t>
            </a:r>
            <a:r>
              <a:rPr lang="zh-TW" altLang="en-US" sz="2400" b="1" dirty="0" smtClean="0">
                <a:latin typeface="標楷體" pitchFamily="65" charset="-120"/>
                <a:ea typeface="標楷體" pitchFamily="65" charset="-120"/>
              </a:rPr>
              <a:t>  </a:t>
            </a:r>
            <a:r>
              <a:rPr lang="zh-TW" altLang="en-US" sz="2400" b="1" dirty="0" smtClean="0">
                <a:latin typeface="標楷體" pitchFamily="65" charset="-120"/>
                <a:ea typeface="標楷體" pitchFamily="65" charset="-120"/>
              </a:rPr>
              <a:t>廖澄陽           </a:t>
            </a:r>
            <a:r>
              <a:rPr lang="en-US" altLang="zh-TW" sz="2400" b="1" dirty="0" smtClean="0">
                <a:latin typeface="標楷體" pitchFamily="65" charset="-120"/>
                <a:ea typeface="標楷體" pitchFamily="65" charset="-120"/>
              </a:rPr>
              <a:t>4A340084</a:t>
            </a:r>
            <a:r>
              <a:rPr lang="zh-TW" altLang="en-US" sz="2400" b="1" dirty="0" smtClean="0">
                <a:latin typeface="標楷體" pitchFamily="65" charset="-120"/>
                <a:ea typeface="標楷體" pitchFamily="65" charset="-120"/>
              </a:rPr>
              <a:t>  張淯翔</a:t>
            </a:r>
            <a:endParaRPr lang="en-US" altLang="zh-TW" sz="2400" b="1" dirty="0" smtClean="0">
              <a:latin typeface="標楷體" pitchFamily="65" charset="-120"/>
              <a:ea typeface="標楷體" pitchFamily="65" charset="-120"/>
            </a:endParaRPr>
          </a:p>
          <a:p>
            <a:r>
              <a:rPr lang="zh-TW" altLang="en-US" sz="2400" b="1" dirty="0">
                <a:latin typeface="標楷體" pitchFamily="65" charset="-120"/>
                <a:ea typeface="標楷體" pitchFamily="65" charset="-120"/>
              </a:rPr>
              <a:t> </a:t>
            </a:r>
            <a:r>
              <a:rPr lang="zh-TW" altLang="en-US" sz="2400" b="1" dirty="0" smtClean="0">
                <a:latin typeface="標楷體" pitchFamily="65" charset="-120"/>
                <a:ea typeface="標楷體" pitchFamily="65" charset="-120"/>
              </a:rPr>
              <a:t>       </a:t>
            </a:r>
            <a:r>
              <a:rPr lang="en-US" altLang="zh-TW" sz="2400" b="1" dirty="0" smtClean="0">
                <a:latin typeface="標楷體" pitchFamily="65" charset="-120"/>
                <a:ea typeface="標楷體" pitchFamily="65" charset="-120"/>
              </a:rPr>
              <a:t>4A340098</a:t>
            </a:r>
            <a:r>
              <a:rPr lang="zh-TW" altLang="en-US" sz="2400" b="1" dirty="0" smtClean="0">
                <a:latin typeface="標楷體" pitchFamily="65" charset="-120"/>
                <a:ea typeface="標楷體" pitchFamily="65" charset="-120"/>
              </a:rPr>
              <a:t>  方政皓           </a:t>
            </a:r>
            <a:r>
              <a:rPr lang="en-US" altLang="zh-TW" sz="2400" b="1" dirty="0" smtClean="0">
                <a:latin typeface="標楷體" pitchFamily="65" charset="-120"/>
                <a:ea typeface="標楷體" pitchFamily="65" charset="-120"/>
              </a:rPr>
              <a:t>4A340102</a:t>
            </a:r>
            <a:r>
              <a:rPr lang="zh-TW" altLang="en-US" sz="2400" b="1" dirty="0" smtClean="0">
                <a:latin typeface="標楷體" pitchFamily="65" charset="-120"/>
                <a:ea typeface="標楷體" pitchFamily="65" charset="-120"/>
              </a:rPr>
              <a:t>  林建成</a:t>
            </a:r>
            <a:endParaRPr lang="en-US" altLang="zh-TW" sz="2400" b="1" dirty="0" smtClean="0">
              <a:latin typeface="標楷體" pitchFamily="65" charset="-120"/>
              <a:ea typeface="標楷體" pitchFamily="65" charset="-120"/>
            </a:endParaRPr>
          </a:p>
        </p:txBody>
      </p:sp>
    </p:spTree>
    <p:extLst>
      <p:ext uri="{BB962C8B-B14F-4D97-AF65-F5344CB8AC3E}">
        <p14:creationId xmlns:p14="http://schemas.microsoft.com/office/powerpoint/2010/main" val="14283667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圖片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1576" y="-387424"/>
            <a:ext cx="10369151" cy="1728192"/>
          </a:xfrm>
          <a:prstGeom prst="rect">
            <a:avLst/>
          </a:prstGeom>
          <a:ln>
            <a:noFill/>
          </a:ln>
          <a:effectLst>
            <a:softEdge rad="112500"/>
          </a:effectLst>
        </p:spPr>
      </p:pic>
      <p:sp>
        <p:nvSpPr>
          <p:cNvPr id="3" name="圓角矩形 2"/>
          <p:cNvSpPr/>
          <p:nvPr/>
        </p:nvSpPr>
        <p:spPr>
          <a:xfrm>
            <a:off x="-579876" y="501194"/>
            <a:ext cx="2955666" cy="720080"/>
          </a:xfrm>
          <a:prstGeom prst="round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zh-TW" altLang="en-US" sz="3600" b="1" dirty="0" smtClean="0">
                <a:latin typeface="標楷體" pitchFamily="65" charset="-120"/>
                <a:ea typeface="標楷體" pitchFamily="65" charset="-120"/>
              </a:rPr>
              <a:t>  參考文獻  </a:t>
            </a:r>
            <a:endParaRPr lang="zh-TW" altLang="en-US" sz="3600" b="1" dirty="0">
              <a:latin typeface="標楷體" pitchFamily="65" charset="-120"/>
              <a:ea typeface="標楷體" pitchFamily="65" charset="-120"/>
            </a:endParaRPr>
          </a:p>
        </p:txBody>
      </p:sp>
      <p:sp>
        <p:nvSpPr>
          <p:cNvPr id="7" name="矩形 6"/>
          <p:cNvSpPr/>
          <p:nvPr/>
        </p:nvSpPr>
        <p:spPr>
          <a:xfrm>
            <a:off x="1352600" y="1606943"/>
            <a:ext cx="7344816" cy="1631216"/>
          </a:xfrm>
          <a:prstGeom prst="rect">
            <a:avLst/>
          </a:prstGeom>
        </p:spPr>
        <p:txBody>
          <a:bodyPr wrap="square">
            <a:spAutoFit/>
          </a:bodyPr>
          <a:lstStyle/>
          <a:p>
            <a:r>
              <a:rPr lang="en-US" altLang="zh-TW" u="sng" dirty="0">
                <a:solidFill>
                  <a:srgbClr val="0000FF"/>
                </a:solidFill>
              </a:rPr>
              <a:t>https://www.google.com.tw/search?q=%E9%AB%98%E9%9B%84%E6%B0%A3%E7%88% 86&amp;espv=2&amp;biw=1600&amp;bih=775&amp;source=</a:t>
            </a:r>
            <a:r>
              <a:rPr lang="en-US" altLang="zh-TW" u="sng" dirty="0" err="1">
                <a:solidFill>
                  <a:srgbClr val="0000FF"/>
                </a:solidFill>
              </a:rPr>
              <a:t>lnms&amp;tbm</a:t>
            </a:r>
            <a:r>
              <a:rPr lang="en-US" altLang="zh-TW" u="sng" dirty="0">
                <a:solidFill>
                  <a:srgbClr val="0000FF"/>
                </a:solidFill>
              </a:rPr>
              <a:t>=</a:t>
            </a:r>
            <a:r>
              <a:rPr lang="en-US" altLang="zh-TW" u="sng" dirty="0" err="1">
                <a:solidFill>
                  <a:srgbClr val="0000FF"/>
                </a:solidFill>
              </a:rPr>
              <a:t>isch&amp;sa</a:t>
            </a:r>
            <a:r>
              <a:rPr lang="en-US" altLang="zh-TW" u="sng" dirty="0">
                <a:solidFill>
                  <a:srgbClr val="0000FF"/>
                </a:solidFill>
              </a:rPr>
              <a:t>=</a:t>
            </a:r>
            <a:r>
              <a:rPr lang="en-US" altLang="zh-TW" u="sng" dirty="0" err="1">
                <a:solidFill>
                  <a:srgbClr val="0000FF"/>
                </a:solidFill>
              </a:rPr>
              <a:t>X&amp;ved</a:t>
            </a:r>
            <a:r>
              <a:rPr lang="en-US" altLang="zh-TW" u="sng" dirty="0">
                <a:solidFill>
                  <a:srgbClr val="0000FF"/>
                </a:solidFill>
              </a:rPr>
              <a:t>=0ahUKEwivwO6 0iK_NAhWINo8KHa8SAN8Q_AUIBigB#imgrc=V2u_3X3Pq98_pM%3A</a:t>
            </a:r>
            <a:endParaRPr lang="zh-TW" altLang="en-US" u="sng" dirty="0">
              <a:solidFill>
                <a:srgbClr val="0000FF"/>
              </a:solidFill>
            </a:endParaRPr>
          </a:p>
        </p:txBody>
      </p:sp>
      <p:sp>
        <p:nvSpPr>
          <p:cNvPr id="8" name="矩形 7"/>
          <p:cNvSpPr/>
          <p:nvPr/>
        </p:nvSpPr>
        <p:spPr>
          <a:xfrm>
            <a:off x="1352600" y="3628572"/>
            <a:ext cx="4881466" cy="707886"/>
          </a:xfrm>
          <a:prstGeom prst="rect">
            <a:avLst/>
          </a:prstGeom>
        </p:spPr>
        <p:txBody>
          <a:bodyPr wrap="square">
            <a:spAutoFit/>
          </a:bodyPr>
          <a:lstStyle/>
          <a:p>
            <a:r>
              <a:rPr lang="en-US" altLang="zh-TW" dirty="0">
                <a:hlinkClick r:id="rId3"/>
              </a:rPr>
              <a:t>http://</a:t>
            </a:r>
            <a:r>
              <a:rPr lang="en-US" altLang="zh-TW" dirty="0" smtClean="0">
                <a:hlinkClick r:id="rId3"/>
              </a:rPr>
              <a:t>www.npf.org.tw/3/14055</a:t>
            </a:r>
            <a:endParaRPr lang="en-US" altLang="zh-TW" dirty="0" smtClean="0"/>
          </a:p>
          <a:p>
            <a:endParaRPr lang="zh-TW" altLang="en-US" dirty="0"/>
          </a:p>
        </p:txBody>
      </p:sp>
      <p:sp>
        <p:nvSpPr>
          <p:cNvPr id="9" name="矩形 8"/>
          <p:cNvSpPr/>
          <p:nvPr/>
        </p:nvSpPr>
        <p:spPr>
          <a:xfrm>
            <a:off x="1352600" y="4509120"/>
            <a:ext cx="7344816" cy="1631216"/>
          </a:xfrm>
          <a:prstGeom prst="rect">
            <a:avLst/>
          </a:prstGeom>
        </p:spPr>
        <p:txBody>
          <a:bodyPr wrap="square">
            <a:spAutoFit/>
          </a:bodyPr>
          <a:lstStyle/>
          <a:p>
            <a:r>
              <a:rPr lang="en-US" altLang="zh-TW" dirty="0">
                <a:hlinkClick r:id="rId4"/>
              </a:rPr>
              <a:t>http://ourisland.pts.org.tw/content/%E7%9F%B3%E5%8C%96%E9%A9%9A%E7%88%86-%</a:t>
            </a:r>
            <a:r>
              <a:rPr lang="en-US" altLang="zh-TW" dirty="0" smtClean="0">
                <a:hlinkClick r:id="rId4"/>
              </a:rPr>
              <a:t>E9%AB%98%E9%9B%84%E6%B0%A3%E7%88%86%E7%89%B9%E5%88%A5%E5%A0%B1%E5%B0%8E</a:t>
            </a:r>
            <a:endParaRPr lang="en-US" altLang="zh-TW" dirty="0" smtClean="0"/>
          </a:p>
          <a:p>
            <a:endParaRPr lang="zh-TW" altLang="en-US" dirty="0"/>
          </a:p>
        </p:txBody>
      </p:sp>
    </p:spTree>
    <p:extLst>
      <p:ext uri="{BB962C8B-B14F-4D97-AF65-F5344CB8AC3E}">
        <p14:creationId xmlns:p14="http://schemas.microsoft.com/office/powerpoint/2010/main" val="9596638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圖片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1576" y="-387424"/>
            <a:ext cx="10369151" cy="1728192"/>
          </a:xfrm>
          <a:prstGeom prst="rect">
            <a:avLst/>
          </a:prstGeom>
          <a:ln>
            <a:noFill/>
          </a:ln>
          <a:effectLst>
            <a:softEdge rad="112500"/>
          </a:effectLst>
        </p:spPr>
      </p:pic>
      <p:sp>
        <p:nvSpPr>
          <p:cNvPr id="3" name="圓角矩形 2"/>
          <p:cNvSpPr/>
          <p:nvPr/>
        </p:nvSpPr>
        <p:spPr>
          <a:xfrm>
            <a:off x="-646858" y="476672"/>
            <a:ext cx="2307594" cy="720080"/>
          </a:xfrm>
          <a:prstGeom prst="round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zh-TW" altLang="en-US" sz="3600" b="1" dirty="0" smtClean="0">
                <a:latin typeface="標楷體" pitchFamily="65" charset="-120"/>
                <a:ea typeface="標楷體" pitchFamily="65" charset="-120"/>
              </a:rPr>
              <a:t>   前 言</a:t>
            </a:r>
            <a:endParaRPr lang="zh-TW" altLang="en-US" sz="3600" b="1" dirty="0">
              <a:latin typeface="標楷體" pitchFamily="65" charset="-120"/>
              <a:ea typeface="標楷體" pitchFamily="65" charset="-120"/>
            </a:endParaRPr>
          </a:p>
        </p:txBody>
      </p:sp>
      <p:sp>
        <p:nvSpPr>
          <p:cNvPr id="4" name="文字方塊 3"/>
          <p:cNvSpPr txBox="1"/>
          <p:nvPr/>
        </p:nvSpPr>
        <p:spPr>
          <a:xfrm>
            <a:off x="424271" y="1700808"/>
            <a:ext cx="9057456" cy="4093428"/>
          </a:xfrm>
          <a:prstGeom prst="rect">
            <a:avLst/>
          </a:prstGeom>
          <a:noFill/>
        </p:spPr>
        <p:txBody>
          <a:bodyPr wrap="square" rtlCol="0">
            <a:spAutoFit/>
          </a:bodyPr>
          <a:lstStyle/>
          <a:p>
            <a:pPr algn="just"/>
            <a:r>
              <a:rPr lang="zh-TW" altLang="en-US" b="1" dirty="0" smtClean="0">
                <a:latin typeface="標楷體" pitchFamily="65" charset="-120"/>
                <a:ea typeface="標楷體" pitchFamily="65" charset="-120"/>
              </a:rPr>
              <a:t>在事發前住在附近的居民有聞到瓦斯味，有報警請消防局來處理，消防局到場時，在當地的瓦斯公司說那邊並無安裝天然瓦斯管線，而消防局判斷為瓦斯漏氣的方向偵查，而且當時進行著輕軌建造工程，以為是不小心挖到瓦斯管線，</a:t>
            </a:r>
            <a:r>
              <a:rPr lang="zh-TW" altLang="en-US" b="1" dirty="0">
                <a:latin typeface="標楷體" pitchFamily="65" charset="-120"/>
                <a:ea typeface="標楷體" pitchFamily="65" charset="-120"/>
              </a:rPr>
              <a:t>稍晚，</a:t>
            </a:r>
            <a:r>
              <a:rPr lang="zh-TW" altLang="en-US" b="1" dirty="0" smtClean="0">
                <a:latin typeface="標楷體" pitchFamily="65" charset="-120"/>
                <a:ea typeface="標楷體" pitchFamily="65" charset="-120"/>
              </a:rPr>
              <a:t>高雄市府</a:t>
            </a:r>
            <a:r>
              <a:rPr lang="zh-TW" altLang="en-US" b="1" dirty="0">
                <a:latin typeface="標楷體" pitchFamily="65" charset="-120"/>
                <a:ea typeface="標楷體" pitchFamily="65" charset="-120"/>
              </a:rPr>
              <a:t>向中油公司尋求當地管線資訊，</a:t>
            </a:r>
            <a:r>
              <a:rPr lang="zh-TW" altLang="en-US" b="1" dirty="0" smtClean="0">
                <a:latin typeface="標楷體" pitchFamily="65" charset="-120"/>
                <a:ea typeface="標楷體" pitchFamily="65" charset="-120"/>
              </a:rPr>
              <a:t>中油公司雖</a:t>
            </a:r>
            <a:r>
              <a:rPr lang="zh-TW" altLang="en-US" b="1" dirty="0">
                <a:latin typeface="標楷體" pitchFamily="65" charset="-120"/>
                <a:ea typeface="標楷體" pitchFamily="65" charset="-120"/>
              </a:rPr>
              <a:t>回報無中油管線經過該處</a:t>
            </a:r>
            <a:r>
              <a:rPr lang="zh-TW" altLang="en-US" b="1" dirty="0" smtClean="0">
                <a:latin typeface="標楷體" pitchFamily="65" charset="-120"/>
                <a:ea typeface="標楷體" pitchFamily="65" charset="-120"/>
              </a:rPr>
              <a:t>，事</a:t>
            </a:r>
            <a:r>
              <a:rPr lang="zh-TW" altLang="en-US" b="1" dirty="0">
                <a:latin typeface="標楷體" pitchFamily="65" charset="-120"/>
                <a:ea typeface="標楷體" pitchFamily="65" charset="-120"/>
              </a:rPr>
              <a:t>發現場混亂無序</a:t>
            </a:r>
            <a:r>
              <a:rPr lang="zh-TW" altLang="en-US" b="1" dirty="0" smtClean="0">
                <a:latin typeface="標楷體" pitchFamily="65" charset="-120"/>
                <a:ea typeface="標楷體" pitchFamily="65" charset="-120"/>
              </a:rPr>
              <a:t>失措，</a:t>
            </a:r>
            <a:r>
              <a:rPr lang="zh-TW" altLang="en-US" b="1" dirty="0">
                <a:latin typeface="標楷體" pitchFamily="65" charset="-120"/>
                <a:ea typeface="標楷體" pitchFamily="65" charset="-120"/>
              </a:rPr>
              <a:t>高雄市政府未能落實指揮權轉移以確保現場指揮體系一元化之</a:t>
            </a:r>
            <a:r>
              <a:rPr lang="zh-TW" altLang="en-US" b="1" dirty="0" smtClean="0">
                <a:latin typeface="標楷體" pitchFamily="65" charset="-120"/>
                <a:ea typeface="標楷體" pitchFamily="65" charset="-120"/>
              </a:rPr>
              <a:t>規定，</a:t>
            </a:r>
            <a:r>
              <a:rPr lang="zh-TW" altLang="en-US" b="1" dirty="0">
                <a:latin typeface="標楷體" pitchFamily="65" charset="-120"/>
                <a:ea typeface="標楷體" pitchFamily="65" charset="-120"/>
              </a:rPr>
              <a:t>且平時石化災害防治演練不足使現場消防局人員誤判</a:t>
            </a:r>
            <a:r>
              <a:rPr lang="zh-TW" altLang="en-US" b="1" dirty="0" smtClean="0">
                <a:latin typeface="標楷體" pitchFamily="65" charset="-120"/>
                <a:ea typeface="標楷體" pitchFamily="65" charset="-120"/>
              </a:rPr>
              <a:t>情勢，</a:t>
            </a:r>
            <a:r>
              <a:rPr lang="zh-TW" altLang="en-US" b="1" dirty="0">
                <a:latin typeface="標楷體" pitchFamily="65" charset="-120"/>
                <a:ea typeface="標楷體" pitchFamily="65" charset="-120"/>
              </a:rPr>
              <a:t>加上未善加利用</a:t>
            </a:r>
            <a:r>
              <a:rPr lang="zh-TW" altLang="en-US" b="1" dirty="0" smtClean="0">
                <a:latin typeface="標楷體" pitchFamily="65" charset="-120"/>
                <a:ea typeface="標楷體" pitchFamily="65" charset="-120"/>
              </a:rPr>
              <a:t>隨身</a:t>
            </a:r>
            <a:r>
              <a:rPr lang="zh-TW" altLang="en-US" b="1" dirty="0">
                <a:latin typeface="標楷體" pitchFamily="65" charset="-120"/>
                <a:ea typeface="標楷體" pitchFamily="65" charset="-120"/>
              </a:rPr>
              <a:t>配戴</a:t>
            </a:r>
            <a:r>
              <a:rPr lang="zh-TW" altLang="en-US" b="1" dirty="0" smtClean="0">
                <a:latin typeface="標楷體" pitchFamily="65" charset="-120"/>
                <a:ea typeface="標楷體" pitchFamily="65" charset="-120"/>
              </a:rPr>
              <a:t>的</a:t>
            </a:r>
            <a:r>
              <a:rPr lang="zh-TW" altLang="en-US" b="1" dirty="0">
                <a:latin typeface="標楷體" pitchFamily="65" charset="-120"/>
                <a:ea typeface="標楷體" pitchFamily="65" charset="-120"/>
              </a:rPr>
              <a:t>可判斷現場危害氣體脂濃度的</a:t>
            </a:r>
            <a:r>
              <a:rPr lang="en-US" altLang="zh-TW" b="1" dirty="0">
                <a:latin typeface="標楷體" pitchFamily="65" charset="-120"/>
                <a:ea typeface="標楷體" pitchFamily="65" charset="-120"/>
              </a:rPr>
              <a:t>5</a:t>
            </a:r>
            <a:r>
              <a:rPr lang="zh-TW" altLang="en-US" b="1" dirty="0">
                <a:latin typeface="標楷體" pitchFamily="65" charset="-120"/>
                <a:ea typeface="標楷體" pitchFamily="65" charset="-120"/>
              </a:rPr>
              <a:t>用氣體偵測器，導致現場部署及封鎖延</a:t>
            </a:r>
            <a:r>
              <a:rPr lang="zh-TW" altLang="en-US" b="1" dirty="0" smtClean="0">
                <a:latin typeface="標楷體" pitchFamily="65" charset="-120"/>
                <a:ea typeface="標楷體" pitchFamily="65" charset="-120"/>
              </a:rPr>
              <a:t>滯。</a:t>
            </a:r>
            <a:r>
              <a:rPr lang="zh-TW" altLang="en-US" b="1" dirty="0">
                <a:latin typeface="標楷體" pitchFamily="65" charset="-120"/>
                <a:ea typeface="標楷體" pitchFamily="65" charset="-120"/>
              </a:rPr>
              <a:t>消防員僅以水霧稀釋氣體、管制交通，並未疏散當地</a:t>
            </a:r>
            <a:r>
              <a:rPr lang="zh-TW" altLang="en-US" b="1" dirty="0" smtClean="0">
                <a:latin typeface="標楷體" pitchFamily="65" charset="-120"/>
                <a:ea typeface="標楷體" pitchFamily="65" charset="-120"/>
              </a:rPr>
              <a:t>民眾。</a:t>
            </a:r>
            <a:r>
              <a:rPr lang="zh-TW" altLang="en-US" b="1" dirty="0">
                <a:latin typeface="標楷體" pitchFamily="65" charset="-120"/>
                <a:ea typeface="標楷體" pitchFamily="65" charset="-120"/>
              </a:rPr>
              <a:t>現場人員不知當時已有大量液態丙烯汽化</a:t>
            </a:r>
            <a:r>
              <a:rPr lang="zh-TW" altLang="en-US" b="1" dirty="0" smtClean="0">
                <a:latin typeface="標楷體" pitchFamily="65" charset="-120"/>
                <a:ea typeface="標楷體" pitchFamily="65" charset="-120"/>
              </a:rPr>
              <a:t>，也隨著</a:t>
            </a:r>
            <a:r>
              <a:rPr lang="zh-TW" altLang="en-US" b="1" dirty="0">
                <a:latin typeface="標楷體" pitchFamily="65" charset="-120"/>
                <a:ea typeface="標楷體" pitchFamily="65" charset="-120"/>
              </a:rPr>
              <a:t>排</a:t>
            </a:r>
            <a:r>
              <a:rPr lang="zh-TW" altLang="en-US" b="1" dirty="0" smtClean="0">
                <a:latin typeface="標楷體" pitchFamily="65" charset="-120"/>
                <a:ea typeface="標楷體" pitchFamily="65" charset="-120"/>
              </a:rPr>
              <a:t>水箱流動</a:t>
            </a:r>
            <a:r>
              <a:rPr lang="zh-TW" altLang="en-US" b="1" dirty="0">
                <a:latin typeface="標楷體" pitchFamily="65" charset="-120"/>
                <a:ea typeface="標楷體" pitchFamily="65" charset="-120"/>
              </a:rPr>
              <a:t>向外不斷</a:t>
            </a:r>
            <a:r>
              <a:rPr lang="zh-TW" altLang="en-US" b="1" dirty="0" smtClean="0">
                <a:latin typeface="標楷體" pitchFamily="65" charset="-120"/>
                <a:ea typeface="標楷體" pitchFamily="65" charset="-120"/>
              </a:rPr>
              <a:t>擴散</a:t>
            </a:r>
            <a:r>
              <a:rPr lang="zh-TW" altLang="en-US" b="1" dirty="0">
                <a:latin typeface="標楷體" pitchFamily="65" charset="-120"/>
                <a:ea typeface="標楷體" pitchFamily="65" charset="-120"/>
              </a:rPr>
              <a:t>。</a:t>
            </a:r>
            <a:endParaRPr lang="en-US" altLang="zh-TW" b="1" dirty="0" smtClean="0">
              <a:latin typeface="標楷體" pitchFamily="65" charset="-120"/>
              <a:ea typeface="標楷體" pitchFamily="65" charset="-120"/>
            </a:endParaRPr>
          </a:p>
          <a:p>
            <a:pPr algn="just"/>
            <a:r>
              <a:rPr lang="zh-TW" altLang="en-US" b="1" dirty="0" smtClean="0">
                <a:latin typeface="標楷體" pitchFamily="65" charset="-120"/>
                <a:ea typeface="標楷體" pitchFamily="65" charset="-120"/>
              </a:rPr>
              <a:t>環保署</a:t>
            </a:r>
            <a:r>
              <a:rPr lang="zh-TW" altLang="en-US" b="1" dirty="0">
                <a:latin typeface="標楷體" pitchFamily="65" charset="-120"/>
                <a:ea typeface="標楷體" pitchFamily="65" charset="-120"/>
              </a:rPr>
              <a:t>確認氣體為丙烯，</a:t>
            </a:r>
            <a:r>
              <a:rPr lang="zh-TW" altLang="en-US" b="1" dirty="0" smtClean="0">
                <a:latin typeface="標楷體" pitchFamily="65" charset="-120"/>
                <a:ea typeface="標楷體" pitchFamily="65" charset="-120"/>
              </a:rPr>
              <a:t>其中二聖路</a:t>
            </a:r>
            <a:r>
              <a:rPr lang="zh-TW" altLang="en-US" b="1" dirty="0">
                <a:latin typeface="標楷體" pitchFamily="65" charset="-120"/>
                <a:ea typeface="標楷體" pitchFamily="65" charset="-120"/>
              </a:rPr>
              <a:t>、凱旋路口之鋼瓶採樣，驗出丙烯濃度為</a:t>
            </a:r>
            <a:r>
              <a:rPr lang="en-US" altLang="zh-TW" b="1" dirty="0">
                <a:latin typeface="標楷體" pitchFamily="65" charset="-120"/>
                <a:ea typeface="標楷體" pitchFamily="65" charset="-120"/>
              </a:rPr>
              <a:t>13,520ppm</a:t>
            </a:r>
            <a:r>
              <a:rPr lang="zh-TW" altLang="en-US" b="1" dirty="0">
                <a:latin typeface="標楷體" pitchFamily="65" charset="-120"/>
                <a:ea typeface="標楷體" pitchFamily="65" charset="-120"/>
              </a:rPr>
              <a:t>，超出人體忍受範圍近兩</a:t>
            </a:r>
            <a:r>
              <a:rPr lang="zh-TW" altLang="en-US" b="1" dirty="0" smtClean="0">
                <a:latin typeface="標楷體" pitchFamily="65" charset="-120"/>
                <a:ea typeface="標楷體" pitchFamily="65" charset="-120"/>
              </a:rPr>
              <a:t>百倍。</a:t>
            </a:r>
            <a:endParaRPr lang="zh-TW" altLang="en-US" b="1" dirty="0">
              <a:latin typeface="標楷體" pitchFamily="65" charset="-120"/>
              <a:ea typeface="標楷體" pitchFamily="65" charset="-120"/>
            </a:endParaRPr>
          </a:p>
          <a:p>
            <a:endParaRPr lang="zh-TW" altLang="en-US" dirty="0"/>
          </a:p>
        </p:txBody>
      </p:sp>
    </p:spTree>
    <p:extLst>
      <p:ext uri="{BB962C8B-B14F-4D97-AF65-F5344CB8AC3E}">
        <p14:creationId xmlns:p14="http://schemas.microsoft.com/office/powerpoint/2010/main" val="26010972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圖片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1576" y="-387424"/>
            <a:ext cx="10369151" cy="1728192"/>
          </a:xfrm>
          <a:prstGeom prst="rect">
            <a:avLst/>
          </a:prstGeom>
          <a:ln>
            <a:noFill/>
          </a:ln>
          <a:effectLst>
            <a:softEdge rad="112500"/>
          </a:effectLst>
        </p:spPr>
      </p:pic>
      <p:sp>
        <p:nvSpPr>
          <p:cNvPr id="4" name="圓角矩形 3"/>
          <p:cNvSpPr/>
          <p:nvPr/>
        </p:nvSpPr>
        <p:spPr>
          <a:xfrm>
            <a:off x="-646296" y="440837"/>
            <a:ext cx="2595625" cy="720080"/>
          </a:xfrm>
          <a:prstGeom prst="round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zh-TW" altLang="en-US" sz="3600" b="1" dirty="0" smtClean="0">
                <a:latin typeface="標楷體" pitchFamily="65" charset="-120"/>
                <a:ea typeface="標楷體" pitchFamily="65" charset="-120"/>
              </a:rPr>
              <a:t>  化工廠   </a:t>
            </a:r>
            <a:endParaRPr lang="zh-TW" altLang="en-US" sz="3600" b="1" dirty="0">
              <a:latin typeface="標楷體" pitchFamily="65" charset="-120"/>
              <a:ea typeface="標楷體" pitchFamily="65" charset="-120"/>
            </a:endParaRPr>
          </a:p>
        </p:txBody>
      </p:sp>
      <p:sp>
        <p:nvSpPr>
          <p:cNvPr id="3" name="文字方塊 2"/>
          <p:cNvSpPr txBox="1"/>
          <p:nvPr/>
        </p:nvSpPr>
        <p:spPr>
          <a:xfrm>
            <a:off x="576401" y="1700808"/>
            <a:ext cx="8280920" cy="2554545"/>
          </a:xfrm>
          <a:prstGeom prst="rect">
            <a:avLst/>
          </a:prstGeom>
          <a:noFill/>
        </p:spPr>
        <p:txBody>
          <a:bodyPr wrap="square" rtlCol="0">
            <a:spAutoFit/>
          </a:bodyPr>
          <a:lstStyle/>
          <a:p>
            <a:pPr algn="just"/>
            <a:r>
              <a:rPr lang="zh-TW" altLang="en-US" b="1" dirty="0">
                <a:latin typeface="標楷體" pitchFamily="65" charset="-120"/>
                <a:ea typeface="標楷體" pitchFamily="65" charset="-120"/>
              </a:rPr>
              <a:t> 李長榮和華運發生問題時因該正視問題點而不是只看到氣體數據一下 子不見這麼多卻只用了短短半個多鐘頭的時間去清洗管線隨後恢復送料</a:t>
            </a:r>
            <a:r>
              <a:rPr lang="zh-TW" altLang="en-US" b="1" dirty="0" smtClean="0">
                <a:latin typeface="標楷體" pitchFamily="65" charset="-120"/>
                <a:ea typeface="標楷體" pitchFamily="65" charset="-120"/>
              </a:rPr>
              <a:t>造成災害</a:t>
            </a:r>
            <a:r>
              <a:rPr lang="zh-TW" altLang="en-US" b="1" dirty="0">
                <a:latin typeface="標楷體" pitchFamily="65" charset="-120"/>
                <a:ea typeface="標楷體" pitchFamily="65" charset="-120"/>
              </a:rPr>
              <a:t>，因為自己公司的疏忽而導致一發不可收拾的後果，這樣已經違反</a:t>
            </a:r>
            <a:r>
              <a:rPr lang="zh-TW" altLang="en-US" b="1" dirty="0" smtClean="0">
                <a:latin typeface="標楷體" pitchFamily="65" charset="-120"/>
                <a:ea typeface="標楷體" pitchFamily="65" charset="-120"/>
              </a:rPr>
              <a:t>倫理道德</a:t>
            </a:r>
            <a:r>
              <a:rPr lang="zh-TW" altLang="en-US" b="1" dirty="0">
                <a:latin typeface="標楷體" pitchFamily="65" charset="-120"/>
                <a:ea typeface="標楷體" pitchFamily="65" charset="-120"/>
              </a:rPr>
              <a:t>了，應該發現問題的時候馬上解決馬上通報，把傷害盡可能的壓低</a:t>
            </a:r>
            <a:r>
              <a:rPr lang="zh-TW" altLang="en-US" b="1" dirty="0" smtClean="0">
                <a:latin typeface="標楷體" pitchFamily="65" charset="-120"/>
                <a:ea typeface="標楷體" pitchFamily="65" charset="-120"/>
              </a:rPr>
              <a:t>，才</a:t>
            </a:r>
            <a:r>
              <a:rPr lang="zh-TW" altLang="en-US" b="1" dirty="0">
                <a:latin typeface="標楷體" pitchFamily="65" charset="-120"/>
                <a:ea typeface="標楷體" pitchFamily="65" charset="-120"/>
              </a:rPr>
              <a:t>符合企業倫理</a:t>
            </a:r>
            <a:r>
              <a:rPr lang="zh-TW" altLang="en-US" b="1" dirty="0" smtClean="0">
                <a:latin typeface="標楷體" pitchFamily="65" charset="-120"/>
                <a:ea typeface="標楷體" pitchFamily="65" charset="-120"/>
              </a:rPr>
              <a:t>道德。 </a:t>
            </a:r>
            <a:endParaRPr lang="en-US" altLang="zh-TW" b="1" dirty="0" smtClean="0">
              <a:latin typeface="標楷體" pitchFamily="65" charset="-120"/>
              <a:ea typeface="標楷體" pitchFamily="65" charset="-120"/>
            </a:endParaRPr>
          </a:p>
          <a:p>
            <a:pPr algn="just"/>
            <a:r>
              <a:rPr lang="zh-TW" altLang="en-US" b="1" dirty="0" smtClean="0">
                <a:latin typeface="標楷體" pitchFamily="65" charset="-120"/>
                <a:ea typeface="標楷體" pitchFamily="65" charset="-120"/>
              </a:rPr>
              <a:t>李長榮化工還</a:t>
            </a:r>
            <a:r>
              <a:rPr lang="zh-TW" altLang="en-US" b="1" dirty="0">
                <a:latin typeface="標楷體" pitchFamily="65" charset="-120"/>
                <a:ea typeface="標楷體" pitchFamily="65" charset="-120"/>
              </a:rPr>
              <a:t>把過錯推中油，管線的</a:t>
            </a:r>
            <a:r>
              <a:rPr lang="zh-TW" altLang="en-US" b="1" dirty="0" smtClean="0">
                <a:latin typeface="標楷體" pitchFamily="65" charset="-120"/>
                <a:ea typeface="標楷體" pitchFamily="65" charset="-120"/>
              </a:rPr>
              <a:t>維護</a:t>
            </a:r>
            <a:r>
              <a:rPr lang="zh-TW" altLang="en-US" b="1" dirty="0">
                <a:latin typeface="標楷體" pitchFamily="65" charset="-120"/>
                <a:ea typeface="標楷體" pitchFamily="65" charset="-120"/>
              </a:rPr>
              <a:t>應該</a:t>
            </a:r>
            <a:r>
              <a:rPr lang="zh-TW" altLang="en-US" b="1" dirty="0" smtClean="0">
                <a:latin typeface="標楷體" pitchFamily="65" charset="-120"/>
                <a:ea typeface="標楷體" pitchFamily="65" charset="-120"/>
              </a:rPr>
              <a:t>是</a:t>
            </a:r>
            <a:r>
              <a:rPr lang="zh-TW" altLang="en-US" b="1" dirty="0">
                <a:latin typeface="標楷體" pitchFamily="65" charset="-120"/>
                <a:ea typeface="標楷體" pitchFamily="65" charset="-120"/>
              </a:rPr>
              <a:t>自己公司也需要注意的，</a:t>
            </a:r>
            <a:r>
              <a:rPr lang="zh-TW" altLang="en-US" b="1" dirty="0" smtClean="0">
                <a:latin typeface="標楷體" pitchFamily="65" charset="-120"/>
                <a:ea typeface="標楷體" pitchFamily="65" charset="-120"/>
              </a:rPr>
              <a:t>並不是管線由誰安置就要誰負責，把過錯全部推給安裝的公司，為了自己的利益，做出這樣的事情，根本不符合倫理道德。</a:t>
            </a:r>
            <a:endParaRPr lang="zh-TW" altLang="en-US" b="1" dirty="0">
              <a:latin typeface="標楷體" pitchFamily="65" charset="-120"/>
              <a:ea typeface="標楷體" pitchFamily="65" charset="-120"/>
            </a:endParaRPr>
          </a:p>
        </p:txBody>
      </p:sp>
      <p:pic>
        <p:nvPicPr>
          <p:cNvPr id="5" name="圖片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17096" y="4509120"/>
            <a:ext cx="3362325" cy="2171700"/>
          </a:xfrm>
          <a:prstGeom prst="rect">
            <a:avLst/>
          </a:prstGeom>
        </p:spPr>
      </p:pic>
    </p:spTree>
    <p:extLst>
      <p:ext uri="{BB962C8B-B14F-4D97-AF65-F5344CB8AC3E}">
        <p14:creationId xmlns:p14="http://schemas.microsoft.com/office/powerpoint/2010/main" val="22576061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圖片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1576" y="-387424"/>
            <a:ext cx="10369151" cy="1728192"/>
          </a:xfrm>
          <a:prstGeom prst="rect">
            <a:avLst/>
          </a:prstGeom>
          <a:ln>
            <a:noFill/>
          </a:ln>
          <a:effectLst>
            <a:softEdge rad="112500"/>
          </a:effectLst>
        </p:spPr>
      </p:pic>
      <p:sp>
        <p:nvSpPr>
          <p:cNvPr id="3" name="圓角矩形 2"/>
          <p:cNvSpPr/>
          <p:nvPr/>
        </p:nvSpPr>
        <p:spPr>
          <a:xfrm>
            <a:off x="-567877" y="570338"/>
            <a:ext cx="2955666" cy="720080"/>
          </a:xfrm>
          <a:prstGeom prst="round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zh-TW" altLang="en-US" sz="3600" b="1" dirty="0" smtClean="0">
                <a:latin typeface="標楷體" pitchFamily="65" charset="-120"/>
                <a:ea typeface="標楷體" pitchFamily="65" charset="-120"/>
              </a:rPr>
              <a:t>  中央政府  </a:t>
            </a:r>
            <a:endParaRPr lang="zh-TW" altLang="en-US" sz="3600" b="1" dirty="0">
              <a:latin typeface="標楷體" pitchFamily="65" charset="-120"/>
              <a:ea typeface="標楷體" pitchFamily="65" charset="-120"/>
            </a:endParaRPr>
          </a:p>
        </p:txBody>
      </p:sp>
      <p:sp>
        <p:nvSpPr>
          <p:cNvPr id="2" name="文字方塊 1"/>
          <p:cNvSpPr txBox="1"/>
          <p:nvPr/>
        </p:nvSpPr>
        <p:spPr>
          <a:xfrm>
            <a:off x="1100572" y="1797784"/>
            <a:ext cx="7704856" cy="1631216"/>
          </a:xfrm>
          <a:prstGeom prst="rect">
            <a:avLst/>
          </a:prstGeom>
          <a:noFill/>
        </p:spPr>
        <p:txBody>
          <a:bodyPr wrap="square" rtlCol="0">
            <a:spAutoFit/>
          </a:bodyPr>
          <a:lstStyle/>
          <a:p>
            <a:pPr algn="just"/>
            <a:r>
              <a:rPr lang="zh-TW" altLang="en-US" b="1" dirty="0" smtClean="0">
                <a:latin typeface="標楷體" pitchFamily="65" charset="-120"/>
                <a:ea typeface="標楷體" pitchFamily="65" charset="-120"/>
              </a:rPr>
              <a:t>中央政府不</a:t>
            </a:r>
            <a:r>
              <a:rPr lang="zh-TW" altLang="en-US" b="1" dirty="0">
                <a:latin typeface="標楷體" pitchFamily="65" charset="-120"/>
                <a:ea typeface="標楷體" pitchFamily="65" charset="-120"/>
              </a:rPr>
              <a:t>應該只是</a:t>
            </a:r>
            <a:r>
              <a:rPr lang="zh-TW" altLang="en-US" b="1" dirty="0" smtClean="0">
                <a:latin typeface="標楷體" pitchFamily="65" charset="-120"/>
                <a:ea typeface="標楷體" pitchFamily="65" charset="-120"/>
              </a:rPr>
              <a:t>發</a:t>
            </a:r>
            <a:r>
              <a:rPr lang="zh-TW" altLang="en-US" b="1" dirty="0">
                <a:latin typeface="標楷體" pitchFamily="65" charset="-120"/>
                <a:ea typeface="標楷體" pitchFamily="65" charset="-120"/>
              </a:rPr>
              <a:t>援助</a:t>
            </a:r>
            <a:r>
              <a:rPr lang="zh-TW" altLang="en-US" b="1" dirty="0" smtClean="0">
                <a:latin typeface="標楷體" pitchFamily="65" charset="-120"/>
                <a:ea typeface="標楷體" pitchFamily="65" charset="-120"/>
              </a:rPr>
              <a:t>金</a:t>
            </a:r>
            <a:r>
              <a:rPr lang="zh-TW" altLang="en-US" b="1" dirty="0">
                <a:latin typeface="標楷體" pitchFamily="65" charset="-120"/>
                <a:ea typeface="標楷體" pitchFamily="65" charset="-120"/>
              </a:rPr>
              <a:t>給災民們和</a:t>
            </a:r>
            <a:r>
              <a:rPr lang="zh-TW" altLang="en-US" b="1" dirty="0" smtClean="0">
                <a:latin typeface="標楷體" pitchFamily="65" charset="-120"/>
                <a:ea typeface="標楷體" pitchFamily="65" charset="-120"/>
              </a:rPr>
              <a:t>地方政府</a:t>
            </a:r>
            <a:r>
              <a:rPr lang="zh-TW" altLang="en-US" b="1" dirty="0" smtClean="0">
                <a:latin typeface="標楷體" pitchFamily="65" charset="-120"/>
                <a:ea typeface="標楷體" pitchFamily="65" charset="-120"/>
              </a:rPr>
              <a:t>而已，應該</a:t>
            </a:r>
            <a:r>
              <a:rPr lang="zh-TW" altLang="en-US" b="1" dirty="0" smtClean="0">
                <a:latin typeface="標楷體" pitchFamily="65" charset="-120"/>
                <a:ea typeface="標楷體" pitchFamily="65" charset="-120"/>
              </a:rPr>
              <a:t>要</a:t>
            </a:r>
            <a:r>
              <a:rPr lang="zh-TW" altLang="en-US" b="1" dirty="0">
                <a:latin typeface="標楷體" pitchFamily="65" charset="-120"/>
                <a:ea typeface="標楷體" pitchFamily="65" charset="-120"/>
              </a:rPr>
              <a:t>多多關心災民的</a:t>
            </a:r>
            <a:r>
              <a:rPr lang="zh-TW" altLang="en-US" b="1" dirty="0" smtClean="0">
                <a:latin typeface="標楷體" pitchFamily="65" charset="-120"/>
                <a:ea typeface="標楷體" pitchFamily="65" charset="-120"/>
              </a:rPr>
              <a:t>狀況與災害所造成的傷害情況</a:t>
            </a:r>
            <a:r>
              <a:rPr lang="zh-TW" altLang="en-US" b="1" dirty="0" smtClean="0">
                <a:latin typeface="標楷體" pitchFamily="65" charset="-120"/>
                <a:ea typeface="標楷體" pitchFamily="65" charset="-120"/>
              </a:rPr>
              <a:t>，陪</a:t>
            </a:r>
            <a:r>
              <a:rPr lang="zh-TW" altLang="en-US" b="1" dirty="0">
                <a:latin typeface="標楷體" pitchFamily="65" charset="-120"/>
                <a:ea typeface="標楷體" pitchFamily="65" charset="-120"/>
              </a:rPr>
              <a:t>災名</a:t>
            </a:r>
            <a:r>
              <a:rPr lang="zh-TW" altLang="en-US" b="1" dirty="0" smtClean="0">
                <a:latin typeface="標楷體" pitchFamily="65" charset="-120"/>
                <a:ea typeface="標楷體" pitchFamily="65" charset="-120"/>
              </a:rPr>
              <a:t>一起</a:t>
            </a:r>
            <a:r>
              <a:rPr lang="zh-TW" altLang="en-US" b="1" dirty="0">
                <a:latin typeface="標楷體" pitchFamily="65" charset="-120"/>
                <a:ea typeface="標楷體" pitchFamily="65" charset="-120"/>
              </a:rPr>
              <a:t>度過氣爆後未來的日子</a:t>
            </a:r>
            <a:r>
              <a:rPr lang="zh-TW" altLang="en-US" b="1" dirty="0" smtClean="0">
                <a:latin typeface="標楷體" pitchFamily="65" charset="-120"/>
                <a:ea typeface="標楷體" pitchFamily="65" charset="-120"/>
              </a:rPr>
              <a:t>，金錢</a:t>
            </a:r>
            <a:r>
              <a:rPr lang="zh-TW" altLang="en-US" b="1" dirty="0">
                <a:latin typeface="標楷體" pitchFamily="65" charset="-120"/>
                <a:ea typeface="標楷體" pitchFamily="65" charset="-120"/>
              </a:rPr>
              <a:t>只能解決一時</a:t>
            </a:r>
            <a:r>
              <a:rPr lang="zh-TW" altLang="en-US" b="1" dirty="0" smtClean="0">
                <a:latin typeface="標楷體" pitchFamily="65" charset="-120"/>
                <a:ea typeface="標楷體" pitchFamily="65" charset="-120"/>
              </a:rPr>
              <a:t>的問題</a:t>
            </a:r>
            <a:r>
              <a:rPr lang="zh-TW" altLang="en-US" b="1">
                <a:latin typeface="標楷體" pitchFamily="65" charset="-120"/>
                <a:ea typeface="標楷體" pitchFamily="65" charset="-120"/>
              </a:rPr>
              <a:t>，</a:t>
            </a:r>
            <a:r>
              <a:rPr lang="zh-TW" altLang="en-US" b="1" smtClean="0">
                <a:latin typeface="標楷體" pitchFamily="65" charset="-120"/>
                <a:ea typeface="標楷體" pitchFamily="65" charset="-120"/>
              </a:rPr>
              <a:t>而無法</a:t>
            </a:r>
            <a:r>
              <a:rPr lang="zh-TW" altLang="en-US" b="1" dirty="0">
                <a:latin typeface="標楷體" pitchFamily="65" charset="-120"/>
                <a:ea typeface="標楷體" pitchFamily="65" charset="-120"/>
              </a:rPr>
              <a:t>解決災民</a:t>
            </a:r>
            <a:r>
              <a:rPr lang="zh-TW" altLang="en-US" b="1" dirty="0" smtClean="0">
                <a:latin typeface="標楷體" pitchFamily="65" charset="-120"/>
                <a:ea typeface="標楷體" pitchFamily="65" charset="-120"/>
              </a:rPr>
              <a:t>心理所受的</a:t>
            </a:r>
            <a:r>
              <a:rPr lang="zh-TW" altLang="en-US" b="1" dirty="0">
                <a:latin typeface="標楷體" pitchFamily="65" charset="-120"/>
                <a:ea typeface="標楷體" pitchFamily="65" charset="-120"/>
              </a:rPr>
              <a:t>傷害</a:t>
            </a:r>
            <a:r>
              <a:rPr lang="zh-TW" altLang="en-US" b="1" dirty="0" smtClean="0">
                <a:latin typeface="標楷體" pitchFamily="65" charset="-120"/>
                <a:ea typeface="標楷體" pitchFamily="65" charset="-120"/>
              </a:rPr>
              <a:t>。不要只是單單把錢拿出來就沒事了，後續的關懷與檢視是必須要的。</a:t>
            </a:r>
            <a:endParaRPr lang="zh-TW" altLang="en-US" b="1" dirty="0">
              <a:latin typeface="標楷體" pitchFamily="65" charset="-120"/>
              <a:ea typeface="標楷體" pitchFamily="65" charset="-120"/>
            </a:endParaRPr>
          </a:p>
        </p:txBody>
      </p:sp>
      <p:pic>
        <p:nvPicPr>
          <p:cNvPr id="4" name="圖片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00571" y="4056608"/>
            <a:ext cx="3240360" cy="2160240"/>
          </a:xfrm>
          <a:prstGeom prst="rect">
            <a:avLst/>
          </a:prstGeom>
        </p:spPr>
      </p:pic>
      <p:pic>
        <p:nvPicPr>
          <p:cNvPr id="5" name="圖片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45088" y="4073226"/>
            <a:ext cx="2569468" cy="2115529"/>
          </a:xfrm>
          <a:prstGeom prst="rect">
            <a:avLst/>
          </a:prstGeom>
        </p:spPr>
      </p:pic>
    </p:spTree>
    <p:extLst>
      <p:ext uri="{BB962C8B-B14F-4D97-AF65-F5344CB8AC3E}">
        <p14:creationId xmlns:p14="http://schemas.microsoft.com/office/powerpoint/2010/main" val="15010323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圖片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1576" y="-387424"/>
            <a:ext cx="10369151" cy="1728192"/>
          </a:xfrm>
          <a:prstGeom prst="rect">
            <a:avLst/>
          </a:prstGeom>
          <a:ln>
            <a:noFill/>
          </a:ln>
          <a:effectLst>
            <a:softEdge rad="112500"/>
          </a:effectLst>
        </p:spPr>
      </p:pic>
      <p:sp>
        <p:nvSpPr>
          <p:cNvPr id="3" name="圓角矩形 2"/>
          <p:cNvSpPr/>
          <p:nvPr/>
        </p:nvSpPr>
        <p:spPr>
          <a:xfrm>
            <a:off x="-665317" y="476672"/>
            <a:ext cx="2955666" cy="720080"/>
          </a:xfrm>
          <a:prstGeom prst="round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zh-TW" altLang="en-US" sz="3600" b="1" dirty="0" smtClean="0">
                <a:latin typeface="標楷體" pitchFamily="65" charset="-120"/>
                <a:ea typeface="標楷體" pitchFamily="65" charset="-120"/>
              </a:rPr>
              <a:t>  地方政府  </a:t>
            </a:r>
            <a:endParaRPr lang="zh-TW" altLang="en-US" sz="3600" b="1" dirty="0">
              <a:latin typeface="標楷體" pitchFamily="65" charset="-120"/>
              <a:ea typeface="標楷體" pitchFamily="65" charset="-120"/>
            </a:endParaRPr>
          </a:p>
        </p:txBody>
      </p:sp>
      <p:sp>
        <p:nvSpPr>
          <p:cNvPr id="2" name="矩形 1"/>
          <p:cNvSpPr/>
          <p:nvPr/>
        </p:nvSpPr>
        <p:spPr>
          <a:xfrm>
            <a:off x="836857" y="1515879"/>
            <a:ext cx="7920880" cy="1938992"/>
          </a:xfrm>
          <a:prstGeom prst="rect">
            <a:avLst/>
          </a:prstGeom>
        </p:spPr>
        <p:txBody>
          <a:bodyPr wrap="square">
            <a:spAutoFit/>
          </a:bodyPr>
          <a:lstStyle/>
          <a:p>
            <a:pPr algn="just"/>
            <a:r>
              <a:rPr lang="zh-TW" altLang="en-US" b="1" dirty="0" smtClean="0">
                <a:latin typeface="標楷體" pitchFamily="65" charset="-120"/>
                <a:ea typeface="標楷體" pitchFamily="65" charset="-120"/>
              </a:rPr>
              <a:t>地方政府不</a:t>
            </a:r>
            <a:r>
              <a:rPr lang="zh-TW" altLang="en-US" b="1" dirty="0">
                <a:latin typeface="標楷體" pitchFamily="65" charset="-120"/>
                <a:ea typeface="標楷體" pitchFamily="65" charset="-120"/>
              </a:rPr>
              <a:t>應該把任何事情推給中央政府和廠商，雖然是廠商的疏忽而</a:t>
            </a:r>
            <a:r>
              <a:rPr lang="zh-TW" altLang="en-US" b="1" dirty="0" smtClean="0">
                <a:latin typeface="標楷體" pitchFamily="65" charset="-120"/>
                <a:ea typeface="標楷體" pitchFamily="65" charset="-120"/>
              </a:rPr>
              <a:t>造成氣爆</a:t>
            </a:r>
            <a:r>
              <a:rPr lang="zh-TW" altLang="en-US" b="1" dirty="0" smtClean="0">
                <a:latin typeface="標楷體" pitchFamily="65" charset="-120"/>
                <a:ea typeface="標楷體" pitchFamily="65" charset="-120"/>
              </a:rPr>
              <a:t>，讓民眾身心受到傷害，但是</a:t>
            </a:r>
            <a:r>
              <a:rPr lang="zh-TW" altLang="en-US" b="1" dirty="0">
                <a:latin typeface="標楷體" pitchFamily="65" charset="-120"/>
                <a:ea typeface="標楷體" pitchFamily="65" charset="-120"/>
              </a:rPr>
              <a:t>地方政府</a:t>
            </a:r>
            <a:r>
              <a:rPr lang="zh-TW" altLang="en-US" b="1" dirty="0" smtClean="0">
                <a:latin typeface="標楷體" pitchFamily="65" charset="-120"/>
                <a:ea typeface="標楷體" pitchFamily="65" charset="-120"/>
              </a:rPr>
              <a:t>應該要第一線</a:t>
            </a:r>
            <a:r>
              <a:rPr lang="zh-TW" altLang="en-US" b="1" dirty="0">
                <a:latin typeface="標楷體" pitchFamily="65" charset="-120"/>
                <a:ea typeface="標楷體" pitchFamily="65" charset="-120"/>
              </a:rPr>
              <a:t>跳出來陪伴</a:t>
            </a:r>
            <a:r>
              <a:rPr lang="zh-TW" altLang="en-US" b="1" dirty="0" smtClean="0">
                <a:latin typeface="標楷體" pitchFamily="65" charset="-120"/>
                <a:ea typeface="標楷體" pitchFamily="65" charset="-120"/>
              </a:rPr>
              <a:t>災民與關心災民，並立即成立救護站，對於地方政府是最直接能夠幫助地方居民的，不要</a:t>
            </a:r>
            <a:r>
              <a:rPr lang="zh-TW" altLang="en-US" b="1" dirty="0">
                <a:latin typeface="標楷體" pitchFamily="65" charset="-120"/>
                <a:ea typeface="標楷體" pitchFamily="65" charset="-120"/>
              </a:rPr>
              <a:t>讓已經</a:t>
            </a:r>
            <a:r>
              <a:rPr lang="zh-TW" altLang="en-US" b="1" dirty="0" smtClean="0">
                <a:latin typeface="標楷體" pitchFamily="65" charset="-120"/>
                <a:ea typeface="標楷體" pitchFamily="65" charset="-120"/>
              </a:rPr>
              <a:t>驚慌失措的</a:t>
            </a:r>
            <a:r>
              <a:rPr lang="zh-TW" altLang="en-US" b="1" dirty="0">
                <a:latin typeface="標楷體" pitchFamily="65" charset="-120"/>
                <a:ea typeface="標楷體" pitchFamily="65" charset="-120"/>
              </a:rPr>
              <a:t>民眾</a:t>
            </a:r>
            <a:r>
              <a:rPr lang="zh-TW" altLang="en-US" b="1" dirty="0" smtClean="0">
                <a:latin typeface="標楷體" pitchFamily="65" charset="-120"/>
                <a:ea typeface="標楷體" pitchFamily="65" charset="-120"/>
              </a:rPr>
              <a:t>失去對政府的信心</a:t>
            </a:r>
            <a:r>
              <a:rPr lang="zh-TW" altLang="en-US" b="1" dirty="0">
                <a:latin typeface="標楷體" pitchFamily="65" charset="-120"/>
                <a:ea typeface="標楷體" pitchFamily="65" charset="-120"/>
              </a:rPr>
              <a:t>，不是一在</a:t>
            </a:r>
            <a:r>
              <a:rPr lang="zh-TW" altLang="en-US" b="1" dirty="0" smtClean="0">
                <a:latin typeface="標楷體" pitchFamily="65" charset="-120"/>
                <a:ea typeface="標楷體" pitchFamily="65" charset="-120"/>
              </a:rPr>
              <a:t>的</a:t>
            </a:r>
            <a:r>
              <a:rPr lang="zh-TW" altLang="en-US" b="1" dirty="0">
                <a:latin typeface="標楷體" pitchFamily="65" charset="-120"/>
                <a:ea typeface="標楷體" pitchFamily="65" charset="-120"/>
              </a:rPr>
              <a:t>推拖事件的責任</a:t>
            </a:r>
            <a:r>
              <a:rPr lang="zh-TW" altLang="en-US" b="1" dirty="0" smtClean="0">
                <a:latin typeface="標楷體" pitchFamily="65" charset="-120"/>
                <a:ea typeface="標楷體" pitchFamily="65" charset="-120"/>
              </a:rPr>
              <a:t>。政府應該為大眾多想想，而不是為了自己的政治前途而一直去解釋，推卸責任，這並不是民眾所需要的。</a:t>
            </a:r>
            <a:endParaRPr lang="zh-TW" altLang="en-US" b="1" dirty="0">
              <a:latin typeface="標楷體" pitchFamily="65" charset="-120"/>
              <a:ea typeface="標楷體" pitchFamily="65" charset="-120"/>
            </a:endParaRPr>
          </a:p>
        </p:txBody>
      </p:sp>
      <p:pic>
        <p:nvPicPr>
          <p:cNvPr id="4" name="圖片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12640" y="3947577"/>
            <a:ext cx="2143125" cy="2143125"/>
          </a:xfrm>
          <a:prstGeom prst="rect">
            <a:avLst/>
          </a:prstGeom>
        </p:spPr>
      </p:pic>
      <p:pic>
        <p:nvPicPr>
          <p:cNvPr id="5" name="圖片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89104" y="3789040"/>
            <a:ext cx="2091680" cy="2719184"/>
          </a:xfrm>
          <a:prstGeom prst="rect">
            <a:avLst/>
          </a:prstGeom>
        </p:spPr>
      </p:pic>
    </p:spTree>
    <p:extLst>
      <p:ext uri="{BB962C8B-B14F-4D97-AF65-F5344CB8AC3E}">
        <p14:creationId xmlns:p14="http://schemas.microsoft.com/office/powerpoint/2010/main" val="29344785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圖片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401272" y="4077072"/>
            <a:ext cx="2380779" cy="2760948"/>
          </a:xfrm>
          <a:prstGeom prst="rect">
            <a:avLst/>
          </a:prstGeom>
        </p:spPr>
      </p:pic>
      <p:pic>
        <p:nvPicPr>
          <p:cNvPr id="6" name="圖片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1576" y="-387424"/>
            <a:ext cx="10369151" cy="1728192"/>
          </a:xfrm>
          <a:prstGeom prst="rect">
            <a:avLst/>
          </a:prstGeom>
          <a:ln>
            <a:noFill/>
          </a:ln>
          <a:effectLst>
            <a:softEdge rad="112500"/>
          </a:effectLst>
        </p:spPr>
      </p:pic>
      <p:sp>
        <p:nvSpPr>
          <p:cNvPr id="3" name="圓角矩形 2"/>
          <p:cNvSpPr/>
          <p:nvPr/>
        </p:nvSpPr>
        <p:spPr>
          <a:xfrm>
            <a:off x="-666962" y="476672"/>
            <a:ext cx="2955666" cy="720080"/>
          </a:xfrm>
          <a:prstGeom prst="round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zh-TW" altLang="en-US" sz="3600" b="1" dirty="0" smtClean="0">
                <a:latin typeface="標楷體" pitchFamily="65" charset="-120"/>
                <a:ea typeface="標楷體" pitchFamily="65" charset="-120"/>
              </a:rPr>
              <a:t>  專業人士  </a:t>
            </a:r>
            <a:endParaRPr lang="zh-TW" altLang="en-US" sz="3600" b="1" dirty="0">
              <a:latin typeface="標楷體" pitchFamily="65" charset="-120"/>
              <a:ea typeface="標楷體" pitchFamily="65" charset="-120"/>
            </a:endParaRPr>
          </a:p>
        </p:txBody>
      </p:sp>
      <p:sp>
        <p:nvSpPr>
          <p:cNvPr id="2" name="文字方塊 1"/>
          <p:cNvSpPr txBox="1"/>
          <p:nvPr/>
        </p:nvSpPr>
        <p:spPr>
          <a:xfrm>
            <a:off x="555959" y="1465620"/>
            <a:ext cx="5256584" cy="523220"/>
          </a:xfrm>
          <a:prstGeom prst="rect">
            <a:avLst/>
          </a:prstGeom>
          <a:noFill/>
        </p:spPr>
        <p:txBody>
          <a:bodyPr wrap="square" rtlCol="0">
            <a:spAutoFit/>
          </a:bodyPr>
          <a:lstStyle/>
          <a:p>
            <a:r>
              <a:rPr lang="zh-TW" altLang="en-US" sz="2800" dirty="0" smtClean="0">
                <a:latin typeface="標楷體" pitchFamily="65" charset="-120"/>
                <a:ea typeface="標楷體" pitchFamily="65" charset="-120"/>
              </a:rPr>
              <a:t>對於專業人士分為兩類</a:t>
            </a:r>
            <a:endParaRPr lang="zh-TW" altLang="en-US" sz="2800" dirty="0">
              <a:latin typeface="標楷體" pitchFamily="65" charset="-120"/>
              <a:ea typeface="標楷體" pitchFamily="65" charset="-120"/>
            </a:endParaRPr>
          </a:p>
        </p:txBody>
      </p:sp>
      <p:sp>
        <p:nvSpPr>
          <p:cNvPr id="4" name="文字方塊 3"/>
          <p:cNvSpPr txBox="1"/>
          <p:nvPr/>
        </p:nvSpPr>
        <p:spPr>
          <a:xfrm>
            <a:off x="560512" y="2132856"/>
            <a:ext cx="9052048" cy="3170099"/>
          </a:xfrm>
          <a:prstGeom prst="rect">
            <a:avLst/>
          </a:prstGeom>
          <a:noFill/>
        </p:spPr>
        <p:txBody>
          <a:bodyPr wrap="square" rtlCol="0">
            <a:spAutoFit/>
          </a:bodyPr>
          <a:lstStyle/>
          <a:p>
            <a:pPr marL="457200" indent="-457200" algn="just">
              <a:buFont typeface="+mj-lt"/>
              <a:buAutoNum type="arabicPeriod"/>
            </a:pPr>
            <a:r>
              <a:rPr lang="zh-TW" altLang="en-US" b="1" dirty="0" smtClean="0">
                <a:latin typeface="標楷體" pitchFamily="65" charset="-120"/>
                <a:ea typeface="標楷體" pitchFamily="65" charset="-120"/>
              </a:rPr>
              <a:t>消防人員</a:t>
            </a:r>
            <a:r>
              <a:rPr lang="en-US" altLang="zh-TW" b="1" dirty="0" smtClean="0">
                <a:latin typeface="標楷體" pitchFamily="65" charset="-120"/>
                <a:ea typeface="標楷體" pitchFamily="65" charset="-120"/>
              </a:rPr>
              <a:t>:</a:t>
            </a:r>
            <a:r>
              <a:rPr lang="zh-TW" altLang="en-US" b="1" dirty="0" smtClean="0">
                <a:latin typeface="標楷體" pitchFamily="65" charset="-120"/>
                <a:ea typeface="標楷體" pitchFamily="65" charset="-120"/>
              </a:rPr>
              <a:t>在事發之前民眾的報案，接受到通報到現場判斷的不正確，與偵查方向錯誤而導致延後疏散民眾造成傷害，還有對於氣體的偵測，並未使用相關配備，對於消防員的訓練上仍有待加強，對於這樣的事件需要有一定上的認知，不然會有失判斷，在自己專業上必須了解每件事可能發生的源由，還有要會使用自己所擁有的配備而不只是裝飾品，消防員需要接受更多的相關知識。</a:t>
            </a:r>
            <a:endParaRPr lang="en-US" altLang="zh-TW" b="1" dirty="0" smtClean="0">
              <a:latin typeface="標楷體" pitchFamily="65" charset="-120"/>
              <a:ea typeface="標楷體" pitchFamily="65" charset="-120"/>
            </a:endParaRPr>
          </a:p>
          <a:p>
            <a:pPr algn="just"/>
            <a:endParaRPr lang="en-US" altLang="zh-TW" b="1" dirty="0" smtClean="0">
              <a:latin typeface="標楷體" pitchFamily="65" charset="-120"/>
              <a:ea typeface="標楷體" pitchFamily="65" charset="-120"/>
            </a:endParaRPr>
          </a:p>
          <a:p>
            <a:pPr algn="just"/>
            <a:r>
              <a:rPr lang="zh-TW" altLang="en-US" b="1" dirty="0" smtClean="0">
                <a:latin typeface="標楷體" pitchFamily="65" charset="-120"/>
                <a:ea typeface="標楷體" pitchFamily="65" charset="-120"/>
              </a:rPr>
              <a:t>    他們是第一線到達現場，所以對於判斷是非常重要的，</a:t>
            </a:r>
            <a:endParaRPr lang="en-US" altLang="zh-TW" b="1" dirty="0" smtClean="0">
              <a:latin typeface="標楷體" pitchFamily="65" charset="-120"/>
              <a:ea typeface="標楷體" pitchFamily="65" charset="-120"/>
            </a:endParaRPr>
          </a:p>
          <a:p>
            <a:pPr algn="just"/>
            <a:r>
              <a:rPr lang="zh-TW" altLang="en-US" b="1" dirty="0">
                <a:latin typeface="標楷體" pitchFamily="65" charset="-120"/>
                <a:ea typeface="標楷體" pitchFamily="65" charset="-120"/>
              </a:rPr>
              <a:t> </a:t>
            </a:r>
            <a:r>
              <a:rPr lang="zh-TW" altLang="en-US" b="1" dirty="0" smtClean="0">
                <a:latin typeface="標楷體" pitchFamily="65" charset="-120"/>
                <a:ea typeface="標楷體" pitchFamily="65" charset="-120"/>
              </a:rPr>
              <a:t>   否則會因為誤判而發生更嚴重的事情，這樣民眾的安全</a:t>
            </a:r>
            <a:endParaRPr lang="en-US" altLang="zh-TW" b="1" dirty="0" smtClean="0">
              <a:latin typeface="標楷體" pitchFamily="65" charset="-120"/>
              <a:ea typeface="標楷體" pitchFamily="65" charset="-120"/>
            </a:endParaRPr>
          </a:p>
          <a:p>
            <a:pPr algn="just"/>
            <a:r>
              <a:rPr lang="zh-TW" altLang="en-US" b="1" dirty="0" smtClean="0">
                <a:latin typeface="標楷體" pitchFamily="65" charset="-120"/>
                <a:ea typeface="標楷體" pitchFamily="65" charset="-120"/>
              </a:rPr>
              <a:t>    該</a:t>
            </a:r>
            <a:r>
              <a:rPr lang="zh-TW" altLang="en-US" b="1" dirty="0">
                <a:latin typeface="標楷體" pitchFamily="65" charset="-120"/>
                <a:ea typeface="標楷體" pitchFamily="65" charset="-120"/>
              </a:rPr>
              <a:t>如何受到</a:t>
            </a:r>
            <a:r>
              <a:rPr lang="zh-TW" altLang="en-US" b="1" dirty="0" smtClean="0">
                <a:latin typeface="標楷體" pitchFamily="65" charset="-120"/>
                <a:ea typeface="標楷體" pitchFamily="65" charset="-120"/>
              </a:rPr>
              <a:t>保障</a:t>
            </a:r>
            <a:r>
              <a:rPr lang="en-US" altLang="zh-TW" b="1" dirty="0" smtClean="0">
                <a:latin typeface="標楷體" pitchFamily="65" charset="-120"/>
                <a:ea typeface="標楷體" pitchFamily="65" charset="-120"/>
              </a:rPr>
              <a:t>?</a:t>
            </a:r>
          </a:p>
        </p:txBody>
      </p:sp>
    </p:spTree>
    <p:extLst>
      <p:ext uri="{BB962C8B-B14F-4D97-AF65-F5344CB8AC3E}">
        <p14:creationId xmlns:p14="http://schemas.microsoft.com/office/powerpoint/2010/main" val="236571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圖片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33120" y="4752914"/>
            <a:ext cx="2832370" cy="2020424"/>
          </a:xfrm>
          <a:prstGeom prst="rect">
            <a:avLst/>
          </a:prstGeom>
        </p:spPr>
      </p:pic>
      <p:pic>
        <p:nvPicPr>
          <p:cNvPr id="6" name="圖片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1576" y="-387424"/>
            <a:ext cx="10369151" cy="1728192"/>
          </a:xfrm>
          <a:prstGeom prst="rect">
            <a:avLst/>
          </a:prstGeom>
          <a:ln>
            <a:noFill/>
          </a:ln>
          <a:effectLst>
            <a:softEdge rad="112500"/>
          </a:effectLst>
        </p:spPr>
      </p:pic>
      <p:sp>
        <p:nvSpPr>
          <p:cNvPr id="3" name="圓角矩形 2"/>
          <p:cNvSpPr/>
          <p:nvPr/>
        </p:nvSpPr>
        <p:spPr>
          <a:xfrm>
            <a:off x="-773305" y="476672"/>
            <a:ext cx="2955666" cy="720080"/>
          </a:xfrm>
          <a:prstGeom prst="round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zh-TW" altLang="en-US" sz="3600" b="1" dirty="0" smtClean="0">
                <a:latin typeface="標楷體" pitchFamily="65" charset="-120"/>
                <a:ea typeface="標楷體" pitchFamily="65" charset="-120"/>
              </a:rPr>
              <a:t>  專業人士</a:t>
            </a:r>
            <a:endParaRPr lang="zh-TW" altLang="en-US" sz="3600" b="1" dirty="0">
              <a:latin typeface="標楷體" pitchFamily="65" charset="-120"/>
              <a:ea typeface="標楷體" pitchFamily="65" charset="-120"/>
            </a:endParaRPr>
          </a:p>
        </p:txBody>
      </p:sp>
      <p:sp>
        <p:nvSpPr>
          <p:cNvPr id="2" name="文字方塊 1"/>
          <p:cNvSpPr txBox="1"/>
          <p:nvPr/>
        </p:nvSpPr>
        <p:spPr>
          <a:xfrm>
            <a:off x="542256" y="1444714"/>
            <a:ext cx="4608512" cy="400110"/>
          </a:xfrm>
          <a:prstGeom prst="rect">
            <a:avLst/>
          </a:prstGeom>
          <a:noFill/>
        </p:spPr>
        <p:txBody>
          <a:bodyPr wrap="square" rtlCol="0">
            <a:spAutoFit/>
          </a:bodyPr>
          <a:lstStyle/>
          <a:p>
            <a:pPr marL="457200" indent="-457200">
              <a:buFont typeface="+mj-lt"/>
              <a:buAutoNum type="arabicPeriod" startAt="2"/>
            </a:pPr>
            <a:r>
              <a:rPr lang="zh-TW" altLang="en-US" b="1" dirty="0" smtClean="0">
                <a:latin typeface="標楷體" pitchFamily="65" charset="-120"/>
                <a:ea typeface="標楷體" pitchFamily="65" charset="-120"/>
              </a:rPr>
              <a:t>化工廠內管理與控制管線的工程師</a:t>
            </a:r>
            <a:endParaRPr lang="zh-TW" altLang="en-US" b="1" dirty="0">
              <a:latin typeface="標楷體" pitchFamily="65" charset="-120"/>
              <a:ea typeface="標楷體" pitchFamily="65" charset="-120"/>
            </a:endParaRPr>
          </a:p>
        </p:txBody>
      </p:sp>
      <p:sp>
        <p:nvSpPr>
          <p:cNvPr id="4" name="文字方塊 3"/>
          <p:cNvSpPr txBox="1"/>
          <p:nvPr/>
        </p:nvSpPr>
        <p:spPr>
          <a:xfrm>
            <a:off x="527922" y="1916832"/>
            <a:ext cx="8712968" cy="3170099"/>
          </a:xfrm>
          <a:prstGeom prst="rect">
            <a:avLst/>
          </a:prstGeom>
          <a:noFill/>
        </p:spPr>
        <p:txBody>
          <a:bodyPr wrap="square" rtlCol="0">
            <a:spAutoFit/>
          </a:bodyPr>
          <a:lstStyle/>
          <a:p>
            <a:r>
              <a:rPr lang="zh-TW" altLang="en-US" b="1" dirty="0" smtClean="0">
                <a:latin typeface="標楷體" pitchFamily="65" charset="-120"/>
                <a:ea typeface="標楷體" pitchFamily="65" charset="-120"/>
              </a:rPr>
              <a:t>對於管線上的控制與輸送量，因該會有儀器在偵測控制顯示數據，而對於這些操作的工程師，必定有一定程度上的認知，但對於發生這樣的事情，在於工程師在操作的時候，數據會跳動異常或儀器會有警示，工程師應該是第一個發現的，但卻並沒有停止操作，反而繼續輸送液態氣體，如果對於專業的工程師從數據上因該可以得知管線出現問題或者發生漏氣的問題，但在這個事件中工程師並未做出正確的判斷，在他的專業上讓人有所疑惑。這樣的工程師在上班，對於他自己的工作都無法做好，無法利用專業來保護公司，他的工作能力會讓人沒有信任感，或許工程師有發現也有提報，但可能由於背後的壓力而不得不繼續執行，如果是這樣那間公司則會失去民眾的信心與雇主的信任。</a:t>
            </a:r>
            <a:endParaRPr lang="zh-TW" altLang="en-US" b="1" dirty="0">
              <a:latin typeface="標楷體" pitchFamily="65" charset="-120"/>
              <a:ea typeface="標楷體" pitchFamily="65" charset="-120"/>
            </a:endParaRPr>
          </a:p>
        </p:txBody>
      </p:sp>
    </p:spTree>
    <p:extLst>
      <p:ext uri="{BB962C8B-B14F-4D97-AF65-F5344CB8AC3E}">
        <p14:creationId xmlns:p14="http://schemas.microsoft.com/office/powerpoint/2010/main" val="28748844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圖片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1576" y="-387424"/>
            <a:ext cx="10369151" cy="1728192"/>
          </a:xfrm>
          <a:prstGeom prst="rect">
            <a:avLst/>
          </a:prstGeom>
          <a:ln>
            <a:noFill/>
          </a:ln>
          <a:effectLst>
            <a:softEdge rad="112500"/>
          </a:effectLst>
        </p:spPr>
      </p:pic>
      <p:sp>
        <p:nvSpPr>
          <p:cNvPr id="3" name="圓角矩形 2"/>
          <p:cNvSpPr/>
          <p:nvPr/>
        </p:nvSpPr>
        <p:spPr>
          <a:xfrm>
            <a:off x="-657429" y="455351"/>
            <a:ext cx="2955666" cy="720080"/>
          </a:xfrm>
          <a:prstGeom prst="round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zh-TW" altLang="en-US" sz="3600" b="1" dirty="0" smtClean="0">
                <a:latin typeface="標楷體" pitchFamily="65" charset="-120"/>
                <a:ea typeface="標楷體" pitchFamily="65" charset="-120"/>
              </a:rPr>
              <a:t>  問題討論</a:t>
            </a:r>
            <a:endParaRPr lang="zh-TW" altLang="en-US" sz="3600" b="1" dirty="0">
              <a:latin typeface="標楷體" pitchFamily="65" charset="-120"/>
              <a:ea typeface="標楷體" pitchFamily="65" charset="-120"/>
            </a:endParaRPr>
          </a:p>
        </p:txBody>
      </p:sp>
      <p:sp>
        <p:nvSpPr>
          <p:cNvPr id="2" name="文字方塊 1"/>
          <p:cNvSpPr txBox="1"/>
          <p:nvPr/>
        </p:nvSpPr>
        <p:spPr>
          <a:xfrm>
            <a:off x="833714" y="1340768"/>
            <a:ext cx="8208912" cy="2246769"/>
          </a:xfrm>
          <a:prstGeom prst="rect">
            <a:avLst/>
          </a:prstGeom>
          <a:noFill/>
        </p:spPr>
        <p:txBody>
          <a:bodyPr wrap="square" rtlCol="0">
            <a:spAutoFit/>
          </a:bodyPr>
          <a:lstStyle/>
          <a:p>
            <a:pPr>
              <a:lnSpc>
                <a:spcPct val="200000"/>
              </a:lnSpc>
            </a:pPr>
            <a:r>
              <a:rPr lang="zh-TW" altLang="en-US" b="1" dirty="0">
                <a:latin typeface="標楷體" pitchFamily="65" charset="-120"/>
                <a:ea typeface="標楷體" pitchFamily="65" charset="-120"/>
              </a:rPr>
              <a:t>問題一、氣爆</a:t>
            </a:r>
            <a:r>
              <a:rPr lang="zh-TW" altLang="en-US" b="1" dirty="0" smtClean="0">
                <a:latin typeface="標楷體" pitchFamily="65" charset="-120"/>
                <a:ea typeface="標楷體" pitchFamily="65" charset="-120"/>
              </a:rPr>
              <a:t>的前管線</a:t>
            </a:r>
            <a:r>
              <a:rPr lang="zh-TW" altLang="en-US" b="1" dirty="0">
                <a:latin typeface="標楷體" pitchFamily="65" charset="-120"/>
                <a:ea typeface="標楷體" pitchFamily="65" charset="-120"/>
              </a:rPr>
              <a:t>壓力下降，現場工程師為何會忽略</a:t>
            </a:r>
            <a:r>
              <a:rPr lang="en-US" altLang="zh-TW" b="1" dirty="0" smtClean="0">
                <a:latin typeface="標楷體" pitchFamily="65" charset="-120"/>
                <a:ea typeface="標楷體" pitchFamily="65" charset="-120"/>
              </a:rPr>
              <a:t>?</a:t>
            </a:r>
          </a:p>
          <a:p>
            <a:pPr algn="just"/>
            <a:r>
              <a:rPr lang="zh-TW" altLang="en-US" b="1" dirty="0" smtClean="0">
                <a:latin typeface="標楷體" pitchFamily="65" charset="-120"/>
                <a:ea typeface="標楷體" pitchFamily="65" charset="-120"/>
              </a:rPr>
              <a:t> </a:t>
            </a:r>
            <a:r>
              <a:rPr lang="zh-TW" altLang="en-US" b="1" dirty="0" smtClean="0">
                <a:solidFill>
                  <a:srgbClr val="FF0000"/>
                </a:solidFill>
                <a:latin typeface="標楷體" pitchFamily="65" charset="-120"/>
                <a:ea typeface="標楷體" pitchFamily="65" charset="-120"/>
              </a:rPr>
              <a:t>兩邊</a:t>
            </a:r>
            <a:r>
              <a:rPr lang="zh-TW" altLang="en-US" b="1" dirty="0">
                <a:solidFill>
                  <a:srgbClr val="FF0000"/>
                </a:solidFill>
                <a:latin typeface="標楷體" pitchFamily="65" charset="-120"/>
                <a:ea typeface="標楷體" pitchFamily="65" charset="-120"/>
              </a:rPr>
              <a:t>輸送管的壓力遽降，每平方公分壓力單位從</a:t>
            </a:r>
            <a:r>
              <a:rPr lang="en-US" altLang="zh-TW" b="1" dirty="0">
                <a:solidFill>
                  <a:srgbClr val="FF0000"/>
                </a:solidFill>
                <a:latin typeface="標楷體" pitchFamily="65" charset="-120"/>
                <a:ea typeface="標楷體" pitchFamily="65" charset="-120"/>
              </a:rPr>
              <a:t>42</a:t>
            </a:r>
            <a:r>
              <a:rPr lang="zh-TW" altLang="en-US" b="1" dirty="0">
                <a:solidFill>
                  <a:srgbClr val="FF0000"/>
                </a:solidFill>
                <a:latin typeface="標楷體" pitchFamily="65" charset="-120"/>
                <a:ea typeface="標楷體" pitchFamily="65" charset="-120"/>
              </a:rPr>
              <a:t>公斤，掉到只有</a:t>
            </a:r>
            <a:r>
              <a:rPr lang="en-US" altLang="zh-TW" b="1" dirty="0">
                <a:solidFill>
                  <a:srgbClr val="FF0000"/>
                </a:solidFill>
                <a:latin typeface="標楷體" pitchFamily="65" charset="-120"/>
                <a:ea typeface="標楷體" pitchFamily="65" charset="-120"/>
              </a:rPr>
              <a:t>13</a:t>
            </a:r>
            <a:r>
              <a:rPr lang="zh-TW" altLang="en-US" b="1" dirty="0">
                <a:solidFill>
                  <a:srgbClr val="FF0000"/>
                </a:solidFill>
                <a:latin typeface="標楷體" pitchFamily="65" charset="-120"/>
                <a:ea typeface="標楷體" pitchFamily="65" charset="-120"/>
              </a:rPr>
              <a:t>公斤</a:t>
            </a:r>
            <a:r>
              <a:rPr lang="zh-TW" altLang="en-US" b="1" dirty="0" smtClean="0">
                <a:solidFill>
                  <a:srgbClr val="FF0000"/>
                </a:solidFill>
                <a:latin typeface="標楷體" pitchFamily="65" charset="-120"/>
                <a:ea typeface="標楷體" pitchFamily="65" charset="-120"/>
              </a:rPr>
              <a:t>，明顯</a:t>
            </a:r>
            <a:r>
              <a:rPr lang="zh-TW" altLang="en-US" b="1" dirty="0">
                <a:solidFill>
                  <a:srgbClr val="FF0000"/>
                </a:solidFill>
                <a:latin typeface="標楷體" pitchFamily="65" charset="-120"/>
                <a:ea typeface="標楷體" pitchFamily="65" charset="-120"/>
              </a:rPr>
              <a:t>出現壓力異常下降，從工程經驗來看，就是管線有洩漏，但是他們為了利益</a:t>
            </a:r>
            <a:r>
              <a:rPr lang="zh-TW" altLang="en-US" b="1" dirty="0" smtClean="0">
                <a:solidFill>
                  <a:srgbClr val="FF0000"/>
                </a:solidFill>
                <a:latin typeface="標楷體" pitchFamily="65" charset="-120"/>
                <a:ea typeface="標楷體" pitchFamily="65" charset="-120"/>
              </a:rPr>
              <a:t>，而</a:t>
            </a:r>
            <a:r>
              <a:rPr lang="zh-TW" altLang="en-US" b="1" dirty="0">
                <a:solidFill>
                  <a:srgbClr val="FF0000"/>
                </a:solidFill>
                <a:latin typeface="標楷體" pitchFamily="65" charset="-120"/>
                <a:ea typeface="標楷體" pitchFamily="65" charset="-120"/>
              </a:rPr>
              <a:t>違反倫理道德，而繼續運輸氣體，雖然有經過檢測但是無法得知是哪裡有漏氣</a:t>
            </a:r>
            <a:r>
              <a:rPr lang="zh-TW" altLang="en-US" b="1" dirty="0" smtClean="0">
                <a:solidFill>
                  <a:srgbClr val="FF0000"/>
                </a:solidFill>
                <a:latin typeface="標楷體" pitchFamily="65" charset="-120"/>
                <a:ea typeface="標楷體" pitchFamily="65" charset="-120"/>
              </a:rPr>
              <a:t>，沒有</a:t>
            </a:r>
            <a:r>
              <a:rPr lang="zh-TW" altLang="en-US" b="1" dirty="0">
                <a:solidFill>
                  <a:srgbClr val="FF0000"/>
                </a:solidFill>
                <a:latin typeface="標楷體" pitchFamily="65" charset="-120"/>
                <a:ea typeface="標楷體" pitchFamily="65" charset="-120"/>
              </a:rPr>
              <a:t>經過確實的修正處理問題而繼續輸送</a:t>
            </a:r>
            <a:r>
              <a:rPr lang="zh-TW" altLang="en-US" b="1" dirty="0" smtClean="0">
                <a:solidFill>
                  <a:srgbClr val="FF0000"/>
                </a:solidFill>
                <a:latin typeface="標楷體" pitchFamily="65" charset="-120"/>
                <a:ea typeface="標楷體" pitchFamily="65" charset="-120"/>
              </a:rPr>
              <a:t>丙烯是氣爆原因之一。</a:t>
            </a:r>
            <a:r>
              <a:rPr lang="en-US" altLang="zh-TW" b="1" dirty="0" smtClean="0">
                <a:solidFill>
                  <a:srgbClr val="FF0000"/>
                </a:solidFill>
                <a:latin typeface="標楷體" pitchFamily="65" charset="-120"/>
                <a:ea typeface="標楷體" pitchFamily="65" charset="-120"/>
              </a:rPr>
              <a:t> </a:t>
            </a:r>
            <a:endParaRPr lang="zh-TW" altLang="en-US" b="1" dirty="0">
              <a:solidFill>
                <a:srgbClr val="FF0000"/>
              </a:solidFill>
              <a:latin typeface="標楷體" pitchFamily="65" charset="-120"/>
              <a:ea typeface="標楷體" pitchFamily="65" charset="-120"/>
            </a:endParaRPr>
          </a:p>
        </p:txBody>
      </p:sp>
      <p:sp>
        <p:nvSpPr>
          <p:cNvPr id="4" name="文字方塊 3"/>
          <p:cNvSpPr txBox="1"/>
          <p:nvPr/>
        </p:nvSpPr>
        <p:spPr>
          <a:xfrm>
            <a:off x="848544" y="3707794"/>
            <a:ext cx="8208912" cy="2862322"/>
          </a:xfrm>
          <a:prstGeom prst="rect">
            <a:avLst/>
          </a:prstGeom>
          <a:noFill/>
        </p:spPr>
        <p:txBody>
          <a:bodyPr wrap="square" rtlCol="0">
            <a:spAutoFit/>
          </a:bodyPr>
          <a:lstStyle/>
          <a:p>
            <a:pPr>
              <a:lnSpc>
                <a:spcPct val="200000"/>
              </a:lnSpc>
            </a:pPr>
            <a:r>
              <a:rPr lang="zh-TW" altLang="en-US" b="1" dirty="0">
                <a:latin typeface="標楷體" pitchFamily="65" charset="-120"/>
                <a:ea typeface="標楷體" pitchFamily="65" charset="-120"/>
              </a:rPr>
              <a:t>問題二、災難真是不可避免的嗎</a:t>
            </a:r>
            <a:r>
              <a:rPr lang="en-US" altLang="zh-TW" b="1" dirty="0">
                <a:latin typeface="標楷體" pitchFamily="65" charset="-120"/>
                <a:ea typeface="標楷體" pitchFamily="65" charset="-120"/>
              </a:rPr>
              <a:t>?</a:t>
            </a:r>
            <a:r>
              <a:rPr lang="zh-TW" altLang="en-US" b="1" dirty="0">
                <a:latin typeface="標楷體" pitchFamily="65" charset="-120"/>
                <a:ea typeface="標楷體" pitchFamily="65" charset="-120"/>
              </a:rPr>
              <a:t>如何避免</a:t>
            </a:r>
            <a:r>
              <a:rPr lang="en-US" altLang="zh-TW" b="1" dirty="0" smtClean="0">
                <a:latin typeface="標楷體" pitchFamily="65" charset="-120"/>
                <a:ea typeface="標楷體" pitchFamily="65" charset="-120"/>
              </a:rPr>
              <a:t>?</a:t>
            </a:r>
          </a:p>
          <a:p>
            <a:r>
              <a:rPr lang="zh-TW" altLang="en-US" b="1" dirty="0">
                <a:latin typeface="標楷體" pitchFamily="65" charset="-120"/>
                <a:ea typeface="標楷體" pitchFamily="65" charset="-120"/>
              </a:rPr>
              <a:t> </a:t>
            </a:r>
            <a:r>
              <a:rPr lang="zh-TW" altLang="en-US" b="1" dirty="0" smtClean="0">
                <a:latin typeface="標楷體" pitchFamily="65" charset="-120"/>
                <a:ea typeface="標楷體" pitchFamily="65" charset="-120"/>
              </a:rPr>
              <a:t>  </a:t>
            </a:r>
            <a:r>
              <a:rPr lang="zh-TW" altLang="en-US" b="1" dirty="0" smtClean="0">
                <a:solidFill>
                  <a:srgbClr val="FF0000"/>
                </a:solidFill>
                <a:latin typeface="標楷體" pitchFamily="65" charset="-120"/>
                <a:ea typeface="標楷體" pitchFamily="65" charset="-120"/>
              </a:rPr>
              <a:t>不一定可以避免發生這樣的事情，但可以盡量保持在較安全狀態。</a:t>
            </a:r>
            <a:endParaRPr lang="en-US" altLang="zh-TW" b="1" dirty="0" smtClean="0">
              <a:solidFill>
                <a:srgbClr val="FF0000"/>
              </a:solidFill>
              <a:latin typeface="標楷體" pitchFamily="65" charset="-120"/>
              <a:ea typeface="標楷體" pitchFamily="65" charset="-120"/>
            </a:endParaRPr>
          </a:p>
          <a:p>
            <a:r>
              <a:rPr lang="zh-TW" altLang="en-US" b="1" dirty="0">
                <a:solidFill>
                  <a:srgbClr val="FF0000"/>
                </a:solidFill>
                <a:latin typeface="標楷體" pitchFamily="65" charset="-120"/>
                <a:ea typeface="標楷體" pitchFamily="65" charset="-120"/>
              </a:rPr>
              <a:t> </a:t>
            </a:r>
            <a:r>
              <a:rPr lang="zh-TW" altLang="en-US" b="1" dirty="0" smtClean="0">
                <a:solidFill>
                  <a:srgbClr val="FF0000"/>
                </a:solidFill>
                <a:latin typeface="標楷體" pitchFamily="65" charset="-120"/>
                <a:ea typeface="標楷體" pitchFamily="65" charset="-120"/>
              </a:rPr>
              <a:t> </a:t>
            </a:r>
            <a:r>
              <a:rPr lang="en-US" altLang="zh-TW" b="1" dirty="0">
                <a:solidFill>
                  <a:srgbClr val="FF0000"/>
                </a:solidFill>
                <a:latin typeface="標楷體" pitchFamily="65" charset="-120"/>
                <a:ea typeface="標楷體" pitchFamily="65" charset="-120"/>
              </a:rPr>
              <a:t>1</a:t>
            </a:r>
            <a:r>
              <a:rPr lang="en-US" altLang="zh-TW" b="1" dirty="0" smtClean="0">
                <a:solidFill>
                  <a:srgbClr val="FF0000"/>
                </a:solidFill>
                <a:latin typeface="標楷體" pitchFamily="65" charset="-120"/>
                <a:ea typeface="標楷體" pitchFamily="65" charset="-120"/>
              </a:rPr>
              <a:t>.</a:t>
            </a:r>
            <a:r>
              <a:rPr lang="zh-TW" altLang="en-US" b="1" dirty="0" smtClean="0">
                <a:solidFill>
                  <a:srgbClr val="FF0000"/>
                </a:solidFill>
                <a:latin typeface="標楷體" pitchFamily="65" charset="-120"/>
                <a:ea typeface="標楷體" pitchFamily="65" charset="-120"/>
              </a:rPr>
              <a:t>管路</a:t>
            </a:r>
            <a:r>
              <a:rPr lang="zh-TW" altLang="en-US" b="1" dirty="0">
                <a:solidFill>
                  <a:srgbClr val="FF0000"/>
                </a:solidFill>
                <a:latin typeface="標楷體" pitchFamily="65" charset="-120"/>
                <a:ea typeface="標楷體" pitchFamily="65" charset="-120"/>
              </a:rPr>
              <a:t>要定期檢查，而且要確實的</a:t>
            </a:r>
            <a:r>
              <a:rPr lang="zh-TW" altLang="en-US" b="1" dirty="0" smtClean="0">
                <a:solidFill>
                  <a:srgbClr val="FF0000"/>
                </a:solidFill>
                <a:latin typeface="標楷體" pitchFamily="65" charset="-120"/>
                <a:ea typeface="標楷體" pitchFamily="65" charset="-120"/>
              </a:rPr>
              <a:t>檢查。 </a:t>
            </a:r>
            <a:endParaRPr lang="en-US" altLang="zh-TW" b="1" dirty="0" smtClean="0">
              <a:solidFill>
                <a:srgbClr val="FF0000"/>
              </a:solidFill>
              <a:latin typeface="標楷體" pitchFamily="65" charset="-120"/>
              <a:ea typeface="標楷體" pitchFamily="65" charset="-120"/>
            </a:endParaRPr>
          </a:p>
          <a:p>
            <a:r>
              <a:rPr lang="zh-TW" altLang="en-US" b="1" dirty="0" smtClean="0">
                <a:solidFill>
                  <a:srgbClr val="FF0000"/>
                </a:solidFill>
                <a:latin typeface="標楷體" pitchFamily="65" charset="-120"/>
                <a:ea typeface="標楷體" pitchFamily="65" charset="-120"/>
              </a:rPr>
              <a:t>  </a:t>
            </a:r>
            <a:r>
              <a:rPr lang="en-US" altLang="zh-TW" b="1" dirty="0" smtClean="0">
                <a:solidFill>
                  <a:srgbClr val="FF0000"/>
                </a:solidFill>
                <a:latin typeface="標楷體" pitchFamily="65" charset="-120"/>
                <a:ea typeface="標楷體" pitchFamily="65" charset="-120"/>
              </a:rPr>
              <a:t>2.</a:t>
            </a:r>
            <a:r>
              <a:rPr lang="zh-TW" altLang="en-US" b="1" dirty="0" smtClean="0">
                <a:solidFill>
                  <a:srgbClr val="FF0000"/>
                </a:solidFill>
                <a:latin typeface="標楷體" pitchFamily="65" charset="-120"/>
                <a:ea typeface="標楷體" pitchFamily="65" charset="-120"/>
              </a:rPr>
              <a:t>專業</a:t>
            </a:r>
            <a:r>
              <a:rPr lang="zh-TW" altLang="en-US" b="1" dirty="0">
                <a:solidFill>
                  <a:srgbClr val="FF0000"/>
                </a:solidFill>
                <a:latin typeface="標楷體" pitchFamily="65" charset="-120"/>
                <a:ea typeface="標楷體" pitchFamily="65" charset="-120"/>
              </a:rPr>
              <a:t>的維修人員和檢測人員要定期的</a:t>
            </a:r>
            <a:r>
              <a:rPr lang="zh-TW" altLang="en-US" b="1" dirty="0" smtClean="0">
                <a:solidFill>
                  <a:srgbClr val="FF0000"/>
                </a:solidFill>
                <a:latin typeface="標楷體" pitchFamily="65" charset="-120"/>
                <a:ea typeface="標楷體" pitchFamily="65" charset="-120"/>
              </a:rPr>
              <a:t>受訓且擁有正確的判斷力。 </a:t>
            </a:r>
            <a:endParaRPr lang="en-US" altLang="zh-TW" b="1" dirty="0" smtClean="0">
              <a:solidFill>
                <a:srgbClr val="FF0000"/>
              </a:solidFill>
              <a:latin typeface="標楷體" pitchFamily="65" charset="-120"/>
              <a:ea typeface="標楷體" pitchFamily="65" charset="-120"/>
            </a:endParaRPr>
          </a:p>
          <a:p>
            <a:r>
              <a:rPr lang="zh-TW" altLang="en-US" b="1" dirty="0" smtClean="0">
                <a:solidFill>
                  <a:srgbClr val="FF0000"/>
                </a:solidFill>
                <a:latin typeface="標楷體" pitchFamily="65" charset="-120"/>
                <a:ea typeface="標楷體" pitchFamily="65" charset="-120"/>
              </a:rPr>
              <a:t>  </a:t>
            </a:r>
            <a:r>
              <a:rPr lang="en-US" altLang="zh-TW" b="1" dirty="0" smtClean="0">
                <a:solidFill>
                  <a:srgbClr val="FF0000"/>
                </a:solidFill>
                <a:latin typeface="標楷體" pitchFamily="65" charset="-120"/>
                <a:ea typeface="標楷體" pitchFamily="65" charset="-120"/>
              </a:rPr>
              <a:t>3.</a:t>
            </a:r>
            <a:r>
              <a:rPr lang="zh-TW" altLang="en-US" b="1" dirty="0" smtClean="0">
                <a:solidFill>
                  <a:srgbClr val="FF0000"/>
                </a:solidFill>
                <a:latin typeface="標楷體" pitchFamily="65" charset="-120"/>
                <a:ea typeface="標楷體" pitchFamily="65" charset="-120"/>
              </a:rPr>
              <a:t>在</a:t>
            </a:r>
            <a:r>
              <a:rPr lang="zh-TW" altLang="en-US" b="1" dirty="0">
                <a:solidFill>
                  <a:srgbClr val="FF0000"/>
                </a:solidFill>
                <a:latin typeface="標楷體" pitchFamily="65" charset="-120"/>
                <a:ea typeface="標楷體" pitchFamily="65" charset="-120"/>
              </a:rPr>
              <a:t>發生漏氣時要隨即檢測出哪裡有</a:t>
            </a:r>
            <a:r>
              <a:rPr lang="zh-TW" altLang="en-US" b="1" dirty="0" smtClean="0">
                <a:solidFill>
                  <a:srgbClr val="FF0000"/>
                </a:solidFill>
                <a:latin typeface="標楷體" pitchFamily="65" charset="-120"/>
                <a:ea typeface="標楷體" pitchFamily="65" charset="-120"/>
              </a:rPr>
              <a:t>漏氣。 </a:t>
            </a:r>
            <a:endParaRPr lang="en-US" altLang="zh-TW" b="1" dirty="0" smtClean="0">
              <a:solidFill>
                <a:srgbClr val="FF0000"/>
              </a:solidFill>
              <a:latin typeface="標楷體" pitchFamily="65" charset="-120"/>
              <a:ea typeface="標楷體" pitchFamily="65" charset="-120"/>
            </a:endParaRPr>
          </a:p>
          <a:p>
            <a:r>
              <a:rPr lang="zh-TW" altLang="en-US" b="1" dirty="0" smtClean="0">
                <a:solidFill>
                  <a:srgbClr val="FF0000"/>
                </a:solidFill>
                <a:latin typeface="標楷體" pitchFamily="65" charset="-120"/>
                <a:ea typeface="標楷體" pitchFamily="65" charset="-120"/>
              </a:rPr>
              <a:t>  </a:t>
            </a:r>
            <a:r>
              <a:rPr lang="en-US" altLang="zh-TW" b="1" dirty="0" smtClean="0">
                <a:solidFill>
                  <a:srgbClr val="FF0000"/>
                </a:solidFill>
                <a:latin typeface="標楷體" pitchFamily="65" charset="-120"/>
                <a:ea typeface="標楷體" pitchFamily="65" charset="-120"/>
              </a:rPr>
              <a:t>4.</a:t>
            </a:r>
            <a:r>
              <a:rPr lang="zh-TW" altLang="en-US" b="1" dirty="0" smtClean="0">
                <a:solidFill>
                  <a:srgbClr val="FF0000"/>
                </a:solidFill>
                <a:latin typeface="標楷體" pitchFamily="65" charset="-120"/>
                <a:ea typeface="標楷體" pitchFamily="65" charset="-120"/>
              </a:rPr>
              <a:t>當下</a:t>
            </a:r>
            <a:r>
              <a:rPr lang="zh-TW" altLang="en-US" b="1" dirty="0">
                <a:solidFill>
                  <a:srgbClr val="FF0000"/>
                </a:solidFill>
                <a:latin typeface="標楷體" pitchFamily="65" charset="-120"/>
                <a:ea typeface="標楷體" pitchFamily="65" charset="-120"/>
              </a:rPr>
              <a:t>發現漏氣時需與政府呈報，叫政府通知大家避難或是策</a:t>
            </a:r>
            <a:r>
              <a:rPr lang="zh-TW" altLang="en-US" b="1" dirty="0" smtClean="0">
                <a:solidFill>
                  <a:srgbClr val="FF0000"/>
                </a:solidFill>
                <a:latin typeface="標楷體" pitchFamily="65" charset="-120"/>
                <a:ea typeface="標楷體" pitchFamily="65" charset="-120"/>
              </a:rPr>
              <a:t>離。</a:t>
            </a:r>
            <a:endParaRPr lang="en-US" altLang="zh-TW" b="1" dirty="0" smtClean="0">
              <a:solidFill>
                <a:srgbClr val="FF0000"/>
              </a:solidFill>
              <a:latin typeface="標楷體" pitchFamily="65" charset="-120"/>
              <a:ea typeface="標楷體" pitchFamily="65" charset="-120"/>
            </a:endParaRPr>
          </a:p>
          <a:p>
            <a:endParaRPr lang="en-US" altLang="zh-TW" b="1" dirty="0" smtClean="0">
              <a:solidFill>
                <a:srgbClr val="FF0000"/>
              </a:solidFill>
              <a:latin typeface="標楷體" pitchFamily="65" charset="-120"/>
              <a:ea typeface="標楷體" pitchFamily="65" charset="-120"/>
            </a:endParaRPr>
          </a:p>
          <a:p>
            <a:r>
              <a:rPr lang="zh-TW" altLang="en-US" b="1" dirty="0" smtClean="0">
                <a:solidFill>
                  <a:srgbClr val="FF0000"/>
                </a:solidFill>
                <a:latin typeface="標楷體" pitchFamily="65" charset="-120"/>
                <a:ea typeface="標楷體" pitchFamily="65" charset="-120"/>
              </a:rPr>
              <a:t> </a:t>
            </a:r>
            <a:r>
              <a:rPr lang="zh-TW" altLang="en-US" b="1" dirty="0">
                <a:solidFill>
                  <a:srgbClr val="FF0000"/>
                </a:solidFill>
                <a:latin typeface="標楷體" pitchFamily="65" charset="-120"/>
                <a:ea typeface="標楷體" pitchFamily="65" charset="-120"/>
              </a:rPr>
              <a:t> </a:t>
            </a:r>
            <a:r>
              <a:rPr lang="zh-TW" altLang="en-US" b="1" u="sng" dirty="0" smtClean="0">
                <a:latin typeface="標楷體" pitchFamily="65" charset="-120"/>
                <a:ea typeface="標楷體" pitchFamily="65" charset="-120"/>
              </a:rPr>
              <a:t>可能還有其他辦法，但對於這樣的事件可以發現很多問題需要檢討。 </a:t>
            </a:r>
            <a:r>
              <a:rPr lang="en-US" altLang="zh-TW" b="1" u="sng" dirty="0" smtClean="0">
                <a:latin typeface="標楷體" pitchFamily="65" charset="-120"/>
                <a:ea typeface="標楷體" pitchFamily="65" charset="-120"/>
              </a:rPr>
              <a:t> </a:t>
            </a:r>
            <a:r>
              <a:rPr lang="zh-TW" altLang="en-US" b="1" u="sng" dirty="0" smtClean="0">
                <a:latin typeface="標楷體" pitchFamily="65" charset="-120"/>
                <a:ea typeface="標楷體" pitchFamily="65" charset="-120"/>
              </a:rPr>
              <a:t> </a:t>
            </a:r>
            <a:endParaRPr lang="zh-TW" altLang="en-US" b="1" u="sng" dirty="0">
              <a:latin typeface="標楷體" pitchFamily="65" charset="-120"/>
              <a:ea typeface="標楷體" pitchFamily="65" charset="-120"/>
            </a:endParaRPr>
          </a:p>
        </p:txBody>
      </p:sp>
    </p:spTree>
    <p:extLst>
      <p:ext uri="{BB962C8B-B14F-4D97-AF65-F5344CB8AC3E}">
        <p14:creationId xmlns:p14="http://schemas.microsoft.com/office/powerpoint/2010/main" val="11593380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圖片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1576" y="-387424"/>
            <a:ext cx="10369151" cy="1728192"/>
          </a:xfrm>
          <a:prstGeom prst="rect">
            <a:avLst/>
          </a:prstGeom>
          <a:ln>
            <a:noFill/>
          </a:ln>
          <a:effectLst>
            <a:softEdge rad="112500"/>
          </a:effectLst>
        </p:spPr>
      </p:pic>
      <p:sp>
        <p:nvSpPr>
          <p:cNvPr id="3" name="圓角矩形 2"/>
          <p:cNvSpPr/>
          <p:nvPr/>
        </p:nvSpPr>
        <p:spPr>
          <a:xfrm>
            <a:off x="-579876" y="501194"/>
            <a:ext cx="2955666" cy="720080"/>
          </a:xfrm>
          <a:prstGeom prst="round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zh-TW" altLang="en-US" sz="3600" b="1" dirty="0" smtClean="0">
                <a:latin typeface="標楷體" pitchFamily="65" charset="-120"/>
                <a:ea typeface="標楷體" pitchFamily="65" charset="-120"/>
              </a:rPr>
              <a:t>  參考文獻  </a:t>
            </a:r>
            <a:endParaRPr lang="zh-TW" altLang="en-US" sz="3600" b="1" dirty="0">
              <a:latin typeface="標楷體" pitchFamily="65" charset="-120"/>
              <a:ea typeface="標楷體" pitchFamily="65" charset="-120"/>
            </a:endParaRPr>
          </a:p>
        </p:txBody>
      </p:sp>
      <p:sp>
        <p:nvSpPr>
          <p:cNvPr id="2" name="矩形 1"/>
          <p:cNvSpPr/>
          <p:nvPr/>
        </p:nvSpPr>
        <p:spPr>
          <a:xfrm>
            <a:off x="1424608" y="1746752"/>
            <a:ext cx="6192688" cy="707886"/>
          </a:xfrm>
          <a:prstGeom prst="rect">
            <a:avLst/>
          </a:prstGeom>
        </p:spPr>
        <p:txBody>
          <a:bodyPr wrap="square">
            <a:spAutoFit/>
          </a:bodyPr>
          <a:lstStyle/>
          <a:p>
            <a:r>
              <a:rPr lang="en-US" altLang="zh-TW" dirty="0">
                <a:hlinkClick r:id="rId3"/>
              </a:rPr>
              <a:t>http://</a:t>
            </a:r>
            <a:r>
              <a:rPr lang="en-US" altLang="zh-TW" dirty="0" smtClean="0">
                <a:hlinkClick r:id="rId3"/>
              </a:rPr>
              <a:t>news.tvbs.com.tw/old-news.html?nid=541355</a:t>
            </a:r>
            <a:endParaRPr lang="en-US" altLang="zh-TW" dirty="0" smtClean="0"/>
          </a:p>
          <a:p>
            <a:endParaRPr lang="zh-TW" altLang="en-US" dirty="0"/>
          </a:p>
        </p:txBody>
      </p:sp>
      <p:sp>
        <p:nvSpPr>
          <p:cNvPr id="4" name="矩形 3"/>
          <p:cNvSpPr/>
          <p:nvPr/>
        </p:nvSpPr>
        <p:spPr>
          <a:xfrm>
            <a:off x="1352600" y="2492896"/>
            <a:ext cx="7272808" cy="1323439"/>
          </a:xfrm>
          <a:prstGeom prst="rect">
            <a:avLst/>
          </a:prstGeom>
        </p:spPr>
        <p:txBody>
          <a:bodyPr wrap="square">
            <a:spAutoFit/>
          </a:bodyPr>
          <a:lstStyle/>
          <a:p>
            <a:r>
              <a:rPr lang="en-US" altLang="zh-TW" dirty="0">
                <a:hlinkClick r:id="rId4"/>
              </a:rPr>
              <a:t>https://</a:t>
            </a:r>
            <a:r>
              <a:rPr lang="en-US" altLang="zh-TW" dirty="0" smtClean="0">
                <a:hlinkClick r:id="rId4"/>
              </a:rPr>
              <a:t>zh.wikipedia.org/zh-tw/2014%E5%B9%B4%E8%87%BA%E7%81%A3%E9%AB%98%E9%9B%84%E6%B0%A3%E7%88%86%E4%BA%8B%E6%95%85</a:t>
            </a:r>
            <a:endParaRPr lang="en-US" altLang="zh-TW" dirty="0" smtClean="0"/>
          </a:p>
          <a:p>
            <a:endParaRPr lang="zh-TW" altLang="en-US" dirty="0"/>
          </a:p>
        </p:txBody>
      </p:sp>
      <p:sp>
        <p:nvSpPr>
          <p:cNvPr id="5" name="矩形 4"/>
          <p:cNvSpPr/>
          <p:nvPr/>
        </p:nvSpPr>
        <p:spPr>
          <a:xfrm>
            <a:off x="1424608" y="3717031"/>
            <a:ext cx="6984776" cy="2246769"/>
          </a:xfrm>
          <a:prstGeom prst="rect">
            <a:avLst/>
          </a:prstGeom>
        </p:spPr>
        <p:txBody>
          <a:bodyPr wrap="square">
            <a:spAutoFit/>
          </a:bodyPr>
          <a:lstStyle/>
          <a:p>
            <a:r>
              <a:rPr lang="en-US" altLang="zh-TW" u="sng" dirty="0">
                <a:solidFill>
                  <a:srgbClr val="0000FF"/>
                </a:solidFill>
              </a:rPr>
              <a:t>https://www.google.com.tw/url?sa=i&amp;rct=j&amp;q=&amp;esrc=s&amp;source=images&amp;cd=&amp; cad=</a:t>
            </a:r>
            <a:r>
              <a:rPr lang="en-US" altLang="zh-TW" u="sng" dirty="0" err="1">
                <a:solidFill>
                  <a:srgbClr val="0000FF"/>
                </a:solidFill>
              </a:rPr>
              <a:t>rja&amp;uact</a:t>
            </a:r>
            <a:r>
              <a:rPr lang="en-US" altLang="zh-TW" u="sng" dirty="0">
                <a:solidFill>
                  <a:srgbClr val="0000FF"/>
                </a:solidFill>
              </a:rPr>
              <a:t>=8&amp;ved=0ahUKEwjhrfLlx5PNAhXBjJQKHSZOChQQjRwIBw&amp;url=https% 3A%2F%2Fanntw.com%2Farticles%2F20140731-mxXP&amp;psig=AFQjCNER2gSzMYeaiWM </a:t>
            </a:r>
            <a:r>
              <a:rPr lang="en-US" altLang="zh-TW" u="sng" dirty="0" smtClean="0">
                <a:solidFill>
                  <a:srgbClr val="0000FF"/>
                </a:solidFill>
              </a:rPr>
              <a:t>PV-glOAZk8EQ-rQ&amp;ust=1465307370899819</a:t>
            </a:r>
          </a:p>
        </p:txBody>
      </p:sp>
    </p:spTree>
    <p:extLst>
      <p:ext uri="{BB962C8B-B14F-4D97-AF65-F5344CB8AC3E}">
        <p14:creationId xmlns:p14="http://schemas.microsoft.com/office/powerpoint/2010/main" val="240103360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493</TotalTime>
  <Words>1230</Words>
  <Application>Microsoft Office PowerPoint</Application>
  <PresentationFormat>A4 紙張 (210x297 公釐)</PresentationFormat>
  <Paragraphs>45</Paragraphs>
  <Slides>10</Slides>
  <Notes>0</Notes>
  <HiddenSlides>0</HiddenSlides>
  <MMClips>0</MMClips>
  <ScaleCrop>false</ScaleCrop>
  <HeadingPairs>
    <vt:vector size="4" baseType="variant">
      <vt:variant>
        <vt:lpstr>佈景主題</vt:lpstr>
      </vt:variant>
      <vt:variant>
        <vt:i4>1</vt:i4>
      </vt:variant>
      <vt:variant>
        <vt:lpstr>投影片標題</vt:lpstr>
      </vt:variant>
      <vt:variant>
        <vt:i4>10</vt:i4>
      </vt:variant>
    </vt:vector>
  </HeadingPairs>
  <TitlesOfParts>
    <vt:vector size="11" baseType="lpstr">
      <vt:lpstr>Office 佈景主題</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張淯翔</dc:creator>
  <cp:lastModifiedBy>蔡侑倫</cp:lastModifiedBy>
  <cp:revision>25</cp:revision>
  <dcterms:created xsi:type="dcterms:W3CDTF">2016-12-18T07:17:25Z</dcterms:created>
  <dcterms:modified xsi:type="dcterms:W3CDTF">2016-12-20T15:14:20Z</dcterms:modified>
</cp:coreProperties>
</file>