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20" name="頁尾版面配置區 19"/>
          <p:cNvSpPr>
            <a:spLocks noGrp="1"/>
          </p:cNvSpPr>
          <p:nvPr>
            <p:ph type="ftr" sz="quarter" idx="11"/>
          </p:nvPr>
        </p:nvSpPr>
        <p:spPr/>
        <p:txBody>
          <a:bodyPr/>
          <a:lstStyle>
            <a:extLst/>
          </a:lstStyle>
          <a:p>
            <a:endParaRPr lang="zh-TW" altLang="en-US"/>
          </a:p>
        </p:txBody>
      </p:sp>
      <p:sp>
        <p:nvSpPr>
          <p:cNvPr id="10" name="投影片編號版面配置區 9"/>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fld id="{7D03067C-001B-4CFA-AB7B-D2568E66E93A}" type="datetimeFigureOut">
              <a:rPr lang="zh-TW" altLang="en-US" smtClean="0"/>
              <a:t>2011/10/11</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EC0A311B-2A40-4890-B1AF-DBC8008D07D0}"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D03067C-001B-4CFA-AB7B-D2568E66E93A}" type="datetimeFigureOut">
              <a:rPr lang="zh-TW" altLang="en-US" smtClean="0"/>
              <a:t>2011/10/11</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C0A311B-2A40-4890-B1AF-DBC8008D07D0}"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28728" y="785794"/>
            <a:ext cx="7406640" cy="1472184"/>
          </a:xfrm>
        </p:spPr>
        <p:txBody>
          <a:bodyPr>
            <a:normAutofit fontScale="90000"/>
          </a:bodyPr>
          <a:lstStyle/>
          <a:p>
            <a:r>
              <a:rPr lang="zh-TW" altLang="en-US" dirty="0" smtClean="0"/>
              <a:t>工程與社會專題</a:t>
            </a:r>
            <a:r>
              <a:rPr lang="en-US" altLang="zh-TW" dirty="0" smtClean="0"/>
              <a:t/>
            </a:r>
            <a:br>
              <a:rPr lang="en-US" altLang="zh-TW" dirty="0" smtClean="0"/>
            </a:br>
            <a:r>
              <a:rPr lang="zh-TW" altLang="en-US" dirty="0" smtClean="0"/>
              <a:t> </a:t>
            </a:r>
            <a:r>
              <a:rPr lang="zh-TW" altLang="en-US" dirty="0" smtClean="0"/>
              <a:t>                   </a:t>
            </a:r>
            <a:r>
              <a:rPr lang="zh-TW" altLang="en-US" sz="1800" dirty="0" smtClean="0"/>
              <a:t>第四組討論與報告</a:t>
            </a:r>
            <a:r>
              <a:rPr lang="en-US" altLang="zh-TW" sz="1800" dirty="0" smtClean="0"/>
              <a:t/>
            </a:r>
            <a:br>
              <a:rPr lang="en-US" altLang="zh-TW" sz="1800" dirty="0" smtClean="0"/>
            </a:br>
            <a:r>
              <a:rPr lang="zh-TW" altLang="en-US" sz="1800" dirty="0" smtClean="0"/>
              <a:t>報告主題</a:t>
            </a:r>
            <a:r>
              <a:rPr lang="zh-TW" altLang="en-US" sz="1800" dirty="0" smtClean="0"/>
              <a:t>：討論議題</a:t>
            </a:r>
            <a:r>
              <a:rPr lang="en-US" altLang="zh-TW" sz="1800" dirty="0" smtClean="0"/>
              <a:t>C</a:t>
            </a:r>
            <a:endParaRPr lang="zh-TW" altLang="en-US" dirty="0"/>
          </a:p>
        </p:txBody>
      </p:sp>
      <p:sp>
        <p:nvSpPr>
          <p:cNvPr id="3" name="副標題 2"/>
          <p:cNvSpPr>
            <a:spLocks noGrp="1"/>
          </p:cNvSpPr>
          <p:nvPr>
            <p:ph type="subTitle" idx="1"/>
          </p:nvPr>
        </p:nvSpPr>
        <p:spPr>
          <a:xfrm>
            <a:off x="1737360" y="3643314"/>
            <a:ext cx="7406640" cy="3793514"/>
          </a:xfrm>
        </p:spPr>
        <p:txBody>
          <a:bodyPr>
            <a:normAutofit/>
          </a:bodyPr>
          <a:lstStyle/>
          <a:p>
            <a:r>
              <a:rPr lang="zh-TW" altLang="en-US" dirty="0" smtClean="0"/>
              <a:t>組員</a:t>
            </a:r>
            <a:r>
              <a:rPr lang="zh-TW" altLang="en-US" dirty="0" smtClean="0"/>
              <a:t>：</a:t>
            </a:r>
            <a:r>
              <a:rPr lang="en-US" altLang="zh-TW" dirty="0" smtClean="0"/>
              <a:t>497G0041</a:t>
            </a:r>
            <a:r>
              <a:rPr lang="zh-TW" altLang="en-US" dirty="0" smtClean="0"/>
              <a:t>   高伍彥    </a:t>
            </a:r>
            <a:r>
              <a:rPr lang="en-US" altLang="zh-TW" dirty="0" smtClean="0"/>
              <a:t>(</a:t>
            </a:r>
            <a:r>
              <a:rPr lang="zh-TW" altLang="en-US" dirty="0" smtClean="0"/>
              <a:t>組長</a:t>
            </a:r>
            <a:r>
              <a:rPr lang="en-US" altLang="zh-TW" dirty="0" smtClean="0"/>
              <a:t>)</a:t>
            </a:r>
          </a:p>
          <a:p>
            <a:r>
              <a:rPr lang="zh-TW" altLang="en-US" dirty="0" smtClean="0"/>
              <a:t> </a:t>
            </a:r>
            <a:r>
              <a:rPr lang="zh-TW" altLang="en-US" dirty="0" smtClean="0"/>
              <a:t>     </a:t>
            </a:r>
            <a:r>
              <a:rPr lang="en-US" altLang="zh-TW" dirty="0" smtClean="0"/>
              <a:t>497G0043</a:t>
            </a:r>
            <a:r>
              <a:rPr lang="zh-TW" altLang="en-US" dirty="0" smtClean="0"/>
              <a:t>   許紹沂</a:t>
            </a:r>
            <a:endParaRPr lang="en-US" altLang="zh-TW" dirty="0" smtClean="0"/>
          </a:p>
          <a:p>
            <a:r>
              <a:rPr lang="zh-TW" altLang="en-US" dirty="0" smtClean="0"/>
              <a:t> </a:t>
            </a:r>
            <a:r>
              <a:rPr lang="zh-TW" altLang="en-US" dirty="0" smtClean="0"/>
              <a:t>     </a:t>
            </a:r>
            <a:r>
              <a:rPr lang="en-US" altLang="zh-TW" dirty="0" smtClean="0"/>
              <a:t>497G0053</a:t>
            </a:r>
            <a:r>
              <a:rPr lang="zh-TW" altLang="en-US" dirty="0" smtClean="0"/>
              <a:t>   陳識翔</a:t>
            </a:r>
            <a:endParaRPr lang="en-US" altLang="zh-TW" dirty="0" smtClean="0"/>
          </a:p>
          <a:p>
            <a:r>
              <a:rPr lang="zh-TW" altLang="en-US" dirty="0" smtClean="0"/>
              <a:t> </a:t>
            </a:r>
            <a:r>
              <a:rPr lang="zh-TW" altLang="en-US" dirty="0" smtClean="0"/>
              <a:t>     </a:t>
            </a:r>
            <a:r>
              <a:rPr lang="en-US" altLang="zh-TW" dirty="0" smtClean="0"/>
              <a:t>497G0065</a:t>
            </a:r>
            <a:r>
              <a:rPr lang="zh-TW" altLang="en-US" dirty="0" smtClean="0"/>
              <a:t>   郭</a:t>
            </a:r>
            <a:r>
              <a:rPr lang="zh-TW" altLang="en-US" dirty="0" smtClean="0"/>
              <a:t>蕙</a:t>
            </a:r>
            <a:r>
              <a:rPr lang="zh-TW" altLang="en-US" dirty="0" smtClean="0"/>
              <a:t>瑄</a:t>
            </a:r>
            <a:endParaRPr lang="en-US" altLang="zh-TW" dirty="0" smtClean="0"/>
          </a:p>
          <a:p>
            <a:r>
              <a:rPr lang="zh-TW" altLang="en-US" dirty="0" smtClean="0"/>
              <a:t> </a:t>
            </a:r>
            <a:r>
              <a:rPr lang="zh-TW" altLang="en-US" dirty="0" smtClean="0"/>
              <a:t>     </a:t>
            </a:r>
            <a:r>
              <a:rPr lang="en-US" altLang="zh-TW" dirty="0" smtClean="0"/>
              <a:t>497G0079</a:t>
            </a:r>
            <a:r>
              <a:rPr lang="zh-TW" altLang="en-US" dirty="0" smtClean="0"/>
              <a:t>   陳金村</a:t>
            </a:r>
            <a:endParaRPr lang="en-US" altLang="zh-TW" dirty="0" smtClean="0"/>
          </a:p>
          <a:p>
            <a:r>
              <a:rPr lang="zh-TW" altLang="en-US" dirty="0" smtClean="0"/>
              <a:t> </a:t>
            </a:r>
            <a:r>
              <a:rPr lang="zh-TW" altLang="en-US" dirty="0" smtClean="0"/>
              <a:t>     </a:t>
            </a:r>
            <a:r>
              <a:rPr lang="en-US" altLang="zh-TW" dirty="0" smtClean="0"/>
              <a:t>497G0113</a:t>
            </a:r>
            <a:r>
              <a:rPr lang="zh-TW" altLang="en-US" dirty="0" smtClean="0"/>
              <a:t>   陳義邦</a:t>
            </a:r>
            <a:endParaRPr lang="en-US" altLang="zh-TW" dirty="0" smtClean="0"/>
          </a:p>
          <a:p>
            <a:endParaRPr lang="zh-TW" altLang="en-US" dirty="0" smtClean="0"/>
          </a:p>
          <a:p>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28728" y="-428652"/>
            <a:ext cx="7406640" cy="1472184"/>
          </a:xfrm>
        </p:spPr>
        <p:txBody>
          <a:bodyPr/>
          <a:lstStyle/>
          <a:p>
            <a:pPr algn="ctr"/>
            <a:r>
              <a:rPr lang="zh-TW" altLang="en-US" dirty="0" smtClean="0"/>
              <a:t>討論議題</a:t>
            </a:r>
            <a:endParaRPr lang="zh-TW" altLang="en-US" dirty="0"/>
          </a:p>
        </p:txBody>
      </p:sp>
      <p:sp>
        <p:nvSpPr>
          <p:cNvPr id="3" name="副標題 2"/>
          <p:cNvSpPr>
            <a:spLocks noGrp="1"/>
          </p:cNvSpPr>
          <p:nvPr>
            <p:ph type="subTitle" idx="1"/>
          </p:nvPr>
        </p:nvSpPr>
        <p:spPr>
          <a:xfrm>
            <a:off x="1285852" y="1071546"/>
            <a:ext cx="7643866" cy="5500726"/>
          </a:xfrm>
        </p:spPr>
        <p:txBody>
          <a:bodyPr>
            <a:normAutofit fontScale="92500"/>
          </a:bodyPr>
          <a:lstStyle/>
          <a:p>
            <a:pPr lvl="0"/>
            <a:r>
              <a:rPr lang="en-US" altLang="zh-TW" dirty="0" smtClean="0"/>
              <a:t>1</a:t>
            </a:r>
            <a:r>
              <a:rPr lang="en-US" altLang="zh-TW" dirty="0" smtClean="0"/>
              <a:t>.</a:t>
            </a:r>
            <a:r>
              <a:rPr lang="zh-TW" altLang="en-US" dirty="0" smtClean="0"/>
              <a:t>新聞</a:t>
            </a:r>
            <a:r>
              <a:rPr lang="zh-TW" altLang="en-US" dirty="0" smtClean="0"/>
              <a:t>所敘說的悠遊卡破解手法的正確性為何？請使用</a:t>
            </a:r>
            <a:r>
              <a:rPr lang="zh-TW" altLang="en-US" dirty="0" smtClean="0"/>
              <a:t>自己</a:t>
            </a:r>
            <a:r>
              <a:rPr lang="zh-TW" altLang="en-US" dirty="0" smtClean="0"/>
              <a:t>的觀念嘗試解說這次駭客事件使用的手法</a:t>
            </a:r>
            <a:r>
              <a:rPr lang="zh-TW" altLang="en-US" dirty="0" smtClean="0"/>
              <a:t>。</a:t>
            </a:r>
            <a:endParaRPr lang="en-US" altLang="zh-TW" dirty="0" smtClean="0"/>
          </a:p>
          <a:p>
            <a:pPr lvl="0"/>
            <a:endParaRPr lang="en-US" altLang="zh-TW" dirty="0" smtClean="0"/>
          </a:p>
          <a:p>
            <a:r>
              <a:rPr lang="zh-TW" altLang="en-US" dirty="0" smtClean="0"/>
              <a:t>討論結果：</a:t>
            </a:r>
            <a:endParaRPr lang="en-US" altLang="zh-TW" dirty="0" smtClean="0"/>
          </a:p>
          <a:p>
            <a:r>
              <a:rPr lang="zh-TW" altLang="en-US" dirty="0" smtClean="0"/>
              <a:t>    要</a:t>
            </a:r>
            <a:r>
              <a:rPr lang="zh-TW" altLang="en-US" dirty="0" smtClean="0"/>
              <a:t>取得悠悠卡晶片的內容，然後破解他的手法，再去美國買機器來破解，這位駭客破解的不是悠遊卡的加密演算法，而是入侵加值系統，但是與資料庫的金額不一樣就曝光了，是一位很聰明的駭客。</a:t>
            </a:r>
            <a:endParaRPr lang="en-US" altLang="zh-TW" dirty="0" smtClean="0"/>
          </a:p>
          <a:p>
            <a:r>
              <a:rPr lang="zh-TW" altLang="en-US" dirty="0" smtClean="0"/>
              <a:t>控</a:t>
            </a:r>
            <a:r>
              <a:rPr lang="zh-TW" altLang="en-US" dirty="0" smtClean="0"/>
              <a:t>台判讀</a:t>
            </a:r>
          </a:p>
          <a:p>
            <a:r>
              <a:rPr lang="en-US" altLang="zh-TW" dirty="0" smtClean="0"/>
              <a:t>2</a:t>
            </a:r>
            <a:r>
              <a:rPr lang="en-US" altLang="zh-TW" dirty="0" smtClean="0"/>
              <a:t>.</a:t>
            </a:r>
            <a:r>
              <a:rPr lang="zh-TW" altLang="en-US" dirty="0" smtClean="0"/>
              <a:t>悠</a:t>
            </a:r>
            <a:r>
              <a:rPr lang="zh-TW" altLang="en-US" dirty="0" smtClean="0"/>
              <a:t>遊卡公司所說的「四道程序」是哪四道？請簡單介紹</a:t>
            </a:r>
            <a:r>
              <a:rPr lang="zh-TW" altLang="en-US" dirty="0" smtClean="0"/>
              <a:t>。</a:t>
            </a:r>
            <a:endParaRPr lang="en-US" altLang="zh-TW" dirty="0" smtClean="0"/>
          </a:p>
          <a:p>
            <a:r>
              <a:rPr lang="zh-TW" altLang="en-US" dirty="0" smtClean="0"/>
              <a:t>討論結果：</a:t>
            </a:r>
            <a:endParaRPr lang="en-US" altLang="zh-TW" dirty="0" smtClean="0"/>
          </a:p>
          <a:p>
            <a:r>
              <a:rPr lang="zh-TW" altLang="en-US" dirty="0" smtClean="0"/>
              <a:t>       </a:t>
            </a:r>
            <a:r>
              <a:rPr lang="en-US" altLang="zh-TW" dirty="0" smtClean="0"/>
              <a:t>1.</a:t>
            </a:r>
            <a:r>
              <a:rPr lang="zh-TW" altLang="en-US" dirty="0" smtClean="0"/>
              <a:t>設密碼 </a:t>
            </a:r>
            <a:r>
              <a:rPr lang="en-US" altLang="zh-TW" dirty="0" smtClean="0"/>
              <a:t>2.</a:t>
            </a:r>
            <a:r>
              <a:rPr lang="zh-TW" altLang="en-US" dirty="0" smtClean="0"/>
              <a:t>隨機變換密碼 </a:t>
            </a:r>
            <a:r>
              <a:rPr lang="en-US" altLang="zh-TW" dirty="0" smtClean="0"/>
              <a:t>3.</a:t>
            </a:r>
            <a:r>
              <a:rPr lang="zh-TW" altLang="en-US" dirty="0" smtClean="0"/>
              <a:t>辨認真假 </a:t>
            </a:r>
            <a:r>
              <a:rPr lang="en-US" altLang="zh-TW" dirty="0" smtClean="0"/>
              <a:t>4.</a:t>
            </a:r>
            <a:r>
              <a:rPr lang="zh-TW" altLang="en-US" dirty="0" smtClean="0"/>
              <a:t>主</a:t>
            </a:r>
          </a:p>
          <a:p>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928662" y="-1143032"/>
            <a:ext cx="7406640" cy="1472184"/>
          </a:xfrm>
        </p:spPr>
        <p:txBody>
          <a:bodyPr/>
          <a:lstStyle/>
          <a:p>
            <a:endParaRPr lang="zh-TW" altLang="en-US" dirty="0"/>
          </a:p>
        </p:txBody>
      </p:sp>
      <p:sp>
        <p:nvSpPr>
          <p:cNvPr id="3" name="副標題 2"/>
          <p:cNvSpPr>
            <a:spLocks noGrp="1"/>
          </p:cNvSpPr>
          <p:nvPr>
            <p:ph type="subTitle" idx="1"/>
          </p:nvPr>
        </p:nvSpPr>
        <p:spPr>
          <a:xfrm>
            <a:off x="1214414" y="428604"/>
            <a:ext cx="7715304" cy="5786478"/>
          </a:xfrm>
        </p:spPr>
        <p:txBody>
          <a:bodyPr>
            <a:normAutofit fontScale="92500" lnSpcReduction="10000"/>
          </a:bodyPr>
          <a:lstStyle/>
          <a:p>
            <a:r>
              <a:rPr lang="en-US" altLang="zh-TW" sz="2800" dirty="0" smtClean="0"/>
              <a:t>3.</a:t>
            </a:r>
            <a:r>
              <a:rPr lang="zh-TW" altLang="en-US" sz="2800" dirty="0" smtClean="0"/>
              <a:t>目前悠遊卡所使的應用技術與晶片卡所使用</a:t>
            </a:r>
            <a:r>
              <a:rPr lang="zh-TW" altLang="en-US" sz="2800" dirty="0" smtClean="0"/>
              <a:t>的</a:t>
            </a:r>
            <a:endParaRPr lang="en-US" altLang="zh-TW" sz="2800" dirty="0" smtClean="0"/>
          </a:p>
          <a:p>
            <a:r>
              <a:rPr lang="zh-TW" altLang="en-US" sz="2800" dirty="0" smtClean="0"/>
              <a:t> </a:t>
            </a:r>
            <a:r>
              <a:rPr lang="zh-TW" altLang="en-US" sz="2800" dirty="0" smtClean="0"/>
              <a:t> 應用</a:t>
            </a:r>
            <a:r>
              <a:rPr lang="zh-TW" altLang="en-US" sz="2800" dirty="0" smtClean="0"/>
              <a:t>技術</a:t>
            </a:r>
            <a:r>
              <a:rPr lang="zh-TW" altLang="en-US" sz="2800" dirty="0" smtClean="0"/>
              <a:t>有何</a:t>
            </a:r>
            <a:r>
              <a:rPr lang="zh-TW" altLang="en-US" sz="2800" dirty="0" smtClean="0"/>
              <a:t>差別</a:t>
            </a:r>
            <a:r>
              <a:rPr lang="zh-TW" altLang="en-US" sz="2800" dirty="0" smtClean="0"/>
              <a:t>？</a:t>
            </a:r>
            <a:endParaRPr lang="en-US" altLang="zh-TW" sz="2800" dirty="0" smtClean="0"/>
          </a:p>
          <a:p>
            <a:endParaRPr lang="en-US" altLang="zh-TW" sz="2800" dirty="0" smtClean="0"/>
          </a:p>
          <a:p>
            <a:r>
              <a:rPr lang="zh-TW" altLang="en-US" sz="2800" dirty="0" smtClean="0"/>
              <a:t>討論結果</a:t>
            </a:r>
            <a:r>
              <a:rPr lang="zh-TW" altLang="en-US" sz="2800" dirty="0" smtClean="0"/>
              <a:t>：</a:t>
            </a:r>
            <a:endParaRPr lang="en-US" altLang="zh-TW" sz="2800" dirty="0" smtClean="0"/>
          </a:p>
          <a:p>
            <a:r>
              <a:rPr lang="zh-TW" altLang="en-US" sz="2800" dirty="0" smtClean="0"/>
              <a:t> </a:t>
            </a:r>
            <a:r>
              <a:rPr lang="zh-TW" altLang="en-US" sz="2800" dirty="0" smtClean="0"/>
              <a:t>   在</a:t>
            </a:r>
            <a:r>
              <a:rPr lang="zh-TW" altLang="en-US" sz="2800" dirty="0" smtClean="0"/>
              <a:t>晶片卡安全防護上，除了記憶體內建的加解密演算法</a:t>
            </a:r>
            <a:r>
              <a:rPr lang="en-US" altLang="zh-TW" sz="2800" dirty="0" smtClean="0"/>
              <a:t>Crypto 1</a:t>
            </a:r>
            <a:r>
              <a:rPr lang="zh-TW" altLang="en-US" sz="2800" dirty="0" smtClean="0"/>
              <a:t>的安全防護外，透過基碼多樣化，每張悠遊卡都是不同金鑰，一次只能破解一張悠遊卡，無法大量複製已破解的卡片使用。另外，他說，悠遊卡本身也有獨特的防偽機制，即便同為</a:t>
            </a:r>
            <a:r>
              <a:rPr lang="en-US" altLang="zh-TW" sz="2800" dirty="0" err="1" smtClean="0"/>
              <a:t>Mifare</a:t>
            </a:r>
            <a:r>
              <a:rPr lang="zh-TW" altLang="en-US" sz="2800" dirty="0" smtClean="0"/>
              <a:t>卡，要破解悠遊卡只能拿現成的悠遊卡來破解，無法把非悠遊卡當成悠遊卡使用。最後一關則是透過後臺進行每天交易查核，若有異常資料則會先進行鎖卡。</a:t>
            </a:r>
            <a:br>
              <a:rPr lang="zh-TW" altLang="en-US" sz="2800" dirty="0" smtClean="0"/>
            </a:br>
            <a:endParaRPr lang="zh-TW" altLang="en-US" sz="2800" dirty="0" smtClean="0"/>
          </a:p>
          <a:p>
            <a:r>
              <a:rPr lang="zh-TW" altLang="en-US" sz="2800" dirty="0" smtClean="0"/>
              <a:t> </a:t>
            </a:r>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28728" y="-1214470"/>
            <a:ext cx="7406640" cy="1472184"/>
          </a:xfrm>
        </p:spPr>
        <p:txBody>
          <a:bodyPr/>
          <a:lstStyle/>
          <a:p>
            <a:endParaRPr lang="zh-TW" altLang="en-US" dirty="0"/>
          </a:p>
        </p:txBody>
      </p:sp>
      <p:sp>
        <p:nvSpPr>
          <p:cNvPr id="3" name="副標題 2"/>
          <p:cNvSpPr>
            <a:spLocks noGrp="1"/>
          </p:cNvSpPr>
          <p:nvPr>
            <p:ph type="subTitle" idx="1"/>
          </p:nvPr>
        </p:nvSpPr>
        <p:spPr>
          <a:xfrm>
            <a:off x="1142976" y="214290"/>
            <a:ext cx="7715304" cy="6357982"/>
          </a:xfrm>
        </p:spPr>
        <p:txBody>
          <a:bodyPr/>
          <a:lstStyle/>
          <a:p>
            <a:r>
              <a:rPr lang="en-US" altLang="zh-TW" dirty="0" smtClean="0"/>
              <a:t>4</a:t>
            </a:r>
            <a:r>
              <a:rPr lang="en-US" altLang="zh-TW" dirty="0" smtClean="0"/>
              <a:t>.</a:t>
            </a:r>
            <a:r>
              <a:rPr lang="zh-TW" altLang="en-US" dirty="0" smtClean="0"/>
              <a:t> </a:t>
            </a:r>
            <a:r>
              <a:rPr lang="en-US" altLang="zh-TW" dirty="0" smtClean="0"/>
              <a:t>RFID</a:t>
            </a:r>
            <a:r>
              <a:rPr lang="zh-TW" altLang="en-US" dirty="0" smtClean="0"/>
              <a:t>是什麼？請簡單敘說原理與應用</a:t>
            </a:r>
            <a:r>
              <a:rPr lang="zh-TW" altLang="en-US" dirty="0" smtClean="0"/>
              <a:t>。</a:t>
            </a:r>
            <a:endParaRPr lang="en-US" altLang="zh-TW" dirty="0" smtClean="0"/>
          </a:p>
          <a:p>
            <a:endParaRPr lang="en-US" altLang="zh-TW" dirty="0" smtClean="0"/>
          </a:p>
          <a:p>
            <a:r>
              <a:rPr lang="zh-TW" altLang="en-US" sz="2400" dirty="0" smtClean="0"/>
              <a:t>討論結果</a:t>
            </a:r>
            <a:r>
              <a:rPr lang="zh-TW" altLang="en-US" sz="2400" dirty="0" smtClean="0"/>
              <a:t>：</a:t>
            </a:r>
            <a:endParaRPr lang="en-US" altLang="zh-TW" sz="2400" dirty="0" smtClean="0"/>
          </a:p>
          <a:p>
            <a:r>
              <a:rPr lang="zh-TW" altLang="en-US" sz="2400" dirty="0" smtClean="0"/>
              <a:t>    </a:t>
            </a:r>
            <a:r>
              <a:rPr lang="en-US" altLang="zh-TW" sz="2400" dirty="0" smtClean="0"/>
              <a:t>RFID (Radio Frequency Identification )</a:t>
            </a:r>
            <a:r>
              <a:rPr lang="zh-TW" altLang="en-US" sz="2400" dirty="0" smtClean="0"/>
              <a:t>－「無線射頻身份識別系統」，我們常稱為感應卡、感應式</a:t>
            </a:r>
            <a:r>
              <a:rPr lang="en-US" altLang="zh-TW" sz="2400" dirty="0" smtClean="0"/>
              <a:t>IC</a:t>
            </a:r>
            <a:r>
              <a:rPr lang="zh-TW" altLang="en-US" sz="2400" dirty="0" smtClean="0"/>
              <a:t>卡或近接卡、非接觸卡等等。是針對接觸式系統的缺點而發展出來，利用射頻訊號以無線方式傳送及接收數據資料且同時使用此射頻訊號來做無線傳能，因此識別卡不需與讀卡機接觸即可做資料的交換</a:t>
            </a:r>
            <a:r>
              <a:rPr lang="en-US" altLang="zh-TW" sz="2400" dirty="0" smtClean="0"/>
              <a:t>, </a:t>
            </a:r>
            <a:r>
              <a:rPr lang="zh-TW" altLang="en-US" sz="2400" dirty="0" smtClean="0"/>
              <a:t>而且卡片本身不需使用電池</a:t>
            </a:r>
            <a:r>
              <a:rPr lang="en-US" altLang="zh-TW" sz="2400" dirty="0" smtClean="0"/>
              <a:t>, </a:t>
            </a:r>
            <a:r>
              <a:rPr lang="zh-TW" altLang="en-US" sz="2400" dirty="0" smtClean="0"/>
              <a:t>所以卡片就可以永久工作。</a:t>
            </a:r>
            <a:br>
              <a:rPr lang="zh-TW" altLang="en-US" sz="2400" dirty="0" smtClean="0"/>
            </a:br>
            <a:endParaRPr lang="zh-TW" altLang="en-US" sz="2400" dirty="0" smtClean="0"/>
          </a:p>
          <a:p>
            <a:endParaRPr lang="en-US" altLang="zh-TW"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214414" y="-1071594"/>
            <a:ext cx="7406640" cy="1472184"/>
          </a:xfrm>
        </p:spPr>
        <p:txBody>
          <a:bodyPr/>
          <a:lstStyle/>
          <a:p>
            <a:endParaRPr lang="zh-TW" altLang="en-US" dirty="0"/>
          </a:p>
        </p:txBody>
      </p:sp>
      <p:sp>
        <p:nvSpPr>
          <p:cNvPr id="3" name="副標題 2"/>
          <p:cNvSpPr>
            <a:spLocks noGrp="1"/>
          </p:cNvSpPr>
          <p:nvPr>
            <p:ph type="subTitle" idx="1"/>
          </p:nvPr>
        </p:nvSpPr>
        <p:spPr>
          <a:xfrm>
            <a:off x="1142976" y="428604"/>
            <a:ext cx="7786742" cy="5429288"/>
          </a:xfrm>
        </p:spPr>
        <p:txBody>
          <a:bodyPr/>
          <a:lstStyle/>
          <a:p>
            <a:r>
              <a:rPr lang="en-US" altLang="zh-TW" dirty="0" smtClean="0"/>
              <a:t>5</a:t>
            </a:r>
            <a:r>
              <a:rPr lang="en-US" altLang="zh-TW" dirty="0" smtClean="0"/>
              <a:t>.</a:t>
            </a:r>
            <a:r>
              <a:rPr lang="zh-TW" altLang="en-US" dirty="0" smtClean="0"/>
              <a:t> 台灣</a:t>
            </a:r>
            <a:r>
              <a:rPr lang="zh-TW" altLang="en-US" dirty="0" smtClean="0"/>
              <a:t>資訊科技是否落後？否則怎麼一台特規讀卡機就可破解悠遊卡</a:t>
            </a:r>
            <a:r>
              <a:rPr lang="zh-TW" altLang="en-US" dirty="0" smtClean="0"/>
              <a:t>？</a:t>
            </a:r>
            <a:endParaRPr lang="en-US" altLang="zh-TW" dirty="0" smtClean="0"/>
          </a:p>
          <a:p>
            <a:endParaRPr lang="en-US" altLang="zh-TW" dirty="0" smtClean="0"/>
          </a:p>
          <a:p>
            <a:r>
              <a:rPr lang="zh-TW" altLang="en-US" dirty="0" smtClean="0"/>
              <a:t>討論結果</a:t>
            </a:r>
            <a:r>
              <a:rPr lang="zh-TW" altLang="en-US" dirty="0" smtClean="0"/>
              <a:t>：</a:t>
            </a:r>
            <a:endParaRPr lang="en-US" altLang="zh-TW" dirty="0" smtClean="0"/>
          </a:p>
          <a:p>
            <a:r>
              <a:rPr lang="zh-TW" altLang="en-US" dirty="0" smtClean="0"/>
              <a:t>    其實真的要講起來，台灣的科技真的是落後其他的國家有很大的一節，還有很多的進步空間。應該要培養更多的資訊人才來好好了解一下各國的資訊科技到了什麼程度，再加以做改善跟進步，總不能一直都落後別人，也應該要加緊腳步追上人家了。</a:t>
            </a: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1538" y="-1071594"/>
            <a:ext cx="7406640" cy="1472184"/>
          </a:xfrm>
        </p:spPr>
        <p:txBody>
          <a:bodyPr/>
          <a:lstStyle/>
          <a:p>
            <a:endParaRPr lang="zh-TW" altLang="en-US" dirty="0"/>
          </a:p>
        </p:txBody>
      </p:sp>
      <p:sp>
        <p:nvSpPr>
          <p:cNvPr id="3" name="副標題 2"/>
          <p:cNvSpPr>
            <a:spLocks noGrp="1"/>
          </p:cNvSpPr>
          <p:nvPr>
            <p:ph type="subTitle" idx="1"/>
          </p:nvPr>
        </p:nvSpPr>
        <p:spPr>
          <a:xfrm>
            <a:off x="1071538" y="428604"/>
            <a:ext cx="7858180" cy="6215106"/>
          </a:xfrm>
        </p:spPr>
        <p:txBody>
          <a:bodyPr>
            <a:normAutofit lnSpcReduction="10000"/>
          </a:bodyPr>
          <a:lstStyle/>
          <a:p>
            <a:r>
              <a:rPr lang="en-US" altLang="zh-TW" dirty="0" smtClean="0"/>
              <a:t>6</a:t>
            </a:r>
            <a:r>
              <a:rPr lang="en-US" altLang="zh-TW" dirty="0" smtClean="0"/>
              <a:t>.</a:t>
            </a:r>
            <a:r>
              <a:rPr lang="zh-TW" altLang="en-US" dirty="0" smtClean="0"/>
              <a:t>上文</a:t>
            </a:r>
            <a:r>
              <a:rPr lang="zh-TW" altLang="en-US" dirty="0" smtClean="0"/>
              <a:t>提到新的晶片悠遊卡可是卻沒有說明其用途</a:t>
            </a:r>
            <a:r>
              <a:rPr lang="zh-TW" altLang="en-US" dirty="0" smtClean="0"/>
              <a:t>，</a:t>
            </a:r>
            <a:endParaRPr lang="en-US" altLang="zh-TW" dirty="0" smtClean="0"/>
          </a:p>
          <a:p>
            <a:r>
              <a:rPr lang="zh-TW" altLang="en-US" dirty="0" smtClean="0"/>
              <a:t> </a:t>
            </a:r>
            <a:r>
              <a:rPr lang="zh-TW" altLang="en-US" dirty="0" smtClean="0"/>
              <a:t> 若</a:t>
            </a:r>
            <a:r>
              <a:rPr lang="zh-TW" altLang="en-US" dirty="0" smtClean="0"/>
              <a:t>使用晶片悠遊卡請試著構想如用應用</a:t>
            </a:r>
            <a:r>
              <a:rPr lang="zh-TW" altLang="en-US" dirty="0" smtClean="0"/>
              <a:t>晶</a:t>
            </a:r>
            <a:endParaRPr lang="en-US" altLang="zh-TW" dirty="0" smtClean="0"/>
          </a:p>
          <a:p>
            <a:r>
              <a:rPr lang="zh-TW" altLang="en-US" dirty="0" smtClean="0"/>
              <a:t>  片</a:t>
            </a:r>
            <a:r>
              <a:rPr lang="zh-TW" altLang="en-US" dirty="0" smtClean="0"/>
              <a:t>悠遊卡</a:t>
            </a:r>
            <a:r>
              <a:rPr lang="zh-TW" altLang="en-US" dirty="0" smtClean="0"/>
              <a:t>。</a:t>
            </a:r>
            <a:endParaRPr lang="en-US" altLang="zh-TW" dirty="0" smtClean="0"/>
          </a:p>
          <a:p>
            <a:r>
              <a:rPr lang="zh-TW" altLang="en-US" dirty="0" smtClean="0"/>
              <a:t>討論結果</a:t>
            </a:r>
            <a:r>
              <a:rPr lang="zh-TW" altLang="en-US" dirty="0" smtClean="0"/>
              <a:t>：</a:t>
            </a:r>
            <a:endParaRPr lang="en-US" altLang="zh-TW" dirty="0" smtClean="0"/>
          </a:p>
          <a:p>
            <a:r>
              <a:rPr lang="zh-TW" altLang="en-US" dirty="0" smtClean="0"/>
              <a:t>以國內</a:t>
            </a:r>
            <a:r>
              <a:rPr lang="en-US" altLang="zh-TW" dirty="0" smtClean="0"/>
              <a:t>RFID</a:t>
            </a:r>
            <a:r>
              <a:rPr lang="zh-TW" altLang="en-US" dirty="0" smtClean="0"/>
              <a:t>的應用來說</a:t>
            </a:r>
            <a:r>
              <a:rPr lang="en-US" altLang="zh-TW" dirty="0" smtClean="0"/>
              <a:t>, </a:t>
            </a:r>
            <a:r>
              <a:rPr lang="zh-TW" altLang="en-US" dirty="0" smtClean="0"/>
              <a:t>最早應屬動物晶片了</a:t>
            </a:r>
            <a:r>
              <a:rPr lang="en-US" altLang="zh-TW" dirty="0" smtClean="0"/>
              <a:t>, </a:t>
            </a:r>
            <a:r>
              <a:rPr lang="zh-TW" altLang="en-US" dirty="0" smtClean="0"/>
              <a:t>台北市目前所使用的悠游卡也是使用</a:t>
            </a:r>
            <a:r>
              <a:rPr lang="en-US" altLang="zh-TW" dirty="0" smtClean="0"/>
              <a:t>RFID, </a:t>
            </a:r>
            <a:r>
              <a:rPr lang="zh-TW" altLang="en-US" dirty="0" smtClean="0"/>
              <a:t>而一般門禁的管制</a:t>
            </a:r>
            <a:r>
              <a:rPr lang="en-US" altLang="zh-TW" dirty="0" smtClean="0"/>
              <a:t>, </a:t>
            </a:r>
            <a:r>
              <a:rPr lang="zh-TW" altLang="en-US" dirty="0" smtClean="0"/>
              <a:t>汽車晶片防盜器</a:t>
            </a:r>
            <a:r>
              <a:rPr lang="en-US" altLang="zh-TW" dirty="0" smtClean="0"/>
              <a:t>, </a:t>
            </a:r>
            <a:r>
              <a:rPr lang="zh-TW" altLang="en-US" dirty="0" smtClean="0"/>
              <a:t>航空包裹及行李的識別</a:t>
            </a:r>
            <a:r>
              <a:rPr lang="en-US" altLang="zh-TW" dirty="0" smtClean="0"/>
              <a:t>, </a:t>
            </a:r>
            <a:r>
              <a:rPr lang="zh-TW" altLang="en-US" dirty="0" smtClean="0"/>
              <a:t>感應式電子標簽</a:t>
            </a:r>
            <a:r>
              <a:rPr lang="en-US" altLang="zh-TW" dirty="0" smtClean="0"/>
              <a:t>, </a:t>
            </a:r>
            <a:r>
              <a:rPr lang="zh-TW" altLang="en-US" dirty="0" smtClean="0"/>
              <a:t>文檔追蹤管理</a:t>
            </a:r>
            <a:r>
              <a:rPr lang="en-US" altLang="zh-TW" dirty="0" smtClean="0"/>
              <a:t>, </a:t>
            </a:r>
            <a:r>
              <a:rPr lang="zh-TW" altLang="en-US" dirty="0" smtClean="0"/>
              <a:t>生產線自動化</a:t>
            </a:r>
            <a:r>
              <a:rPr lang="en-US" altLang="zh-TW" dirty="0" smtClean="0"/>
              <a:t>, </a:t>
            </a:r>
            <a:r>
              <a:rPr lang="zh-TW" altLang="en-US" dirty="0" smtClean="0"/>
              <a:t>停車場管制</a:t>
            </a:r>
            <a:r>
              <a:rPr lang="en-US" altLang="zh-TW" dirty="0" smtClean="0"/>
              <a:t>, </a:t>
            </a:r>
            <a:r>
              <a:rPr lang="zh-TW" altLang="en-US" dirty="0" smtClean="0"/>
              <a:t>商店防盜</a:t>
            </a:r>
            <a:r>
              <a:rPr lang="en-US" altLang="zh-TW" dirty="0" smtClean="0"/>
              <a:t>, </a:t>
            </a:r>
            <a:r>
              <a:rPr lang="zh-TW" altLang="en-US" dirty="0" smtClean="0"/>
              <a:t>後勤管理</a:t>
            </a:r>
            <a:r>
              <a:rPr lang="en-US" altLang="zh-TW" dirty="0" smtClean="0"/>
              <a:t>, </a:t>
            </a:r>
            <a:r>
              <a:rPr lang="zh-TW" altLang="en-US" dirty="0" smtClean="0"/>
              <a:t>移動商務</a:t>
            </a:r>
            <a:r>
              <a:rPr lang="en-US" altLang="zh-TW" dirty="0" smtClean="0"/>
              <a:t>, </a:t>
            </a:r>
            <a:r>
              <a:rPr lang="zh-TW" altLang="en-US" dirty="0" smtClean="0"/>
              <a:t>產品防偽</a:t>
            </a:r>
            <a:r>
              <a:rPr lang="en-US" altLang="zh-TW" dirty="0" smtClean="0"/>
              <a:t>, </a:t>
            </a:r>
            <a:r>
              <a:rPr lang="zh-TW" altLang="en-US" dirty="0" smtClean="0"/>
              <a:t>物料管理</a:t>
            </a:r>
            <a:r>
              <a:rPr lang="en-US" altLang="zh-TW" dirty="0" smtClean="0"/>
              <a:t>, </a:t>
            </a:r>
            <a:r>
              <a:rPr lang="zh-TW" altLang="en-US" dirty="0" smtClean="0"/>
              <a:t>甚至於也有人把它用在賽跑選手的計時方面</a:t>
            </a:r>
            <a:r>
              <a:rPr lang="en-US" altLang="zh-TW" dirty="0" smtClean="0"/>
              <a:t>, </a:t>
            </a:r>
            <a:r>
              <a:rPr lang="zh-TW" altLang="en-US" dirty="0" smtClean="0"/>
              <a:t>以目前電子標籤的晶片成本大約落在</a:t>
            </a:r>
            <a:r>
              <a:rPr lang="en-US" altLang="zh-TW" dirty="0" smtClean="0"/>
              <a:t>20</a:t>
            </a:r>
            <a:r>
              <a:rPr lang="zh-TW" altLang="en-US" dirty="0" smtClean="0"/>
              <a:t>美分到</a:t>
            </a:r>
            <a:r>
              <a:rPr lang="en-US" altLang="zh-TW" dirty="0" smtClean="0"/>
              <a:t>1</a:t>
            </a:r>
            <a:r>
              <a:rPr lang="zh-TW" altLang="en-US" dirty="0" smtClean="0"/>
              <a:t>美元之間</a:t>
            </a:r>
            <a:r>
              <a:rPr lang="en-US" altLang="zh-TW" dirty="0" smtClean="0"/>
              <a:t>, </a:t>
            </a:r>
            <a:r>
              <a:rPr lang="zh-TW" altLang="en-US" dirty="0" smtClean="0"/>
              <a:t>因為單價還是偏高</a:t>
            </a:r>
            <a:r>
              <a:rPr lang="en-US" altLang="zh-TW" dirty="0" smtClean="0"/>
              <a:t>,</a:t>
            </a:r>
            <a:r>
              <a:rPr lang="zh-TW" altLang="en-US" dirty="0" smtClean="0"/>
              <a:t>所以目前還只使用在高單價商品上</a:t>
            </a:r>
            <a:r>
              <a:rPr lang="en-US" altLang="zh-TW" dirty="0" smtClean="0"/>
              <a:t>, </a:t>
            </a:r>
            <a:r>
              <a:rPr lang="zh-TW" altLang="en-US" dirty="0" smtClean="0"/>
              <a:t>而業界目前的目標是設法使其降低到</a:t>
            </a:r>
            <a:r>
              <a:rPr lang="en-US" altLang="zh-TW" dirty="0" smtClean="0"/>
              <a:t>10</a:t>
            </a:r>
            <a:r>
              <a:rPr lang="zh-TW" altLang="en-US" dirty="0" smtClean="0"/>
              <a:t>美分之下</a:t>
            </a:r>
            <a:r>
              <a:rPr lang="en-US" altLang="zh-TW" dirty="0" smtClean="0"/>
              <a:t>, </a:t>
            </a:r>
            <a:r>
              <a:rPr lang="zh-TW" altLang="en-US" dirty="0" smtClean="0"/>
              <a:t>預計提高至</a:t>
            </a:r>
            <a:r>
              <a:rPr lang="en-US" altLang="zh-TW" dirty="0" smtClean="0"/>
              <a:t>0.13μm</a:t>
            </a:r>
            <a:r>
              <a:rPr lang="zh-TW" altLang="en-US" dirty="0" smtClean="0"/>
              <a:t>的製程</a:t>
            </a:r>
            <a:r>
              <a:rPr lang="en-US" altLang="zh-TW" dirty="0" smtClean="0"/>
              <a:t>,</a:t>
            </a:r>
            <a:r>
              <a:rPr lang="zh-TW" altLang="en-US" dirty="0" smtClean="0"/>
              <a:t>可望在</a:t>
            </a:r>
            <a:r>
              <a:rPr lang="en-US" altLang="zh-TW" dirty="0" smtClean="0"/>
              <a:t>2005</a:t>
            </a:r>
            <a:r>
              <a:rPr lang="zh-TW" altLang="en-US" dirty="0" smtClean="0"/>
              <a:t>年使</a:t>
            </a:r>
            <a:r>
              <a:rPr lang="en-US" altLang="zh-TW" dirty="0" smtClean="0"/>
              <a:t>RFID</a:t>
            </a:r>
            <a:r>
              <a:rPr lang="zh-TW" altLang="en-US" dirty="0" smtClean="0"/>
              <a:t>標籤成本降至</a:t>
            </a:r>
            <a:r>
              <a:rPr lang="en-US" altLang="zh-TW" dirty="0" smtClean="0"/>
              <a:t>5</a:t>
            </a:r>
            <a:r>
              <a:rPr lang="zh-TW" altLang="en-US" dirty="0" smtClean="0"/>
              <a:t>美分</a:t>
            </a:r>
            <a:r>
              <a:rPr lang="en-US" altLang="zh-TW" dirty="0" smtClean="0"/>
              <a:t>, </a:t>
            </a:r>
            <a:r>
              <a:rPr lang="zh-TW" altLang="en-US" dirty="0" smtClean="0"/>
              <a:t>預估至</a:t>
            </a:r>
            <a:r>
              <a:rPr lang="en-US" altLang="zh-TW" dirty="0" smtClean="0"/>
              <a:t>2008</a:t>
            </a:r>
            <a:r>
              <a:rPr lang="zh-TW" altLang="en-US" dirty="0" smtClean="0"/>
              <a:t>年全球</a:t>
            </a:r>
            <a:r>
              <a:rPr lang="en-US" altLang="zh-TW" dirty="0" smtClean="0"/>
              <a:t>RFID</a:t>
            </a:r>
            <a:r>
              <a:rPr lang="zh-TW" altLang="en-US" dirty="0" smtClean="0"/>
              <a:t>市場將超過</a:t>
            </a:r>
            <a:r>
              <a:rPr lang="en-US" altLang="zh-TW" dirty="0" smtClean="0"/>
              <a:t>30</a:t>
            </a:r>
            <a:r>
              <a:rPr lang="zh-TW" altLang="en-US" dirty="0" smtClean="0"/>
              <a:t>億美元</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1538" y="-1143032"/>
            <a:ext cx="7406640" cy="1472184"/>
          </a:xfrm>
        </p:spPr>
        <p:txBody>
          <a:bodyPr/>
          <a:lstStyle/>
          <a:p>
            <a:endParaRPr lang="zh-TW" altLang="en-US" dirty="0"/>
          </a:p>
        </p:txBody>
      </p:sp>
      <p:sp>
        <p:nvSpPr>
          <p:cNvPr id="3" name="副標題 2"/>
          <p:cNvSpPr>
            <a:spLocks noGrp="1"/>
          </p:cNvSpPr>
          <p:nvPr>
            <p:ph type="subTitle" idx="1"/>
          </p:nvPr>
        </p:nvSpPr>
        <p:spPr>
          <a:xfrm>
            <a:off x="1071538" y="357166"/>
            <a:ext cx="7858180" cy="6215106"/>
          </a:xfrm>
        </p:spPr>
        <p:txBody>
          <a:bodyPr>
            <a:normAutofit lnSpcReduction="10000"/>
          </a:bodyPr>
          <a:lstStyle/>
          <a:p>
            <a:r>
              <a:rPr lang="en-US" altLang="zh-TW" dirty="0" smtClean="0"/>
              <a:t>7</a:t>
            </a:r>
            <a:r>
              <a:rPr lang="en-US" altLang="zh-TW" dirty="0" smtClean="0"/>
              <a:t>.</a:t>
            </a:r>
            <a:r>
              <a:rPr lang="zh-TW" altLang="en-US" dirty="0" smtClean="0"/>
              <a:t>為什麼</a:t>
            </a:r>
            <a:r>
              <a:rPr lang="zh-TW" altLang="en-US" dirty="0" smtClean="0"/>
              <a:t>此次駭客只消費了</a:t>
            </a:r>
            <a:r>
              <a:rPr lang="en-US" altLang="zh-TW" dirty="0" smtClean="0"/>
              <a:t>39</a:t>
            </a:r>
            <a:r>
              <a:rPr lang="zh-TW" altLang="en-US" dirty="0" smtClean="0"/>
              <a:t>元卻有可能被罰千萬</a:t>
            </a:r>
            <a:r>
              <a:rPr lang="zh-TW" altLang="en-US" dirty="0" smtClean="0"/>
              <a:t>罰</a:t>
            </a:r>
            <a:endParaRPr lang="en-US" altLang="zh-TW" dirty="0" smtClean="0"/>
          </a:p>
          <a:p>
            <a:r>
              <a:rPr lang="zh-TW" altLang="en-US" dirty="0" smtClean="0"/>
              <a:t> </a:t>
            </a:r>
            <a:r>
              <a:rPr lang="zh-TW" altLang="en-US" dirty="0" smtClean="0"/>
              <a:t> 款</a:t>
            </a:r>
            <a:r>
              <a:rPr lang="zh-TW" altLang="en-US" dirty="0" smtClean="0"/>
              <a:t>，到底「電子票證發行管理條例」是一個</a:t>
            </a:r>
            <a:r>
              <a:rPr lang="zh-TW" altLang="en-US" dirty="0" smtClean="0"/>
              <a:t>怎麼樣</a:t>
            </a:r>
            <a:endParaRPr lang="en-US" altLang="zh-TW" dirty="0" smtClean="0"/>
          </a:p>
          <a:p>
            <a:r>
              <a:rPr lang="zh-TW" altLang="en-US" dirty="0" smtClean="0"/>
              <a:t> </a:t>
            </a:r>
            <a:r>
              <a:rPr lang="zh-TW" altLang="en-US" dirty="0" smtClean="0"/>
              <a:t> 的</a:t>
            </a:r>
            <a:r>
              <a:rPr lang="zh-TW" altLang="en-US" dirty="0" smtClean="0"/>
              <a:t>條款</a:t>
            </a:r>
            <a:r>
              <a:rPr lang="zh-TW" altLang="en-US" dirty="0" smtClean="0"/>
              <a:t>。</a:t>
            </a:r>
            <a:endParaRPr lang="en-US" altLang="zh-TW" dirty="0" smtClean="0"/>
          </a:p>
          <a:p>
            <a:r>
              <a:rPr lang="zh-TW" altLang="en-US" dirty="0" smtClean="0"/>
              <a:t>討論結果</a:t>
            </a:r>
            <a:r>
              <a:rPr lang="zh-TW" altLang="en-US" dirty="0" smtClean="0"/>
              <a:t>：</a:t>
            </a:r>
            <a:endParaRPr lang="en-US" altLang="zh-TW" dirty="0" smtClean="0"/>
          </a:p>
          <a:p>
            <a:r>
              <a:rPr lang="zh-TW" altLang="en-US" dirty="0" smtClean="0"/>
              <a:t>    立法院</a:t>
            </a:r>
            <a:r>
              <a:rPr lang="zh-TW" altLang="en-US" dirty="0" smtClean="0"/>
              <a:t>審議中的</a:t>
            </a:r>
            <a:r>
              <a:rPr lang="en-US" altLang="zh-TW" dirty="0" smtClean="0"/>
              <a:t>《</a:t>
            </a:r>
            <a:r>
              <a:rPr lang="zh-TW" altLang="en-US" dirty="0" smtClean="0"/>
              <a:t>電子票證發行管理條例草案</a:t>
            </a:r>
            <a:r>
              <a:rPr lang="en-US" altLang="zh-TW" dirty="0" smtClean="0"/>
              <a:t>》</a:t>
            </a:r>
            <a:r>
              <a:rPr lang="zh-TW" altLang="en-US" dirty="0" smtClean="0"/>
              <a:t>，遭民代質疑是替悠遊卡公司量身定做。悠遊卡公司昨（八）日表示，此法通過，消費者將是最大贏家。因為法規強制要求儲值金額必須交付信託、強制履約保證，並限制信託資產運用等，將確保持卡者權益，且草案賦予電子儲值卡作為小額消費使用法源，台灣未來可望藉此邁向「一卡多用」的新消費時代，對民眾生活是一大利多，加上目前多家建置電子票證的業者，均適用此案，絕非並替特定業者量身定做。，可能是因為怕被一直重複使用，站在公司立場是很可怕的一個漏洞，有心人事可能會不限金額儲值。</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214414" y="-1285908"/>
            <a:ext cx="7406640" cy="1472184"/>
          </a:xfrm>
        </p:spPr>
        <p:txBody>
          <a:bodyPr/>
          <a:lstStyle/>
          <a:p>
            <a:endParaRPr lang="zh-TW" altLang="en-US" dirty="0"/>
          </a:p>
        </p:txBody>
      </p:sp>
      <p:sp>
        <p:nvSpPr>
          <p:cNvPr id="3" name="副標題 2"/>
          <p:cNvSpPr>
            <a:spLocks noGrp="1"/>
          </p:cNvSpPr>
          <p:nvPr>
            <p:ph type="subTitle" idx="1"/>
          </p:nvPr>
        </p:nvSpPr>
        <p:spPr>
          <a:xfrm>
            <a:off x="1214414" y="285728"/>
            <a:ext cx="7715304" cy="6286544"/>
          </a:xfrm>
        </p:spPr>
        <p:txBody>
          <a:bodyPr/>
          <a:lstStyle/>
          <a:p>
            <a:pPr lvl="0"/>
            <a:r>
              <a:rPr lang="en-US" altLang="zh-TW" dirty="0" smtClean="0"/>
              <a:t>8</a:t>
            </a:r>
            <a:r>
              <a:rPr lang="en-US" altLang="zh-TW" dirty="0" smtClean="0"/>
              <a:t>.</a:t>
            </a:r>
            <a:r>
              <a:rPr lang="zh-TW" altLang="en-US" dirty="0" smtClean="0"/>
              <a:t>整</a:t>
            </a:r>
            <a:r>
              <a:rPr lang="zh-TW" altLang="en-US" dirty="0" smtClean="0"/>
              <a:t>組討論此次悠遊卡破解事件對社會有甚麼樣的影響</a:t>
            </a:r>
            <a:r>
              <a:rPr lang="zh-TW" altLang="en-US" dirty="0" smtClean="0"/>
              <a:t>？</a:t>
            </a:r>
            <a:endParaRPr lang="en-US" altLang="zh-TW" dirty="0" smtClean="0"/>
          </a:p>
          <a:p>
            <a:pPr lvl="0"/>
            <a:r>
              <a:rPr lang="zh-TW" altLang="en-US" dirty="0" smtClean="0"/>
              <a:t>討論結果：</a:t>
            </a:r>
          </a:p>
          <a:p>
            <a:endParaRPr lang="en-US" altLang="zh-TW" dirty="0" smtClean="0"/>
          </a:p>
          <a:p>
            <a:endParaRPr lang="en-US" altLang="zh-TW" dirty="0" smtClean="0"/>
          </a:p>
          <a:p>
            <a:r>
              <a:rPr lang="zh-TW" altLang="en-US" sz="9600" dirty="0" smtClean="0"/>
              <a:t>台灣人要加油</a:t>
            </a:r>
            <a:endParaRPr lang="zh-TW" altLang="en-US" sz="9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endParaRPr lang="zh-TW" altLang="en-US"/>
          </a:p>
        </p:txBody>
      </p:sp>
      <p:sp>
        <p:nvSpPr>
          <p:cNvPr id="3" name="副標題 2"/>
          <p:cNvSpPr>
            <a:spLocks noGrp="1"/>
          </p:cNvSpPr>
          <p:nvPr>
            <p:ph type="subTitle" idx="1"/>
          </p:nvPr>
        </p:nvSpPr>
        <p:spPr/>
        <p:txBody>
          <a:bodyPr>
            <a:normAutofit/>
          </a:bodyPr>
          <a:lstStyle/>
          <a:p>
            <a:pPr algn="ctr"/>
            <a:r>
              <a:rPr lang="en-US" altLang="zh-TW" sz="9600" dirty="0" smtClean="0"/>
              <a:t>END</a:t>
            </a:r>
            <a:endParaRPr lang="zh-TW" altLang="en-US" sz="9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26</TotalTime>
  <Words>1003</Words>
  <Application>Microsoft Office PowerPoint</Application>
  <PresentationFormat>如螢幕大小 (4:3)</PresentationFormat>
  <Paragraphs>46</Paragraphs>
  <Slides>9</Slides>
  <Notes>0</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夏至</vt:lpstr>
      <vt:lpstr>工程與社會專題                     第四組討論與報告 報告主題：討論議題C</vt:lpstr>
      <vt:lpstr>討論議題</vt:lpstr>
      <vt:lpstr>投影片 3</vt:lpstr>
      <vt:lpstr>投影片 4</vt:lpstr>
      <vt:lpstr>投影片 5</vt:lpstr>
      <vt:lpstr>投影片 6</vt:lpstr>
      <vt:lpstr>投影片 7</vt:lpstr>
      <vt:lpstr>投影片 8</vt:lpstr>
      <vt:lpstr>投影片 9</vt:lpstr>
    </vt:vector>
  </TitlesOfParts>
  <Company>888TIGER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工程與社會專題                     第四組討論與報告 報告主題：討論議題C</dc:title>
  <dc:creator>TIGER-XP</dc:creator>
  <cp:lastModifiedBy>TIGER-XP</cp:lastModifiedBy>
  <cp:revision>3</cp:revision>
  <dcterms:created xsi:type="dcterms:W3CDTF">2011-10-11T05:14:43Z</dcterms:created>
  <dcterms:modified xsi:type="dcterms:W3CDTF">2011-10-11T05:41:08Z</dcterms:modified>
</cp:coreProperties>
</file>