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8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53B1-41EA-4B65-9655-8FD95D2D5F61}" type="datetimeFigureOut">
              <a:rPr lang="zh-TW" altLang="en-US" smtClean="0"/>
              <a:pPr/>
              <a:t>2012/3/9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44DF-E4FE-4064-8F0D-FCD021F22C0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53B1-41EA-4B65-9655-8FD95D2D5F61}" type="datetimeFigureOut">
              <a:rPr lang="zh-TW" altLang="en-US" smtClean="0"/>
              <a:pPr/>
              <a:t>2012/3/9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44DF-E4FE-4064-8F0D-FCD021F22C0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53B1-41EA-4B65-9655-8FD95D2D5F61}" type="datetimeFigureOut">
              <a:rPr lang="zh-TW" altLang="en-US" smtClean="0"/>
              <a:pPr/>
              <a:t>2012/3/9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44DF-E4FE-4064-8F0D-FCD021F22C0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53B1-41EA-4B65-9655-8FD95D2D5F61}" type="datetimeFigureOut">
              <a:rPr lang="zh-TW" altLang="en-US" smtClean="0"/>
              <a:pPr/>
              <a:t>2012/3/9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44DF-E4FE-4064-8F0D-FCD021F22C0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53B1-41EA-4B65-9655-8FD95D2D5F61}" type="datetimeFigureOut">
              <a:rPr lang="zh-TW" altLang="en-US" smtClean="0"/>
              <a:pPr/>
              <a:t>2012/3/9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44DF-E4FE-4064-8F0D-FCD021F22C0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53B1-41EA-4B65-9655-8FD95D2D5F61}" type="datetimeFigureOut">
              <a:rPr lang="zh-TW" altLang="en-US" smtClean="0"/>
              <a:pPr/>
              <a:t>2012/3/9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44DF-E4FE-4064-8F0D-FCD021F22C0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53B1-41EA-4B65-9655-8FD95D2D5F61}" type="datetimeFigureOut">
              <a:rPr lang="zh-TW" altLang="en-US" smtClean="0"/>
              <a:pPr/>
              <a:t>2012/3/9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44DF-E4FE-4064-8F0D-FCD021F22C0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53B1-41EA-4B65-9655-8FD95D2D5F61}" type="datetimeFigureOut">
              <a:rPr lang="zh-TW" altLang="en-US" smtClean="0"/>
              <a:pPr/>
              <a:t>2012/3/9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44DF-E4FE-4064-8F0D-FCD021F22C0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53B1-41EA-4B65-9655-8FD95D2D5F61}" type="datetimeFigureOut">
              <a:rPr lang="zh-TW" altLang="en-US" smtClean="0"/>
              <a:pPr/>
              <a:t>2012/3/9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44DF-E4FE-4064-8F0D-FCD021F22C0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53B1-41EA-4B65-9655-8FD95D2D5F61}" type="datetimeFigureOut">
              <a:rPr lang="zh-TW" altLang="en-US" smtClean="0"/>
              <a:pPr/>
              <a:t>2012/3/9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44DF-E4FE-4064-8F0D-FCD021F22C0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53B1-41EA-4B65-9655-8FD95D2D5F61}" type="datetimeFigureOut">
              <a:rPr lang="zh-TW" altLang="en-US" smtClean="0"/>
              <a:pPr/>
              <a:t>2012/3/9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44DF-E4FE-4064-8F0D-FCD021F22C0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F53B1-41EA-4B65-9655-8FD95D2D5F61}" type="datetimeFigureOut">
              <a:rPr lang="zh-TW" altLang="en-US" smtClean="0"/>
              <a:pPr/>
              <a:t>2012/3/9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B44DF-E4FE-4064-8F0D-FCD021F22C0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  <a:buNone/>
            </a:pPr>
            <a:r>
              <a:rPr lang="en-US" dirty="0" smtClean="0">
                <a:latin typeface="標楷體" pitchFamily="65" charset="-120"/>
                <a:ea typeface="標楷體" pitchFamily="65" charset="-120"/>
              </a:rPr>
              <a:t> 1-3.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南島語族的分佈與文化特徵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971550" lvl="1" indent="-514350">
              <a:lnSpc>
                <a:spcPct val="200000"/>
              </a:lnSpc>
              <a:buFont typeface="Wingdings" pitchFamily="2" charset="2"/>
              <a:buChar char="ü"/>
            </a:pPr>
            <a:r>
              <a:rPr lang="zh-TW" altLang="en-US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何謂南島語族</a:t>
            </a:r>
            <a:endParaRPr lang="en-US" altLang="zh-TW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971550" lvl="1" indent="-514350">
              <a:lnSpc>
                <a:spcPct val="150000"/>
              </a:lnSpc>
              <a:buFont typeface="Wingdings" pitchFamily="2" charset="2"/>
              <a:buChar char="Ø"/>
            </a:pPr>
            <a:r>
              <a:rPr lang="zh-TW" altLang="en-US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南島語族分佈圖</a:t>
            </a:r>
            <a:endParaRPr lang="en-US" altLang="zh-TW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971550" lvl="1" indent="-514350">
              <a:lnSpc>
                <a:spcPct val="150000"/>
              </a:lnSpc>
              <a:buFont typeface="Wingdings" pitchFamily="2" charset="2"/>
              <a:buChar char="Ø"/>
            </a:pPr>
            <a:r>
              <a:rPr lang="zh-TW" altLang="en-US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台灣南島語族分佈圖</a:t>
            </a:r>
            <a:endParaRPr lang="en-US" altLang="zh-TW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971550" lvl="1" indent="-514350">
              <a:lnSpc>
                <a:spcPct val="150000"/>
              </a:lnSpc>
              <a:buFont typeface="Wingdings" pitchFamily="2" charset="2"/>
              <a:buChar char="ü"/>
            </a:pPr>
            <a:r>
              <a:rPr lang="zh-TW" altLang="en-US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南島語族文化</a:t>
            </a:r>
            <a:r>
              <a:rPr lang="zh-TW" altLang="en-US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特徵</a:t>
            </a:r>
            <a:endParaRPr lang="en-US" altLang="zh-TW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971550" lvl="1" indent="-514350">
              <a:lnSpc>
                <a:spcPct val="150000"/>
              </a:lnSpc>
              <a:buFont typeface="Wingdings" pitchFamily="2" charset="2"/>
              <a:buChar char="n"/>
            </a:pPr>
            <a:r>
              <a:rPr lang="zh-TW" altLang="en-US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影片</a:t>
            </a:r>
            <a:r>
              <a:rPr lang="en-US" altLang="zh-TW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鯨</a:t>
            </a:r>
            <a:r>
              <a:rPr lang="zh-TW" altLang="en-US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騎士</a:t>
            </a:r>
            <a:r>
              <a:rPr lang="en-US" altLang="zh-TW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〉</a:t>
            </a:r>
            <a:endParaRPr lang="en-US" altLang="zh-TW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971550" lvl="1" indent="-514350">
              <a:lnSpc>
                <a:spcPct val="150000"/>
              </a:lnSpc>
              <a:buFont typeface="Wingdings" pitchFamily="2" charset="2"/>
              <a:buChar char="ü"/>
            </a:pPr>
            <a:endParaRPr lang="en-US" altLang="zh-TW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971550" lvl="1" indent="-514350">
              <a:lnSpc>
                <a:spcPct val="150000"/>
              </a:lnSpc>
              <a:buFont typeface="Wingdings" pitchFamily="2" charset="2"/>
              <a:buChar char="ü"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971550" lvl="1" indent="-514350">
              <a:lnSpc>
                <a:spcPct val="150000"/>
              </a:lnSpc>
              <a:buFont typeface="Wingdings" pitchFamily="2" charset="2"/>
              <a:buChar char="ü"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200000"/>
              </a:lnSpc>
            </a:pP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C:\Documents and Settings\Administrator\My Documents\My Pictures\img01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5639" t="37631" b="7654"/>
          <a:stretch>
            <a:fillRect/>
          </a:stretch>
        </p:blipFill>
        <p:spPr bwMode="auto">
          <a:xfrm>
            <a:off x="1785918" y="0"/>
            <a:ext cx="578932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C:\Documents and Settings\Administrator\My Documents\My Pictures\14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780" t="2687" r="7559" b="4478"/>
          <a:stretch>
            <a:fillRect/>
          </a:stretch>
        </p:blipFill>
        <p:spPr bwMode="auto">
          <a:xfrm>
            <a:off x="1000100" y="-149847"/>
            <a:ext cx="7452612" cy="7164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C:\Documents and Settings\Administrator\My Documents\My Pictures\img0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205" t="3675" r="12598" b="20997"/>
          <a:stretch>
            <a:fillRect/>
          </a:stretch>
        </p:blipFill>
        <p:spPr bwMode="auto">
          <a:xfrm>
            <a:off x="1513728" y="215166"/>
            <a:ext cx="6646336" cy="6142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南島語族</a:t>
            </a:r>
            <a:r>
              <a:rPr lang="en-US" dirty="0" smtClean="0">
                <a:latin typeface="標楷體" pitchFamily="65" charset="-120"/>
                <a:ea typeface="標楷體" pitchFamily="65" charset="-120"/>
              </a:rPr>
              <a:t>――</a:t>
            </a:r>
            <a:r>
              <a:rPr lang="zh-TW" altLang="en-US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說</a:t>
            </a:r>
            <a:r>
              <a:rPr lang="en-US" altLang="zh-TW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｢</a:t>
            </a:r>
            <a:r>
              <a:rPr lang="zh-TW" altLang="en-US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南島語</a:t>
            </a:r>
            <a:r>
              <a:rPr lang="en-US" altLang="zh-TW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｣</a:t>
            </a:r>
            <a:r>
              <a:rPr lang="zh-TW" altLang="en-US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的民族。台灣原住民、平埔族的語言，就是屬於</a:t>
            </a:r>
            <a:r>
              <a:rPr lang="en-US" altLang="zh-TW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｢</a:t>
            </a:r>
            <a:r>
              <a:rPr lang="zh-TW" altLang="en-US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南島語</a:t>
            </a:r>
            <a:r>
              <a:rPr lang="en-US" altLang="zh-TW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｣</a:t>
            </a:r>
            <a:r>
              <a:rPr lang="zh-TW" altLang="en-US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｢</a:t>
            </a:r>
            <a:r>
              <a:rPr lang="zh-TW" altLang="en-US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南島語系</a:t>
            </a:r>
            <a:r>
              <a:rPr lang="en-US" altLang="zh-TW" sz="1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｣</a:t>
            </a:r>
            <a:r>
              <a:rPr lang="en-US" sz="1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sz="1800" dirty="0" err="1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Austronesian</a:t>
            </a:r>
            <a:r>
              <a:rPr lang="en-US" sz="1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language family)</a:t>
            </a:r>
            <a:r>
              <a:rPr lang="zh-TW" altLang="en-US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，又稱馬來亞玻利尼西亞語系</a:t>
            </a:r>
            <a:r>
              <a:rPr lang="en-US" sz="1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(Malayo-Polynesian language family)</a:t>
            </a:r>
            <a:r>
              <a:rPr lang="zh-TW" altLang="en-US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。南島語系是世界上語言種類最多的一個語系，也是地理分佈最廣的語系。</a:t>
            </a:r>
          </a:p>
          <a:p>
            <a:pPr>
              <a:lnSpc>
                <a:spcPct val="150000"/>
              </a:lnSpc>
              <a:buNone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C:\Documents and Settings\Administrator\My Documents\My Pictures\img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090" t="24688" r="6545" b="19030"/>
          <a:stretch>
            <a:fillRect/>
          </a:stretch>
        </p:blipFill>
        <p:spPr bwMode="auto">
          <a:xfrm>
            <a:off x="0" y="0"/>
            <a:ext cx="957266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南島語族的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｢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起源地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｣</a:t>
            </a:r>
            <a:r>
              <a:rPr lang="en-US" sz="1800" dirty="0" smtClean="0">
                <a:latin typeface="標楷體" pitchFamily="65" charset="-120"/>
                <a:ea typeface="標楷體" pitchFamily="65" charset="-120"/>
              </a:rPr>
              <a:t>(home land)</a:t>
            </a:r>
          </a:p>
          <a:p>
            <a:pPr>
              <a:lnSpc>
                <a:spcPct val="150000"/>
              </a:lnSpc>
              <a:buNone/>
            </a:pPr>
            <a:r>
              <a:rPr lang="zh-TW" altLang="en-US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中國南疆說</a:t>
            </a:r>
            <a:r>
              <a:rPr lang="en-US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zh-TW" altLang="en-US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美拉尼西亞說   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新幾內亞說</a:t>
            </a:r>
            <a:r>
              <a:rPr lang="en-US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zh-TW" altLang="en-US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蘇門達臘說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中南半島說</a:t>
            </a:r>
            <a:r>
              <a:rPr lang="en-US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zh-TW" altLang="en-US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台灣說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p"/>
            </a:pPr>
            <a:r>
              <a:rPr lang="zh-TW" altLang="en-US" sz="5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中南半島說： </a:t>
            </a:r>
            <a:endParaRPr lang="en-US" altLang="zh-TW" sz="5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None/>
            </a:pPr>
            <a:r>
              <a:rPr lang="en-US" sz="4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sz="5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1889</a:t>
            </a:r>
            <a:r>
              <a:rPr lang="zh-TW" altLang="en-US" sz="5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年荷蘭學者柯恩</a:t>
            </a:r>
            <a:r>
              <a:rPr lang="en-US" altLang="zh-TW" sz="33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sz="3300" dirty="0" err="1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H.A.Kern</a:t>
            </a:r>
            <a:r>
              <a:rPr lang="en-US" sz="33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5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在</a:t>
            </a:r>
            <a:r>
              <a:rPr lang="en-US" altLang="zh-TW" sz="5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5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斷定馬來亞玻利尼西亞民族起源地的語言學證據</a:t>
            </a:r>
            <a:r>
              <a:rPr lang="en-US" altLang="zh-TW" sz="5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z="5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一文中提出。他使用語言古生物學</a:t>
            </a:r>
            <a:r>
              <a:rPr lang="en-US" altLang="zh-TW" sz="5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……</a:t>
            </a:r>
            <a:endParaRPr lang="zh-TW" altLang="en-US" sz="5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70000"/>
              </a:lnSpc>
              <a:buFont typeface="Wingdings" pitchFamily="2" charset="2"/>
              <a:buChar char="p"/>
            </a:pPr>
            <a:r>
              <a:rPr lang="zh-TW" altLang="en-US" sz="5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台灣說：</a:t>
            </a:r>
            <a:endParaRPr lang="en-US" altLang="zh-TW" sz="5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5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5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最近幾年來盛行的說法。</a:t>
            </a:r>
            <a:endParaRPr lang="en-US" altLang="zh-TW" sz="5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5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5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澳洲學者</a:t>
            </a:r>
            <a:r>
              <a:rPr lang="en-US" sz="4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Peter Bellwood</a:t>
            </a:r>
            <a:r>
              <a:rPr lang="zh-TW" altLang="en-US" sz="5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採用這個說法，並推</a:t>
            </a:r>
            <a:endParaRPr lang="en-US" altLang="zh-TW" sz="5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5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論出南島語族擴散的七個階段。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 </a:t>
            </a:r>
            <a:endParaRPr lang="zh-TW" altLang="en-US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C:\Documents and Settings\Administrator\My Documents\My Pictures\img0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724" t="4629" b="15430"/>
          <a:stretch>
            <a:fillRect/>
          </a:stretch>
        </p:blipFill>
        <p:spPr bwMode="auto">
          <a:xfrm>
            <a:off x="0" y="0"/>
            <a:ext cx="921652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C:\Documents and Settings\Administrator\My Documents\My Pictures\鯨騎士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57269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pic>
        <p:nvPicPr>
          <p:cNvPr id="1026" name="Picture 2" descr="C:\Documents and Settings\Administrator\My Documents\My Pictures\img01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2503" t="8478" r="16671" b="25433"/>
          <a:stretch>
            <a:fillRect/>
          </a:stretch>
        </p:blipFill>
        <p:spPr bwMode="auto">
          <a:xfrm>
            <a:off x="1428728" y="500042"/>
            <a:ext cx="6965238" cy="5786478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C:\Documents and Settings\Administrator\My Documents\My Pictures\img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906" t="16285" r="5118" b="35114"/>
          <a:stretch>
            <a:fillRect/>
          </a:stretch>
        </p:blipFill>
        <p:spPr bwMode="auto">
          <a:xfrm>
            <a:off x="285720" y="285728"/>
            <a:ext cx="8429684" cy="6143668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209</Words>
  <Application>Microsoft Office PowerPoint</Application>
  <PresentationFormat>如螢幕大小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Office 佈景主題</vt:lpstr>
      <vt:lpstr>     </vt:lpstr>
      <vt:lpstr>   </vt:lpstr>
      <vt:lpstr>投影片 3</vt:lpstr>
      <vt:lpstr> </vt:lpstr>
      <vt:lpstr> </vt:lpstr>
      <vt:lpstr>投影片 6</vt:lpstr>
      <vt:lpstr>投影片 7</vt:lpstr>
      <vt:lpstr> </vt:lpstr>
      <vt:lpstr>投影片 9</vt:lpstr>
      <vt:lpstr>投影片 10</vt:lpstr>
      <vt:lpstr>投影片 11</vt:lpstr>
      <vt:lpstr>投影片 12</vt:lpstr>
    </vt:vector>
  </TitlesOfParts>
  <Company>JC-TEAM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</dc:title>
  <dc:creator>JCT-MEM</dc:creator>
  <cp:lastModifiedBy>JCT-MEM</cp:lastModifiedBy>
  <cp:revision>2</cp:revision>
  <dcterms:created xsi:type="dcterms:W3CDTF">2012-03-08T03:29:05Z</dcterms:created>
  <dcterms:modified xsi:type="dcterms:W3CDTF">2012-03-09T02:29:40Z</dcterms:modified>
</cp:coreProperties>
</file>