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4" r:id="rId6"/>
    <p:sldId id="260" r:id="rId7"/>
    <p:sldId id="263" r:id="rId8"/>
    <p:sldId id="261" r:id="rId9"/>
    <p:sldId id="275" r:id="rId10"/>
    <p:sldId id="277" r:id="rId11"/>
    <p:sldId id="278" r:id="rId12"/>
    <p:sldId id="279" r:id="rId13"/>
    <p:sldId id="280" r:id="rId14"/>
    <p:sldId id="284" r:id="rId15"/>
    <p:sldId id="285" r:id="rId16"/>
    <p:sldId id="286" r:id="rId17"/>
    <p:sldId id="265" r:id="rId18"/>
    <p:sldId id="268" r:id="rId19"/>
    <p:sldId id="266" r:id="rId20"/>
    <p:sldId id="267" r:id="rId21"/>
    <p:sldId id="269" r:id="rId22"/>
    <p:sldId id="270" r:id="rId23"/>
    <p:sldId id="283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3570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DDBB-5E05-4A90-96CF-DECE9A293F6F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F3C5-3147-4204-AB6F-D3175B441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02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F3C5-3147-4204-AB6F-D3175B4412E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B37B12-8800-4C3A-94B8-3AA20776379C}" type="datetimeFigureOut">
              <a:rPr lang="zh-TW" altLang="en-US" smtClean="0"/>
              <a:pPr/>
              <a:t>2012/10/3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E5E48-31DB-4458-8448-7E14698A4E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1.bp.blogspot.com/-mdEZb5PAiIM/TwbvoqVF1-I/AAAAAAAAAVQ/-Imux9e3dJc/s1600/look.h27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1.bp.blogspot.com/-7lmVBUOWAKA/Twbvpw-jq8I/AAAAAAAAAVg/GLrHrV9RWkE/s1600/look.h29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2.bp.blogspot.com/-YGJKo7hE93U/TwbvmYSdIzI/AAAAAAAAAU0/n9n8t762Dys/s1600/look.h2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多義圖形與圖地反轉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@</a:t>
            </a:r>
            <a:r>
              <a:rPr lang="zh-TW" altLang="en-US" dirty="0" smtClean="0"/>
              <a:t>賴孟玲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4726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Users\user\Desktop\0809-00482-001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113097" cy="5760640"/>
          </a:xfrm>
          <a:prstGeom prst="rect">
            <a:avLst/>
          </a:prstGeom>
          <a:noFill/>
        </p:spPr>
      </p:pic>
      <p:pic>
        <p:nvPicPr>
          <p:cNvPr id="8195" name="Picture 3" descr="C:\Users\user\Desktop\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692696"/>
            <a:ext cx="4032449" cy="564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8" name="Picture 2" descr="C:\Users\user\Desktop\2009122310231513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608512" cy="5238342"/>
          </a:xfrm>
          <a:prstGeom prst="rect">
            <a:avLst/>
          </a:prstGeom>
          <a:noFill/>
        </p:spPr>
      </p:pic>
      <p:pic>
        <p:nvPicPr>
          <p:cNvPr id="9219" name="Picture 3" descr="C:\Users\user\Desktop\2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744416" cy="5241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C:\Users\user\Desktop\2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176464" cy="6048672"/>
          </a:xfrm>
          <a:prstGeom prst="rect">
            <a:avLst/>
          </a:prstGeom>
          <a:noFill/>
        </p:spPr>
      </p:pic>
      <p:pic>
        <p:nvPicPr>
          <p:cNvPr id="10243" name="Picture 3" descr="C:\Users\user\Desktop\A0144-Judges'-Special-Aw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102224" cy="6032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30" name="Picture 6" descr="C:\Users\user\Pictures\20111029\101_PANA\新增資料夾\P10109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12257" b="17724"/>
          <a:stretch/>
        </p:blipFill>
        <p:spPr bwMode="auto">
          <a:xfrm rot="16200000">
            <a:off x="1199003" y="-1199002"/>
            <a:ext cx="6857999" cy="92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3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80619" y="1589567"/>
            <a:ext cx="3886200" cy="4572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015920" y="1589567"/>
            <a:ext cx="3886200" cy="4572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Picture 2" descr="C:\Users\user\Pictures\20111029\101_PANA\新增資料夾\P10109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2" b="20800"/>
          <a:stretch/>
        </p:blipFill>
        <p:spPr bwMode="auto">
          <a:xfrm>
            <a:off x="179512" y="742393"/>
            <a:ext cx="434394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Pictures\20111029\101_PANA\新增資料夾\P10109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13639"/>
          <a:stretch/>
        </p:blipFill>
        <p:spPr bwMode="auto">
          <a:xfrm>
            <a:off x="4743019" y="742392"/>
            <a:ext cx="425489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8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C:\Users\user\Pictures\20111029\101_PANA\新增資料夾\P10109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14798"/>
          <a:stretch/>
        </p:blipFill>
        <p:spPr bwMode="auto">
          <a:xfrm>
            <a:off x="4932040" y="836712"/>
            <a:ext cx="3888432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Pictures\20111029\101_PANA\新增資料夾\P1010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4" b="15823"/>
          <a:stretch/>
        </p:blipFill>
        <p:spPr bwMode="auto">
          <a:xfrm>
            <a:off x="346015" y="836712"/>
            <a:ext cx="422598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6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圖地反轉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視覺對物象之面形，謂之「圖」，圖周圍空虛處謂之「地」。</a:t>
            </a:r>
            <a:r>
              <a:rPr lang="zh-TW" altLang="en-US" b="1" dirty="0" smtClean="0">
                <a:solidFill>
                  <a:srgbClr val="FF0000"/>
                </a:solidFill>
              </a:rPr>
              <a:t>圖具有清晰、前進、緊湊的形</a:t>
            </a:r>
            <a:r>
              <a:rPr lang="zh-TW" altLang="en-US" b="1" dirty="0" smtClean="0"/>
              <a:t>；</a:t>
            </a:r>
            <a:r>
              <a:rPr lang="zh-TW" altLang="en-US" b="1" dirty="0" smtClean="0">
                <a:solidFill>
                  <a:srgbClr val="FF0000"/>
                </a:solidFill>
              </a:rPr>
              <a:t>地具有襯托圖的作用，具有後退性質</a:t>
            </a:r>
            <a:r>
              <a:rPr lang="zh-TW" altLang="en-US" b="1" dirty="0" smtClean="0"/>
              <a:t>。</a:t>
            </a:r>
            <a:endParaRPr lang="zh-TW" altLang="en-US" dirty="0"/>
          </a:p>
        </p:txBody>
      </p:sp>
      <p:pic>
        <p:nvPicPr>
          <p:cNvPr id="5" name="圖片 4" descr="http://1.bp.blogspot.com/-mdEZb5PAiIM/TwbvoqVF1-I/AAAAAAAAAVQ/-Imux9e3dJc/s1600/look.h2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圖地反轉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1360" cy="4925144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在「圖地反轉」裡受到造形心裡學的影響，由於每個人的</a:t>
            </a:r>
            <a:r>
              <a:rPr lang="zh-TW" altLang="en-US" b="1" dirty="0" smtClean="0">
                <a:solidFill>
                  <a:srgbClr val="FF0000"/>
                </a:solidFill>
              </a:rPr>
              <a:t>生活背景不同、經驗不同，所以在看一幅畫時會有不同的圖案出現</a:t>
            </a:r>
            <a:r>
              <a:rPr lang="zh-TW" altLang="en-US" b="1" dirty="0" smtClean="0"/>
              <a:t>，所以圖與地的分界隨著每個人的認知不同而看法也會不同。通常運用在藝術創造，設計。</a:t>
            </a:r>
            <a:endParaRPr lang="zh-TW" altLang="en-US" dirty="0"/>
          </a:p>
        </p:txBody>
      </p:sp>
      <p:pic>
        <p:nvPicPr>
          <p:cNvPr id="4" name="圖片 3" descr="http://1.bp.blogspot.com/-7lmVBUOWAKA/Twbvpw-jq8I/AAAAAAAAAVg/GLrHrV9RWkE/s1600/look.h2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88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首先關心這種「圖形」與「背景」分化的是丹麥心理學家魯賓</a:t>
            </a:r>
            <a:r>
              <a:rPr lang="en-US" altLang="zh-TW" b="1" dirty="0" smtClean="0"/>
              <a:t>(E.Rubin.1886~1951) ,</a:t>
            </a:r>
            <a:r>
              <a:rPr lang="zh-TW" altLang="en-US" b="1" dirty="0" smtClean="0"/>
              <a:t>他把這種當作視覺對象來看的物體，稱為「圖」</a:t>
            </a:r>
            <a:r>
              <a:rPr lang="en-US" altLang="zh-TW" b="1" dirty="0" smtClean="0"/>
              <a:t>(Figure),</a:t>
            </a:r>
            <a:r>
              <a:rPr lang="zh-TW" altLang="en-US" b="1" dirty="0" smtClean="0"/>
              <a:t>而把包圍「圖」的空間 稱為「地」</a:t>
            </a:r>
            <a:r>
              <a:rPr lang="en-US" altLang="zh-TW" b="1" dirty="0" smtClean="0"/>
              <a:t>(Ground)</a:t>
            </a:r>
            <a:r>
              <a:rPr lang="zh-TW" altLang="en-US" b="1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4" name="Picture 94" descr="魯濱之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2736304" cy="282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look.h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多義圖型1\陳玟嬛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16659"/>
            <a:ext cx="3960440" cy="321254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為什麼會造成雙重意義</a:t>
            </a:r>
            <a:endParaRPr lang="zh-TW" altLang="en-US" dirty="0"/>
          </a:p>
        </p:txBody>
      </p:sp>
      <p:pic>
        <p:nvPicPr>
          <p:cNvPr id="1026" name="Picture 2" descr="C:\Users\user\Desktop\多義圖型1\陳玟嬛\img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988840"/>
            <a:ext cx="3960440" cy="321622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95536" y="1988840"/>
            <a:ext cx="3960440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72000" y="1988840"/>
            <a:ext cx="3960440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5536" y="15567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陳玟嬛</a:t>
            </a:r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"/>
          </p:nvPr>
        </p:nvSpPr>
        <p:spPr>
          <a:xfrm>
            <a:off x="379040" y="5344616"/>
            <a:ext cx="8153400" cy="1396752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多義圖形故名思義即為</a:t>
            </a:r>
            <a:r>
              <a:rPr lang="en-US" altLang="zh-TW" dirty="0" smtClean="0"/>
              <a:t>,</a:t>
            </a:r>
            <a:r>
              <a:rPr lang="zh-TW" altLang="zh-TW" dirty="0" smtClean="0"/>
              <a:t>在一個圖像中包含兩種或以上的意象</a:t>
            </a:r>
            <a:r>
              <a:rPr lang="en-US" altLang="zh-TW" dirty="0" smtClean="0"/>
              <a:t>,</a:t>
            </a:r>
            <a:r>
              <a:rPr lang="zh-TW" altLang="zh-TW" dirty="0" smtClean="0"/>
              <a:t>人們因觀點不同而產生</a:t>
            </a:r>
            <a:r>
              <a:rPr lang="zh-TW" altLang="zh-TW" b="1" dirty="0" smtClean="0">
                <a:solidFill>
                  <a:srgbClr val="FF0000"/>
                </a:solidFill>
              </a:rPr>
              <a:t>反轉作用</a:t>
            </a:r>
            <a:r>
              <a:rPr lang="zh-TW" altLang="zh-TW" dirty="0" smtClean="0"/>
              <a:t>有下述數種類型。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形成圖地反轉的手法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(1)</a:t>
            </a:r>
            <a:r>
              <a:rPr lang="zh-TW" altLang="en-US" b="1" dirty="0" smtClean="0">
                <a:latin typeface="標楷體" pitchFamily="65" charset="-120"/>
              </a:rPr>
              <a:t>位於畫面中央的圖形。</a:t>
            </a:r>
            <a:endParaRPr lang="en-US" altLang="zh-TW" b="1" dirty="0" smtClean="0">
              <a:latin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(2)</a:t>
            </a:r>
            <a:r>
              <a:rPr lang="zh-TW" altLang="en-US" b="1" dirty="0" smtClean="0">
                <a:latin typeface="標楷體" pitchFamily="65" charset="-120"/>
              </a:rPr>
              <a:t>小圖形比大圖形容易成為圖。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(3)</a:t>
            </a:r>
            <a:r>
              <a:rPr lang="zh-TW" altLang="en-US" b="1" dirty="0" smtClean="0">
                <a:latin typeface="標楷體" pitchFamily="65" charset="-120"/>
              </a:rPr>
              <a:t>在畫面中具有特異或不同性質的圖形。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(4)</a:t>
            </a:r>
            <a:r>
              <a:rPr lang="zh-TW" altLang="en-US" b="1" dirty="0" smtClean="0">
                <a:latin typeface="標楷體" pitchFamily="65" charset="-120"/>
              </a:rPr>
              <a:t>閉鎖的圖形較容易成為圖。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(5)</a:t>
            </a:r>
            <a:r>
              <a:rPr lang="zh-TW" altLang="en-US" b="1" dirty="0" smtClean="0">
                <a:latin typeface="標楷體" pitchFamily="65" charset="-120"/>
              </a:rPr>
              <a:t>輪廓線為凸狀</a:t>
            </a:r>
            <a:r>
              <a:rPr lang="en-US" altLang="zh-TW" b="1" dirty="0" smtClean="0">
                <a:latin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</a:rPr>
              <a:t>即外張</a:t>
            </a:r>
            <a:r>
              <a:rPr lang="en-US" altLang="zh-TW" b="1" dirty="0" smtClean="0">
                <a:latin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</a:rPr>
              <a:t>的圖形。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(6)</a:t>
            </a:r>
            <a:r>
              <a:rPr lang="zh-TW" altLang="en-US" b="1" dirty="0" smtClean="0">
                <a:latin typeface="標楷體" pitchFamily="65" charset="-120"/>
              </a:rPr>
              <a:t>具有相同寬度的圖形容易成為圖。</a:t>
            </a:r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(7)</a:t>
            </a:r>
            <a:r>
              <a:rPr lang="zh-TW" altLang="en-US" b="1" dirty="0" smtClean="0">
                <a:latin typeface="標楷體" pitchFamily="65" charset="-120"/>
              </a:rPr>
              <a:t>水平、垂直比斜方向更容易成為圖</a:t>
            </a:r>
            <a:r>
              <a:rPr lang="zh-TW" altLang="en-US" b="1" dirty="0" smtClean="0"/>
              <a:t>。</a:t>
            </a:r>
            <a:endParaRPr lang="zh-TW" altLang="en-US" b="1" dirty="0" smtClean="0">
              <a:latin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(8)</a:t>
            </a:r>
            <a:r>
              <a:rPr lang="zh-TW" altLang="en-US" b="1" dirty="0" smtClean="0">
                <a:latin typeface="標楷體" pitchFamily="65" charset="-120"/>
              </a:rPr>
              <a:t>重覆出現的圖形。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(9)</a:t>
            </a:r>
            <a:r>
              <a:rPr lang="zh-TW" altLang="en-US" b="1" dirty="0" smtClean="0">
                <a:latin typeface="標楷體" pitchFamily="65" charset="-120"/>
              </a:rPr>
              <a:t>群化的圖形。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(10)</a:t>
            </a:r>
            <a:r>
              <a:rPr lang="zh-TW" altLang="en-US" b="1" dirty="0" smtClean="0">
                <a:latin typeface="標楷體" pitchFamily="65" charset="-120"/>
              </a:rPr>
              <a:t>具有動感的圖形。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>
                <a:latin typeface="標楷體" pitchFamily="65" charset="-120"/>
              </a:rPr>
              <a:t>(11)</a:t>
            </a:r>
            <a:r>
              <a:rPr lang="zh-TW" altLang="en-US" b="1" dirty="0" smtClean="0">
                <a:latin typeface="標楷體" pitchFamily="65" charset="-120"/>
              </a:rPr>
              <a:t>已有經驗的圖形。例如過去曾經看過的或是印象深刻的圖形等等。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5" descr="Escher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51666"/>
            <a:ext cx="3600400" cy="362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1560" y="6165304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</a:rPr>
              <a:t>艾薛爾</a:t>
            </a:r>
            <a:r>
              <a:rPr lang="en-US" altLang="zh-TW" b="1" dirty="0">
                <a:latin typeface="標楷體" pitchFamily="65" charset="-120"/>
              </a:rPr>
              <a:t>(Escher)</a:t>
            </a:r>
            <a:r>
              <a:rPr lang="zh-TW" altLang="en-US" b="1" dirty="0">
                <a:latin typeface="標楷體" pitchFamily="65" charset="-120"/>
              </a:rPr>
              <a:t>的隱藏圖</a:t>
            </a:r>
            <a:r>
              <a:rPr lang="zh-TW" altLang="en-US" sz="2000" dirty="0" smtClean="0">
                <a:latin typeface="標楷體" pitchFamily="65" charset="-120"/>
              </a:rPr>
              <a:t> </a:t>
            </a:r>
            <a:endParaRPr lang="zh-TW" altLang="en-US" dirty="0"/>
          </a:p>
        </p:txBody>
      </p:sp>
      <p:pic>
        <p:nvPicPr>
          <p:cNvPr id="7" name="Picture 3" descr="Escher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920670" cy="362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716016" y="616530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</a:rPr>
              <a:t>艾薛爾</a:t>
            </a:r>
            <a:r>
              <a:rPr lang="en-US" altLang="zh-TW" b="1" dirty="0">
                <a:latin typeface="標楷體" pitchFamily="65" charset="-120"/>
              </a:rPr>
              <a:t>(Escher</a:t>
            </a:r>
            <a:r>
              <a:rPr lang="en-US" altLang="zh-TW" b="1" dirty="0" smtClean="0">
                <a:latin typeface="標楷體" pitchFamily="65" charset="-120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圖地反轉的設計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海報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</a:rPr>
              <a:t>右圖是一個極為簡單的圖地反轉應用，以白底黑圖跟黑底白圖讓視覺焦點停在畫面中間，簡單的畫面主題卻是很清楚。右邊的海報，在黑色的背景中浮起人形，一個白色的</a:t>
            </a:r>
            <a:r>
              <a:rPr lang="en-US" altLang="zh-TW" dirty="0" smtClean="0">
                <a:latin typeface="標楷體" pitchFamily="65" charset="-120"/>
              </a:rPr>
              <a:t>P</a:t>
            </a:r>
            <a:r>
              <a:rPr lang="zh-TW" altLang="en-US" dirty="0" smtClean="0">
                <a:latin typeface="標楷體" pitchFamily="65" charset="-120"/>
              </a:rPr>
              <a:t>字佔滿了畫面，很有特色並有一種戲劇性效果。</a:t>
            </a:r>
            <a:endParaRPr lang="zh-TW" altLang="en-US" dirty="0"/>
          </a:p>
        </p:txBody>
      </p:sp>
      <p:pic>
        <p:nvPicPr>
          <p:cNvPr id="5" name="Picture 7" descr="設計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240360" cy="45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本週作業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以</a:t>
            </a:r>
            <a:r>
              <a:rPr lang="zh-TW" altLang="en-US" b="1" dirty="0" smtClean="0">
                <a:solidFill>
                  <a:srgbClr val="FF0000"/>
                </a:solidFill>
              </a:rPr>
              <a:t>多義圖形</a:t>
            </a:r>
            <a:r>
              <a:rPr lang="zh-TW" altLang="en-US" dirty="0" smtClean="0"/>
              <a:t>方法進行海報設計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A3</a:t>
            </a:r>
            <a:r>
              <a:rPr lang="zh-TW" altLang="en-US" dirty="0" smtClean="0"/>
              <a:t>規格</a:t>
            </a:r>
            <a:endParaRPr lang="en-US" altLang="zh-TW" dirty="0" smtClean="0"/>
          </a:p>
          <a:p>
            <a:r>
              <a:rPr lang="zh-TW" altLang="en-US" dirty="0" smtClean="0"/>
              <a:t>主題自訂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：建議可朝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性別平等、族群平等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兩兩比較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直升機父母、隔代教養、知識</a:t>
            </a:r>
            <a:r>
              <a:rPr lang="en-US" altLang="zh-TW" dirty="0" smtClean="0"/>
              <a:t>COPY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貧富差距、全球食物荒</a:t>
            </a:r>
            <a:r>
              <a:rPr lang="en-US" altLang="zh-TW" dirty="0" smtClean="0"/>
              <a:t>…..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皆可。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亦可先做出圖形再調整題目。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下週一中午前上傳</a:t>
            </a:r>
            <a:r>
              <a:rPr lang="en-US" altLang="zh-TW" dirty="0" smtClean="0"/>
              <a:t>MY</a:t>
            </a:r>
            <a:r>
              <a:rPr lang="zh-TW" altLang="en-US" dirty="0" smtClean="0"/>
              <a:t>數位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多義圖形的類型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zh-TW" dirty="0" smtClean="0"/>
              <a:t>看圖形還是看背景</a:t>
            </a:r>
            <a:r>
              <a:rPr lang="en-US" altLang="zh-TW" dirty="0" smtClean="0"/>
              <a:t>,</a:t>
            </a:r>
            <a:r>
              <a:rPr lang="zh-TW" altLang="zh-TW" dirty="0" smtClean="0"/>
              <a:t>或者看整體還是看局部</a:t>
            </a:r>
            <a:r>
              <a:rPr lang="en-US" altLang="zh-TW" dirty="0" smtClean="0"/>
              <a:t>,</a:t>
            </a:r>
            <a:r>
              <a:rPr lang="zh-TW" altLang="zh-TW" dirty="0" smtClean="0"/>
              <a:t>由於觀點的不同</a:t>
            </a:r>
            <a:r>
              <a:rPr lang="en-US" altLang="zh-TW" dirty="0" smtClean="0"/>
              <a:t>,</a:t>
            </a:r>
            <a:r>
              <a:rPr lang="zh-TW" altLang="zh-TW" dirty="0" smtClean="0"/>
              <a:t>將分別出現不同意義的畫面。</a:t>
            </a:r>
            <a:r>
              <a:rPr lang="en-US" altLang="zh-TW" dirty="0" smtClean="0"/>
              <a:t>-----</a:t>
            </a:r>
            <a:r>
              <a:rPr lang="zh-TW" altLang="zh-TW" dirty="0" smtClean="0"/>
              <a:t>雙重意象</a:t>
            </a:r>
            <a:r>
              <a:rPr lang="en-US" altLang="zh-TW" dirty="0" smtClean="0"/>
              <a:t>(double image)</a:t>
            </a:r>
            <a:endParaRPr lang="zh-TW" altLang="zh-TW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3168352" cy="35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多義圖型1\鍾雨儒\img015.jpg"/>
          <p:cNvPicPr>
            <a:picLocks noChangeAspect="1" noChangeArrowheads="1"/>
          </p:cNvPicPr>
          <p:nvPr/>
        </p:nvPicPr>
        <p:blipFill>
          <a:blip r:embed="rId2" cstate="print"/>
          <a:srcRect l="1790" r="6918"/>
          <a:stretch>
            <a:fillRect/>
          </a:stretch>
        </p:blipFill>
        <p:spPr bwMode="auto">
          <a:xfrm>
            <a:off x="251520" y="2154074"/>
            <a:ext cx="4032448" cy="379480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23528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鍾雨儒</a:t>
            </a:r>
            <a:endParaRPr lang="zh-TW" altLang="en-US" dirty="0"/>
          </a:p>
        </p:txBody>
      </p:sp>
      <p:pic>
        <p:nvPicPr>
          <p:cNvPr id="3075" name="Picture 3" descr="C:\Users\user\Desktop\多義圖型1\洪瓊薇.jpg"/>
          <p:cNvPicPr>
            <a:picLocks noChangeAspect="1" noChangeArrowheads="1"/>
          </p:cNvPicPr>
          <p:nvPr/>
        </p:nvPicPr>
        <p:blipFill>
          <a:blip r:embed="rId3" cstate="print"/>
          <a:srcRect t="1240" r="57874" b="9909"/>
          <a:stretch>
            <a:fillRect/>
          </a:stretch>
        </p:blipFill>
        <p:spPr bwMode="auto">
          <a:xfrm>
            <a:off x="4860032" y="2132856"/>
            <a:ext cx="3019476" cy="384380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918973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洪瓊薇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多義圖型1\吳孟龍\im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864521" cy="320009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23528" y="58052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吳孟龍</a:t>
            </a:r>
            <a:endParaRPr lang="zh-TW" altLang="en-US" dirty="0"/>
          </a:p>
        </p:txBody>
      </p:sp>
      <p:pic>
        <p:nvPicPr>
          <p:cNvPr id="4098" name="Picture 2" descr="C:\Users\user\Desktop\多義圖型1\莫蕙禛.jpg"/>
          <p:cNvPicPr>
            <a:picLocks noChangeAspect="1" noChangeArrowheads="1"/>
          </p:cNvPicPr>
          <p:nvPr/>
        </p:nvPicPr>
        <p:blipFill>
          <a:blip r:embed="rId3" cstate="print"/>
          <a:srcRect l="2776" t="53530" r="28028" b="4914"/>
          <a:stretch>
            <a:fillRect/>
          </a:stretch>
        </p:blipFill>
        <p:spPr bwMode="auto">
          <a:xfrm>
            <a:off x="5508104" y="2564904"/>
            <a:ext cx="3096344" cy="314972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5508104" y="58052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莫蕙禎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多義圖形的類型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zh-TW" dirty="0" smtClean="0"/>
              <a:t>由於觀看的位置改變</a:t>
            </a:r>
            <a:r>
              <a:rPr lang="en-US" altLang="zh-TW" dirty="0" smtClean="0"/>
              <a:t>,</a:t>
            </a:r>
            <a:r>
              <a:rPr lang="zh-TW" altLang="zh-TW" dirty="0" smtClean="0"/>
              <a:t>圖像呈現的形態亦隨之不同。</a:t>
            </a:r>
            <a:r>
              <a:rPr lang="en-US" altLang="zh-TW" dirty="0" smtClean="0"/>
              <a:t>-----</a:t>
            </a:r>
            <a:r>
              <a:rPr lang="zh-TW" altLang="zh-TW" dirty="0" smtClean="0"/>
              <a:t>正倒立共存圖</a:t>
            </a:r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28172" r="8411" b="20641"/>
          <a:stretch>
            <a:fillRect/>
          </a:stretch>
        </p:blipFill>
        <p:spPr bwMode="auto">
          <a:xfrm>
            <a:off x="899592" y="2564904"/>
            <a:ext cx="7597352" cy="261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28172" r="8411" b="29094"/>
          <a:stretch>
            <a:fillRect/>
          </a:stretch>
        </p:blipFill>
        <p:spPr bwMode="auto">
          <a:xfrm flipV="1">
            <a:off x="899592" y="4673742"/>
            <a:ext cx="7597352" cy="21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</a:t>
            </a:r>
            <a:endParaRPr lang="zh-TW" altLang="en-US" dirty="0"/>
          </a:p>
        </p:txBody>
      </p:sp>
      <p:pic>
        <p:nvPicPr>
          <p:cNvPr id="1026" name="Picture 2" descr="C:\Users\user\Pictures\視覺心理學\多義圖型1\陳映君\img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2856"/>
            <a:ext cx="3469633" cy="3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視覺心理學\多義圖型1\陳映君\img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1" y="332655"/>
            <a:ext cx="1800200" cy="20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視覺心理學\多義圖型1\陳映君\img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024" y="2532856"/>
            <a:ext cx="3469633" cy="3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多義圖形的類型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zh-TW" dirty="0" smtClean="0"/>
              <a:t>由於看法的不同</a:t>
            </a:r>
            <a:r>
              <a:rPr lang="en-US" altLang="zh-TW" dirty="0" smtClean="0"/>
              <a:t>,</a:t>
            </a:r>
            <a:r>
              <a:rPr lang="zh-TW" altLang="zh-TW" dirty="0" smtClean="0"/>
              <a:t>圖像局部形態時而前進時而後退。</a:t>
            </a:r>
            <a:r>
              <a:rPr lang="en-US" altLang="zh-TW" dirty="0" smtClean="0"/>
              <a:t>-----</a:t>
            </a:r>
            <a:r>
              <a:rPr lang="zh-TW" altLang="zh-TW" dirty="0" smtClean="0"/>
              <a:t>反轉性遠近錯視</a:t>
            </a:r>
          </a:p>
          <a:p>
            <a:endParaRPr lang="zh-TW" altLang="en-US" dirty="0"/>
          </a:p>
        </p:txBody>
      </p:sp>
      <p:pic>
        <p:nvPicPr>
          <p:cNvPr id="4" name="圖片 3" descr="http://2.bp.blogspot.com/-YGJKo7hE93U/TwbvmYSdIzI/AAAAAAAAAU0/n9n8t762Dys/s1600/look.h2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ali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1" y="2852936"/>
            <a:ext cx="42207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139952" y="58772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達利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43608" y="6165304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Boring </a:t>
            </a:r>
            <a:r>
              <a:rPr lang="zh-TW" altLang="zh-TW" dirty="0"/>
              <a:t>新娘與老太婆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多義圖形的設計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海報</a:t>
            </a:r>
            <a:endParaRPr lang="zh-TW" altLang="en-US" dirty="0"/>
          </a:p>
        </p:txBody>
      </p:sp>
      <p:pic>
        <p:nvPicPr>
          <p:cNvPr id="6146" name="Picture 2" descr="C:\Users\user\Desktop\林俊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94" y="1700808"/>
            <a:ext cx="3593273" cy="4824536"/>
          </a:xfrm>
          <a:prstGeom prst="rect">
            <a:avLst/>
          </a:prstGeom>
          <a:noFill/>
        </p:spPr>
      </p:pic>
      <p:pic>
        <p:nvPicPr>
          <p:cNvPr id="6147" name="Picture 3" descr="C:\Users\user\Desktop\DESIGN_400454_145828_2B457BEA06FA4187BFEF49DB43729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927" y="1700808"/>
            <a:ext cx="3356473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301</TotalTime>
  <Words>656</Words>
  <Application>Microsoft Office PowerPoint</Application>
  <PresentationFormat>如螢幕大小 (4:3)</PresentationFormat>
  <Paragraphs>52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中庸</vt:lpstr>
      <vt:lpstr>多義圖形與圖地反轉</vt:lpstr>
      <vt:lpstr>為什麼會造成雙重意義</vt:lpstr>
      <vt:lpstr>多義圖形的類型-1</vt:lpstr>
      <vt:lpstr>PowerPoint 簡報</vt:lpstr>
      <vt:lpstr>PowerPoint 簡報</vt:lpstr>
      <vt:lpstr>多義圖形的類型-2</vt:lpstr>
      <vt:lpstr>          </vt:lpstr>
      <vt:lpstr>多義圖形的類型-3</vt:lpstr>
      <vt:lpstr>多義圖形的設計—海報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圖地反轉</vt:lpstr>
      <vt:lpstr>圖地反轉</vt:lpstr>
      <vt:lpstr>PowerPoint 簡報</vt:lpstr>
      <vt:lpstr>形成圖地反轉的手法</vt:lpstr>
      <vt:lpstr>PowerPoint 簡報</vt:lpstr>
      <vt:lpstr>圖地反轉的設計-海報</vt:lpstr>
      <vt:lpstr>本週作業1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多義圖形與圖地反轉</dc:title>
  <dc:creator>user</dc:creator>
  <cp:lastModifiedBy>user</cp:lastModifiedBy>
  <cp:revision>52</cp:revision>
  <dcterms:created xsi:type="dcterms:W3CDTF">2012-10-01T18:20:13Z</dcterms:created>
  <dcterms:modified xsi:type="dcterms:W3CDTF">2012-10-03T10:27:02Z</dcterms:modified>
</cp:coreProperties>
</file>