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9144000" cy="6858000"/>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a:defRPr sz="2400">
        <a:latin typeface="Arial"/>
        <a:ea typeface="Arial"/>
        <a:cs typeface="Arial"/>
        <a:sym typeface="Arial"/>
      </a:defRPr>
    </a:lvl6pPr>
    <a:lvl7pPr>
      <a:defRPr sz="2400">
        <a:latin typeface="Arial"/>
        <a:ea typeface="Arial"/>
        <a:cs typeface="Arial"/>
        <a:sym typeface="Arial"/>
      </a:defRPr>
    </a:lvl7pPr>
    <a:lvl8pPr>
      <a:defRPr sz="2400">
        <a:latin typeface="Arial"/>
        <a:ea typeface="Arial"/>
        <a:cs typeface="Arial"/>
        <a:sym typeface="Arial"/>
      </a:defRPr>
    </a:lvl8pPr>
    <a:lvl9pPr>
      <a:defRPr sz="2400">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ph type="sldImg"/>
          </p:nvPr>
        </p:nvSpPr>
        <p:spPr>
          <a:xfrm>
            <a:off x="1143000" y="685800"/>
            <a:ext cx="4572000" cy="3429000"/>
          </a:xfrm>
          <a:prstGeom prst="rect">
            <a:avLst/>
          </a:prstGeom>
        </p:spPr>
        <p:txBody>
          <a:bodyPr/>
          <a:lstStyle/>
          <a:p>
            <a:pPr lvl="0"/>
          </a:p>
        </p:txBody>
      </p:sp>
      <p:sp>
        <p:nvSpPr>
          <p:cNvPr id="12" name="Shape 1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468312" y="6453187"/>
            <a:ext cx="2303463" cy="218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sz="1000">
                <a:solidFill>
                  <a:srgbClr val="808080"/>
                </a:solidFill>
                <a:latin typeface="標楷體"/>
                <a:ea typeface="標楷體"/>
                <a:cs typeface="標楷體"/>
                <a:sym typeface="標楷體"/>
              </a:defRPr>
            </a:lvl1pPr>
          </a:lstStyle>
          <a:p>
            <a:pPr lvl="0">
              <a:defRPr sz="1800">
                <a:solidFill>
                  <a:srgbClr val="000000"/>
                </a:solidFill>
              </a:defRPr>
            </a:pPr>
            <a:r>
              <a:rPr sz="1000">
                <a:solidFill>
                  <a:srgbClr val="808080"/>
                </a:solidFill>
              </a:rPr>
              <a:t>誠信  承諾  創新  合作</a:t>
            </a:r>
          </a:p>
        </p:txBody>
      </p:sp>
      <p:sp>
        <p:nvSpPr>
          <p:cNvPr id="3" name="Shape 3"/>
          <p:cNvSpPr/>
          <p:nvPr/>
        </p:nvSpPr>
        <p:spPr>
          <a:xfrm>
            <a:off x="611187" y="981075"/>
            <a:ext cx="8064501" cy="0"/>
          </a:xfrm>
          <a:prstGeom prst="line">
            <a:avLst/>
          </a:prstGeom>
          <a:ln w="28575">
            <a:solidFill>
              <a:srgbClr val="FF0000"/>
            </a:solidFill>
            <a:round/>
          </a:ln>
        </p:spPr>
        <p:txBody>
          <a:bodyPr lIns="0" tIns="0" rIns="0" bIns="0"/>
          <a:lstStyle/>
          <a:p>
            <a:pPr lvl="0" defTabSz="457200">
              <a:defRPr sz="1200">
                <a:latin typeface="+mn-lt"/>
                <a:ea typeface="+mn-ea"/>
                <a:cs typeface="+mn-cs"/>
                <a:sym typeface="Helvetica"/>
              </a:defRPr>
            </a:pPr>
          </a:p>
        </p:txBody>
      </p:sp>
      <p:sp>
        <p:nvSpPr>
          <p:cNvPr id="4" name="Shape 4"/>
          <p:cNvSpPr/>
          <p:nvPr/>
        </p:nvSpPr>
        <p:spPr>
          <a:xfrm>
            <a:off x="2051049" y="6597650"/>
            <a:ext cx="5834064" cy="0"/>
          </a:xfrm>
          <a:prstGeom prst="line">
            <a:avLst/>
          </a:prstGeom>
          <a:ln w="28575">
            <a:solidFill>
              <a:srgbClr val="FF0000"/>
            </a:solidFill>
            <a:round/>
          </a:ln>
        </p:spPr>
        <p:txBody>
          <a:bodyPr lIns="0" tIns="0" rIns="0" bIns="0"/>
          <a:lstStyle/>
          <a:p>
            <a:pPr lvl="0" defTabSz="457200">
              <a:defRPr sz="1200">
                <a:latin typeface="+mn-lt"/>
                <a:ea typeface="+mn-ea"/>
                <a:cs typeface="+mn-cs"/>
                <a:sym typeface="Helvetica"/>
              </a:defRPr>
            </a:pPr>
          </a:p>
        </p:txBody>
      </p:sp>
      <p:pic>
        <p:nvPicPr>
          <p:cNvPr id="5" name="3.png" descr="3"/>
          <p:cNvPicPr/>
          <p:nvPr/>
        </p:nvPicPr>
        <p:blipFill>
          <a:blip r:embed="rId2">
            <a:extLst/>
          </a:blip>
          <a:stretch>
            <a:fillRect/>
          </a:stretch>
        </p:blipFill>
        <p:spPr>
          <a:xfrm>
            <a:off x="7956550" y="6308725"/>
            <a:ext cx="914400" cy="285750"/>
          </a:xfrm>
          <a:prstGeom prst="rect">
            <a:avLst/>
          </a:prstGeom>
          <a:ln w="12700">
            <a:miter lim="400000"/>
          </a:ln>
        </p:spPr>
      </p:pic>
      <p:sp>
        <p:nvSpPr>
          <p:cNvPr id="6" name="Shape 6"/>
          <p:cNvSpPr/>
          <p:nvPr/>
        </p:nvSpPr>
        <p:spPr>
          <a:xfrm>
            <a:off x="7626350" y="690562"/>
            <a:ext cx="1293813" cy="2617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sz="1300">
                <a:latin typeface="標楷體"/>
                <a:ea typeface="標楷體"/>
                <a:cs typeface="標楷體"/>
                <a:sym typeface="標楷體"/>
              </a:defRPr>
            </a:lvl1pPr>
          </a:lstStyle>
          <a:p>
            <a:pPr lvl="0">
              <a:defRPr sz="1800"/>
            </a:pPr>
            <a:r>
              <a:rPr sz="1300"/>
              <a:t>理財商品處</a:t>
            </a:r>
          </a:p>
        </p:txBody>
      </p:sp>
      <p:sp>
        <p:nvSpPr>
          <p:cNvPr id="7" name="Shape 7"/>
          <p:cNvSpPr/>
          <p:nvPr/>
        </p:nvSpPr>
        <p:spPr>
          <a:xfrm>
            <a:off x="682625" y="6021387"/>
            <a:ext cx="7129463" cy="370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標楷體"/>
                <a:ea typeface="標楷體"/>
                <a:cs typeface="標楷體"/>
                <a:sym typeface="標楷體"/>
              </a:defRPr>
            </a:lvl1pPr>
          </a:lstStyle>
          <a:p>
            <a:pPr lvl="0">
              <a:defRPr sz="1800"/>
            </a:pPr>
            <a:r>
              <a:rPr sz="1000"/>
              <a:t>本報告所載係根據各項市場資訊加以整理彙集及研究分析，僅供參考。投資人於決策時應審慎衡量本身風險，本公司恕不負任何法律責任，亦不做任何保證。此外，非經本公司同意，不得將本報告加以複製或轉載。</a:t>
            </a:r>
          </a:p>
        </p:txBody>
      </p:sp>
      <p:sp>
        <p:nvSpPr>
          <p:cNvPr id="8" name="Shape 8"/>
          <p:cNvSpPr/>
          <p:nvPr>
            <p:ph type="sldNum" sz="quarter" idx="2"/>
          </p:nvPr>
        </p:nvSpPr>
        <p:spPr>
          <a:xfrm>
            <a:off x="0" y="6381750"/>
            <a:ext cx="468313" cy="264243"/>
          </a:xfrm>
          <a:prstGeom prst="rect">
            <a:avLst/>
          </a:prstGeom>
          <a:ln w="12700">
            <a:miter lim="400000"/>
          </a:ln>
        </p:spPr>
        <p:txBody>
          <a:bodyPr lIns="45714" tIns="45714" rIns="45714" bIns="45714">
            <a:spAutoFit/>
          </a:bodyPr>
          <a:lstStyle>
            <a:lvl1pPr algn="r">
              <a:defRPr sz="12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Lst>
  <p:transition spd="med" advClick="1"/>
  <p:txStyles>
    <p:titleStyle>
      <a:lvl1pPr>
        <a:defRPr sz="3000">
          <a:latin typeface="標楷體"/>
          <a:ea typeface="標楷體"/>
          <a:cs typeface="標楷體"/>
          <a:sym typeface="標楷體"/>
        </a:defRPr>
      </a:lvl1pPr>
      <a:lvl2pPr>
        <a:defRPr sz="3000">
          <a:latin typeface="標楷體"/>
          <a:ea typeface="標楷體"/>
          <a:cs typeface="標楷體"/>
          <a:sym typeface="標楷體"/>
        </a:defRPr>
      </a:lvl2pPr>
      <a:lvl3pPr>
        <a:defRPr sz="3000">
          <a:latin typeface="標楷體"/>
          <a:ea typeface="標楷體"/>
          <a:cs typeface="標楷體"/>
          <a:sym typeface="標楷體"/>
        </a:defRPr>
      </a:lvl3pPr>
      <a:lvl4pPr>
        <a:defRPr sz="3000">
          <a:latin typeface="標楷體"/>
          <a:ea typeface="標楷體"/>
          <a:cs typeface="標楷體"/>
          <a:sym typeface="標楷體"/>
        </a:defRPr>
      </a:lvl4pPr>
      <a:lvl5pPr>
        <a:defRPr sz="3000">
          <a:latin typeface="標楷體"/>
          <a:ea typeface="標楷體"/>
          <a:cs typeface="標楷體"/>
          <a:sym typeface="標楷體"/>
        </a:defRPr>
      </a:lvl5pPr>
      <a:lvl6pPr indent="457200">
        <a:defRPr sz="3000">
          <a:latin typeface="標楷體"/>
          <a:ea typeface="標楷體"/>
          <a:cs typeface="標楷體"/>
          <a:sym typeface="標楷體"/>
        </a:defRPr>
      </a:lvl6pPr>
      <a:lvl7pPr indent="914400">
        <a:defRPr sz="3000">
          <a:latin typeface="標楷體"/>
          <a:ea typeface="標楷體"/>
          <a:cs typeface="標楷體"/>
          <a:sym typeface="標楷體"/>
        </a:defRPr>
      </a:lvl7pPr>
      <a:lvl8pPr indent="1371600">
        <a:defRPr sz="3000">
          <a:latin typeface="標楷體"/>
          <a:ea typeface="標楷體"/>
          <a:cs typeface="標楷體"/>
          <a:sym typeface="標楷體"/>
        </a:defRPr>
      </a:lvl8pPr>
      <a:lvl9pPr indent="1828800">
        <a:defRPr sz="3000">
          <a:latin typeface="標楷體"/>
          <a:ea typeface="標楷體"/>
          <a:cs typeface="標楷體"/>
          <a:sym typeface="標楷體"/>
        </a:defRPr>
      </a:lvl9pPr>
    </p:titleStyle>
    <p:bodyStyle>
      <a:lvl1pPr marL="342900" indent="-342900">
        <a:spcBef>
          <a:spcPts val="500"/>
        </a:spcBef>
        <a:buClr>
          <a:srgbClr val="FF3300"/>
        </a:buClr>
        <a:buSzPct val="100000"/>
        <a:buFont typeface="Wingdings"/>
        <a:buChar char="»"/>
        <a:defRPr sz="2400">
          <a:latin typeface="Arial Bold"/>
          <a:ea typeface="Arial Bold"/>
          <a:cs typeface="Arial Bold"/>
          <a:sym typeface="Arial Bold"/>
        </a:defRPr>
      </a:lvl1pPr>
      <a:lvl2pPr marL="800100" indent="-342900">
        <a:spcBef>
          <a:spcPts val="500"/>
        </a:spcBef>
        <a:buClr>
          <a:srgbClr val="FF3300"/>
        </a:buClr>
        <a:buSzPct val="100000"/>
        <a:buFont typeface="Wingdings"/>
        <a:buChar char="■"/>
        <a:defRPr sz="2400">
          <a:latin typeface="Arial Bold"/>
          <a:ea typeface="Arial Bold"/>
          <a:cs typeface="Arial Bold"/>
          <a:sym typeface="Arial Bold"/>
        </a:defRPr>
      </a:lvl2pPr>
      <a:lvl3pPr marL="1219200" indent="-304800">
        <a:spcBef>
          <a:spcPts val="500"/>
        </a:spcBef>
        <a:buClr>
          <a:srgbClr val="FF3300"/>
        </a:buClr>
        <a:buSzPct val="100000"/>
        <a:buFont typeface="Wingdings"/>
        <a:buChar char="■"/>
        <a:defRPr sz="2400">
          <a:latin typeface="Arial Bold"/>
          <a:ea typeface="Arial Bold"/>
          <a:cs typeface="Arial Bold"/>
          <a:sym typeface="Arial Bold"/>
        </a:defRPr>
      </a:lvl3pPr>
      <a:lvl4pPr marL="1645920" indent="-274320">
        <a:spcBef>
          <a:spcPts val="500"/>
        </a:spcBef>
        <a:buClr>
          <a:srgbClr val="FF3300"/>
        </a:buClr>
        <a:buSzPct val="100000"/>
        <a:buFont typeface="Wingdings"/>
        <a:buChar char="–"/>
        <a:defRPr sz="2400">
          <a:latin typeface="Arial Bold"/>
          <a:ea typeface="Arial Bold"/>
          <a:cs typeface="Arial Bold"/>
          <a:sym typeface="Arial Bold"/>
        </a:defRPr>
      </a:lvl4pPr>
      <a:lvl5pPr marL="2133600" indent="-304800">
        <a:spcBef>
          <a:spcPts val="500"/>
        </a:spcBef>
        <a:buClr>
          <a:srgbClr val="FF3300"/>
        </a:buClr>
        <a:buSzPct val="100000"/>
        <a:buFont typeface="Wingdings"/>
        <a:buChar char="»"/>
        <a:defRPr sz="2400">
          <a:latin typeface="Arial Bold"/>
          <a:ea typeface="Arial Bold"/>
          <a:cs typeface="Arial Bold"/>
          <a:sym typeface="Arial Bold"/>
        </a:defRPr>
      </a:lvl5pPr>
      <a:lvl6pPr marL="2590800" indent="-304800">
        <a:spcBef>
          <a:spcPts val="500"/>
        </a:spcBef>
        <a:buClr>
          <a:srgbClr val="FF3300"/>
        </a:buClr>
        <a:buSzPct val="100000"/>
        <a:buFont typeface="Wingdings"/>
        <a:buChar char="•"/>
        <a:defRPr sz="2400">
          <a:latin typeface="Arial Bold"/>
          <a:ea typeface="Arial Bold"/>
          <a:cs typeface="Arial Bold"/>
          <a:sym typeface="Arial Bold"/>
        </a:defRPr>
      </a:lvl6pPr>
      <a:lvl7pPr marL="3048000" indent="-304800">
        <a:spcBef>
          <a:spcPts val="500"/>
        </a:spcBef>
        <a:buClr>
          <a:srgbClr val="FF3300"/>
        </a:buClr>
        <a:buSzPct val="100000"/>
        <a:buFont typeface="Wingdings"/>
        <a:buChar char="•"/>
        <a:defRPr sz="2400">
          <a:latin typeface="Arial Bold"/>
          <a:ea typeface="Arial Bold"/>
          <a:cs typeface="Arial Bold"/>
          <a:sym typeface="Arial Bold"/>
        </a:defRPr>
      </a:lvl7pPr>
      <a:lvl8pPr marL="3505200" indent="-304800">
        <a:spcBef>
          <a:spcPts val="500"/>
        </a:spcBef>
        <a:buClr>
          <a:srgbClr val="FF3300"/>
        </a:buClr>
        <a:buSzPct val="100000"/>
        <a:buFont typeface="Wingdings"/>
        <a:buChar char="•"/>
        <a:defRPr sz="2400">
          <a:latin typeface="Arial Bold"/>
          <a:ea typeface="Arial Bold"/>
          <a:cs typeface="Arial Bold"/>
          <a:sym typeface="Arial Bold"/>
        </a:defRPr>
      </a:lvl8pPr>
      <a:lvl9pPr marL="3962400" indent="-304800">
        <a:spcBef>
          <a:spcPts val="500"/>
        </a:spcBef>
        <a:buClr>
          <a:srgbClr val="FF3300"/>
        </a:buClr>
        <a:buSzPct val="100000"/>
        <a:buFont typeface="Wingdings"/>
        <a:buChar char="•"/>
        <a:defRPr sz="2400">
          <a:latin typeface="Arial Bold"/>
          <a:ea typeface="Arial Bold"/>
          <a:cs typeface="Arial Bold"/>
          <a:sym typeface="Arial Bold"/>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algn="r">
        <a:defRPr sz="1200">
          <a:solidFill>
            <a:schemeClr val="tx1"/>
          </a:solidFill>
          <a:latin typeface="+mn-lt"/>
          <a:ea typeface="+mn-ea"/>
          <a:cs typeface="+mn-cs"/>
          <a:sym typeface="Arial"/>
        </a:defRPr>
      </a:lvl6pPr>
      <a:lvl7pPr algn="r">
        <a:defRPr sz="1200">
          <a:solidFill>
            <a:schemeClr val="tx1"/>
          </a:solidFill>
          <a:latin typeface="+mn-lt"/>
          <a:ea typeface="+mn-ea"/>
          <a:cs typeface="+mn-cs"/>
          <a:sym typeface="Arial"/>
        </a:defRPr>
      </a:lvl7pPr>
      <a:lvl8pPr algn="r">
        <a:defRPr sz="1200">
          <a:solidFill>
            <a:schemeClr val="tx1"/>
          </a:solidFill>
          <a:latin typeface="+mn-lt"/>
          <a:ea typeface="+mn-ea"/>
          <a:cs typeface="+mn-cs"/>
          <a:sym typeface="Arial"/>
        </a:defRPr>
      </a:lvl8pPr>
      <a:lvl9pPr algn="r">
        <a:defRPr sz="12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slideindex=48" TargetMode="Externa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hyperlink" Target="http://www.funddj.com/y/iquote/iquote.djhtm" TargetMode="Externa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 name="Shape 14"/>
          <p:cNvSpPr/>
          <p:nvPr/>
        </p:nvSpPr>
        <p:spPr>
          <a:xfrm>
            <a:off x="576262" y="796925"/>
            <a:ext cx="6681788" cy="9559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endParaRPr b="1" i="1" sz="3100">
              <a:effectLst>
                <a:outerShdw sx="100000" sy="100000" kx="0" ky="0" algn="b" rotWithShape="0" blurRad="12700" dist="25400" dir="2700000">
                  <a:srgbClr val="DDDDDD"/>
                </a:outerShdw>
              </a:effectLst>
              <a:latin typeface="微軟正黑體"/>
              <a:ea typeface="微軟正黑體"/>
              <a:cs typeface="微軟正黑體"/>
              <a:sym typeface="微軟正黑體"/>
            </a:endParaRPr>
          </a:p>
          <a:p>
            <a:pPr lvl="0">
              <a:defRPr sz="1800"/>
            </a:pPr>
            <a:r>
              <a:rPr b="1" sz="3100">
                <a:latin typeface="微軟正黑體"/>
                <a:ea typeface="微軟正黑體"/>
                <a:cs typeface="微軟正黑體"/>
                <a:sym typeface="微軟正黑體"/>
              </a:rPr>
              <a:t>技術分析</a:t>
            </a:r>
          </a:p>
        </p:txBody>
      </p:sp>
      <p:pic>
        <p:nvPicPr>
          <p:cNvPr id="15" name="銀行弧.jpg" descr="銀行弧"/>
          <p:cNvPicPr/>
          <p:nvPr/>
        </p:nvPicPr>
        <p:blipFill>
          <a:blip r:embed="rId2">
            <a:extLst/>
          </a:blip>
          <a:stretch>
            <a:fillRect/>
          </a:stretch>
        </p:blipFill>
        <p:spPr>
          <a:xfrm>
            <a:off x="0" y="5707062"/>
            <a:ext cx="9144000" cy="1150938"/>
          </a:xfrm>
          <a:prstGeom prst="rect">
            <a:avLst/>
          </a:prstGeom>
          <a:ln w="12700">
            <a:miter lim="400000"/>
          </a:ln>
        </p:spPr>
      </p:pic>
      <p:sp>
        <p:nvSpPr>
          <p:cNvPr id="16" name="Shape 16"/>
          <p:cNvSpPr/>
          <p:nvPr/>
        </p:nvSpPr>
        <p:spPr>
          <a:xfrm>
            <a:off x="611187" y="1989137"/>
            <a:ext cx="8064501" cy="1"/>
          </a:xfrm>
          <a:prstGeom prst="line">
            <a:avLst/>
          </a:prstGeom>
          <a:ln w="28575">
            <a:solidFill>
              <a:srgbClr val="FF0000"/>
            </a:solidFill>
            <a:round/>
          </a:ln>
        </p:spPr>
        <p:txBody>
          <a:bodyPr lIns="0" tIns="0" rIns="0" bIns="0"/>
          <a:lstStyle/>
          <a:p>
            <a:pPr lvl="0" defTabSz="457200">
              <a:defRPr sz="1200">
                <a:latin typeface="+mn-lt"/>
                <a:ea typeface="+mn-ea"/>
                <a:cs typeface="+mn-cs"/>
                <a:sym typeface="Helvetica"/>
              </a:defRPr>
            </a:pPr>
          </a:p>
        </p:txBody>
      </p:sp>
      <p:sp>
        <p:nvSpPr>
          <p:cNvPr id="17" name="Shape 17"/>
          <p:cNvSpPr/>
          <p:nvPr/>
        </p:nvSpPr>
        <p:spPr>
          <a:xfrm>
            <a:off x="6881812" y="5299075"/>
            <a:ext cx="3340101" cy="561511"/>
          </a:xfrm>
          <a:prstGeom prst="rect">
            <a:avLst/>
          </a:prstGeom>
          <a:ln w="12700">
            <a:miter lim="400000"/>
          </a:ln>
          <a:extLst>
            <a:ext uri="{C572A759-6A51-4108-AA02-DFA0A04FC94B}">
              <ma14:wrappingTextBoxFlag xmlns:ma14="http://schemas.microsoft.com/office/mac/drawingml/2011/main" val="1"/>
            </a:ext>
          </a:extLst>
        </p:spPr>
        <p:txBody>
          <a:bodyPr lIns="39455" tIns="39455" rIns="39455" bIns="39455">
            <a:spAutoFit/>
          </a:bodyPr>
          <a:lstStyle/>
          <a:p>
            <a:pPr lvl="0">
              <a:defRPr sz="1800"/>
            </a:pPr>
            <a:r>
              <a:rPr b="1" sz="1700">
                <a:solidFill>
                  <a:srgbClr val="0070C0"/>
                </a:solidFill>
                <a:latin typeface="微軟正黑體"/>
                <a:ea typeface="微軟正黑體"/>
                <a:cs typeface="微軟正黑體"/>
                <a:sym typeface="微軟正黑體"/>
              </a:rPr>
              <a:t>僅供內部教育訓練使用</a:t>
            </a:r>
            <a:endParaRPr b="1" sz="1700">
              <a:solidFill>
                <a:srgbClr val="0070C0"/>
              </a:solidFill>
              <a:latin typeface="微軟正黑體"/>
              <a:ea typeface="微軟正黑體"/>
              <a:cs typeface="微軟正黑體"/>
              <a:sym typeface="微軟正黑體"/>
            </a:endParaRPr>
          </a:p>
          <a:p>
            <a:pPr lvl="0">
              <a:defRPr sz="1800"/>
            </a:pPr>
            <a:r>
              <a:rPr b="1" sz="1700">
                <a:solidFill>
                  <a:srgbClr val="0070C0"/>
                </a:solidFill>
                <a:latin typeface="微軟正黑體"/>
                <a:ea typeface="微軟正黑體"/>
                <a:cs typeface="微軟正黑體"/>
                <a:sym typeface="微軟正黑體"/>
              </a:rPr>
              <a:t> </a:t>
            </a:r>
            <a:r>
              <a:rPr b="1" sz="1700">
                <a:solidFill>
                  <a:srgbClr val="0070C0"/>
                </a:solidFill>
                <a:latin typeface="微軟正黑體"/>
                <a:ea typeface="微軟正黑體"/>
                <a:cs typeface="微軟正黑體"/>
                <a:sym typeface="微軟正黑體"/>
              </a:rPr>
              <a:t>Internal Use Only</a:t>
            </a:r>
          </a:p>
        </p:txBody>
      </p:sp>
      <p:sp>
        <p:nvSpPr>
          <p:cNvPr id="18" name="Shape 18"/>
          <p:cNvSpPr/>
          <p:nvPr/>
        </p:nvSpPr>
        <p:spPr>
          <a:xfrm>
            <a:off x="501650" y="2082800"/>
            <a:ext cx="6942138" cy="1535092"/>
          </a:xfrm>
          <a:prstGeom prst="rect">
            <a:avLst/>
          </a:prstGeom>
          <a:ln w="12700">
            <a:miter lim="400000"/>
          </a:ln>
          <a:extLst>
            <a:ext uri="{C572A759-6A51-4108-AA02-DFA0A04FC94B}">
              <ma14:wrappingTextBoxFlag xmlns:ma14="http://schemas.microsoft.com/office/mac/drawingml/2011/main" val="1"/>
            </a:ext>
          </a:extLst>
        </p:spPr>
        <p:txBody>
          <a:bodyPr lIns="39455" tIns="39455" rIns="39455" bIns="39455">
            <a:spAutoFit/>
          </a:bodyPr>
          <a:lstStyle/>
          <a:p>
            <a:pPr lvl="0">
              <a:spcBef>
                <a:spcPts val="500"/>
              </a:spcBef>
              <a:buSzPct val="100000"/>
              <a:buFont typeface="Wingdings"/>
              <a:buChar char="●"/>
              <a:defRPr sz="1800"/>
            </a:pPr>
            <a:r>
              <a:rPr sz="2100">
                <a:latin typeface="Arial Bold"/>
                <a:ea typeface="Arial Bold"/>
                <a:cs typeface="Arial Bold"/>
                <a:sym typeface="Arial Bold"/>
              </a:rPr>
              <a:t> </a:t>
            </a:r>
            <a:r>
              <a:rPr b="1" sz="2100">
                <a:latin typeface="微軟正黑體"/>
                <a:ea typeface="微軟正黑體"/>
                <a:cs typeface="微軟正黑體"/>
                <a:sym typeface="微軟正黑體"/>
              </a:rPr>
              <a:t>報告單位：理財商品處理財規劃部</a:t>
            </a:r>
            <a:endParaRPr b="1" sz="2100">
              <a:latin typeface="微軟正黑體"/>
              <a:ea typeface="微軟正黑體"/>
              <a:cs typeface="微軟正黑體"/>
              <a:sym typeface="微軟正黑體"/>
            </a:endParaRPr>
          </a:p>
          <a:p>
            <a:pPr lvl="0">
              <a:spcBef>
                <a:spcPts val="500"/>
              </a:spcBef>
              <a:buSzPct val="100000"/>
              <a:buFont typeface="Wingdings"/>
              <a:buChar char="●"/>
              <a:defRPr sz="1800"/>
            </a:pPr>
            <a:r>
              <a:rPr b="1" sz="2100">
                <a:latin typeface="微軟正黑體"/>
                <a:ea typeface="微軟正黑體"/>
                <a:cs typeface="微軟正黑體"/>
                <a:sym typeface="微軟正黑體"/>
              </a:rPr>
              <a:t> 報告人：陳盈志</a:t>
            </a:r>
            <a:endParaRPr b="1" sz="2100">
              <a:latin typeface="微軟正黑體"/>
              <a:ea typeface="微軟正黑體"/>
              <a:cs typeface="微軟正黑體"/>
              <a:sym typeface="微軟正黑體"/>
            </a:endParaRPr>
          </a:p>
          <a:p>
            <a:pPr lvl="0">
              <a:spcBef>
                <a:spcPts val="500"/>
              </a:spcBef>
              <a:buSzPct val="100000"/>
              <a:buFont typeface="Wingdings"/>
              <a:buChar char="●"/>
              <a:defRPr sz="1800"/>
            </a:pPr>
            <a:r>
              <a:rPr b="1" sz="2100">
                <a:latin typeface="微軟正黑體"/>
                <a:ea typeface="微軟正黑體"/>
                <a:cs typeface="微軟正黑體"/>
                <a:sym typeface="微軟正黑體"/>
              </a:rPr>
              <a:t> 報告日期</a:t>
            </a:r>
            <a:r>
              <a:rPr b="1" sz="2100">
                <a:latin typeface="微軟正黑體"/>
                <a:ea typeface="微軟正黑體"/>
                <a:cs typeface="微軟正黑體"/>
                <a:sym typeface="微軟正黑體"/>
              </a:rPr>
              <a:t>: 2012</a:t>
            </a:r>
            <a:r>
              <a:rPr b="1" sz="2100">
                <a:latin typeface="微軟正黑體"/>
                <a:ea typeface="微軟正黑體"/>
                <a:cs typeface="微軟正黑體"/>
                <a:sym typeface="微軟正黑體"/>
              </a:rPr>
              <a:t>年</a:t>
            </a:r>
            <a:r>
              <a:rPr b="1" sz="2100">
                <a:latin typeface="微軟正黑體"/>
                <a:ea typeface="微軟正黑體"/>
                <a:cs typeface="微軟正黑體"/>
                <a:sym typeface="微軟正黑體"/>
              </a:rPr>
              <a:t>3</a:t>
            </a:r>
            <a:r>
              <a:rPr b="1" sz="2100">
                <a:latin typeface="微軟正黑體"/>
                <a:ea typeface="微軟正黑體"/>
                <a:cs typeface="微軟正黑體"/>
                <a:sym typeface="微軟正黑體"/>
              </a:rPr>
              <a:t>月</a:t>
            </a:r>
            <a:r>
              <a:rPr b="1" sz="2100">
                <a:latin typeface="微軟正黑體"/>
                <a:ea typeface="微軟正黑體"/>
                <a:cs typeface="微軟正黑體"/>
                <a:sym typeface="微軟正黑體"/>
              </a:rPr>
              <a:t>28</a:t>
            </a:r>
            <a:r>
              <a:rPr b="1" sz="2100">
                <a:latin typeface="微軟正黑體"/>
                <a:ea typeface="微軟正黑體"/>
                <a:cs typeface="微軟正黑體"/>
                <a:sym typeface="微軟正黑體"/>
              </a:rPr>
              <a:t>日</a:t>
            </a:r>
            <a:endParaRPr b="1" sz="2100">
              <a:latin typeface="微軟正黑體"/>
              <a:ea typeface="微軟正黑體"/>
              <a:cs typeface="微軟正黑體"/>
              <a:sym typeface="微軟正黑體"/>
            </a:endParaR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200"/>
            </a:fld>
          </a:p>
        </p:txBody>
      </p:sp>
      <p:pic>
        <p:nvPicPr>
          <p:cNvPr id="76" name="pasted-image.png"/>
          <p:cNvPicPr/>
          <p:nvPr/>
        </p:nvPicPr>
        <p:blipFill>
          <a:blip r:embed="rId2">
            <a:extLst/>
          </a:blip>
          <a:stretch>
            <a:fillRect/>
          </a:stretch>
        </p:blipFill>
        <p:spPr>
          <a:xfrm>
            <a:off x="-160927" y="362220"/>
            <a:ext cx="9608730" cy="5598307"/>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nvSpPr>
        <p:spPr>
          <a:xfrm>
            <a:off x="0" y="6381750"/>
            <a:ext cx="468313" cy="2388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atin typeface="標楷體"/>
                <a:ea typeface="標楷體"/>
                <a:cs typeface="標楷體"/>
                <a:sym typeface="標楷體"/>
              </a:defRPr>
            </a:lvl1pPr>
          </a:lstStyle>
          <a:p>
            <a:pPr lvl="0">
              <a:defRPr sz="1800"/>
            </a:pPr>
            <a:r>
              <a:rPr sz="1200"/>
              <a:t>8</a:t>
            </a:r>
          </a:p>
        </p:txBody>
      </p:sp>
      <p:sp>
        <p:nvSpPr>
          <p:cNvPr id="79" name="Shape 79"/>
          <p:cNvSpPr/>
          <p:nvPr/>
        </p:nvSpPr>
        <p:spPr>
          <a:xfrm flipV="1">
            <a:off x="533400" y="5410199"/>
            <a:ext cx="685800" cy="838202"/>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0" name="Shape 80"/>
          <p:cNvSpPr/>
          <p:nvPr/>
        </p:nvSpPr>
        <p:spPr>
          <a:xfrm>
            <a:off x="1219199" y="5410200"/>
            <a:ext cx="228602" cy="304800"/>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1" name="Shape 81"/>
          <p:cNvSpPr/>
          <p:nvPr/>
        </p:nvSpPr>
        <p:spPr>
          <a:xfrm flipV="1">
            <a:off x="1447799" y="4876799"/>
            <a:ext cx="609602" cy="8382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82" name="Shape 82"/>
          <p:cNvSpPr/>
          <p:nvPr/>
        </p:nvSpPr>
        <p:spPr>
          <a:xfrm>
            <a:off x="2057400" y="4876799"/>
            <a:ext cx="228601" cy="228602"/>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3" name="Shape 83"/>
          <p:cNvSpPr/>
          <p:nvPr/>
        </p:nvSpPr>
        <p:spPr>
          <a:xfrm flipV="1">
            <a:off x="2286000" y="4267199"/>
            <a:ext cx="457201" cy="838202"/>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4" name="Shape 84"/>
          <p:cNvSpPr/>
          <p:nvPr/>
        </p:nvSpPr>
        <p:spPr>
          <a:xfrm>
            <a:off x="2743199" y="4267199"/>
            <a:ext cx="381001" cy="457202"/>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5" name="Shape 85"/>
          <p:cNvSpPr/>
          <p:nvPr/>
        </p:nvSpPr>
        <p:spPr>
          <a:xfrm flipV="1">
            <a:off x="3048000" y="3886200"/>
            <a:ext cx="152401" cy="838200"/>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6" name="Shape 86"/>
          <p:cNvSpPr/>
          <p:nvPr/>
        </p:nvSpPr>
        <p:spPr>
          <a:xfrm>
            <a:off x="3200399" y="3886200"/>
            <a:ext cx="228602" cy="838200"/>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7" name="Shape 87"/>
          <p:cNvSpPr/>
          <p:nvPr/>
        </p:nvSpPr>
        <p:spPr>
          <a:xfrm flipV="1">
            <a:off x="3429000" y="4114800"/>
            <a:ext cx="152401" cy="609600"/>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8" name="Shape 88"/>
          <p:cNvSpPr/>
          <p:nvPr/>
        </p:nvSpPr>
        <p:spPr>
          <a:xfrm>
            <a:off x="3581400" y="4114799"/>
            <a:ext cx="228600" cy="533402"/>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89" name="Shape 89"/>
          <p:cNvSpPr/>
          <p:nvPr/>
        </p:nvSpPr>
        <p:spPr>
          <a:xfrm flipV="1">
            <a:off x="3810000" y="4190999"/>
            <a:ext cx="152401" cy="457202"/>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90" name="Shape 90"/>
          <p:cNvSpPr/>
          <p:nvPr/>
        </p:nvSpPr>
        <p:spPr>
          <a:xfrm flipV="1">
            <a:off x="3962400" y="3428999"/>
            <a:ext cx="304801" cy="762002"/>
          </a:xfrm>
          <a:prstGeom prst="line">
            <a:avLst/>
          </a:prstGeom>
          <a:ln w="28575">
            <a:solidFill>
              <a:srgbClr val="FF0000"/>
            </a:solidFill>
            <a:round/>
          </a:ln>
        </p:spPr>
        <p:txBody>
          <a:bodyPr lIns="0" tIns="0" rIns="0" bIns="0"/>
          <a:lstStyle/>
          <a:p>
            <a:pPr lvl="0" defTabSz="457200">
              <a:defRPr sz="1200">
                <a:latin typeface="+mn-lt"/>
                <a:ea typeface="+mn-ea"/>
                <a:cs typeface="+mn-cs"/>
                <a:sym typeface="Helvetica"/>
              </a:defRPr>
            </a:pPr>
          </a:p>
        </p:txBody>
      </p:sp>
      <p:sp>
        <p:nvSpPr>
          <p:cNvPr id="91" name="Shape 91"/>
          <p:cNvSpPr/>
          <p:nvPr/>
        </p:nvSpPr>
        <p:spPr>
          <a:xfrm>
            <a:off x="4267200" y="3505199"/>
            <a:ext cx="304801" cy="457202"/>
          </a:xfrm>
          <a:prstGeom prst="line">
            <a:avLst/>
          </a:prstGeom>
          <a:ln w="38100">
            <a:solidFill>
              <a:srgbClr val="FF0000"/>
            </a:solidFill>
            <a:round/>
          </a:ln>
        </p:spPr>
        <p:txBody>
          <a:bodyPr lIns="0" tIns="0" rIns="0" bIns="0"/>
          <a:lstStyle/>
          <a:p>
            <a:pPr lvl="0" defTabSz="457200">
              <a:defRPr sz="1200">
                <a:latin typeface="+mn-lt"/>
                <a:ea typeface="+mn-ea"/>
                <a:cs typeface="+mn-cs"/>
                <a:sym typeface="Helvetica"/>
              </a:defRPr>
            </a:pPr>
          </a:p>
        </p:txBody>
      </p:sp>
      <p:sp>
        <p:nvSpPr>
          <p:cNvPr id="92" name="Shape 92"/>
          <p:cNvSpPr/>
          <p:nvPr/>
        </p:nvSpPr>
        <p:spPr>
          <a:xfrm flipV="1">
            <a:off x="4572000" y="3124200"/>
            <a:ext cx="228600" cy="838200"/>
          </a:xfrm>
          <a:prstGeom prst="line">
            <a:avLst/>
          </a:prstGeom>
          <a:ln w="38100">
            <a:solidFill>
              <a:srgbClr val="FF0000"/>
            </a:solidFill>
            <a:round/>
          </a:ln>
        </p:spPr>
        <p:txBody>
          <a:bodyPr lIns="0" tIns="0" rIns="0" bIns="0"/>
          <a:lstStyle/>
          <a:p>
            <a:pPr lvl="0" defTabSz="457200">
              <a:defRPr sz="1200">
                <a:latin typeface="+mn-lt"/>
                <a:ea typeface="+mn-ea"/>
                <a:cs typeface="+mn-cs"/>
                <a:sym typeface="Helvetica"/>
              </a:defRPr>
            </a:pPr>
          </a:p>
        </p:txBody>
      </p:sp>
      <p:sp>
        <p:nvSpPr>
          <p:cNvPr id="93" name="Shape 93"/>
          <p:cNvSpPr/>
          <p:nvPr/>
        </p:nvSpPr>
        <p:spPr>
          <a:xfrm>
            <a:off x="4800599" y="3200399"/>
            <a:ext cx="228601" cy="228602"/>
          </a:xfrm>
          <a:prstGeom prst="line">
            <a:avLst/>
          </a:prstGeom>
          <a:ln w="28575">
            <a:solidFill>
              <a:srgbClr val="FF0000"/>
            </a:solidFill>
            <a:round/>
          </a:ln>
        </p:spPr>
        <p:txBody>
          <a:bodyPr lIns="0" tIns="0" rIns="0" bIns="0"/>
          <a:lstStyle/>
          <a:p>
            <a:pPr lvl="0" defTabSz="457200">
              <a:defRPr sz="1200">
                <a:latin typeface="+mn-lt"/>
                <a:ea typeface="+mn-ea"/>
                <a:cs typeface="+mn-cs"/>
                <a:sym typeface="Helvetica"/>
              </a:defRPr>
            </a:pPr>
          </a:p>
        </p:txBody>
      </p:sp>
      <p:sp>
        <p:nvSpPr>
          <p:cNvPr id="94" name="Shape 94"/>
          <p:cNvSpPr/>
          <p:nvPr/>
        </p:nvSpPr>
        <p:spPr>
          <a:xfrm flipV="1">
            <a:off x="5029200" y="2057400"/>
            <a:ext cx="381001" cy="1371600"/>
          </a:xfrm>
          <a:prstGeom prst="line">
            <a:avLst/>
          </a:prstGeom>
          <a:ln w="28575">
            <a:solidFill>
              <a:srgbClr val="FF0000"/>
            </a:solidFill>
            <a:round/>
          </a:ln>
        </p:spPr>
        <p:txBody>
          <a:bodyPr lIns="0" tIns="0" rIns="0" bIns="0"/>
          <a:lstStyle/>
          <a:p>
            <a:pPr lvl="0" defTabSz="457200">
              <a:defRPr sz="1200">
                <a:latin typeface="+mn-lt"/>
                <a:ea typeface="+mn-ea"/>
                <a:cs typeface="+mn-cs"/>
                <a:sym typeface="Helvetica"/>
              </a:defRPr>
            </a:pPr>
          </a:p>
        </p:txBody>
      </p:sp>
      <p:sp>
        <p:nvSpPr>
          <p:cNvPr id="95" name="Shape 95"/>
          <p:cNvSpPr/>
          <p:nvPr/>
        </p:nvSpPr>
        <p:spPr>
          <a:xfrm>
            <a:off x="5410199" y="2057399"/>
            <a:ext cx="228601" cy="609602"/>
          </a:xfrm>
          <a:prstGeom prst="line">
            <a:avLst/>
          </a:prstGeom>
          <a:ln w="28575">
            <a:solidFill>
              <a:srgbClr val="FF0000"/>
            </a:solidFill>
            <a:round/>
          </a:ln>
        </p:spPr>
        <p:txBody>
          <a:bodyPr lIns="0" tIns="0" rIns="0" bIns="0"/>
          <a:lstStyle/>
          <a:p>
            <a:pPr lvl="0" defTabSz="457200">
              <a:defRPr sz="1200">
                <a:latin typeface="+mn-lt"/>
                <a:ea typeface="+mn-ea"/>
                <a:cs typeface="+mn-cs"/>
                <a:sym typeface="Helvetica"/>
              </a:defRPr>
            </a:pPr>
          </a:p>
        </p:txBody>
      </p:sp>
      <p:sp>
        <p:nvSpPr>
          <p:cNvPr id="96" name="Shape 96"/>
          <p:cNvSpPr/>
          <p:nvPr/>
        </p:nvSpPr>
        <p:spPr>
          <a:xfrm flipV="1">
            <a:off x="5638799" y="1371599"/>
            <a:ext cx="457201" cy="1295402"/>
          </a:xfrm>
          <a:prstGeom prst="line">
            <a:avLst/>
          </a:prstGeom>
          <a:ln w="28575">
            <a:solidFill>
              <a:srgbClr val="FF0000"/>
            </a:solidFill>
            <a:round/>
            <a:tailEnd type="triangle"/>
          </a:ln>
        </p:spPr>
        <p:txBody>
          <a:bodyPr lIns="0" tIns="0" rIns="0" bIns="0"/>
          <a:lstStyle/>
          <a:p>
            <a:pPr lvl="0" defTabSz="457200">
              <a:defRPr sz="1200">
                <a:latin typeface="+mn-lt"/>
                <a:ea typeface="+mn-ea"/>
                <a:cs typeface="+mn-cs"/>
                <a:sym typeface="Helvetica"/>
              </a:defRPr>
            </a:pPr>
          </a:p>
        </p:txBody>
      </p:sp>
      <p:sp>
        <p:nvSpPr>
          <p:cNvPr id="97" name="Shape 97"/>
          <p:cNvSpPr/>
          <p:nvPr/>
        </p:nvSpPr>
        <p:spPr>
          <a:xfrm>
            <a:off x="3962400" y="4190999"/>
            <a:ext cx="533400" cy="609602"/>
          </a:xfrm>
          <a:prstGeom prst="line">
            <a:avLst/>
          </a:prstGeom>
          <a:ln w="28575">
            <a:solidFill>
              <a:srgbClr val="008000"/>
            </a:solidFill>
            <a:round/>
          </a:ln>
        </p:spPr>
        <p:txBody>
          <a:bodyPr lIns="0" tIns="0" rIns="0" bIns="0"/>
          <a:lstStyle/>
          <a:p>
            <a:pPr lvl="0" defTabSz="457200">
              <a:defRPr sz="1200">
                <a:latin typeface="+mn-lt"/>
                <a:ea typeface="+mn-ea"/>
                <a:cs typeface="+mn-cs"/>
                <a:sym typeface="Helvetica"/>
              </a:defRPr>
            </a:pPr>
          </a:p>
        </p:txBody>
      </p:sp>
      <p:sp>
        <p:nvSpPr>
          <p:cNvPr id="98" name="Shape 98"/>
          <p:cNvSpPr/>
          <p:nvPr/>
        </p:nvSpPr>
        <p:spPr>
          <a:xfrm flipV="1">
            <a:off x="4495799" y="4571999"/>
            <a:ext cx="228601" cy="228602"/>
          </a:xfrm>
          <a:prstGeom prst="line">
            <a:avLst/>
          </a:prstGeom>
          <a:ln w="38100">
            <a:solidFill>
              <a:srgbClr val="008000"/>
            </a:solidFill>
            <a:round/>
          </a:ln>
        </p:spPr>
        <p:txBody>
          <a:bodyPr lIns="0" tIns="0" rIns="0" bIns="0"/>
          <a:lstStyle/>
          <a:p>
            <a:pPr lvl="0" defTabSz="457200">
              <a:defRPr sz="1200">
                <a:latin typeface="+mn-lt"/>
                <a:ea typeface="+mn-ea"/>
                <a:cs typeface="+mn-cs"/>
                <a:sym typeface="Helvetica"/>
              </a:defRPr>
            </a:pPr>
          </a:p>
        </p:txBody>
      </p:sp>
      <p:sp>
        <p:nvSpPr>
          <p:cNvPr id="99" name="Shape 99"/>
          <p:cNvSpPr/>
          <p:nvPr/>
        </p:nvSpPr>
        <p:spPr>
          <a:xfrm>
            <a:off x="4724400" y="4571999"/>
            <a:ext cx="381000" cy="609602"/>
          </a:xfrm>
          <a:prstGeom prst="line">
            <a:avLst/>
          </a:prstGeom>
          <a:ln w="28575">
            <a:solidFill>
              <a:srgbClr val="008000"/>
            </a:solidFill>
            <a:round/>
          </a:ln>
        </p:spPr>
        <p:txBody>
          <a:bodyPr lIns="0" tIns="0" rIns="0" bIns="0"/>
          <a:lstStyle/>
          <a:p>
            <a:pPr lvl="0" defTabSz="457200">
              <a:defRPr sz="1200">
                <a:latin typeface="+mn-lt"/>
                <a:ea typeface="+mn-ea"/>
                <a:cs typeface="+mn-cs"/>
                <a:sym typeface="Helvetica"/>
              </a:defRPr>
            </a:pPr>
          </a:p>
        </p:txBody>
      </p:sp>
      <p:sp>
        <p:nvSpPr>
          <p:cNvPr id="100" name="Shape 100"/>
          <p:cNvSpPr/>
          <p:nvPr/>
        </p:nvSpPr>
        <p:spPr>
          <a:xfrm flipV="1">
            <a:off x="5105399" y="4876799"/>
            <a:ext cx="381001" cy="304802"/>
          </a:xfrm>
          <a:prstGeom prst="line">
            <a:avLst/>
          </a:prstGeom>
          <a:ln w="28575">
            <a:solidFill>
              <a:srgbClr val="008000"/>
            </a:solidFill>
            <a:round/>
          </a:ln>
        </p:spPr>
        <p:txBody>
          <a:bodyPr lIns="0" tIns="0" rIns="0" bIns="0"/>
          <a:lstStyle/>
          <a:p>
            <a:pPr lvl="0" defTabSz="457200">
              <a:defRPr sz="1200">
                <a:latin typeface="+mn-lt"/>
                <a:ea typeface="+mn-ea"/>
                <a:cs typeface="+mn-cs"/>
                <a:sym typeface="Helvetica"/>
              </a:defRPr>
            </a:pPr>
          </a:p>
        </p:txBody>
      </p:sp>
      <p:sp>
        <p:nvSpPr>
          <p:cNvPr id="101" name="Shape 101"/>
          <p:cNvSpPr/>
          <p:nvPr/>
        </p:nvSpPr>
        <p:spPr>
          <a:xfrm>
            <a:off x="5486399" y="4876800"/>
            <a:ext cx="533402" cy="685800"/>
          </a:xfrm>
          <a:prstGeom prst="line">
            <a:avLst/>
          </a:prstGeom>
          <a:ln w="28575">
            <a:solidFill>
              <a:srgbClr val="008000"/>
            </a:solidFill>
            <a:round/>
          </a:ln>
        </p:spPr>
        <p:txBody>
          <a:bodyPr lIns="0" tIns="0" rIns="0" bIns="0"/>
          <a:lstStyle/>
          <a:p>
            <a:pPr lvl="0" defTabSz="457200">
              <a:defRPr sz="1200">
                <a:latin typeface="+mn-lt"/>
                <a:ea typeface="+mn-ea"/>
                <a:cs typeface="+mn-cs"/>
                <a:sym typeface="Helvetica"/>
              </a:defRPr>
            </a:pPr>
          </a:p>
        </p:txBody>
      </p:sp>
      <p:sp>
        <p:nvSpPr>
          <p:cNvPr id="102" name="Shape 102"/>
          <p:cNvSpPr/>
          <p:nvPr/>
        </p:nvSpPr>
        <p:spPr>
          <a:xfrm flipV="1">
            <a:off x="6019799" y="5333999"/>
            <a:ext cx="381001" cy="228602"/>
          </a:xfrm>
          <a:prstGeom prst="line">
            <a:avLst/>
          </a:prstGeom>
          <a:ln w="28575">
            <a:solidFill>
              <a:srgbClr val="008000"/>
            </a:solidFill>
            <a:round/>
          </a:ln>
        </p:spPr>
        <p:txBody>
          <a:bodyPr lIns="0" tIns="0" rIns="0" bIns="0"/>
          <a:lstStyle/>
          <a:p>
            <a:pPr lvl="0" defTabSz="457200">
              <a:defRPr sz="1200">
                <a:latin typeface="+mn-lt"/>
                <a:ea typeface="+mn-ea"/>
                <a:cs typeface="+mn-cs"/>
                <a:sym typeface="Helvetica"/>
              </a:defRPr>
            </a:pPr>
          </a:p>
        </p:txBody>
      </p:sp>
      <p:sp>
        <p:nvSpPr>
          <p:cNvPr id="103" name="Shape 103"/>
          <p:cNvSpPr/>
          <p:nvPr/>
        </p:nvSpPr>
        <p:spPr>
          <a:xfrm>
            <a:off x="6400800" y="5333999"/>
            <a:ext cx="685801" cy="838202"/>
          </a:xfrm>
          <a:prstGeom prst="line">
            <a:avLst/>
          </a:prstGeom>
          <a:ln w="28575">
            <a:solidFill>
              <a:srgbClr val="008000"/>
            </a:solidFill>
            <a:round/>
            <a:tailEnd type="triangle"/>
          </a:ln>
        </p:spPr>
        <p:txBody>
          <a:bodyPr lIns="0" tIns="0" rIns="0" bIns="0"/>
          <a:lstStyle/>
          <a:p>
            <a:pPr lvl="0" defTabSz="457200">
              <a:defRPr sz="1200">
                <a:latin typeface="+mn-lt"/>
                <a:ea typeface="+mn-ea"/>
                <a:cs typeface="+mn-cs"/>
                <a:sym typeface="Helvetica"/>
              </a:defRPr>
            </a:pPr>
          </a:p>
        </p:txBody>
      </p:sp>
      <p:sp>
        <p:nvSpPr>
          <p:cNvPr id="104" name="Shape 104"/>
          <p:cNvSpPr/>
          <p:nvPr/>
        </p:nvSpPr>
        <p:spPr>
          <a:xfrm>
            <a:off x="2819400" y="4876800"/>
            <a:ext cx="1066800" cy="1143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080"/>
                </a:moveTo>
                <a:lnTo>
                  <a:pt x="8100" y="10080"/>
                </a:lnTo>
                <a:lnTo>
                  <a:pt x="8100" y="3600"/>
                </a:lnTo>
                <a:lnTo>
                  <a:pt x="5400" y="3600"/>
                </a:lnTo>
                <a:lnTo>
                  <a:pt x="10800" y="0"/>
                </a:lnTo>
                <a:lnTo>
                  <a:pt x="16200" y="3600"/>
                </a:lnTo>
                <a:lnTo>
                  <a:pt x="13500" y="3600"/>
                </a:lnTo>
                <a:lnTo>
                  <a:pt x="13500" y="10080"/>
                </a:lnTo>
                <a:lnTo>
                  <a:pt x="21600" y="10080"/>
                </a:lnTo>
                <a:lnTo>
                  <a:pt x="21600" y="21600"/>
                </a:lnTo>
                <a:lnTo>
                  <a:pt x="0" y="21600"/>
                </a:lnTo>
                <a:close/>
              </a:path>
            </a:pathLst>
          </a:custGeom>
          <a:solidFill>
            <a:srgbClr val="FFCCCC"/>
          </a:solidFill>
          <a:ln w="38100">
            <a:solidFill>
              <a:srgbClr val="FF0000"/>
            </a:solidFill>
            <a:round/>
          </a:ln>
        </p:spPr>
        <p:txBody>
          <a:bodyPr lIns="0" tIns="0" rIns="0" bIns="0" anchor="ctr"/>
          <a:lstStyle/>
          <a:p>
            <a:pPr lvl="0">
              <a:defRPr sz="1800">
                <a:latin typeface="標楷體"/>
                <a:ea typeface="標楷體"/>
                <a:cs typeface="標楷體"/>
                <a:sym typeface="標楷體"/>
              </a:defRPr>
            </a:pPr>
          </a:p>
        </p:txBody>
      </p:sp>
      <p:sp>
        <p:nvSpPr>
          <p:cNvPr id="105" name="Shape 105"/>
          <p:cNvSpPr/>
          <p:nvPr/>
        </p:nvSpPr>
        <p:spPr>
          <a:xfrm>
            <a:off x="3119437" y="5334000"/>
            <a:ext cx="554038"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solidFill>
                  <a:srgbClr val="333399"/>
                </a:solidFill>
                <a:latin typeface="標楷體"/>
                <a:ea typeface="標楷體"/>
                <a:cs typeface="標楷體"/>
                <a:sym typeface="標楷體"/>
              </a:defRPr>
            </a:lvl1pPr>
          </a:lstStyle>
          <a:p>
            <a:pPr lvl="0">
              <a:defRPr>
                <a:solidFill>
                  <a:srgbClr val="000000"/>
                </a:solidFill>
              </a:defRPr>
            </a:pPr>
            <a:r>
              <a:rPr>
                <a:solidFill>
                  <a:srgbClr val="333399"/>
                </a:solidFill>
              </a:rPr>
              <a:t>整理</a:t>
            </a:r>
          </a:p>
        </p:txBody>
      </p:sp>
      <p:sp>
        <p:nvSpPr>
          <p:cNvPr id="106" name="Shape 106"/>
          <p:cNvSpPr/>
          <p:nvPr/>
        </p:nvSpPr>
        <p:spPr>
          <a:xfrm flipV="1">
            <a:off x="609599" y="4038600"/>
            <a:ext cx="1676402" cy="1447800"/>
          </a:xfrm>
          <a:prstGeom prst="line">
            <a:avLst/>
          </a:prstGeom>
          <a:ln w="38100">
            <a:solidFill>
              <a:srgbClr val="FF0000"/>
            </a:solidFill>
            <a:round/>
            <a:tailEnd type="triangle"/>
          </a:ln>
        </p:spPr>
        <p:txBody>
          <a:bodyPr lIns="0" tIns="0" rIns="0" bIns="0"/>
          <a:lstStyle/>
          <a:p>
            <a:pPr lvl="0" defTabSz="457200">
              <a:defRPr sz="1200">
                <a:latin typeface="+mn-lt"/>
                <a:ea typeface="+mn-ea"/>
                <a:cs typeface="+mn-cs"/>
                <a:sym typeface="Helvetica"/>
              </a:defRPr>
            </a:pPr>
          </a:p>
        </p:txBody>
      </p:sp>
      <p:sp>
        <p:nvSpPr>
          <p:cNvPr id="107" name="Shape 107"/>
          <p:cNvSpPr/>
          <p:nvPr/>
        </p:nvSpPr>
        <p:spPr>
          <a:xfrm flipV="1">
            <a:off x="3886199" y="1752600"/>
            <a:ext cx="1143002" cy="1676400"/>
          </a:xfrm>
          <a:prstGeom prst="line">
            <a:avLst/>
          </a:prstGeom>
          <a:ln w="38100">
            <a:solidFill>
              <a:srgbClr val="FF0000"/>
            </a:solidFill>
            <a:round/>
            <a:tailEnd type="triangle"/>
          </a:ln>
        </p:spPr>
        <p:txBody>
          <a:bodyPr lIns="0" tIns="0" rIns="0" bIns="0"/>
          <a:lstStyle/>
          <a:p>
            <a:pPr lvl="0" defTabSz="457200">
              <a:defRPr sz="1200">
                <a:latin typeface="+mn-lt"/>
                <a:ea typeface="+mn-ea"/>
                <a:cs typeface="+mn-cs"/>
                <a:sym typeface="Helvetica"/>
              </a:defRPr>
            </a:pPr>
          </a:p>
        </p:txBody>
      </p:sp>
      <p:sp>
        <p:nvSpPr>
          <p:cNvPr id="108" name="Shape 108"/>
          <p:cNvSpPr/>
          <p:nvPr/>
        </p:nvSpPr>
        <p:spPr>
          <a:xfrm>
            <a:off x="4190999" y="4952999"/>
            <a:ext cx="2133601" cy="1295402"/>
          </a:xfrm>
          <a:prstGeom prst="line">
            <a:avLst/>
          </a:prstGeom>
          <a:ln w="38100">
            <a:solidFill>
              <a:srgbClr val="333399"/>
            </a:solidFill>
            <a:round/>
            <a:tailEnd type="triangle"/>
          </a:ln>
        </p:spPr>
        <p:txBody>
          <a:bodyPr lIns="0" tIns="0" rIns="0" bIns="0"/>
          <a:lstStyle/>
          <a:p>
            <a:pPr lvl="0" defTabSz="457200">
              <a:defRPr sz="1200">
                <a:latin typeface="+mn-lt"/>
                <a:ea typeface="+mn-ea"/>
                <a:cs typeface="+mn-cs"/>
                <a:sym typeface="Helvetica"/>
              </a:defRPr>
            </a:pPr>
          </a:p>
        </p:txBody>
      </p:sp>
      <p:sp>
        <p:nvSpPr>
          <p:cNvPr id="109" name="Shape 109"/>
          <p:cNvSpPr/>
          <p:nvPr/>
        </p:nvSpPr>
        <p:spPr>
          <a:xfrm>
            <a:off x="1031875" y="3733800"/>
            <a:ext cx="492125" cy="659964"/>
          </a:xfrm>
          <a:prstGeom prst="rect">
            <a:avLst/>
          </a:prstGeom>
          <a:ln>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spcBef>
                <a:spcPts val="1200"/>
              </a:spcBef>
              <a:defRPr sz="2000">
                <a:solidFill>
                  <a:srgbClr val="FF0000"/>
                </a:solidFill>
                <a:latin typeface="標楷體"/>
                <a:ea typeface="標楷體"/>
                <a:cs typeface="標楷體"/>
                <a:sym typeface="標楷體"/>
              </a:defRPr>
            </a:lvl1pPr>
          </a:lstStyle>
          <a:p>
            <a:pPr lvl="0">
              <a:defRPr sz="1800">
                <a:solidFill>
                  <a:srgbClr val="000000"/>
                </a:solidFill>
              </a:defRPr>
            </a:pPr>
            <a:r>
              <a:rPr sz="2000">
                <a:solidFill>
                  <a:srgbClr val="FF0000"/>
                </a:solidFill>
              </a:rPr>
              <a:t>漲勢</a:t>
            </a:r>
          </a:p>
        </p:txBody>
      </p:sp>
      <p:sp>
        <p:nvSpPr>
          <p:cNvPr id="110" name="Shape 110"/>
          <p:cNvSpPr/>
          <p:nvPr/>
        </p:nvSpPr>
        <p:spPr>
          <a:xfrm>
            <a:off x="3886200" y="2057400"/>
            <a:ext cx="381000" cy="659964"/>
          </a:xfrm>
          <a:prstGeom prst="rect">
            <a:avLst/>
          </a:prstGeom>
          <a:ln>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defRPr sz="2000">
                <a:solidFill>
                  <a:srgbClr val="FF0000"/>
                </a:solidFill>
                <a:latin typeface="標楷體"/>
                <a:ea typeface="標楷體"/>
                <a:cs typeface="標楷體"/>
                <a:sym typeface="標楷體"/>
              </a:defRPr>
            </a:lvl1pPr>
          </a:lstStyle>
          <a:p>
            <a:pPr lvl="0">
              <a:defRPr sz="1800">
                <a:solidFill>
                  <a:srgbClr val="000000"/>
                </a:solidFill>
              </a:defRPr>
            </a:pPr>
            <a:r>
              <a:rPr sz="2000">
                <a:solidFill>
                  <a:srgbClr val="FF0000"/>
                </a:solidFill>
              </a:rPr>
              <a:t>漲勢</a:t>
            </a:r>
          </a:p>
        </p:txBody>
      </p:sp>
      <p:sp>
        <p:nvSpPr>
          <p:cNvPr id="111" name="Shape 111"/>
          <p:cNvSpPr/>
          <p:nvPr/>
        </p:nvSpPr>
        <p:spPr>
          <a:xfrm>
            <a:off x="5867400" y="4495800"/>
            <a:ext cx="457200" cy="659964"/>
          </a:xfrm>
          <a:prstGeom prst="rect">
            <a:avLst/>
          </a:prstGeom>
          <a:ln>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defRPr sz="2000">
                <a:solidFill>
                  <a:srgbClr val="FF0000"/>
                </a:solidFill>
                <a:latin typeface="標楷體"/>
                <a:ea typeface="標楷體"/>
                <a:cs typeface="標楷體"/>
                <a:sym typeface="標楷體"/>
              </a:defRPr>
            </a:lvl1pPr>
          </a:lstStyle>
          <a:p>
            <a:pPr lvl="0">
              <a:defRPr sz="1800">
                <a:solidFill>
                  <a:srgbClr val="000000"/>
                </a:solidFill>
              </a:defRPr>
            </a:pPr>
            <a:r>
              <a:rPr sz="2000">
                <a:solidFill>
                  <a:srgbClr val="FF0000"/>
                </a:solidFill>
              </a:rPr>
              <a:t>跌勢</a:t>
            </a:r>
          </a:p>
        </p:txBody>
      </p:sp>
      <p:sp>
        <p:nvSpPr>
          <p:cNvPr id="112" name="Shape 112"/>
          <p:cNvSpPr/>
          <p:nvPr/>
        </p:nvSpPr>
        <p:spPr>
          <a:xfrm>
            <a:off x="1905000" y="1447800"/>
            <a:ext cx="2209800" cy="11584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a:latin typeface="標楷體"/>
                <a:ea typeface="標楷體"/>
                <a:cs typeface="標楷體"/>
                <a:sym typeface="標楷體"/>
              </a:rPr>
              <a:t>1.</a:t>
            </a:r>
            <a:r>
              <a:rPr>
                <a:latin typeface="標楷體"/>
                <a:ea typeface="標楷體"/>
                <a:cs typeface="標楷體"/>
                <a:sym typeface="標楷體"/>
              </a:rPr>
              <a:t>三角形</a:t>
            </a:r>
            <a:endParaRPr>
              <a:latin typeface="標楷體"/>
              <a:ea typeface="標楷體"/>
              <a:cs typeface="標楷體"/>
              <a:sym typeface="標楷體"/>
            </a:endParaRPr>
          </a:p>
          <a:p>
            <a:pPr lvl="0">
              <a:spcBef>
                <a:spcPts val="1000"/>
              </a:spcBef>
              <a:defRPr sz="1800"/>
            </a:pPr>
            <a:r>
              <a:rPr>
                <a:latin typeface="標楷體"/>
                <a:ea typeface="標楷體"/>
                <a:cs typeface="標楷體"/>
                <a:sym typeface="標楷體"/>
              </a:rPr>
              <a:t>2.</a:t>
            </a:r>
            <a:r>
              <a:rPr>
                <a:latin typeface="標楷體"/>
                <a:ea typeface="標楷體"/>
                <a:cs typeface="標楷體"/>
                <a:sym typeface="標楷體"/>
              </a:rPr>
              <a:t>旗型</a:t>
            </a:r>
            <a:endParaRPr>
              <a:latin typeface="標楷體"/>
              <a:ea typeface="標楷體"/>
              <a:cs typeface="標楷體"/>
              <a:sym typeface="標楷體"/>
            </a:endParaRPr>
          </a:p>
          <a:p>
            <a:pPr lvl="0">
              <a:spcBef>
                <a:spcPts val="1000"/>
              </a:spcBef>
              <a:defRPr sz="1800"/>
            </a:pPr>
            <a:r>
              <a:rPr>
                <a:latin typeface="標楷體"/>
                <a:ea typeface="標楷體"/>
                <a:cs typeface="標楷體"/>
                <a:sym typeface="標楷體"/>
              </a:rPr>
              <a:t>3.</a:t>
            </a:r>
            <a:r>
              <a:rPr>
                <a:latin typeface="標楷體"/>
                <a:ea typeface="標楷體"/>
                <a:cs typeface="標楷體"/>
                <a:sym typeface="標楷體"/>
              </a:rPr>
              <a:t>矩形</a:t>
            </a:r>
          </a:p>
        </p:txBody>
      </p:sp>
      <p:sp>
        <p:nvSpPr>
          <p:cNvPr id="113" name="Shape 113"/>
          <p:cNvSpPr/>
          <p:nvPr/>
        </p:nvSpPr>
        <p:spPr>
          <a:xfrm>
            <a:off x="890587" y="1524000"/>
            <a:ext cx="554038" cy="1220649"/>
          </a:xfrm>
          <a:prstGeom prst="rect">
            <a:avLst/>
          </a:prstGeom>
          <a:ln w="5715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spcBef>
                <a:spcPts val="1000"/>
              </a:spcBef>
              <a:defRPr sz="1800">
                <a:solidFill>
                  <a:srgbClr val="FF0000"/>
                </a:solidFill>
                <a:latin typeface="標楷體"/>
                <a:ea typeface="標楷體"/>
                <a:cs typeface="標楷體"/>
                <a:sym typeface="標楷體"/>
              </a:defRPr>
            </a:lvl1pPr>
          </a:lstStyle>
          <a:p>
            <a:pPr lvl="0">
              <a:defRPr>
                <a:solidFill>
                  <a:srgbClr val="000000"/>
                </a:solidFill>
              </a:defRPr>
            </a:pPr>
            <a:r>
              <a:rPr>
                <a:solidFill>
                  <a:srgbClr val="FF0000"/>
                </a:solidFill>
              </a:rPr>
              <a:t>整理圖形</a:t>
            </a:r>
          </a:p>
        </p:txBody>
      </p:sp>
      <p:sp>
        <p:nvSpPr>
          <p:cNvPr id="114" name="Shape 114"/>
          <p:cNvSpPr/>
          <p:nvPr/>
        </p:nvSpPr>
        <p:spPr>
          <a:xfrm>
            <a:off x="7086600" y="3124200"/>
            <a:ext cx="381000" cy="17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0"/>
                </a:lnTo>
                <a:cubicBezTo>
                  <a:pt x="15635" y="0"/>
                  <a:pt x="10800" y="806"/>
                  <a:pt x="10800" y="1800"/>
                </a:cubicBezTo>
                <a:lnTo>
                  <a:pt x="10800" y="9000"/>
                </a:lnTo>
                <a:cubicBezTo>
                  <a:pt x="10800" y="9994"/>
                  <a:pt x="5965" y="10800"/>
                  <a:pt x="0" y="10800"/>
                </a:cubicBezTo>
                <a:lnTo>
                  <a:pt x="0" y="10800"/>
                </a:lnTo>
                <a:cubicBezTo>
                  <a:pt x="5965" y="10800"/>
                  <a:pt x="10800" y="11606"/>
                  <a:pt x="10800" y="12600"/>
                </a:cubicBezTo>
                <a:lnTo>
                  <a:pt x="10800" y="19800"/>
                </a:lnTo>
                <a:cubicBezTo>
                  <a:pt x="10800" y="20794"/>
                  <a:pt x="15635" y="21600"/>
                  <a:pt x="21600" y="21600"/>
                </a:cubicBezTo>
              </a:path>
            </a:pathLst>
          </a:custGeom>
          <a:ln w="28575">
            <a:solidFill>
              <a:srgbClr val="FF0000"/>
            </a:solidFill>
            <a:round/>
          </a:ln>
        </p:spPr>
        <p:txBody>
          <a:bodyPr lIns="0" tIns="0" rIns="0" bIns="0" anchor="ctr"/>
          <a:lstStyle/>
          <a:p>
            <a:pPr lvl="0">
              <a:defRPr sz="1800">
                <a:latin typeface="標楷體"/>
                <a:ea typeface="標楷體"/>
                <a:cs typeface="標楷體"/>
                <a:sym typeface="標楷體"/>
              </a:defRPr>
            </a:pPr>
          </a:p>
        </p:txBody>
      </p:sp>
      <p:sp>
        <p:nvSpPr>
          <p:cNvPr id="115" name="Shape 115"/>
          <p:cNvSpPr/>
          <p:nvPr/>
        </p:nvSpPr>
        <p:spPr>
          <a:xfrm>
            <a:off x="6453187" y="3200400"/>
            <a:ext cx="554038" cy="1220649"/>
          </a:xfrm>
          <a:prstGeom prst="rect">
            <a:avLst/>
          </a:prstGeom>
          <a:ln w="5715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spcBef>
                <a:spcPts val="1000"/>
              </a:spcBef>
              <a:defRPr sz="1800">
                <a:solidFill>
                  <a:srgbClr val="FF0000"/>
                </a:solidFill>
                <a:latin typeface="標楷體"/>
                <a:ea typeface="標楷體"/>
                <a:cs typeface="標楷體"/>
                <a:sym typeface="標楷體"/>
              </a:defRPr>
            </a:lvl1pPr>
          </a:lstStyle>
          <a:p>
            <a:pPr lvl="0">
              <a:defRPr>
                <a:solidFill>
                  <a:srgbClr val="000000"/>
                </a:solidFill>
              </a:defRPr>
            </a:pPr>
            <a:r>
              <a:rPr>
                <a:solidFill>
                  <a:srgbClr val="FF0000"/>
                </a:solidFill>
              </a:rPr>
              <a:t>反轉圖形</a:t>
            </a:r>
          </a:p>
        </p:txBody>
      </p:sp>
      <p:sp>
        <p:nvSpPr>
          <p:cNvPr id="116" name="Shape 116"/>
          <p:cNvSpPr/>
          <p:nvPr/>
        </p:nvSpPr>
        <p:spPr>
          <a:xfrm>
            <a:off x="1676400" y="1447800"/>
            <a:ext cx="381000" cy="17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0"/>
                </a:lnTo>
                <a:cubicBezTo>
                  <a:pt x="15635" y="0"/>
                  <a:pt x="10800" y="806"/>
                  <a:pt x="10800" y="1800"/>
                </a:cubicBezTo>
                <a:lnTo>
                  <a:pt x="10800" y="9000"/>
                </a:lnTo>
                <a:cubicBezTo>
                  <a:pt x="10800" y="9994"/>
                  <a:pt x="5965" y="10800"/>
                  <a:pt x="0" y="10800"/>
                </a:cubicBezTo>
                <a:lnTo>
                  <a:pt x="0" y="10800"/>
                </a:lnTo>
                <a:cubicBezTo>
                  <a:pt x="5965" y="10800"/>
                  <a:pt x="10800" y="11606"/>
                  <a:pt x="10800" y="12600"/>
                </a:cubicBezTo>
                <a:lnTo>
                  <a:pt x="10800" y="19800"/>
                </a:lnTo>
                <a:cubicBezTo>
                  <a:pt x="10800" y="20794"/>
                  <a:pt x="15635" y="21600"/>
                  <a:pt x="21600" y="21600"/>
                </a:cubicBezTo>
              </a:path>
            </a:pathLst>
          </a:custGeom>
          <a:ln w="28575">
            <a:solidFill>
              <a:srgbClr val="FF0000"/>
            </a:solidFill>
            <a:round/>
          </a:ln>
        </p:spPr>
        <p:txBody>
          <a:bodyPr lIns="0" tIns="0" rIns="0" bIns="0" anchor="ctr"/>
          <a:lstStyle/>
          <a:p>
            <a:pPr lvl="0">
              <a:defRPr sz="1800">
                <a:latin typeface="標楷體"/>
                <a:ea typeface="標楷體"/>
                <a:cs typeface="標楷體"/>
                <a:sym typeface="標楷體"/>
              </a:defRPr>
            </a:pPr>
          </a:p>
        </p:txBody>
      </p:sp>
      <p:sp>
        <p:nvSpPr>
          <p:cNvPr id="117" name="Shape 117"/>
          <p:cNvSpPr/>
          <p:nvPr/>
        </p:nvSpPr>
        <p:spPr>
          <a:xfrm>
            <a:off x="7239000" y="3200400"/>
            <a:ext cx="2667000" cy="1722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標楷體"/>
                <a:ea typeface="標楷體"/>
                <a:cs typeface="標楷體"/>
                <a:sym typeface="標楷體"/>
              </a:rPr>
              <a:t>1.</a:t>
            </a:r>
            <a:r>
              <a:rPr>
                <a:latin typeface="標楷體"/>
                <a:ea typeface="標楷體"/>
                <a:cs typeface="標楷體"/>
                <a:sym typeface="標楷體"/>
              </a:rPr>
              <a:t>頭肩頂</a:t>
            </a:r>
            <a:r>
              <a:rPr>
                <a:latin typeface="標楷體"/>
                <a:ea typeface="標楷體"/>
                <a:cs typeface="標楷體"/>
                <a:sym typeface="標楷體"/>
              </a:rPr>
              <a:t>(</a:t>
            </a:r>
            <a:r>
              <a:rPr>
                <a:latin typeface="標楷體"/>
                <a:ea typeface="標楷體"/>
                <a:cs typeface="標楷體"/>
                <a:sym typeface="標楷體"/>
              </a:rPr>
              <a:t>底</a:t>
            </a:r>
            <a:r>
              <a:rPr>
                <a:latin typeface="標楷體"/>
                <a:ea typeface="標楷體"/>
                <a:cs typeface="標楷體"/>
                <a:sym typeface="標楷體"/>
              </a:rPr>
              <a:t>)</a:t>
            </a:r>
            <a:endParaRPr>
              <a:latin typeface="標楷體"/>
              <a:ea typeface="標楷體"/>
              <a:cs typeface="標楷體"/>
              <a:sym typeface="標楷體"/>
            </a:endParaRPr>
          </a:p>
          <a:p>
            <a:pPr lvl="0">
              <a:defRPr sz="1800"/>
            </a:pPr>
            <a:r>
              <a:rPr>
                <a:latin typeface="標楷體"/>
                <a:ea typeface="標楷體"/>
                <a:cs typeface="標楷體"/>
                <a:sym typeface="標楷體"/>
              </a:rPr>
              <a:t>2.M </a:t>
            </a:r>
            <a:r>
              <a:rPr>
                <a:latin typeface="標楷體"/>
                <a:ea typeface="標楷體"/>
                <a:cs typeface="標楷體"/>
                <a:sym typeface="標楷體"/>
              </a:rPr>
              <a:t>頭</a:t>
            </a:r>
            <a:r>
              <a:rPr>
                <a:latin typeface="標楷體"/>
                <a:ea typeface="標楷體"/>
                <a:cs typeface="標楷體"/>
                <a:sym typeface="標楷體"/>
              </a:rPr>
              <a:t>(W</a:t>
            </a:r>
            <a:r>
              <a:rPr>
                <a:latin typeface="標楷體"/>
                <a:ea typeface="標楷體"/>
                <a:cs typeface="標楷體"/>
                <a:sym typeface="標楷體"/>
              </a:rPr>
              <a:t>底</a:t>
            </a:r>
            <a:r>
              <a:rPr>
                <a:latin typeface="標楷體"/>
                <a:ea typeface="標楷體"/>
                <a:cs typeface="標楷體"/>
                <a:sym typeface="標楷體"/>
              </a:rPr>
              <a:t>)</a:t>
            </a:r>
            <a:endParaRPr>
              <a:latin typeface="標楷體"/>
              <a:ea typeface="標楷體"/>
              <a:cs typeface="標楷體"/>
              <a:sym typeface="標楷體"/>
            </a:endParaRPr>
          </a:p>
          <a:p>
            <a:pPr lvl="0">
              <a:defRPr sz="1800"/>
            </a:pPr>
            <a:r>
              <a:rPr>
                <a:latin typeface="標楷體"/>
                <a:ea typeface="標楷體"/>
                <a:cs typeface="標楷體"/>
                <a:sym typeface="標楷體"/>
              </a:rPr>
              <a:t>3.</a:t>
            </a:r>
            <a:r>
              <a:rPr>
                <a:latin typeface="標楷體"/>
                <a:ea typeface="標楷體"/>
                <a:cs typeface="標楷體"/>
                <a:sym typeface="標楷體"/>
              </a:rPr>
              <a:t>圓形頂</a:t>
            </a:r>
            <a:r>
              <a:rPr>
                <a:latin typeface="標楷體"/>
                <a:ea typeface="標楷體"/>
                <a:cs typeface="標楷體"/>
                <a:sym typeface="標楷體"/>
              </a:rPr>
              <a:t>(</a:t>
            </a:r>
            <a:r>
              <a:rPr>
                <a:latin typeface="標楷體"/>
                <a:ea typeface="標楷體"/>
                <a:cs typeface="標楷體"/>
                <a:sym typeface="標楷體"/>
              </a:rPr>
              <a:t>底</a:t>
            </a:r>
            <a:r>
              <a:rPr>
                <a:latin typeface="標楷體"/>
                <a:ea typeface="標楷體"/>
                <a:cs typeface="標楷體"/>
                <a:sym typeface="標楷體"/>
              </a:rPr>
              <a:t>)</a:t>
            </a:r>
            <a:endParaRPr>
              <a:latin typeface="標楷體"/>
              <a:ea typeface="標楷體"/>
              <a:cs typeface="標楷體"/>
              <a:sym typeface="標楷體"/>
            </a:endParaRPr>
          </a:p>
          <a:p>
            <a:pPr lvl="0">
              <a:defRPr sz="1800"/>
            </a:pPr>
            <a:r>
              <a:rPr>
                <a:latin typeface="標楷體"/>
                <a:ea typeface="標楷體"/>
                <a:cs typeface="標楷體"/>
                <a:sym typeface="標楷體"/>
              </a:rPr>
              <a:t>4.V</a:t>
            </a:r>
            <a:r>
              <a:rPr>
                <a:latin typeface="標楷體"/>
                <a:ea typeface="標楷體"/>
                <a:cs typeface="標楷體"/>
                <a:sym typeface="標楷體"/>
              </a:rPr>
              <a:t>型反轉</a:t>
            </a:r>
            <a:endParaRPr>
              <a:latin typeface="標楷體"/>
              <a:ea typeface="標楷體"/>
              <a:cs typeface="標楷體"/>
              <a:sym typeface="標楷體"/>
            </a:endParaRPr>
          </a:p>
          <a:p>
            <a:pPr lvl="0">
              <a:defRPr sz="1800"/>
            </a:pPr>
            <a:endParaRPr>
              <a:latin typeface="標楷體"/>
              <a:ea typeface="標楷體"/>
              <a:cs typeface="標楷體"/>
              <a:sym typeface="標楷體"/>
            </a:endParaRPr>
          </a:p>
        </p:txBody>
      </p:sp>
      <p:sp>
        <p:nvSpPr>
          <p:cNvPr id="118" name="Shape 118"/>
          <p:cNvSpPr/>
          <p:nvPr>
            <p:ph type="title" idx="4294967295"/>
          </p:nvPr>
        </p:nvSpPr>
        <p:spPr>
          <a:xfrm>
            <a:off x="611187" y="274637"/>
            <a:ext cx="66976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548640">
              <a:defRPr sz="1800"/>
            </a:pPr>
            <a:r>
              <a:rPr sz="1920">
                <a:solidFill>
                  <a:srgbClr val="111111"/>
                </a:solidFill>
              </a:rPr>
              <a:t>趨勢與型態</a:t>
            </a:r>
            <a:br>
              <a:rPr sz="1920">
                <a:solidFill>
                  <a:srgbClr val="111111"/>
                </a:solidFill>
              </a:rPr>
            </a:b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106"/>
                                        </p:tgtEl>
                                        <p:attrNameLst>
                                          <p:attrName>style.visibility</p:attrName>
                                        </p:attrNameLst>
                                      </p:cBhvr>
                                      <p:to>
                                        <p:strVal val="visible"/>
                                      </p:to>
                                    </p:set>
                                    <p:anim calcmode="lin" valueType="num">
                                      <p:cBhvr>
                                        <p:cTn id="7" dur="500" fill="hold"/>
                                        <p:tgtEl>
                                          <p:spTgt spid="106"/>
                                        </p:tgtEl>
                                        <p:attrNameLst>
                                          <p:attrName>ppt_x</p:attrName>
                                        </p:attrNameLst>
                                      </p:cBhvr>
                                      <p:tavLst>
                                        <p:tav tm="0">
                                          <p:val>
                                            <p:strVal val="0-#ppt_w/2"/>
                                          </p:val>
                                        </p:tav>
                                        <p:tav tm="100000">
                                          <p:val>
                                            <p:strVal val="#ppt_x"/>
                                          </p:val>
                                        </p:tav>
                                      </p:tavLst>
                                    </p:anim>
                                    <p:anim calcmode="lin" valueType="num">
                                      <p:cBhvr>
                                        <p:cTn id="8"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 grpId="2" fill="hold">
                                  <p:stCondLst>
                                    <p:cond delay="0"/>
                                  </p:stCondLst>
                                  <p:iterate type="el" backwards="0">
                                    <p:tmAbs val="0"/>
                                  </p:iterate>
                                  <p:childTnLst>
                                    <p:set>
                                      <p:cBhvr>
                                        <p:cTn id="12" fill="hold"/>
                                        <p:tgtEl>
                                          <p:spTgt spid="109"/>
                                        </p:tgtEl>
                                        <p:attrNameLst>
                                          <p:attrName>style.visibility</p:attrName>
                                        </p:attrNameLst>
                                      </p:cBhvr>
                                      <p:to>
                                        <p:strVal val="visible"/>
                                      </p:to>
                                    </p:set>
                                    <p:anim calcmode="lin" valueType="num">
                                      <p:cBhvr>
                                        <p:cTn id="13" dur="500" fill="hold"/>
                                        <p:tgtEl>
                                          <p:spTgt spid="109"/>
                                        </p:tgtEl>
                                        <p:attrNameLst>
                                          <p:attrName>ppt_x</p:attrName>
                                        </p:attrNameLst>
                                      </p:cBhvr>
                                      <p:tavLst>
                                        <p:tav tm="0">
                                          <p:val>
                                            <p:strVal val="0-#ppt_w/2"/>
                                          </p:val>
                                        </p:tav>
                                        <p:tav tm="100000">
                                          <p:val>
                                            <p:strVal val="#ppt_x"/>
                                          </p:val>
                                        </p:tav>
                                      </p:tavLst>
                                    </p:anim>
                                    <p:anim calcmode="lin" valueType="num">
                                      <p:cBhvr>
                                        <p:cTn id="14"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 grpId="3" fill="hold">
                                  <p:stCondLst>
                                    <p:cond delay="0"/>
                                  </p:stCondLst>
                                  <p:iterate type="el" backwards="0">
                                    <p:tmAbs val="0"/>
                                  </p:iterate>
                                  <p:childTnLst>
                                    <p:set>
                                      <p:cBhvr>
                                        <p:cTn id="18" fill="hold"/>
                                        <p:tgtEl>
                                          <p:spTgt spid="107"/>
                                        </p:tgtEl>
                                        <p:attrNameLst>
                                          <p:attrName>style.visibility</p:attrName>
                                        </p:attrNameLst>
                                      </p:cBhvr>
                                      <p:to>
                                        <p:strVal val="visible"/>
                                      </p:to>
                                    </p:set>
                                    <p:anim calcmode="lin" valueType="num">
                                      <p:cBhvr>
                                        <p:cTn id="19" dur="500" fill="hold"/>
                                        <p:tgtEl>
                                          <p:spTgt spid="107"/>
                                        </p:tgtEl>
                                        <p:attrNameLst>
                                          <p:attrName>ppt_x</p:attrName>
                                        </p:attrNameLst>
                                      </p:cBhvr>
                                      <p:tavLst>
                                        <p:tav tm="0">
                                          <p:val>
                                            <p:strVal val="0-#ppt_w/2"/>
                                          </p:val>
                                        </p:tav>
                                        <p:tav tm="100000">
                                          <p:val>
                                            <p:strVal val="#ppt_x"/>
                                          </p:val>
                                        </p:tav>
                                      </p:tavLst>
                                    </p:anim>
                                    <p:anim calcmode="lin" valueType="num">
                                      <p:cBhvr>
                                        <p:cTn id="20"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4" fill="hold">
                                  <p:stCondLst>
                                    <p:cond delay="0"/>
                                  </p:stCondLst>
                                  <p:iterate type="el" backwards="0">
                                    <p:tmAbs val="0"/>
                                  </p:iterate>
                                  <p:childTnLst>
                                    <p:set>
                                      <p:cBhvr>
                                        <p:cTn id="24" fill="hold"/>
                                        <p:tgtEl>
                                          <p:spTgt spid="110"/>
                                        </p:tgtEl>
                                        <p:attrNameLst>
                                          <p:attrName>style.visibility</p:attrName>
                                        </p:attrNameLst>
                                      </p:cBhvr>
                                      <p:to>
                                        <p:strVal val="visible"/>
                                      </p:to>
                                    </p:set>
                                    <p:anim calcmode="lin" valueType="num">
                                      <p:cBhvr>
                                        <p:cTn id="25" dur="500" fill="hold"/>
                                        <p:tgtEl>
                                          <p:spTgt spid="110"/>
                                        </p:tgtEl>
                                        <p:attrNameLst>
                                          <p:attrName>ppt_x</p:attrName>
                                        </p:attrNameLst>
                                      </p:cBhvr>
                                      <p:tavLst>
                                        <p:tav tm="0">
                                          <p:val>
                                            <p:strVal val="0-#ppt_w/2"/>
                                          </p:val>
                                        </p:tav>
                                        <p:tav tm="100000">
                                          <p:val>
                                            <p:strVal val="#ppt_x"/>
                                          </p:val>
                                        </p:tav>
                                      </p:tavLst>
                                    </p:anim>
                                    <p:anim calcmode="lin" valueType="num">
                                      <p:cBhvr>
                                        <p:cTn id="26"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 grpId="5" fill="hold">
                                  <p:stCondLst>
                                    <p:cond delay="0"/>
                                  </p:stCondLst>
                                  <p:iterate type="el" backwards="0">
                                    <p:tmAbs val="0"/>
                                  </p:iterate>
                                  <p:childTnLst>
                                    <p:set>
                                      <p:cBhvr>
                                        <p:cTn id="30" fill="hold"/>
                                        <p:tgtEl>
                                          <p:spTgt spid="108"/>
                                        </p:tgtEl>
                                        <p:attrNameLst>
                                          <p:attrName>style.visibility</p:attrName>
                                        </p:attrNameLst>
                                      </p:cBhvr>
                                      <p:to>
                                        <p:strVal val="visible"/>
                                      </p:to>
                                    </p:set>
                                    <p:anim calcmode="lin" valueType="num">
                                      <p:cBhvr>
                                        <p:cTn id="31" dur="500" fill="hold"/>
                                        <p:tgtEl>
                                          <p:spTgt spid="108"/>
                                        </p:tgtEl>
                                        <p:attrNameLst>
                                          <p:attrName>ppt_x</p:attrName>
                                        </p:attrNameLst>
                                      </p:cBhvr>
                                      <p:tavLst>
                                        <p:tav tm="0">
                                          <p:val>
                                            <p:strVal val="0-#ppt_w/2"/>
                                          </p:val>
                                        </p:tav>
                                        <p:tav tm="100000">
                                          <p:val>
                                            <p:strVal val="#ppt_x"/>
                                          </p:val>
                                        </p:tav>
                                      </p:tavLst>
                                    </p:anim>
                                    <p:anim calcmode="lin" valueType="num">
                                      <p:cBhvr>
                                        <p:cTn id="32"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 grpId="6" fill="hold">
                                  <p:stCondLst>
                                    <p:cond delay="0"/>
                                  </p:stCondLst>
                                  <p:iterate type="el" backwards="0">
                                    <p:tmAbs val="0"/>
                                  </p:iterate>
                                  <p:childTnLst>
                                    <p:set>
                                      <p:cBhvr>
                                        <p:cTn id="36" fill="hold"/>
                                        <p:tgtEl>
                                          <p:spTgt spid="111"/>
                                        </p:tgtEl>
                                        <p:attrNameLst>
                                          <p:attrName>style.visibility</p:attrName>
                                        </p:attrNameLst>
                                      </p:cBhvr>
                                      <p:to>
                                        <p:strVal val="visible"/>
                                      </p:to>
                                    </p:set>
                                    <p:anim calcmode="lin" valueType="num">
                                      <p:cBhvr>
                                        <p:cTn id="37" dur="500" fill="hold"/>
                                        <p:tgtEl>
                                          <p:spTgt spid="111"/>
                                        </p:tgtEl>
                                        <p:attrNameLst>
                                          <p:attrName>ppt_x</p:attrName>
                                        </p:attrNameLst>
                                      </p:cBhvr>
                                      <p:tavLst>
                                        <p:tav tm="0">
                                          <p:val>
                                            <p:strVal val="0-#ppt_w/2"/>
                                          </p:val>
                                        </p:tav>
                                        <p:tav tm="100000">
                                          <p:val>
                                            <p:strVal val="#ppt_x"/>
                                          </p:val>
                                        </p:tav>
                                      </p:tavLst>
                                    </p:anim>
                                    <p:anim calcmode="lin" valueType="num">
                                      <p:cBhvr>
                                        <p:cTn id="38"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 grpId="7" fill="hold">
                                  <p:stCondLst>
                                    <p:cond delay="0"/>
                                  </p:stCondLst>
                                  <p:iterate type="el" backwards="0">
                                    <p:tmAbs val="0"/>
                                  </p:iterate>
                                  <p:childTnLst>
                                    <p:set>
                                      <p:cBhvr>
                                        <p:cTn id="42" fill="hold"/>
                                        <p:tgtEl>
                                          <p:spTgt spid="104"/>
                                        </p:tgtEl>
                                        <p:attrNameLst>
                                          <p:attrName>style.visibility</p:attrName>
                                        </p:attrNameLst>
                                      </p:cBhvr>
                                      <p:to>
                                        <p:strVal val="visible"/>
                                      </p:to>
                                    </p:set>
                                    <p:anim calcmode="lin" valueType="num">
                                      <p:cBhvr>
                                        <p:cTn id="43" dur="500" fill="hold"/>
                                        <p:tgtEl>
                                          <p:spTgt spid="104"/>
                                        </p:tgtEl>
                                        <p:attrNameLst>
                                          <p:attrName>ppt_x</p:attrName>
                                        </p:attrNameLst>
                                      </p:cBhvr>
                                      <p:tavLst>
                                        <p:tav tm="0">
                                          <p:val>
                                            <p:strVal val="0-#ppt_w/2"/>
                                          </p:val>
                                        </p:tav>
                                        <p:tav tm="100000">
                                          <p:val>
                                            <p:strVal val="#ppt_x"/>
                                          </p:val>
                                        </p:tav>
                                      </p:tavLst>
                                    </p:anim>
                                    <p:anim calcmode="lin" valueType="num">
                                      <p:cBhvr>
                                        <p:cTn id="4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2" grpId="8" fill="hold">
                                  <p:stCondLst>
                                    <p:cond delay="0"/>
                                  </p:stCondLst>
                                  <p:iterate type="el" backwards="0">
                                    <p:tmAbs val="0"/>
                                  </p:iterate>
                                  <p:childTnLst>
                                    <p:set>
                                      <p:cBhvr>
                                        <p:cTn id="48" fill="hold"/>
                                        <p:tgtEl>
                                          <p:spTgt spid="105"/>
                                        </p:tgtEl>
                                        <p:attrNameLst>
                                          <p:attrName>style.visibility</p:attrName>
                                        </p:attrNameLst>
                                      </p:cBhvr>
                                      <p:to>
                                        <p:strVal val="visible"/>
                                      </p:to>
                                    </p:set>
                                    <p:anim calcmode="lin" valueType="num">
                                      <p:cBhvr>
                                        <p:cTn id="49" dur="500" fill="hold"/>
                                        <p:tgtEl>
                                          <p:spTgt spid="105"/>
                                        </p:tgtEl>
                                        <p:attrNameLst>
                                          <p:attrName>ppt_x</p:attrName>
                                        </p:attrNameLst>
                                      </p:cBhvr>
                                      <p:tavLst>
                                        <p:tav tm="0">
                                          <p:val>
                                            <p:strVal val="0-#ppt_w/2"/>
                                          </p:val>
                                        </p:tav>
                                        <p:tav tm="100000">
                                          <p:val>
                                            <p:strVal val="#ppt_x"/>
                                          </p:val>
                                        </p:tav>
                                      </p:tavLst>
                                    </p:anim>
                                    <p:anim calcmode="lin" valueType="num">
                                      <p:cBhvr>
                                        <p:cTn id="50" dur="500" fill="hold"/>
                                        <p:tgtEl>
                                          <p:spTgt spid="10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8" presetID="2" grpId="9" fill="hold">
                                  <p:stCondLst>
                                    <p:cond delay="0"/>
                                  </p:stCondLst>
                                  <p:iterate type="el" backwards="0">
                                    <p:tmAbs val="0"/>
                                  </p:iterate>
                                  <p:childTnLst>
                                    <p:set>
                                      <p:cBhvr>
                                        <p:cTn id="54" fill="hold"/>
                                        <p:tgtEl>
                                          <p:spTgt spid="113"/>
                                        </p:tgtEl>
                                        <p:attrNameLst>
                                          <p:attrName>style.visibility</p:attrName>
                                        </p:attrNameLst>
                                      </p:cBhvr>
                                      <p:to>
                                        <p:strVal val="visible"/>
                                      </p:to>
                                    </p:set>
                                    <p:anim calcmode="lin" valueType="num">
                                      <p:cBhvr>
                                        <p:cTn id="55" dur="500" fill="hold"/>
                                        <p:tgtEl>
                                          <p:spTgt spid="113"/>
                                        </p:tgtEl>
                                        <p:attrNameLst>
                                          <p:attrName>ppt_x</p:attrName>
                                        </p:attrNameLst>
                                      </p:cBhvr>
                                      <p:tavLst>
                                        <p:tav tm="0">
                                          <p:val>
                                            <p:strVal val="0-#ppt_w/2"/>
                                          </p:val>
                                        </p:tav>
                                        <p:tav tm="100000">
                                          <p:val>
                                            <p:strVal val="#ppt_x"/>
                                          </p:val>
                                        </p:tav>
                                      </p:tavLst>
                                    </p:anim>
                                    <p:anim calcmode="lin" valueType="num">
                                      <p:cBhvr>
                                        <p:cTn id="56"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8" presetID="2" grpId="10" fill="hold">
                                  <p:stCondLst>
                                    <p:cond delay="0"/>
                                  </p:stCondLst>
                                  <p:iterate type="el" backwards="0">
                                    <p:tmAbs val="0"/>
                                  </p:iterate>
                                  <p:childTnLst>
                                    <p:set>
                                      <p:cBhvr>
                                        <p:cTn id="60" fill="hold"/>
                                        <p:tgtEl>
                                          <p:spTgt spid="116"/>
                                        </p:tgtEl>
                                        <p:attrNameLst>
                                          <p:attrName>style.visibility</p:attrName>
                                        </p:attrNameLst>
                                      </p:cBhvr>
                                      <p:to>
                                        <p:strVal val="visible"/>
                                      </p:to>
                                    </p:set>
                                    <p:anim calcmode="lin" valueType="num">
                                      <p:cBhvr>
                                        <p:cTn id="61" dur="500" fill="hold"/>
                                        <p:tgtEl>
                                          <p:spTgt spid="116"/>
                                        </p:tgtEl>
                                        <p:attrNameLst>
                                          <p:attrName>ppt_x</p:attrName>
                                        </p:attrNameLst>
                                      </p:cBhvr>
                                      <p:tavLst>
                                        <p:tav tm="0">
                                          <p:val>
                                            <p:strVal val="0-#ppt_w/2"/>
                                          </p:val>
                                        </p:tav>
                                        <p:tav tm="100000">
                                          <p:val>
                                            <p:strVal val="#ppt_x"/>
                                          </p:val>
                                        </p:tav>
                                      </p:tavLst>
                                    </p:anim>
                                    <p:anim calcmode="lin" valueType="num">
                                      <p:cBhvr>
                                        <p:cTn id="62"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8" presetID="2" grpId="11" fill="hold">
                                  <p:stCondLst>
                                    <p:cond delay="0"/>
                                  </p:stCondLst>
                                  <p:iterate type="el" backwards="0">
                                    <p:tmAbs val="0"/>
                                  </p:iterate>
                                  <p:childTnLst>
                                    <p:set>
                                      <p:cBhvr>
                                        <p:cTn id="66" fill="hold"/>
                                        <p:tgtEl>
                                          <p:spTgt spid="112"/>
                                        </p:tgtEl>
                                        <p:attrNameLst>
                                          <p:attrName>style.visibility</p:attrName>
                                        </p:attrNameLst>
                                      </p:cBhvr>
                                      <p:to>
                                        <p:strVal val="visible"/>
                                      </p:to>
                                    </p:set>
                                    <p:anim calcmode="lin" valueType="num">
                                      <p:cBhvr>
                                        <p:cTn id="67" dur="500" fill="hold"/>
                                        <p:tgtEl>
                                          <p:spTgt spid="112"/>
                                        </p:tgtEl>
                                        <p:attrNameLst>
                                          <p:attrName>ppt_x</p:attrName>
                                        </p:attrNameLst>
                                      </p:cBhvr>
                                      <p:tavLst>
                                        <p:tav tm="0">
                                          <p:val>
                                            <p:strVal val="0-#ppt_w/2"/>
                                          </p:val>
                                        </p:tav>
                                        <p:tav tm="100000">
                                          <p:val>
                                            <p:strVal val="#ppt_x"/>
                                          </p:val>
                                        </p:tav>
                                      </p:tavLst>
                                    </p:anim>
                                    <p:anim calcmode="lin" valueType="num">
                                      <p:cBhvr>
                                        <p:cTn id="68"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presetClass="entr" presetSubtype="8" presetID="2" grpId="12" fill="hold">
                                  <p:stCondLst>
                                    <p:cond delay="0"/>
                                  </p:stCondLst>
                                  <p:iterate type="el" backwards="0">
                                    <p:tmAbs val="0"/>
                                  </p:iterate>
                                  <p:childTnLst>
                                    <p:set>
                                      <p:cBhvr>
                                        <p:cTn id="72" fill="hold"/>
                                        <p:tgtEl>
                                          <p:spTgt spid="115"/>
                                        </p:tgtEl>
                                        <p:attrNameLst>
                                          <p:attrName>style.visibility</p:attrName>
                                        </p:attrNameLst>
                                      </p:cBhvr>
                                      <p:to>
                                        <p:strVal val="visible"/>
                                      </p:to>
                                    </p:set>
                                    <p:anim calcmode="lin" valueType="num">
                                      <p:cBhvr>
                                        <p:cTn id="73" dur="500" fill="hold"/>
                                        <p:tgtEl>
                                          <p:spTgt spid="115"/>
                                        </p:tgtEl>
                                        <p:attrNameLst>
                                          <p:attrName>ppt_x</p:attrName>
                                        </p:attrNameLst>
                                      </p:cBhvr>
                                      <p:tavLst>
                                        <p:tav tm="0">
                                          <p:val>
                                            <p:strVal val="0-#ppt_w/2"/>
                                          </p:val>
                                        </p:tav>
                                        <p:tav tm="100000">
                                          <p:val>
                                            <p:strVal val="#ppt_x"/>
                                          </p:val>
                                        </p:tav>
                                      </p:tavLst>
                                    </p:anim>
                                    <p:anim calcmode="lin" valueType="num">
                                      <p:cBhvr>
                                        <p:cTn id="74"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presetClass="entr" presetSubtype="8" presetID="2" grpId="13" fill="hold">
                                  <p:stCondLst>
                                    <p:cond delay="0"/>
                                  </p:stCondLst>
                                  <p:iterate type="el" backwards="0">
                                    <p:tmAbs val="0"/>
                                  </p:iterate>
                                  <p:childTnLst>
                                    <p:set>
                                      <p:cBhvr>
                                        <p:cTn id="78" fill="hold"/>
                                        <p:tgtEl>
                                          <p:spTgt spid="114"/>
                                        </p:tgtEl>
                                        <p:attrNameLst>
                                          <p:attrName>style.visibility</p:attrName>
                                        </p:attrNameLst>
                                      </p:cBhvr>
                                      <p:to>
                                        <p:strVal val="visible"/>
                                      </p:to>
                                    </p:set>
                                    <p:anim calcmode="lin" valueType="num">
                                      <p:cBhvr>
                                        <p:cTn id="79" dur="500" fill="hold"/>
                                        <p:tgtEl>
                                          <p:spTgt spid="114"/>
                                        </p:tgtEl>
                                        <p:attrNameLst>
                                          <p:attrName>ppt_x</p:attrName>
                                        </p:attrNameLst>
                                      </p:cBhvr>
                                      <p:tavLst>
                                        <p:tav tm="0">
                                          <p:val>
                                            <p:strVal val="0-#ppt_w/2"/>
                                          </p:val>
                                        </p:tav>
                                        <p:tav tm="100000">
                                          <p:val>
                                            <p:strVal val="#ppt_x"/>
                                          </p:val>
                                        </p:tav>
                                      </p:tavLst>
                                    </p:anim>
                                    <p:anim calcmode="lin" valueType="num">
                                      <p:cBhvr>
                                        <p:cTn id="80"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nodeType="clickEffect" presetClass="entr" presetSubtype="8" presetID="2" grpId="14" fill="hold">
                                  <p:stCondLst>
                                    <p:cond delay="0"/>
                                  </p:stCondLst>
                                  <p:iterate type="el" backwards="0">
                                    <p:tmAbs val="0"/>
                                  </p:iterate>
                                  <p:childTnLst>
                                    <p:set>
                                      <p:cBhvr>
                                        <p:cTn id="84" fill="hold"/>
                                        <p:tgtEl>
                                          <p:spTgt spid="117"/>
                                        </p:tgtEl>
                                        <p:attrNameLst>
                                          <p:attrName>style.visibility</p:attrName>
                                        </p:attrNameLst>
                                      </p:cBhvr>
                                      <p:to>
                                        <p:strVal val="visible"/>
                                      </p:to>
                                    </p:set>
                                    <p:anim calcmode="lin" valueType="num">
                                      <p:cBhvr>
                                        <p:cTn id="85" dur="500" fill="hold"/>
                                        <p:tgtEl>
                                          <p:spTgt spid="117"/>
                                        </p:tgtEl>
                                        <p:attrNameLst>
                                          <p:attrName>ppt_x</p:attrName>
                                        </p:attrNameLst>
                                      </p:cBhvr>
                                      <p:tavLst>
                                        <p:tav tm="0">
                                          <p:val>
                                            <p:strVal val="0-#ppt_w/2"/>
                                          </p:val>
                                        </p:tav>
                                        <p:tav tm="100000">
                                          <p:val>
                                            <p:strVal val="#ppt_x"/>
                                          </p:val>
                                        </p:tav>
                                      </p:tavLst>
                                    </p:anim>
                                    <p:anim calcmode="lin" valueType="num">
                                      <p:cBhvr>
                                        <p:cTn id="86"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6"/>
      <p:bldP build="whole" bldLvl="1" animBg="1" rev="0" advAuto="0" spid="117" grpId="14"/>
      <p:bldP build="whole" bldLvl="1" animBg="1" rev="0" advAuto="0" spid="114" grpId="13"/>
      <p:bldP build="whole" bldLvl="1" animBg="1" rev="0" advAuto="0" spid="116" grpId="10"/>
      <p:bldP build="whole" bldLvl="1" animBg="1" rev="0" advAuto="0" spid="105" grpId="8"/>
      <p:bldP build="whole" bldLvl="1" animBg="1" rev="0" advAuto="0" spid="112" grpId="11"/>
      <p:bldP build="whole" bldLvl="1" animBg="1" rev="0" advAuto="0" spid="104" grpId="7"/>
      <p:bldP build="whole" bldLvl="1" animBg="1" rev="0" advAuto="0" spid="107" grpId="3"/>
      <p:bldP build="whole" bldLvl="1" animBg="1" rev="0" advAuto="0" spid="115" grpId="12"/>
      <p:bldP build="whole" bldLvl="1" animBg="1" rev="0" advAuto="0" spid="110" grpId="4"/>
      <p:bldP build="whole" bldLvl="1" animBg="1" rev="0" advAuto="0" spid="108" grpId="5"/>
      <p:bldP build="whole" bldLvl="1" animBg="1" rev="0" advAuto="0" spid="106" grpId="1"/>
      <p:bldP build="whole" bldLvl="1" animBg="1" rev="0" advAuto="0" spid="113" grpId="9"/>
      <p:bldP build="whole" bldLvl="1" animBg="1" rev="0" advAuto="0" spid="109"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idx="4294967295"/>
          </p:nvPr>
        </p:nvSpPr>
        <p:spPr>
          <a:xfrm>
            <a:off x="611187" y="274637"/>
            <a:ext cx="66976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t>漲勢與跌勢</a:t>
            </a:r>
          </a:p>
        </p:txBody>
      </p:sp>
      <p:sp>
        <p:nvSpPr>
          <p:cNvPr id="121" name="Shape 121"/>
          <p:cNvSpPr/>
          <p:nvPr>
            <p:ph type="body" idx="4294967295"/>
          </p:nvPr>
        </p:nvSpPr>
        <p:spPr>
          <a:xfrm>
            <a:off x="539750" y="1125537"/>
            <a:ext cx="8075613" cy="49291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1400"/>
              </a:spcBef>
              <a:buChar char="■"/>
              <a:defRPr sz="1800"/>
            </a:pPr>
            <a:r>
              <a:rPr sz="2400">
                <a:latin typeface="標楷體"/>
                <a:ea typeface="標楷體"/>
                <a:cs typeface="標楷體"/>
                <a:sym typeface="標楷體"/>
              </a:rPr>
              <a:t>漲勢</a:t>
            </a:r>
            <a:r>
              <a:rPr sz="2400">
                <a:latin typeface="Times New Roman Bold"/>
                <a:ea typeface="Times New Roman Bold"/>
                <a:cs typeface="Times New Roman Bold"/>
                <a:sym typeface="Times New Roman Bold"/>
              </a:rPr>
              <a:t>: </a:t>
            </a:r>
            <a:r>
              <a:rPr sz="2400">
                <a:latin typeface="標楷體"/>
                <a:ea typeface="標楷體"/>
                <a:cs typeface="標楷體"/>
                <a:sym typeface="標楷體"/>
              </a:rPr>
              <a:t>漲多跌少，不斷突破前高，低點持續墊高</a:t>
            </a:r>
            <a:r>
              <a:rPr sz="2400">
                <a:solidFill>
                  <a:srgbClr val="111111"/>
                </a:solidFill>
                <a:latin typeface="Times New Roman Bold"/>
                <a:ea typeface="Times New Roman Bold"/>
                <a:cs typeface="Times New Roman Bold"/>
                <a:sym typeface="Times New Roman Bold"/>
              </a:rPr>
              <a:t>            </a:t>
            </a:r>
            <a:r>
              <a:rPr sz="2400">
                <a:solidFill>
                  <a:srgbClr val="111111"/>
                </a:solidFill>
                <a:latin typeface="Times New Roman Bold"/>
                <a:ea typeface="Times New Roman Bold"/>
                <a:cs typeface="Times New Roman Bold"/>
                <a:sym typeface="Times New Roman Bold"/>
              </a:rPr>
              <a:t>	</a:t>
            </a:r>
            <a:r>
              <a:rPr sz="2000">
                <a:solidFill>
                  <a:srgbClr val="111111"/>
                </a:solidFill>
                <a:latin typeface="標楷體"/>
                <a:ea typeface="標楷體"/>
                <a:cs typeface="標楷體"/>
                <a:sym typeface="標楷體"/>
              </a:rPr>
              <a:t>前提：不跌破漲幅的</a:t>
            </a:r>
            <a:r>
              <a:rPr sz="2000">
                <a:solidFill>
                  <a:srgbClr val="111111"/>
                </a:solidFill>
                <a:latin typeface="Times New Roman Bold"/>
                <a:ea typeface="Times New Roman Bold"/>
                <a:cs typeface="Times New Roman Bold"/>
                <a:sym typeface="Times New Roman Bold"/>
              </a:rPr>
              <a:t>0.618</a:t>
            </a:r>
            <a:endParaRPr sz="2000">
              <a:solidFill>
                <a:srgbClr val="111111"/>
              </a:solidFill>
              <a:latin typeface="Times New Roman Bold"/>
              <a:ea typeface="Times New Roman Bold"/>
              <a:cs typeface="Times New Roman Bold"/>
              <a:sym typeface="Times New Roman Bold"/>
            </a:endParaRPr>
          </a:p>
          <a:p>
            <a:pPr lvl="0">
              <a:spcBef>
                <a:spcPts val="1200"/>
              </a:spcBef>
              <a:buSzTx/>
              <a:buNone/>
              <a:defRPr sz="1800"/>
            </a:pPr>
            <a:r>
              <a:rPr sz="2000">
                <a:solidFill>
                  <a:srgbClr val="111111"/>
                </a:solidFill>
                <a:latin typeface="Times New Roman Bold"/>
                <a:ea typeface="Times New Roman Bold"/>
                <a:cs typeface="Times New Roman Bold"/>
                <a:sym typeface="Times New Roman Bold"/>
              </a:rPr>
              <a:t>	</a:t>
            </a:r>
            <a:r>
              <a:rPr sz="2000">
                <a:solidFill>
                  <a:srgbClr val="111111"/>
                </a:solidFill>
                <a:latin typeface="標楷體"/>
                <a:ea typeface="標楷體"/>
                <a:cs typeface="標楷體"/>
                <a:sym typeface="標楷體"/>
              </a:rPr>
              <a:t>定義：再續破新高，延續第二波漲幅</a:t>
            </a:r>
            <a:endParaRPr sz="2000">
              <a:solidFill>
                <a:srgbClr val="111111"/>
              </a:solidFill>
              <a:latin typeface="Times New Roman Bold"/>
              <a:ea typeface="Times New Roman Bold"/>
              <a:cs typeface="Times New Roman Bold"/>
              <a:sym typeface="Times New Roman Bold"/>
            </a:endParaRPr>
          </a:p>
          <a:p>
            <a:pPr lvl="0">
              <a:spcBef>
                <a:spcPts val="1200"/>
              </a:spcBef>
              <a:buSzTx/>
              <a:buNone/>
              <a:defRPr sz="1800"/>
            </a:pPr>
            <a:r>
              <a:rPr sz="2000">
                <a:solidFill>
                  <a:srgbClr val="111111"/>
                </a:solidFill>
                <a:latin typeface="Times New Roman Bold"/>
                <a:ea typeface="Times New Roman Bold"/>
                <a:cs typeface="Times New Roman Bold"/>
                <a:sym typeface="Times New Roman Bold"/>
              </a:rPr>
              <a:t>	</a:t>
            </a:r>
            <a:r>
              <a:rPr sz="2000">
                <a:solidFill>
                  <a:srgbClr val="111111"/>
                </a:solidFill>
                <a:latin typeface="標楷體"/>
                <a:ea typeface="標楷體"/>
                <a:cs typeface="標楷體"/>
                <a:sym typeface="標楷體"/>
              </a:rPr>
              <a:t>心態：找支撐，漲勢當中重撐輕壓</a:t>
            </a:r>
            <a:endParaRPr sz="2000">
              <a:solidFill>
                <a:srgbClr val="111111"/>
              </a:solidFill>
              <a:latin typeface="Times New Roman Bold"/>
              <a:ea typeface="Times New Roman Bold"/>
              <a:cs typeface="Times New Roman Bold"/>
              <a:sym typeface="Times New Roman Bold"/>
            </a:endParaRPr>
          </a:p>
          <a:p>
            <a:pPr lvl="0">
              <a:spcBef>
                <a:spcPts val="1200"/>
              </a:spcBef>
              <a:buSzTx/>
              <a:buNone/>
              <a:defRPr sz="1800"/>
            </a:pPr>
            <a:r>
              <a:rPr sz="2000">
                <a:solidFill>
                  <a:srgbClr val="111111"/>
                </a:solidFill>
                <a:latin typeface="Times New Roman Bold"/>
                <a:ea typeface="Times New Roman Bold"/>
                <a:cs typeface="Times New Roman Bold"/>
                <a:sym typeface="Times New Roman Bold"/>
              </a:rPr>
              <a:t>	</a:t>
            </a:r>
            <a:r>
              <a:rPr sz="2000">
                <a:solidFill>
                  <a:srgbClr val="111111"/>
                </a:solidFill>
                <a:latin typeface="標楷體"/>
                <a:ea typeface="標楷體"/>
                <a:cs typeface="標楷體"/>
                <a:sym typeface="標楷體"/>
              </a:rPr>
              <a:t>運用工具：上升趨勢線</a:t>
            </a:r>
            <a:r>
              <a:rPr sz="2000">
                <a:solidFill>
                  <a:srgbClr val="111111"/>
                </a:solidFill>
                <a:latin typeface="Times New Roman Bold"/>
                <a:ea typeface="Times New Roman Bold"/>
                <a:cs typeface="Times New Roman Bold"/>
                <a:sym typeface="Times New Roman Bold"/>
              </a:rPr>
              <a:t>(</a:t>
            </a:r>
            <a:r>
              <a:rPr sz="2000">
                <a:solidFill>
                  <a:srgbClr val="111111"/>
                </a:solidFill>
                <a:latin typeface="標楷體"/>
                <a:ea typeface="標楷體"/>
                <a:cs typeface="標楷體"/>
                <a:sym typeface="標楷體"/>
              </a:rPr>
              <a:t>支撐線</a:t>
            </a:r>
            <a:r>
              <a:rPr sz="2000">
                <a:solidFill>
                  <a:srgbClr val="111111"/>
                </a:solidFill>
                <a:latin typeface="Times New Roman Bold"/>
                <a:ea typeface="Times New Roman Bold"/>
                <a:cs typeface="Times New Roman Bold"/>
                <a:sym typeface="Times New Roman Bold"/>
              </a:rPr>
              <a:t>)</a:t>
            </a:r>
            <a:endParaRPr sz="2000">
              <a:solidFill>
                <a:srgbClr val="111111"/>
              </a:solidFill>
              <a:latin typeface="Times New Roman Bold"/>
              <a:ea typeface="Times New Roman Bold"/>
              <a:cs typeface="Times New Roman Bold"/>
              <a:sym typeface="Times New Roman Bold"/>
            </a:endParaRPr>
          </a:p>
          <a:p>
            <a:pPr lvl="0">
              <a:spcBef>
                <a:spcPts val="1400"/>
              </a:spcBef>
              <a:buChar char="■"/>
              <a:defRPr sz="1800"/>
            </a:pPr>
            <a:r>
              <a:rPr sz="2400">
                <a:solidFill>
                  <a:srgbClr val="111111"/>
                </a:solidFill>
                <a:latin typeface="標楷體"/>
                <a:ea typeface="標楷體"/>
                <a:cs typeface="標楷體"/>
                <a:sym typeface="標楷體"/>
              </a:rPr>
              <a:t>跌勢</a:t>
            </a:r>
            <a:r>
              <a:rPr sz="2400">
                <a:solidFill>
                  <a:srgbClr val="111111"/>
                </a:solidFill>
                <a:latin typeface="Times New Roman Bold"/>
                <a:ea typeface="Times New Roman Bold"/>
                <a:cs typeface="Times New Roman Bold"/>
                <a:sym typeface="Times New Roman Bold"/>
              </a:rPr>
              <a:t>: </a:t>
            </a:r>
            <a:r>
              <a:rPr sz="2400">
                <a:solidFill>
                  <a:srgbClr val="111111"/>
                </a:solidFill>
                <a:latin typeface="標楷體"/>
                <a:ea typeface="標楷體"/>
                <a:cs typeface="標楷體"/>
                <a:sym typeface="標楷體"/>
              </a:rPr>
              <a:t>跌多漲少的價格持續運動</a:t>
            </a:r>
            <a:endParaRPr sz="2400">
              <a:solidFill>
                <a:srgbClr val="111111"/>
              </a:solidFill>
              <a:latin typeface="Times New Roman Bold"/>
              <a:ea typeface="Times New Roman Bold"/>
              <a:cs typeface="Times New Roman Bold"/>
              <a:sym typeface="Times New Roman Bold"/>
            </a:endParaRPr>
          </a:p>
          <a:p>
            <a:pPr lvl="0">
              <a:spcBef>
                <a:spcPts val="1400"/>
              </a:spcBef>
              <a:buSzTx/>
              <a:buNone/>
              <a:defRPr sz="1800"/>
            </a:pPr>
            <a:r>
              <a:rPr sz="2400">
                <a:solidFill>
                  <a:srgbClr val="111111"/>
                </a:solidFill>
                <a:latin typeface="Times New Roman Bold"/>
                <a:ea typeface="Times New Roman Bold"/>
                <a:cs typeface="Times New Roman Bold"/>
                <a:sym typeface="Times New Roman Bold"/>
              </a:rPr>
              <a:t>	</a:t>
            </a:r>
            <a:r>
              <a:rPr sz="2000">
                <a:solidFill>
                  <a:srgbClr val="111111"/>
                </a:solidFill>
                <a:latin typeface="標楷體"/>
                <a:ea typeface="標楷體"/>
                <a:cs typeface="標楷體"/>
                <a:sym typeface="標楷體"/>
              </a:rPr>
              <a:t>前提：不漲破跌幅的</a:t>
            </a:r>
            <a:r>
              <a:rPr sz="2000">
                <a:solidFill>
                  <a:srgbClr val="111111"/>
                </a:solidFill>
                <a:latin typeface="Times New Roman Bold"/>
                <a:ea typeface="Times New Roman Bold"/>
                <a:cs typeface="Times New Roman Bold"/>
                <a:sym typeface="Times New Roman Bold"/>
              </a:rPr>
              <a:t>0.618</a:t>
            </a:r>
            <a:endParaRPr sz="2000">
              <a:solidFill>
                <a:srgbClr val="111111"/>
              </a:solidFill>
              <a:latin typeface="Times New Roman Bold"/>
              <a:ea typeface="Times New Roman Bold"/>
              <a:cs typeface="Times New Roman Bold"/>
              <a:sym typeface="Times New Roman Bold"/>
            </a:endParaRPr>
          </a:p>
          <a:p>
            <a:pPr lvl="0">
              <a:spcBef>
                <a:spcPts val="1200"/>
              </a:spcBef>
              <a:buSzTx/>
              <a:buNone/>
              <a:defRPr sz="1800"/>
            </a:pPr>
            <a:r>
              <a:rPr sz="2000">
                <a:solidFill>
                  <a:srgbClr val="111111"/>
                </a:solidFill>
                <a:latin typeface="Times New Roman Bold"/>
                <a:ea typeface="Times New Roman Bold"/>
                <a:cs typeface="Times New Roman Bold"/>
                <a:sym typeface="Times New Roman Bold"/>
              </a:rPr>
              <a:t>	</a:t>
            </a:r>
            <a:r>
              <a:rPr sz="2000">
                <a:solidFill>
                  <a:srgbClr val="111111"/>
                </a:solidFill>
                <a:latin typeface="標楷體"/>
                <a:ea typeface="標楷體"/>
                <a:cs typeface="標楷體"/>
                <a:sym typeface="標楷體"/>
              </a:rPr>
              <a:t>定義：再續破新低，延續第二波跌幅</a:t>
            </a:r>
            <a:endParaRPr sz="2000">
              <a:solidFill>
                <a:srgbClr val="111111"/>
              </a:solidFill>
              <a:latin typeface="Times New Roman Bold"/>
              <a:ea typeface="Times New Roman Bold"/>
              <a:cs typeface="Times New Roman Bold"/>
              <a:sym typeface="Times New Roman Bold"/>
            </a:endParaRPr>
          </a:p>
          <a:p>
            <a:pPr lvl="0">
              <a:spcBef>
                <a:spcPts val="1200"/>
              </a:spcBef>
              <a:buSzTx/>
              <a:buNone/>
              <a:defRPr sz="1800"/>
            </a:pPr>
            <a:r>
              <a:rPr sz="2000">
                <a:solidFill>
                  <a:srgbClr val="111111"/>
                </a:solidFill>
                <a:latin typeface="Times New Roman Bold"/>
                <a:ea typeface="Times New Roman Bold"/>
                <a:cs typeface="Times New Roman Bold"/>
                <a:sym typeface="Times New Roman Bold"/>
              </a:rPr>
              <a:t>	</a:t>
            </a:r>
            <a:r>
              <a:rPr sz="2000">
                <a:solidFill>
                  <a:srgbClr val="111111"/>
                </a:solidFill>
                <a:latin typeface="標楷體"/>
                <a:ea typeface="標楷體"/>
                <a:cs typeface="標楷體"/>
                <a:sym typeface="標楷體"/>
              </a:rPr>
              <a:t>心態：找壓力，跌勢當中重壓輕撐</a:t>
            </a:r>
            <a:endParaRPr sz="2000">
              <a:solidFill>
                <a:srgbClr val="111111"/>
              </a:solidFill>
              <a:latin typeface="Times New Roman Bold"/>
              <a:ea typeface="Times New Roman Bold"/>
              <a:cs typeface="Times New Roman Bold"/>
              <a:sym typeface="Times New Roman Bold"/>
            </a:endParaRPr>
          </a:p>
          <a:p>
            <a:pPr lvl="0">
              <a:spcBef>
                <a:spcPts val="1200"/>
              </a:spcBef>
              <a:buSzTx/>
              <a:buNone/>
              <a:defRPr sz="1800"/>
            </a:pPr>
            <a:r>
              <a:rPr sz="2000">
                <a:solidFill>
                  <a:srgbClr val="111111"/>
                </a:solidFill>
                <a:latin typeface="Times New Roman Bold"/>
                <a:ea typeface="Times New Roman Bold"/>
                <a:cs typeface="Times New Roman Bold"/>
                <a:sym typeface="Times New Roman Bold"/>
              </a:rPr>
              <a:t>	</a:t>
            </a:r>
            <a:r>
              <a:rPr sz="2000">
                <a:solidFill>
                  <a:srgbClr val="111111"/>
                </a:solidFill>
                <a:latin typeface="標楷體"/>
                <a:ea typeface="標楷體"/>
                <a:cs typeface="標楷體"/>
                <a:sym typeface="標楷體"/>
              </a:rPr>
              <a:t>運用工具：下降趨勢線</a:t>
            </a:r>
            <a:r>
              <a:rPr sz="2000">
                <a:solidFill>
                  <a:srgbClr val="111111"/>
                </a:solidFill>
                <a:latin typeface="Times New Roman Bold"/>
                <a:ea typeface="Times New Roman Bold"/>
                <a:cs typeface="Times New Roman Bold"/>
                <a:sym typeface="Times New Roman Bold"/>
              </a:rPr>
              <a:t>(</a:t>
            </a:r>
            <a:r>
              <a:rPr sz="2000">
                <a:solidFill>
                  <a:srgbClr val="111111"/>
                </a:solidFill>
                <a:latin typeface="標楷體"/>
                <a:ea typeface="標楷體"/>
                <a:cs typeface="標楷體"/>
                <a:sym typeface="標楷體"/>
              </a:rPr>
              <a:t>壓力線</a:t>
            </a:r>
            <a:r>
              <a:rPr sz="2000">
                <a:solidFill>
                  <a:srgbClr val="111111"/>
                </a:solidFill>
                <a:latin typeface="Times New Roman Bold"/>
                <a:ea typeface="Times New Roman Bold"/>
                <a:cs typeface="Times New Roman Bold"/>
                <a:sym typeface="Times New Roman Bold"/>
              </a:rPr>
              <a:t>)</a:t>
            </a:r>
          </a:p>
        </p:txBody>
      </p:sp>
      <p:sp>
        <p:nvSpPr>
          <p:cNvPr id="122" name="Shape 122"/>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9</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10</a:t>
            </a:r>
          </a:p>
        </p:txBody>
      </p:sp>
      <p:sp>
        <p:nvSpPr>
          <p:cNvPr id="125" name="Shape 125"/>
          <p:cNvSpPr/>
          <p:nvPr/>
        </p:nvSpPr>
        <p:spPr>
          <a:xfrm>
            <a:off x="468312" y="260349"/>
            <a:ext cx="6551613" cy="4930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latin typeface="標楷體"/>
                <a:ea typeface="標楷體"/>
                <a:cs typeface="標楷體"/>
                <a:sym typeface="標楷體"/>
              </a:defRPr>
            </a:lvl1pPr>
          </a:lstStyle>
          <a:p>
            <a:pPr lvl="0">
              <a:defRPr sz="1800"/>
            </a:pPr>
            <a:r>
              <a:rPr sz="3200"/>
              <a:t>上升趨勢線的觀察與實務運用</a:t>
            </a:r>
          </a:p>
        </p:txBody>
      </p:sp>
      <p:sp>
        <p:nvSpPr>
          <p:cNvPr id="126" name="Shape 126"/>
          <p:cNvSpPr/>
          <p:nvPr/>
        </p:nvSpPr>
        <p:spPr>
          <a:xfrm>
            <a:off x="684212" y="981075"/>
            <a:ext cx="7632701" cy="39473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81000" indent="-381000">
              <a:spcBef>
                <a:spcPts val="1200"/>
              </a:spcBef>
              <a:buClr>
                <a:srgbClr val="FF0000"/>
              </a:buClr>
              <a:buSzPct val="100000"/>
              <a:buFont typeface="Wingdings"/>
              <a:buChar char="■"/>
              <a:defRPr sz="1800"/>
            </a:pPr>
            <a:r>
              <a:rPr sz="2000">
                <a:latin typeface="標楷體"/>
                <a:ea typeface="標楷體"/>
                <a:cs typeface="標楷體"/>
                <a:sym typeface="標楷體"/>
              </a:rPr>
              <a:t>上升趨勢線：連接低點形成的連線，角度由左下向右上，而價格波動均維持於趨勢線之上。</a:t>
            </a:r>
            <a:endParaRPr sz="2000">
              <a:latin typeface="標楷體"/>
              <a:ea typeface="標楷體"/>
              <a:cs typeface="標楷體"/>
              <a:sym typeface="標楷體"/>
            </a:endParaRPr>
          </a:p>
          <a:p>
            <a:pPr lvl="0" marL="342900" indent="-342900">
              <a:spcBef>
                <a:spcPts val="1000"/>
              </a:spcBef>
              <a:buClr>
                <a:srgbClr val="FF0000"/>
              </a:buClr>
              <a:buSzPct val="100000"/>
              <a:buFont typeface="Wingdings"/>
              <a:buChar char="■"/>
              <a:defRPr sz="1800"/>
            </a:pPr>
            <a:r>
              <a:rPr>
                <a:latin typeface="標楷體"/>
                <a:ea typeface="標楷體"/>
                <a:cs typeface="標楷體"/>
                <a:sym typeface="標楷體"/>
              </a:rPr>
              <a:t>實務運用</a:t>
            </a:r>
            <a:endParaRPr>
              <a:latin typeface="標楷體"/>
              <a:ea typeface="標楷體"/>
              <a:cs typeface="標楷體"/>
              <a:sym typeface="標楷體"/>
            </a:endParaRPr>
          </a:p>
          <a:p>
            <a:pPr lvl="1" marL="1123950" indent="-381000">
              <a:spcBef>
                <a:spcPts val="1200"/>
              </a:spcBef>
              <a:buClr>
                <a:srgbClr val="FF0000"/>
              </a:buClr>
              <a:buSzPct val="100000"/>
              <a:buFont typeface="Wingdings"/>
              <a:buChar char="■"/>
              <a:defRPr sz="1800"/>
            </a:pPr>
            <a:r>
              <a:rPr sz="2000">
                <a:latin typeface="標楷體"/>
                <a:ea typeface="標楷體"/>
                <a:cs typeface="標楷體"/>
                <a:sym typeface="標楷體"/>
              </a:rPr>
              <a:t>通過的低點愈多，線形支撐參考性愈強。</a:t>
            </a:r>
            <a:endParaRPr sz="2000">
              <a:latin typeface="標楷體"/>
              <a:ea typeface="標楷體"/>
              <a:cs typeface="標楷體"/>
              <a:sym typeface="標楷體"/>
            </a:endParaRPr>
          </a:p>
          <a:p>
            <a:pPr lvl="1" marL="1123950" indent="-381000">
              <a:spcBef>
                <a:spcPts val="1200"/>
              </a:spcBef>
              <a:buClr>
                <a:srgbClr val="FF0000"/>
              </a:buClr>
              <a:buSzPct val="100000"/>
              <a:buFont typeface="Wingdings"/>
              <a:buChar char="■"/>
              <a:defRPr sz="1800"/>
            </a:pPr>
            <a:r>
              <a:rPr sz="2000">
                <a:latin typeface="標楷體"/>
                <a:ea typeface="標楷體"/>
                <a:cs typeface="標楷體"/>
                <a:sym typeface="標楷體"/>
              </a:rPr>
              <a:t>角度愈陡，力量愈強，但需留意也愈接近上升尾波段或即將進入修正，</a:t>
            </a:r>
            <a:r>
              <a:rPr sz="2000">
                <a:latin typeface="標楷體"/>
                <a:ea typeface="標楷體"/>
                <a:cs typeface="標楷體"/>
                <a:sym typeface="標楷體"/>
              </a:rPr>
              <a:t>45</a:t>
            </a:r>
            <a:r>
              <a:rPr sz="2000">
                <a:latin typeface="標楷體"/>
                <a:ea typeface="標楷體"/>
                <a:cs typeface="標楷體"/>
                <a:sym typeface="標楷體"/>
              </a:rPr>
              <a:t>度角為最穩定而長期上升之趨勢線。</a:t>
            </a:r>
            <a:endParaRPr sz="2000">
              <a:latin typeface="標楷體"/>
              <a:ea typeface="標楷體"/>
              <a:cs typeface="標楷體"/>
              <a:sym typeface="標楷體"/>
            </a:endParaRPr>
          </a:p>
          <a:p>
            <a:pPr lvl="1" marL="1123950" indent="-381000">
              <a:spcBef>
                <a:spcPts val="1200"/>
              </a:spcBef>
              <a:buClr>
                <a:srgbClr val="FF0000"/>
              </a:buClr>
              <a:buSzPct val="100000"/>
              <a:buFont typeface="Wingdings"/>
              <a:buChar char="■"/>
              <a:defRPr sz="1800"/>
            </a:pPr>
            <a:r>
              <a:rPr sz="2000">
                <a:latin typeface="標楷體"/>
                <a:ea typeface="標楷體"/>
                <a:cs typeface="標楷體"/>
                <a:sym typeface="標楷體"/>
              </a:rPr>
              <a:t>上升趨勢線遭跌破時角度改變，應進行修正線型。</a:t>
            </a:r>
            <a:endParaRPr sz="2000">
              <a:latin typeface="標楷體"/>
              <a:ea typeface="標楷體"/>
              <a:cs typeface="標楷體"/>
              <a:sym typeface="標楷體"/>
            </a:endParaRPr>
          </a:p>
          <a:p>
            <a:pPr lvl="1" marL="1123950" indent="-381000">
              <a:spcBef>
                <a:spcPts val="1200"/>
              </a:spcBef>
              <a:buClr>
                <a:srgbClr val="FF0000"/>
              </a:buClr>
              <a:buSzPct val="100000"/>
              <a:buFont typeface="Wingdings"/>
              <a:buChar char="■"/>
              <a:defRPr sz="1800"/>
            </a:pPr>
            <a:r>
              <a:rPr sz="2000">
                <a:latin typeface="標楷體"/>
                <a:ea typeface="標楷體"/>
                <a:cs typeface="標楷體"/>
                <a:sym typeface="標楷體"/>
              </a:rPr>
              <a:t>回落靠近趨勢線上方為多方參考買進價區，跌落趨勢線為停損價位區。</a:t>
            </a:r>
            <a:endParaRPr sz="2000">
              <a:latin typeface="標楷體"/>
              <a:ea typeface="標楷體"/>
              <a:cs typeface="標楷體"/>
              <a:sym typeface="標楷體"/>
            </a:endParaRPr>
          </a:p>
        </p:txBody>
      </p:sp>
      <p:sp>
        <p:nvSpPr>
          <p:cNvPr id="127" name="Shape 127"/>
          <p:cNvSpPr/>
          <p:nvPr/>
        </p:nvSpPr>
        <p:spPr>
          <a:xfrm>
            <a:off x="1789112" y="4149725"/>
            <a:ext cx="3240088" cy="2097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546" y="11402"/>
                </a:lnTo>
                <a:lnTo>
                  <a:pt x="6818" y="18597"/>
                </a:lnTo>
                <a:lnTo>
                  <a:pt x="10988" y="7209"/>
                </a:lnTo>
                <a:lnTo>
                  <a:pt x="12500" y="15000"/>
                </a:lnTo>
                <a:lnTo>
                  <a:pt x="16294" y="3003"/>
                </a:lnTo>
                <a:lnTo>
                  <a:pt x="17430" y="11402"/>
                </a:lnTo>
                <a:lnTo>
                  <a:pt x="21600" y="0"/>
                </a:lnTo>
              </a:path>
            </a:pathLst>
          </a:custGeom>
          <a:ln w="28575">
            <a:solidFill/>
            <a:round/>
          </a:ln>
        </p:spPr>
        <p:txBody>
          <a:bodyPr lIns="0" tIns="0" rIns="0" bIns="0"/>
          <a:lstStyle/>
          <a:p>
            <a:pPr lvl="0"/>
          </a:p>
        </p:txBody>
      </p:sp>
      <p:sp>
        <p:nvSpPr>
          <p:cNvPr id="128" name="Shape 128"/>
          <p:cNvSpPr/>
          <p:nvPr/>
        </p:nvSpPr>
        <p:spPr>
          <a:xfrm flipV="1">
            <a:off x="1608137" y="4941887"/>
            <a:ext cx="3600451" cy="1511301"/>
          </a:xfrm>
          <a:prstGeom prst="line">
            <a:avLst/>
          </a:prstGeom>
          <a:ln w="28575">
            <a:solidFill>
              <a:srgbClr val="0000FF"/>
            </a:solidFill>
            <a:round/>
            <a:tailEnd type="triangle"/>
          </a:ln>
        </p:spPr>
        <p:txBody>
          <a:bodyPr lIns="0" tIns="0" rIns="0" bIns="0"/>
          <a:lstStyle/>
          <a:p>
            <a:pPr lvl="0" defTabSz="457200">
              <a:defRPr sz="1200">
                <a:latin typeface="+mn-lt"/>
                <a:ea typeface="+mn-ea"/>
                <a:cs typeface="+mn-cs"/>
                <a:sym typeface="Helvetica"/>
              </a:defRPr>
            </a:pPr>
          </a:p>
        </p:txBody>
      </p:sp>
      <p:sp>
        <p:nvSpPr>
          <p:cNvPr id="129" name="Shape 129"/>
          <p:cNvSpPr/>
          <p:nvPr/>
        </p:nvSpPr>
        <p:spPr>
          <a:xfrm>
            <a:off x="5075237" y="5381625"/>
            <a:ext cx="1800226" cy="334824"/>
          </a:xfrm>
          <a:prstGeom prst="rect">
            <a:avLst/>
          </a:prstGeom>
          <a:ln>
            <a:solidFill>
              <a:srgbClr val="0000FF"/>
            </a:solidFill>
            <a:round/>
          </a:ln>
          <a:extLst>
            <a:ext uri="{C572A759-6A51-4108-AA02-DFA0A04FC94B}">
              <ma14:wrappingTextBoxFlag xmlns:ma14="http://schemas.microsoft.com/office/mac/drawingml/2011/main" val="1"/>
            </a:ext>
          </a:extLst>
        </p:spPr>
        <p:txBody>
          <a:bodyPr lIns="0" tIns="0" rIns="0" bIns="0">
            <a:spAutoFit/>
          </a:bodyPr>
          <a:lstStyle>
            <a:lvl1pPr>
              <a:spcBef>
                <a:spcPts val="1000"/>
              </a:spcBef>
              <a:defRPr sz="1800">
                <a:latin typeface="標楷體"/>
                <a:ea typeface="標楷體"/>
                <a:cs typeface="標楷體"/>
                <a:sym typeface="標楷體"/>
              </a:defRPr>
            </a:lvl1pPr>
          </a:lstStyle>
          <a:p>
            <a:pPr lvl="0"/>
            <a:r>
              <a:t>上升趨勢線</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11</a:t>
            </a:r>
          </a:p>
        </p:txBody>
      </p:sp>
      <p:sp>
        <p:nvSpPr>
          <p:cNvPr id="132" name="Shape 132"/>
          <p:cNvSpPr/>
          <p:nvPr/>
        </p:nvSpPr>
        <p:spPr>
          <a:xfrm>
            <a:off x="468312" y="260349"/>
            <a:ext cx="6551613" cy="4930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latin typeface="標楷體"/>
                <a:ea typeface="標楷體"/>
                <a:cs typeface="標楷體"/>
                <a:sym typeface="標楷體"/>
              </a:defRPr>
            </a:lvl1pPr>
          </a:lstStyle>
          <a:p>
            <a:pPr lvl="0">
              <a:defRPr sz="1800"/>
            </a:pPr>
            <a:r>
              <a:rPr sz="3200"/>
              <a:t>下降趨勢線的觀察與實務運用</a:t>
            </a:r>
          </a:p>
        </p:txBody>
      </p:sp>
      <p:sp>
        <p:nvSpPr>
          <p:cNvPr id="133" name="Shape 133"/>
          <p:cNvSpPr/>
          <p:nvPr/>
        </p:nvSpPr>
        <p:spPr>
          <a:xfrm>
            <a:off x="684212" y="981075"/>
            <a:ext cx="7632701" cy="39473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81000" indent="-381000">
              <a:spcBef>
                <a:spcPts val="1200"/>
              </a:spcBef>
              <a:buClr>
                <a:srgbClr val="FF0000"/>
              </a:buClr>
              <a:buSzPct val="100000"/>
              <a:buFont typeface="Wingdings"/>
              <a:buChar char="■"/>
              <a:defRPr sz="1800"/>
            </a:pPr>
            <a:r>
              <a:rPr sz="2000">
                <a:latin typeface="標楷體"/>
                <a:ea typeface="標楷體"/>
                <a:cs typeface="標楷體"/>
                <a:sym typeface="標楷體"/>
              </a:rPr>
              <a:t>下降趨勢線：連接高點形成的連線，角度由左上向右下，而價格波動而價格波動均維持於趨勢線之下。</a:t>
            </a:r>
            <a:endParaRPr sz="2000">
              <a:latin typeface="標楷體"/>
              <a:ea typeface="標楷體"/>
              <a:cs typeface="標楷體"/>
              <a:sym typeface="標楷體"/>
            </a:endParaRPr>
          </a:p>
          <a:p>
            <a:pPr lvl="0" marL="342900" indent="-342900">
              <a:spcBef>
                <a:spcPts val="1000"/>
              </a:spcBef>
              <a:buClr>
                <a:srgbClr val="FF0000"/>
              </a:buClr>
              <a:buSzPct val="100000"/>
              <a:buFont typeface="Wingdings"/>
              <a:buChar char="■"/>
              <a:defRPr sz="1800"/>
            </a:pPr>
            <a:r>
              <a:rPr>
                <a:latin typeface="標楷體"/>
                <a:ea typeface="標楷體"/>
                <a:cs typeface="標楷體"/>
                <a:sym typeface="標楷體"/>
              </a:rPr>
              <a:t>實務運用</a:t>
            </a:r>
            <a:endParaRPr>
              <a:latin typeface="標楷體"/>
              <a:ea typeface="標楷體"/>
              <a:cs typeface="標楷體"/>
              <a:sym typeface="標楷體"/>
            </a:endParaRPr>
          </a:p>
          <a:p>
            <a:pPr lvl="1" marL="1123950" indent="-381000">
              <a:spcBef>
                <a:spcPts val="1200"/>
              </a:spcBef>
              <a:buClr>
                <a:srgbClr val="FF0000"/>
              </a:buClr>
              <a:buSzPct val="100000"/>
              <a:buFont typeface="Wingdings"/>
              <a:buChar char="■"/>
              <a:defRPr sz="1800"/>
            </a:pPr>
            <a:r>
              <a:rPr sz="2000">
                <a:latin typeface="標楷體"/>
                <a:ea typeface="標楷體"/>
                <a:cs typeface="標楷體"/>
                <a:sym typeface="標楷體"/>
              </a:rPr>
              <a:t>通過的高點愈多，線形支撐參考性愈強。</a:t>
            </a:r>
            <a:endParaRPr sz="2000">
              <a:latin typeface="標楷體"/>
              <a:ea typeface="標楷體"/>
              <a:cs typeface="標楷體"/>
              <a:sym typeface="標楷體"/>
            </a:endParaRPr>
          </a:p>
          <a:p>
            <a:pPr lvl="1" marL="1123950" indent="-381000">
              <a:spcBef>
                <a:spcPts val="1200"/>
              </a:spcBef>
              <a:buClr>
                <a:srgbClr val="FF0000"/>
              </a:buClr>
              <a:buSzPct val="100000"/>
              <a:buFont typeface="Wingdings"/>
              <a:buChar char="■"/>
              <a:defRPr sz="1800"/>
            </a:pPr>
            <a:r>
              <a:rPr sz="2000">
                <a:latin typeface="標楷體"/>
                <a:ea typeface="標楷體"/>
                <a:cs typeface="標楷體"/>
                <a:sym typeface="標楷體"/>
              </a:rPr>
              <a:t>角度愈陡，力量愈強，但需留意也愈接近下降尾波段或即將進入反彈，通常下跌時均為較陡峭之角度。</a:t>
            </a:r>
            <a:endParaRPr sz="2000">
              <a:latin typeface="標楷體"/>
              <a:ea typeface="標楷體"/>
              <a:cs typeface="標楷體"/>
              <a:sym typeface="標楷體"/>
            </a:endParaRPr>
          </a:p>
          <a:p>
            <a:pPr lvl="1" marL="1123950" indent="-381000">
              <a:spcBef>
                <a:spcPts val="1200"/>
              </a:spcBef>
              <a:buClr>
                <a:srgbClr val="FF0000"/>
              </a:buClr>
              <a:buSzPct val="100000"/>
              <a:buFont typeface="Wingdings"/>
              <a:buChar char="■"/>
              <a:defRPr sz="1800"/>
            </a:pPr>
            <a:r>
              <a:rPr sz="2000">
                <a:latin typeface="標楷體"/>
                <a:ea typeface="標楷體"/>
                <a:cs typeface="標楷體"/>
                <a:sym typeface="標楷體"/>
              </a:rPr>
              <a:t>下降趨勢線遭突破時角度改變，應進行修正線型。</a:t>
            </a:r>
            <a:endParaRPr sz="2000">
              <a:latin typeface="標楷體"/>
              <a:ea typeface="標楷體"/>
              <a:cs typeface="標楷體"/>
              <a:sym typeface="標楷體"/>
            </a:endParaRPr>
          </a:p>
          <a:p>
            <a:pPr lvl="1" marL="1123950" indent="-381000">
              <a:spcBef>
                <a:spcPts val="1200"/>
              </a:spcBef>
              <a:buClr>
                <a:srgbClr val="FF0000"/>
              </a:buClr>
              <a:buSzPct val="100000"/>
              <a:buFont typeface="Wingdings"/>
              <a:buChar char="■"/>
              <a:defRPr sz="1800"/>
            </a:pPr>
            <a:r>
              <a:rPr sz="2000">
                <a:latin typeface="標楷體"/>
                <a:ea typeface="標楷體"/>
                <a:cs typeface="標楷體"/>
                <a:sym typeface="標楷體"/>
              </a:rPr>
              <a:t>反彈靠近趨勢線下方為空方參考賣出價區，突破趨勢線為停損買價位區。</a:t>
            </a:r>
            <a:endParaRPr sz="2000">
              <a:latin typeface="標楷體"/>
              <a:ea typeface="標楷體"/>
              <a:cs typeface="標楷體"/>
              <a:sym typeface="標楷體"/>
            </a:endParaRPr>
          </a:p>
        </p:txBody>
      </p:sp>
      <p:sp>
        <p:nvSpPr>
          <p:cNvPr id="134" name="Shape 134"/>
          <p:cNvSpPr/>
          <p:nvPr/>
        </p:nvSpPr>
        <p:spPr>
          <a:xfrm>
            <a:off x="1692275" y="4443412"/>
            <a:ext cx="3455988" cy="1944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039" y="9162"/>
                </a:lnTo>
                <a:lnTo>
                  <a:pt x="5474" y="4588"/>
                </a:lnTo>
                <a:lnTo>
                  <a:pt x="8821" y="13751"/>
                </a:lnTo>
                <a:lnTo>
                  <a:pt x="11558" y="9162"/>
                </a:lnTo>
                <a:lnTo>
                  <a:pt x="15214" y="18988"/>
                </a:lnTo>
                <a:lnTo>
                  <a:pt x="17951" y="14400"/>
                </a:lnTo>
                <a:lnTo>
                  <a:pt x="21600" y="21600"/>
                </a:lnTo>
              </a:path>
            </a:pathLst>
          </a:custGeom>
          <a:ln w="28575">
            <a:solidFill/>
            <a:round/>
          </a:ln>
        </p:spPr>
        <p:txBody>
          <a:bodyPr lIns="0" tIns="0" rIns="0" bIns="0"/>
          <a:lstStyle/>
          <a:p>
            <a:pPr lvl="0"/>
          </a:p>
        </p:txBody>
      </p:sp>
      <p:sp>
        <p:nvSpPr>
          <p:cNvPr id="135" name="Shape 135"/>
          <p:cNvSpPr/>
          <p:nvPr/>
        </p:nvSpPr>
        <p:spPr>
          <a:xfrm>
            <a:off x="1547812" y="4394200"/>
            <a:ext cx="4032251" cy="1771650"/>
          </a:xfrm>
          <a:prstGeom prst="line">
            <a:avLst/>
          </a:prstGeom>
          <a:ln w="28575">
            <a:solidFill>
              <a:srgbClr val="0000FF"/>
            </a:solidFill>
            <a:round/>
            <a:tailEnd type="triangle"/>
          </a:ln>
        </p:spPr>
        <p:txBody>
          <a:bodyPr lIns="0" tIns="0" rIns="0" bIns="0"/>
          <a:lstStyle/>
          <a:p>
            <a:pPr lvl="0" defTabSz="457200">
              <a:defRPr sz="1200">
                <a:latin typeface="+mn-lt"/>
                <a:ea typeface="+mn-ea"/>
                <a:cs typeface="+mn-cs"/>
                <a:sym typeface="Helvetica"/>
              </a:defRPr>
            </a:pPr>
          </a:p>
        </p:txBody>
      </p:sp>
      <p:sp>
        <p:nvSpPr>
          <p:cNvPr id="136" name="Shape 136"/>
          <p:cNvSpPr/>
          <p:nvPr/>
        </p:nvSpPr>
        <p:spPr>
          <a:xfrm>
            <a:off x="5435600" y="5026025"/>
            <a:ext cx="1800225" cy="334824"/>
          </a:xfrm>
          <a:prstGeom prst="rect">
            <a:avLst/>
          </a:prstGeom>
          <a:ln>
            <a:solidFill>
              <a:srgbClr val="0000FF"/>
            </a:solidFill>
            <a:round/>
          </a:ln>
          <a:extLst>
            <a:ext uri="{C572A759-6A51-4108-AA02-DFA0A04FC94B}">
              <ma14:wrappingTextBoxFlag xmlns:ma14="http://schemas.microsoft.com/office/mac/drawingml/2011/main" val="1"/>
            </a:ext>
          </a:extLst>
        </p:spPr>
        <p:txBody>
          <a:bodyPr lIns="0" tIns="0" rIns="0" bIns="0">
            <a:spAutoFit/>
          </a:bodyPr>
          <a:lstStyle>
            <a:lvl1pPr>
              <a:spcBef>
                <a:spcPts val="1000"/>
              </a:spcBef>
              <a:defRPr sz="1800">
                <a:latin typeface="標楷體"/>
                <a:ea typeface="標楷體"/>
                <a:cs typeface="標楷體"/>
                <a:sym typeface="標楷體"/>
              </a:defRPr>
            </a:lvl1pPr>
          </a:lstStyle>
          <a:p>
            <a:pPr lvl="0"/>
            <a:r>
              <a:t>下降趨勢線</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12</a:t>
            </a:r>
          </a:p>
        </p:txBody>
      </p:sp>
      <p:pic>
        <p:nvPicPr>
          <p:cNvPr id="139" name="twd.png" descr="A:\twd.bmp"/>
          <p:cNvPicPr/>
          <p:nvPr/>
        </p:nvPicPr>
        <p:blipFill>
          <a:blip r:embed="rId2">
            <a:extLst/>
          </a:blip>
          <a:srcRect l="0" t="23431" r="0" b="8250"/>
          <a:stretch>
            <a:fillRect/>
          </a:stretch>
        </p:blipFill>
        <p:spPr>
          <a:xfrm>
            <a:off x="685800" y="1524000"/>
            <a:ext cx="8259763" cy="2841625"/>
          </a:xfrm>
          <a:prstGeom prst="rect">
            <a:avLst/>
          </a:prstGeom>
          <a:ln w="12700">
            <a:miter lim="400000"/>
          </a:ln>
        </p:spPr>
      </p:pic>
      <p:sp>
        <p:nvSpPr>
          <p:cNvPr id="140" name="Shape 140"/>
          <p:cNvSpPr/>
          <p:nvPr>
            <p:ph type="title" idx="4294967295"/>
          </p:nvPr>
        </p:nvSpPr>
        <p:spPr>
          <a:xfrm>
            <a:off x="609600" y="333375"/>
            <a:ext cx="7202488" cy="608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effectLst>
                  <a:outerShdw sx="100000" sy="100000" kx="0" ky="0" algn="b" rotWithShape="0" blurRad="12700" dist="25400" dir="2700000">
                    <a:srgbClr val="DDDDDD"/>
                  </a:outerShdw>
                </a:effectLst>
                <a:latin typeface="Times New Roman Bold"/>
                <a:ea typeface="Times New Roman Bold"/>
                <a:cs typeface="Times New Roman Bold"/>
                <a:sym typeface="Times New Roman Bold"/>
              </a:rPr>
              <a:t>M</a:t>
            </a:r>
            <a:r>
              <a:rPr sz="3000">
                <a:effectLst>
                  <a:outerShdw sx="100000" sy="100000" kx="0" ky="0" algn="b" rotWithShape="0" blurRad="12700" dist="25400" dir="2700000">
                    <a:srgbClr val="DDDDDD"/>
                  </a:outerShdw>
                </a:effectLst>
              </a:rPr>
              <a:t>頭</a:t>
            </a:r>
            <a:r>
              <a:rPr sz="3000">
                <a:effectLst>
                  <a:outerShdw sx="100000" sy="100000" kx="0" ky="0" algn="b" rotWithShape="0" blurRad="12700" dist="25400" dir="2700000">
                    <a:srgbClr val="DDDDDD"/>
                  </a:outerShdw>
                </a:effectLst>
                <a:latin typeface="Times New Roman Bold"/>
                <a:ea typeface="Times New Roman Bold"/>
                <a:cs typeface="Times New Roman Bold"/>
                <a:sym typeface="Times New Roman Bold"/>
              </a:rPr>
              <a:t>:</a:t>
            </a:r>
            <a:r>
              <a:rPr sz="3000">
                <a:effectLst>
                  <a:outerShdw sx="100000" sy="100000" kx="0" ky="0" algn="b" rotWithShape="0" blurRad="12700" dist="25400" dir="2700000">
                    <a:srgbClr val="DDDDDD"/>
                  </a:outerShdw>
                </a:effectLst>
              </a:rPr>
              <a:t>空頭反轉訊號</a:t>
            </a:r>
          </a:p>
        </p:txBody>
      </p:sp>
      <p:sp>
        <p:nvSpPr>
          <p:cNvPr id="141" name="Shape 141"/>
          <p:cNvSpPr/>
          <p:nvPr/>
        </p:nvSpPr>
        <p:spPr>
          <a:xfrm flipV="1">
            <a:off x="4190999" y="1828799"/>
            <a:ext cx="533401" cy="1143002"/>
          </a:xfrm>
          <a:prstGeom prst="line">
            <a:avLst/>
          </a:prstGeom>
          <a:ln w="38100">
            <a:solidFill>
              <a:srgbClr val="FF3300"/>
            </a:solidFill>
            <a:prstDash val="dash"/>
            <a:round/>
          </a:ln>
        </p:spPr>
        <p:txBody>
          <a:bodyPr lIns="0" tIns="0" rIns="0" bIns="0"/>
          <a:lstStyle/>
          <a:p>
            <a:pPr lvl="0" defTabSz="457200">
              <a:defRPr sz="1200">
                <a:latin typeface="+mn-lt"/>
                <a:ea typeface="+mn-ea"/>
                <a:cs typeface="+mn-cs"/>
                <a:sym typeface="Helvetica"/>
              </a:defRPr>
            </a:pPr>
          </a:p>
        </p:txBody>
      </p:sp>
      <p:sp>
        <p:nvSpPr>
          <p:cNvPr id="142" name="Shape 142"/>
          <p:cNvSpPr/>
          <p:nvPr/>
        </p:nvSpPr>
        <p:spPr>
          <a:xfrm>
            <a:off x="4800600" y="1904999"/>
            <a:ext cx="1143001" cy="914402"/>
          </a:xfrm>
          <a:prstGeom prst="line">
            <a:avLst/>
          </a:prstGeom>
          <a:ln w="38100">
            <a:solidFill>
              <a:srgbClr val="FF3300"/>
            </a:solidFill>
            <a:prstDash val="dash"/>
            <a:round/>
          </a:ln>
        </p:spPr>
        <p:txBody>
          <a:bodyPr lIns="0" tIns="0" rIns="0" bIns="0"/>
          <a:lstStyle/>
          <a:p>
            <a:pPr lvl="0" defTabSz="457200">
              <a:defRPr sz="1200">
                <a:latin typeface="+mn-lt"/>
                <a:ea typeface="+mn-ea"/>
                <a:cs typeface="+mn-cs"/>
                <a:sym typeface="Helvetica"/>
              </a:defRPr>
            </a:pPr>
          </a:p>
        </p:txBody>
      </p:sp>
      <p:sp>
        <p:nvSpPr>
          <p:cNvPr id="143" name="Shape 143"/>
          <p:cNvSpPr/>
          <p:nvPr/>
        </p:nvSpPr>
        <p:spPr>
          <a:xfrm flipV="1">
            <a:off x="5867399" y="2133600"/>
            <a:ext cx="609601" cy="685800"/>
          </a:xfrm>
          <a:prstGeom prst="line">
            <a:avLst/>
          </a:prstGeom>
          <a:ln w="38100">
            <a:solidFill>
              <a:srgbClr val="FF3300"/>
            </a:solidFill>
            <a:prstDash val="dash"/>
            <a:round/>
          </a:ln>
        </p:spPr>
        <p:txBody>
          <a:bodyPr lIns="0" tIns="0" rIns="0" bIns="0"/>
          <a:lstStyle/>
          <a:p>
            <a:pPr lvl="0" defTabSz="457200">
              <a:defRPr sz="1200">
                <a:latin typeface="+mn-lt"/>
                <a:ea typeface="+mn-ea"/>
                <a:cs typeface="+mn-cs"/>
                <a:sym typeface="Helvetica"/>
              </a:defRPr>
            </a:pPr>
          </a:p>
        </p:txBody>
      </p:sp>
      <p:sp>
        <p:nvSpPr>
          <p:cNvPr id="144" name="Shape 144"/>
          <p:cNvSpPr/>
          <p:nvPr/>
        </p:nvSpPr>
        <p:spPr>
          <a:xfrm>
            <a:off x="6400800" y="2209799"/>
            <a:ext cx="1828801" cy="1752602"/>
          </a:xfrm>
          <a:prstGeom prst="line">
            <a:avLst/>
          </a:prstGeom>
          <a:ln w="38100">
            <a:solidFill>
              <a:srgbClr val="FF3300"/>
            </a:solidFill>
            <a:prstDash val="dash"/>
            <a:round/>
            <a:tailEnd type="triangle"/>
          </a:ln>
        </p:spPr>
        <p:txBody>
          <a:bodyPr lIns="0" tIns="0" rIns="0" bIns="0"/>
          <a:lstStyle/>
          <a:p>
            <a:pPr lvl="0" defTabSz="457200">
              <a:defRPr sz="1200">
                <a:latin typeface="+mn-lt"/>
                <a:ea typeface="+mn-ea"/>
                <a:cs typeface="+mn-cs"/>
                <a:sym typeface="Helvetica"/>
              </a:defRPr>
            </a:pPr>
          </a:p>
        </p:txBody>
      </p:sp>
      <p:sp>
        <p:nvSpPr>
          <p:cNvPr id="145" name="Shape 145"/>
          <p:cNvSpPr/>
          <p:nvPr/>
        </p:nvSpPr>
        <p:spPr>
          <a:xfrm>
            <a:off x="762000" y="2819400"/>
            <a:ext cx="7543800" cy="0"/>
          </a:xfrm>
          <a:prstGeom prst="line">
            <a:avLst/>
          </a:prstGeom>
          <a:ln w="25400">
            <a:solidFill>
              <a:srgbClr val="0EA057"/>
            </a:solidFill>
            <a:prstDash val="dash"/>
            <a:miter/>
          </a:ln>
        </p:spPr>
        <p:txBody>
          <a:bodyPr lIns="0" tIns="0" rIns="0" bIns="0"/>
          <a:lstStyle/>
          <a:p>
            <a:pPr lvl="0" defTabSz="457200">
              <a:defRPr sz="1200">
                <a:latin typeface="+mn-lt"/>
                <a:ea typeface="+mn-ea"/>
                <a:cs typeface="+mn-cs"/>
                <a:sym typeface="Helvetica"/>
              </a:defRPr>
            </a:pPr>
          </a:p>
        </p:txBody>
      </p:sp>
      <p:sp>
        <p:nvSpPr>
          <p:cNvPr id="146" name="Shape 146"/>
          <p:cNvSpPr/>
          <p:nvPr/>
        </p:nvSpPr>
        <p:spPr>
          <a:xfrm>
            <a:off x="990600" y="2395537"/>
            <a:ext cx="914400" cy="3253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solidFill>
                  <a:srgbClr val="0EA057"/>
                </a:solidFill>
                <a:latin typeface="標楷體"/>
                <a:ea typeface="標楷體"/>
                <a:cs typeface="標楷體"/>
                <a:sym typeface="標楷體"/>
              </a:defRPr>
            </a:lvl1pPr>
          </a:lstStyle>
          <a:p>
            <a:pPr lvl="0">
              <a:defRPr>
                <a:solidFill>
                  <a:srgbClr val="000000"/>
                </a:solidFill>
              </a:defRPr>
            </a:pPr>
            <a:r>
              <a:rPr>
                <a:solidFill>
                  <a:srgbClr val="0EA057"/>
                </a:solidFill>
              </a:rPr>
              <a:t>頸線</a:t>
            </a:r>
          </a:p>
        </p:txBody>
      </p:sp>
      <p:sp>
        <p:nvSpPr>
          <p:cNvPr id="147" name="Shape 147"/>
          <p:cNvSpPr/>
          <p:nvPr/>
        </p:nvSpPr>
        <p:spPr>
          <a:xfrm>
            <a:off x="6400800" y="1752600"/>
            <a:ext cx="9906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a:solidFill>
                  <a:srgbClr val="FF0000"/>
                </a:solidFill>
                <a:latin typeface="標楷體"/>
                <a:ea typeface="標楷體"/>
                <a:cs typeface="標楷體"/>
                <a:sym typeface="標楷體"/>
              </a:rPr>
              <a:t>大</a:t>
            </a:r>
            <a:r>
              <a:rPr>
                <a:solidFill>
                  <a:srgbClr val="FF0000"/>
                </a:solidFill>
                <a:latin typeface="標楷體"/>
                <a:ea typeface="標楷體"/>
                <a:cs typeface="標楷體"/>
                <a:sym typeface="標楷體"/>
              </a:rPr>
              <a:t>M</a:t>
            </a:r>
            <a:r>
              <a:rPr>
                <a:solidFill>
                  <a:srgbClr val="FF0000"/>
                </a:solidFill>
                <a:latin typeface="標楷體"/>
                <a:ea typeface="標楷體"/>
                <a:cs typeface="標楷體"/>
                <a:sym typeface="標楷體"/>
              </a:rPr>
              <a:t>頭</a:t>
            </a:r>
          </a:p>
        </p:txBody>
      </p:sp>
      <p:sp>
        <p:nvSpPr>
          <p:cNvPr id="148" name="Shape 148"/>
          <p:cNvSpPr/>
          <p:nvPr/>
        </p:nvSpPr>
        <p:spPr>
          <a:xfrm flipV="1">
            <a:off x="4343400" y="1981199"/>
            <a:ext cx="457201" cy="990602"/>
          </a:xfrm>
          <a:prstGeom prst="line">
            <a:avLst/>
          </a:prstGeom>
          <a:ln w="38100" cap="rnd">
            <a:solidFill>
              <a:srgbClr val="800080"/>
            </a:solidFill>
            <a:prstDash val="sysDot"/>
            <a:round/>
          </a:ln>
        </p:spPr>
        <p:txBody>
          <a:bodyPr lIns="0" tIns="0" rIns="0" bIns="0"/>
          <a:lstStyle/>
          <a:p>
            <a:pPr lvl="0" defTabSz="457200">
              <a:defRPr sz="1200">
                <a:latin typeface="+mn-lt"/>
                <a:ea typeface="+mn-ea"/>
                <a:cs typeface="+mn-cs"/>
                <a:sym typeface="Helvetica"/>
              </a:defRPr>
            </a:pPr>
          </a:p>
        </p:txBody>
      </p:sp>
      <p:sp>
        <p:nvSpPr>
          <p:cNvPr id="149" name="Shape 149"/>
          <p:cNvSpPr/>
          <p:nvPr/>
        </p:nvSpPr>
        <p:spPr>
          <a:xfrm>
            <a:off x="4800599" y="1981199"/>
            <a:ext cx="76202" cy="381002"/>
          </a:xfrm>
          <a:prstGeom prst="line">
            <a:avLst/>
          </a:prstGeom>
          <a:ln w="38100" cap="rnd">
            <a:solidFill>
              <a:srgbClr val="800080"/>
            </a:solidFill>
            <a:prstDash val="sysDot"/>
            <a:round/>
          </a:ln>
        </p:spPr>
        <p:txBody>
          <a:bodyPr lIns="0" tIns="0" rIns="0" bIns="0"/>
          <a:lstStyle/>
          <a:p>
            <a:pPr lvl="0" defTabSz="457200">
              <a:defRPr sz="1200">
                <a:latin typeface="+mn-lt"/>
                <a:ea typeface="+mn-ea"/>
                <a:cs typeface="+mn-cs"/>
                <a:sym typeface="Helvetica"/>
              </a:defRPr>
            </a:pPr>
          </a:p>
        </p:txBody>
      </p:sp>
      <p:sp>
        <p:nvSpPr>
          <p:cNvPr id="150" name="Shape 150"/>
          <p:cNvSpPr/>
          <p:nvPr/>
        </p:nvSpPr>
        <p:spPr>
          <a:xfrm flipV="1">
            <a:off x="4876800" y="1981200"/>
            <a:ext cx="381001" cy="381000"/>
          </a:xfrm>
          <a:prstGeom prst="line">
            <a:avLst/>
          </a:prstGeom>
          <a:ln w="38100" cap="rnd">
            <a:solidFill>
              <a:srgbClr val="660033"/>
            </a:solidFill>
            <a:prstDash val="sysDot"/>
            <a:round/>
          </a:ln>
        </p:spPr>
        <p:txBody>
          <a:bodyPr lIns="0" tIns="0" rIns="0" bIns="0"/>
          <a:lstStyle/>
          <a:p>
            <a:pPr lvl="0" defTabSz="457200">
              <a:defRPr sz="1200">
                <a:latin typeface="+mn-lt"/>
                <a:ea typeface="+mn-ea"/>
                <a:cs typeface="+mn-cs"/>
                <a:sym typeface="Helvetica"/>
              </a:defRPr>
            </a:pPr>
          </a:p>
        </p:txBody>
      </p:sp>
      <p:sp>
        <p:nvSpPr>
          <p:cNvPr id="151" name="Shape 151"/>
          <p:cNvSpPr/>
          <p:nvPr/>
        </p:nvSpPr>
        <p:spPr>
          <a:xfrm>
            <a:off x="5257799" y="1981199"/>
            <a:ext cx="609602" cy="838202"/>
          </a:xfrm>
          <a:prstGeom prst="line">
            <a:avLst/>
          </a:prstGeom>
          <a:ln w="38100" cap="rnd">
            <a:solidFill>
              <a:srgbClr val="660033"/>
            </a:solidFill>
            <a:prstDash val="sysDot"/>
            <a:round/>
            <a:tailEnd type="triangle"/>
          </a:ln>
        </p:spPr>
        <p:txBody>
          <a:bodyPr lIns="0" tIns="0" rIns="0" bIns="0"/>
          <a:lstStyle/>
          <a:p>
            <a:pPr lvl="0" defTabSz="457200">
              <a:defRPr sz="1200">
                <a:latin typeface="+mn-lt"/>
                <a:ea typeface="+mn-ea"/>
                <a:cs typeface="+mn-cs"/>
                <a:sym typeface="Helvetica"/>
              </a:defRPr>
            </a:pPr>
          </a:p>
        </p:txBody>
      </p:sp>
      <p:sp>
        <p:nvSpPr>
          <p:cNvPr id="152" name="Shape 152"/>
          <p:cNvSpPr/>
          <p:nvPr/>
        </p:nvSpPr>
        <p:spPr>
          <a:xfrm>
            <a:off x="3779837" y="2349500"/>
            <a:ext cx="2773363" cy="12700"/>
          </a:xfrm>
          <a:prstGeom prst="line">
            <a:avLst/>
          </a:prstGeom>
          <a:ln w="25400">
            <a:solidFill>
              <a:srgbClr val="0EA057"/>
            </a:solidFill>
            <a:prstDash val="sysDot"/>
            <a:miter/>
          </a:ln>
        </p:spPr>
        <p:txBody>
          <a:bodyPr lIns="0" tIns="0" rIns="0" bIns="0"/>
          <a:lstStyle/>
          <a:p>
            <a:pPr lvl="0" defTabSz="457200">
              <a:defRPr sz="1200">
                <a:latin typeface="+mn-lt"/>
                <a:ea typeface="+mn-ea"/>
                <a:cs typeface="+mn-cs"/>
                <a:sym typeface="Helvetica"/>
              </a:defRPr>
            </a:pPr>
          </a:p>
        </p:txBody>
      </p:sp>
      <p:sp>
        <p:nvSpPr>
          <p:cNvPr id="153" name="Shape 153"/>
          <p:cNvSpPr/>
          <p:nvPr/>
        </p:nvSpPr>
        <p:spPr>
          <a:xfrm>
            <a:off x="3419475" y="1916112"/>
            <a:ext cx="914400" cy="3659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300"/>
              </a:spcBef>
              <a:defRPr sz="2200">
                <a:solidFill>
                  <a:srgbClr val="0EA057"/>
                </a:solidFill>
                <a:latin typeface="標楷體"/>
                <a:ea typeface="標楷體"/>
                <a:cs typeface="標楷體"/>
                <a:sym typeface="標楷體"/>
              </a:defRPr>
            </a:lvl1pPr>
          </a:lstStyle>
          <a:p>
            <a:pPr lvl="0">
              <a:defRPr sz="1800">
                <a:solidFill>
                  <a:srgbClr val="000000"/>
                </a:solidFill>
              </a:defRPr>
            </a:pPr>
            <a:r>
              <a:rPr sz="2200">
                <a:solidFill>
                  <a:srgbClr val="0EA057"/>
                </a:solidFill>
              </a:rPr>
              <a:t>頸線</a:t>
            </a:r>
          </a:p>
        </p:txBody>
      </p:sp>
      <p:sp>
        <p:nvSpPr>
          <p:cNvPr id="154" name="Shape 154"/>
          <p:cNvSpPr/>
          <p:nvPr/>
        </p:nvSpPr>
        <p:spPr>
          <a:xfrm>
            <a:off x="5257800" y="1600200"/>
            <a:ext cx="990600" cy="3659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300"/>
              </a:spcBef>
              <a:defRPr sz="1800"/>
            </a:pPr>
            <a:r>
              <a:rPr sz="2200">
                <a:solidFill>
                  <a:srgbClr val="660033"/>
                </a:solidFill>
                <a:latin typeface="標楷體"/>
                <a:ea typeface="標楷體"/>
                <a:cs typeface="標楷體"/>
                <a:sym typeface="標楷體"/>
              </a:rPr>
              <a:t>小</a:t>
            </a:r>
            <a:r>
              <a:rPr sz="2200">
                <a:solidFill>
                  <a:srgbClr val="660033"/>
                </a:solidFill>
                <a:latin typeface="標楷體"/>
                <a:ea typeface="標楷體"/>
                <a:cs typeface="標楷體"/>
                <a:sym typeface="標楷體"/>
              </a:rPr>
              <a:t>M</a:t>
            </a:r>
            <a:r>
              <a:rPr sz="2200">
                <a:solidFill>
                  <a:srgbClr val="660033"/>
                </a:solidFill>
                <a:latin typeface="標楷體"/>
                <a:ea typeface="標楷體"/>
                <a:cs typeface="標楷體"/>
                <a:sym typeface="標楷體"/>
              </a:rPr>
              <a:t>頭</a:t>
            </a:r>
          </a:p>
        </p:txBody>
      </p:sp>
      <p:sp>
        <p:nvSpPr>
          <p:cNvPr id="155" name="Shape 155"/>
          <p:cNvSpPr/>
          <p:nvPr/>
        </p:nvSpPr>
        <p:spPr>
          <a:xfrm>
            <a:off x="4572000" y="3200400"/>
            <a:ext cx="2057400" cy="3659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300"/>
              </a:spcBef>
              <a:defRPr sz="2200">
                <a:solidFill>
                  <a:srgbClr val="008000"/>
                </a:solidFill>
                <a:latin typeface="標楷體"/>
                <a:ea typeface="標楷體"/>
                <a:cs typeface="標楷體"/>
                <a:sym typeface="標楷體"/>
              </a:defRPr>
            </a:lvl1pPr>
          </a:lstStyle>
          <a:p>
            <a:pPr lvl="0">
              <a:defRPr sz="1800">
                <a:solidFill>
                  <a:srgbClr val="000000"/>
                </a:solidFill>
              </a:defRPr>
            </a:pPr>
            <a:r>
              <a:rPr sz="2200">
                <a:solidFill>
                  <a:srgbClr val="008000"/>
                </a:solidFill>
              </a:rPr>
              <a:t>最後逃命機會</a:t>
            </a:r>
          </a:p>
        </p:txBody>
      </p:sp>
      <p:sp>
        <p:nvSpPr>
          <p:cNvPr id="156" name="Shape 156"/>
          <p:cNvSpPr/>
          <p:nvPr/>
        </p:nvSpPr>
        <p:spPr>
          <a:xfrm flipV="1">
            <a:off x="6372225" y="2852737"/>
            <a:ext cx="647700" cy="504826"/>
          </a:xfrm>
          <a:prstGeom prst="line">
            <a:avLst/>
          </a:prstGeom>
          <a:ln w="38100">
            <a:solidFill>
              <a:srgbClr val="008000"/>
            </a:solidFill>
            <a:round/>
            <a:tailEnd type="triangle"/>
          </a:ln>
        </p:spPr>
        <p:txBody>
          <a:bodyPr lIns="0" tIns="0" rIns="0" bIns="0"/>
          <a:lstStyle/>
          <a:p>
            <a:pPr lvl="0" defTabSz="457200">
              <a:defRPr sz="1200">
                <a:latin typeface="+mn-lt"/>
                <a:ea typeface="+mn-ea"/>
                <a:cs typeface="+mn-cs"/>
                <a:sym typeface="Helvetica"/>
              </a:defRPr>
            </a:pPr>
          </a:p>
        </p:txBody>
      </p:sp>
      <p:sp>
        <p:nvSpPr>
          <p:cNvPr id="157" name="Shape 157"/>
          <p:cNvSpPr/>
          <p:nvPr/>
        </p:nvSpPr>
        <p:spPr>
          <a:xfrm>
            <a:off x="838200" y="1698625"/>
            <a:ext cx="1371600" cy="601524"/>
          </a:xfrm>
          <a:prstGeom prst="rect">
            <a:avLst/>
          </a:prstGeom>
          <a:gradFill>
            <a:gsLst>
              <a:gs pos="0">
                <a:srgbClr val="000000"/>
              </a:gs>
              <a:gs pos="100000">
                <a:srgbClr val="808080"/>
              </a:gs>
            </a:gsLst>
            <a:lin ang="16200000"/>
          </a:gradFill>
          <a:ln>
            <a:solidFill/>
            <a:round/>
          </a:ln>
          <a:extLst>
            <a:ext uri="{C572A759-6A51-4108-AA02-DFA0A04FC94B}">
              <ma14:wrappingTextBoxFlag xmlns:ma14="http://schemas.microsoft.com/office/mac/drawingml/2011/main" val="1"/>
            </a:ext>
          </a:extLst>
        </p:spPr>
        <p:txBody>
          <a:bodyPr lIns="0" tIns="0" rIns="0" bIns="0">
            <a:spAutoFit/>
          </a:bodyPr>
          <a:lstStyle/>
          <a:p>
            <a:pPr lvl="0">
              <a:defRPr sz="1800"/>
            </a:pPr>
            <a:r>
              <a:rPr>
                <a:solidFill>
                  <a:srgbClr val="0000FF"/>
                </a:solidFill>
                <a:latin typeface="Times New Roman"/>
                <a:ea typeface="Times New Roman"/>
                <a:cs typeface="Times New Roman"/>
                <a:sym typeface="Times New Roman"/>
              </a:rPr>
              <a:t>USD-TWD </a:t>
            </a:r>
            <a:r>
              <a:rPr>
                <a:solidFill>
                  <a:srgbClr val="0000FF"/>
                </a:solidFill>
                <a:latin typeface="標楷體"/>
                <a:ea typeface="標楷體"/>
                <a:cs typeface="標楷體"/>
                <a:sym typeface="標楷體"/>
              </a:rPr>
              <a:t>日線圖</a:t>
            </a:r>
          </a:p>
        </p:txBody>
      </p:sp>
      <p:sp>
        <p:nvSpPr>
          <p:cNvPr id="158" name="Shape 158"/>
          <p:cNvSpPr/>
          <p:nvPr/>
        </p:nvSpPr>
        <p:spPr>
          <a:xfrm>
            <a:off x="611187" y="1038225"/>
            <a:ext cx="3116844" cy="482734"/>
          </a:xfrm>
          <a:prstGeom prst="rect">
            <a:avLst/>
          </a:prstGeom>
          <a:gradFill>
            <a:gsLst>
              <a:gs pos="0">
                <a:srgbClr val="000000"/>
              </a:gs>
              <a:gs pos="100000">
                <a:srgbClr val="800000"/>
              </a:gs>
            </a:gsLst>
            <a:lin ang="16200000"/>
          </a:gradFill>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800">
                <a:latin typeface="Times New Roman"/>
                <a:ea typeface="Times New Roman"/>
                <a:cs typeface="Times New Roman"/>
                <a:sym typeface="Times New Roman"/>
              </a:rPr>
              <a:t>M </a:t>
            </a:r>
            <a:r>
              <a:rPr sz="2800">
                <a:latin typeface="標楷體"/>
                <a:ea typeface="標楷體"/>
                <a:cs typeface="標楷體"/>
                <a:sym typeface="標楷體"/>
              </a:rPr>
              <a:t>頭</a:t>
            </a:r>
            <a:r>
              <a:rPr sz="2800">
                <a:latin typeface="Times New Roman"/>
                <a:ea typeface="Times New Roman"/>
                <a:cs typeface="Times New Roman"/>
                <a:sym typeface="Times New Roman"/>
              </a:rPr>
              <a:t>-</a:t>
            </a:r>
            <a:r>
              <a:rPr sz="2800">
                <a:latin typeface="標楷體"/>
                <a:ea typeface="標楷體"/>
                <a:cs typeface="標楷體"/>
                <a:sym typeface="標楷體"/>
              </a:rPr>
              <a:t>空頭反轉訊號</a:t>
            </a:r>
          </a:p>
        </p:txBody>
      </p:sp>
      <p:sp>
        <p:nvSpPr>
          <p:cNvPr id="159" name="Shape 159"/>
          <p:cNvSpPr/>
          <p:nvPr/>
        </p:nvSpPr>
        <p:spPr>
          <a:xfrm>
            <a:off x="514350" y="4365625"/>
            <a:ext cx="8115300" cy="19831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81000" indent="-381000">
              <a:lnSpc>
                <a:spcPts val="2000"/>
              </a:lnSpc>
              <a:spcBef>
                <a:spcPts val="1200"/>
              </a:spcBef>
              <a:buClr>
                <a:srgbClr val="FF0000"/>
              </a:buClr>
              <a:buSzPct val="100000"/>
              <a:buFont typeface="Wingdings"/>
              <a:buChar char="■"/>
              <a:defRPr sz="1800"/>
            </a:pPr>
            <a:r>
              <a:rPr sz="2000">
                <a:latin typeface="標楷體"/>
                <a:ea typeface="標楷體"/>
                <a:cs typeface="標楷體"/>
                <a:sym typeface="標楷體"/>
              </a:rPr>
              <a:t>右頭低於左頭，形成與完成機率較高。</a:t>
            </a:r>
            <a:endParaRPr sz="2000">
              <a:latin typeface="標楷體"/>
              <a:ea typeface="標楷體"/>
              <a:cs typeface="標楷體"/>
              <a:sym typeface="標楷體"/>
            </a:endParaRPr>
          </a:p>
          <a:p>
            <a:pPr lvl="0" marL="381000" indent="-381000">
              <a:lnSpc>
                <a:spcPts val="2000"/>
              </a:lnSpc>
              <a:spcBef>
                <a:spcPts val="1200"/>
              </a:spcBef>
              <a:buClr>
                <a:srgbClr val="FF0000"/>
              </a:buClr>
              <a:buSzPct val="100000"/>
              <a:buFont typeface="Wingdings"/>
              <a:buChar char="■"/>
              <a:defRPr sz="1800"/>
            </a:pPr>
            <a:r>
              <a:rPr sz="2000">
                <a:latin typeface="標楷體"/>
                <a:ea typeface="標楷體"/>
                <a:cs typeface="標楷體"/>
                <a:sym typeface="標楷體"/>
              </a:rPr>
              <a:t>M</a:t>
            </a:r>
            <a:r>
              <a:rPr sz="2000">
                <a:latin typeface="標楷體"/>
                <a:ea typeface="標楷體"/>
                <a:cs typeface="標楷體"/>
                <a:sym typeface="標楷體"/>
              </a:rPr>
              <a:t>頭左右時間具對稱性，若右頭時間縮減則下跌幅度加深。</a:t>
            </a:r>
            <a:endParaRPr sz="2000">
              <a:latin typeface="標楷體"/>
              <a:ea typeface="標楷體"/>
              <a:cs typeface="標楷體"/>
              <a:sym typeface="標楷體"/>
            </a:endParaRPr>
          </a:p>
          <a:p>
            <a:pPr lvl="0" marL="381000" indent="-381000">
              <a:lnSpc>
                <a:spcPts val="2000"/>
              </a:lnSpc>
              <a:spcBef>
                <a:spcPts val="1200"/>
              </a:spcBef>
              <a:buClr>
                <a:srgbClr val="FF0000"/>
              </a:buClr>
              <a:buSzPct val="100000"/>
              <a:buFont typeface="Wingdings"/>
              <a:buChar char="■"/>
              <a:defRPr sz="1800"/>
            </a:pPr>
            <a:r>
              <a:rPr sz="2000">
                <a:latin typeface="標楷體"/>
                <a:ea typeface="標楷體"/>
                <a:cs typeface="標楷體"/>
                <a:sym typeface="標楷體"/>
              </a:rPr>
              <a:t>右頭具量縮慣性，若以跳空型態跌破頸線，更能確認此型態。</a:t>
            </a:r>
            <a:endParaRPr sz="2000">
              <a:latin typeface="標楷體"/>
              <a:ea typeface="標楷體"/>
              <a:cs typeface="標楷體"/>
              <a:sym typeface="標楷體"/>
            </a:endParaRPr>
          </a:p>
          <a:p>
            <a:pPr lvl="0" marL="381000" indent="-381000">
              <a:lnSpc>
                <a:spcPts val="2000"/>
              </a:lnSpc>
              <a:spcBef>
                <a:spcPts val="1200"/>
              </a:spcBef>
              <a:buClr>
                <a:srgbClr val="FF0000"/>
              </a:buClr>
              <a:buSzPct val="100000"/>
              <a:buFont typeface="Wingdings"/>
              <a:buChar char="■"/>
              <a:defRPr sz="1800"/>
            </a:pPr>
            <a:r>
              <a:rPr sz="2000">
                <a:latin typeface="標楷體"/>
                <a:ea typeface="標楷體"/>
                <a:cs typeface="標楷體"/>
                <a:sym typeface="標楷體"/>
              </a:rPr>
              <a:t>其跌幅滿足點為頸線與兩頭間之垂直距離。</a:t>
            </a:r>
            <a:endParaRPr sz="2000">
              <a:latin typeface="Times New Roman"/>
              <a:ea typeface="Times New Roman"/>
              <a:cs typeface="Times New Roman"/>
              <a:sym typeface="Times New Roman"/>
            </a:endParaR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13</a:t>
            </a:r>
          </a:p>
        </p:txBody>
      </p:sp>
      <p:sp>
        <p:nvSpPr>
          <p:cNvPr id="162" name="Shape 162"/>
          <p:cNvSpPr/>
          <p:nvPr>
            <p:ph type="title" idx="4294967295"/>
          </p:nvPr>
        </p:nvSpPr>
        <p:spPr>
          <a:xfrm>
            <a:off x="630634" y="524271"/>
            <a:ext cx="5720557" cy="29448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512063">
              <a:defRPr sz="1800"/>
            </a:pPr>
            <a:r>
              <a:rPr sz="1679">
                <a:effectLst>
                  <a:outerShdw sx="100000" sy="100000" kx="0" ky="0" algn="b" rotWithShape="0" blurRad="7112" dist="14224" dir="2700000">
                    <a:srgbClr val="DDDDDD"/>
                  </a:outerShdw>
                </a:effectLst>
              </a:rPr>
              <a:t>頭肩頂圖型</a:t>
            </a:r>
            <a:r>
              <a:rPr sz="1679">
                <a:effectLst>
                  <a:outerShdw sx="100000" sy="100000" kx="0" ky="0" algn="b" rotWithShape="0" blurRad="7112" dist="14224" dir="2700000">
                    <a:srgbClr val="DDDDDD"/>
                  </a:outerShdw>
                </a:effectLst>
              </a:rPr>
              <a:t>-</a:t>
            </a:r>
            <a:r>
              <a:rPr sz="1679">
                <a:effectLst>
                  <a:outerShdw sx="100000" sy="100000" kx="0" ky="0" algn="b" rotWithShape="0" blurRad="7112" dist="14224" dir="2700000">
                    <a:srgbClr val="DDDDDD"/>
                  </a:outerShdw>
                </a:effectLst>
              </a:rPr>
              <a:t>大多頭終結的警鐘</a:t>
            </a:r>
          </a:p>
        </p:txBody>
      </p:sp>
      <p:sp>
        <p:nvSpPr>
          <p:cNvPr id="163" name="Shape 163"/>
          <p:cNvSpPr/>
          <p:nvPr/>
        </p:nvSpPr>
        <p:spPr>
          <a:xfrm flipV="1">
            <a:off x="685800" y="4191000"/>
            <a:ext cx="1447800" cy="1447800"/>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64" name="Shape 164"/>
          <p:cNvSpPr/>
          <p:nvPr/>
        </p:nvSpPr>
        <p:spPr>
          <a:xfrm>
            <a:off x="2133599" y="4190999"/>
            <a:ext cx="533402" cy="5334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65" name="Shape 165"/>
          <p:cNvSpPr/>
          <p:nvPr/>
        </p:nvSpPr>
        <p:spPr>
          <a:xfrm flipV="1">
            <a:off x="2667000" y="2057399"/>
            <a:ext cx="1524000" cy="26670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66" name="Shape 166"/>
          <p:cNvSpPr/>
          <p:nvPr/>
        </p:nvSpPr>
        <p:spPr>
          <a:xfrm>
            <a:off x="4190999" y="2057400"/>
            <a:ext cx="1066802" cy="2667000"/>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67" name="Shape 167"/>
          <p:cNvSpPr/>
          <p:nvPr/>
        </p:nvSpPr>
        <p:spPr>
          <a:xfrm>
            <a:off x="6019800" y="3657599"/>
            <a:ext cx="1143000" cy="18288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68" name="Shape 168"/>
          <p:cNvSpPr/>
          <p:nvPr/>
        </p:nvSpPr>
        <p:spPr>
          <a:xfrm flipV="1">
            <a:off x="7162799" y="4724399"/>
            <a:ext cx="533401" cy="7620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69" name="Shape 169"/>
          <p:cNvSpPr/>
          <p:nvPr/>
        </p:nvSpPr>
        <p:spPr>
          <a:xfrm>
            <a:off x="7696199" y="4724399"/>
            <a:ext cx="1219201" cy="1219202"/>
          </a:xfrm>
          <a:prstGeom prst="line">
            <a:avLst/>
          </a:prstGeom>
          <a:ln w="38100">
            <a:solidFill/>
            <a:round/>
            <a:tailEnd type="triangle"/>
          </a:ln>
        </p:spPr>
        <p:txBody>
          <a:bodyPr lIns="0" tIns="0" rIns="0" bIns="0"/>
          <a:lstStyle/>
          <a:p>
            <a:pPr lvl="0" defTabSz="457200">
              <a:defRPr sz="1200">
                <a:latin typeface="+mn-lt"/>
                <a:ea typeface="+mn-ea"/>
                <a:cs typeface="+mn-cs"/>
                <a:sym typeface="Helvetica"/>
              </a:defRPr>
            </a:pPr>
          </a:p>
        </p:txBody>
      </p:sp>
      <p:sp>
        <p:nvSpPr>
          <p:cNvPr id="170" name="Shape 170"/>
          <p:cNvSpPr/>
          <p:nvPr/>
        </p:nvSpPr>
        <p:spPr>
          <a:xfrm>
            <a:off x="914400" y="4724400"/>
            <a:ext cx="8229600" cy="0"/>
          </a:xfrm>
          <a:prstGeom prst="line">
            <a:avLst/>
          </a:prstGeom>
          <a:ln w="38100">
            <a:solidFill>
              <a:srgbClr val="FF3300"/>
            </a:solidFill>
            <a:prstDash val="dash"/>
            <a:round/>
          </a:ln>
        </p:spPr>
        <p:txBody>
          <a:bodyPr lIns="0" tIns="0" rIns="0" bIns="0"/>
          <a:lstStyle/>
          <a:p>
            <a:pPr lvl="0" defTabSz="457200">
              <a:defRPr sz="1200">
                <a:latin typeface="+mn-lt"/>
                <a:ea typeface="+mn-ea"/>
                <a:cs typeface="+mn-cs"/>
                <a:sym typeface="Helvetica"/>
              </a:defRPr>
            </a:pPr>
          </a:p>
        </p:txBody>
      </p:sp>
      <p:sp>
        <p:nvSpPr>
          <p:cNvPr id="171" name="Shape 171"/>
          <p:cNvSpPr/>
          <p:nvPr/>
        </p:nvSpPr>
        <p:spPr>
          <a:xfrm>
            <a:off x="1524000" y="3657600"/>
            <a:ext cx="9144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標楷體"/>
                <a:ea typeface="標楷體"/>
                <a:cs typeface="標楷體"/>
                <a:sym typeface="標楷體"/>
              </a:defRPr>
            </a:lvl1pPr>
          </a:lstStyle>
          <a:p>
            <a:pPr lvl="0"/>
            <a:r>
              <a:t>左肩</a:t>
            </a:r>
          </a:p>
        </p:txBody>
      </p:sp>
      <p:sp>
        <p:nvSpPr>
          <p:cNvPr id="172" name="Shape 172"/>
          <p:cNvSpPr/>
          <p:nvPr/>
        </p:nvSpPr>
        <p:spPr>
          <a:xfrm>
            <a:off x="5257800" y="3200400"/>
            <a:ext cx="1143001"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標楷體"/>
                <a:ea typeface="標楷體"/>
                <a:cs typeface="標楷體"/>
                <a:sym typeface="標楷體"/>
              </a:defRPr>
            </a:lvl1pPr>
          </a:lstStyle>
          <a:p>
            <a:pPr lvl="0"/>
            <a:r>
              <a:t>右肩</a:t>
            </a:r>
          </a:p>
        </p:txBody>
      </p:sp>
      <p:sp>
        <p:nvSpPr>
          <p:cNvPr id="173" name="Shape 173">
            <a:hlinkClick r:id="rId2" invalidUrl="" action="" tgtFrame="" tooltip="" history="1" highlightClick="0" endSnd="0"/>
          </p:cNvPr>
          <p:cNvSpPr/>
          <p:nvPr/>
        </p:nvSpPr>
        <p:spPr>
          <a:xfrm>
            <a:off x="3664148" y="1605160"/>
            <a:ext cx="1129904" cy="3253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a:latin typeface="標楷體"/>
                <a:ea typeface="標楷體"/>
                <a:cs typeface="標楷體"/>
                <a:sym typeface="標楷體"/>
              </a:rPr>
              <a:t> </a:t>
            </a:r>
            <a:r>
              <a:rPr>
                <a:latin typeface="標楷體"/>
                <a:ea typeface="標楷體"/>
                <a:cs typeface="標楷體"/>
                <a:sym typeface="標楷體"/>
              </a:rPr>
              <a:t>頭部</a:t>
            </a:r>
          </a:p>
        </p:txBody>
      </p:sp>
      <p:sp>
        <p:nvSpPr>
          <p:cNvPr id="174" name="Shape 174"/>
          <p:cNvSpPr/>
          <p:nvPr/>
        </p:nvSpPr>
        <p:spPr>
          <a:xfrm>
            <a:off x="6705600" y="4191000"/>
            <a:ext cx="1143001"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標楷體"/>
                <a:ea typeface="標楷體"/>
                <a:cs typeface="標楷體"/>
                <a:sym typeface="標楷體"/>
              </a:defRPr>
            </a:lvl1pPr>
          </a:lstStyle>
          <a:p>
            <a:pPr lvl="0"/>
            <a:r>
              <a:t>頸  線</a:t>
            </a:r>
          </a:p>
        </p:txBody>
      </p:sp>
      <p:sp>
        <p:nvSpPr>
          <p:cNvPr id="175" name="Shape 175"/>
          <p:cNvSpPr/>
          <p:nvPr/>
        </p:nvSpPr>
        <p:spPr>
          <a:xfrm flipV="1">
            <a:off x="5257799" y="3657599"/>
            <a:ext cx="762002" cy="10668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76" name="Shape 176"/>
          <p:cNvSpPr/>
          <p:nvPr/>
        </p:nvSpPr>
        <p:spPr>
          <a:xfrm>
            <a:off x="5486400" y="5105400"/>
            <a:ext cx="12954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solidFill>
                  <a:srgbClr val="281EF8"/>
                </a:solidFill>
                <a:latin typeface="標楷體"/>
                <a:ea typeface="標楷體"/>
                <a:cs typeface="標楷體"/>
                <a:sym typeface="標楷體"/>
              </a:defRPr>
            </a:lvl1pPr>
          </a:lstStyle>
          <a:p>
            <a:pPr lvl="0">
              <a:defRPr>
                <a:solidFill>
                  <a:srgbClr val="000000"/>
                </a:solidFill>
              </a:defRPr>
            </a:pPr>
            <a:r>
              <a:rPr>
                <a:solidFill>
                  <a:srgbClr val="281EF8"/>
                </a:solidFill>
              </a:rPr>
              <a:t>逃命波</a:t>
            </a:r>
          </a:p>
        </p:txBody>
      </p:sp>
      <p:sp>
        <p:nvSpPr>
          <p:cNvPr id="177" name="Shape 177"/>
          <p:cNvSpPr/>
          <p:nvPr/>
        </p:nvSpPr>
        <p:spPr>
          <a:xfrm flipV="1">
            <a:off x="6705599" y="4800600"/>
            <a:ext cx="838201" cy="533400"/>
          </a:xfrm>
          <a:prstGeom prst="line">
            <a:avLst/>
          </a:prstGeom>
          <a:ln w="38100">
            <a:solidFill>
              <a:srgbClr val="281EF8"/>
            </a:solidFill>
            <a:round/>
            <a:tailEnd type="triangle"/>
          </a:ln>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14</a:t>
            </a:r>
          </a:p>
        </p:txBody>
      </p:sp>
      <p:sp>
        <p:nvSpPr>
          <p:cNvPr id="180" name="Shape 180"/>
          <p:cNvSpPr/>
          <p:nvPr>
            <p:ph type="title" idx="4294967295"/>
          </p:nvPr>
        </p:nvSpPr>
        <p:spPr>
          <a:xfrm>
            <a:off x="685800" y="457200"/>
            <a:ext cx="7054850" cy="608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effectLst>
                  <a:outerShdw sx="100000" sy="100000" kx="0" ky="0" algn="b" rotWithShape="0" blurRad="12700" dist="25400" dir="2700000">
                    <a:srgbClr val="DDDDDD"/>
                  </a:outerShdw>
                </a:effectLst>
                <a:latin typeface="Times New Roman Bold"/>
                <a:ea typeface="Times New Roman Bold"/>
                <a:cs typeface="Times New Roman Bold"/>
                <a:sym typeface="Times New Roman Bold"/>
              </a:rPr>
              <a:t>W </a:t>
            </a:r>
            <a:r>
              <a:rPr sz="3000">
                <a:effectLst>
                  <a:outerShdw sx="100000" sy="100000" kx="0" ky="0" algn="b" rotWithShape="0" blurRad="12700" dist="25400" dir="2700000">
                    <a:srgbClr val="DDDDDD"/>
                  </a:outerShdw>
                </a:effectLst>
              </a:rPr>
              <a:t>底</a:t>
            </a:r>
            <a:r>
              <a:rPr sz="3000">
                <a:effectLst>
                  <a:outerShdw sx="100000" sy="100000" kx="0" ky="0" algn="b" rotWithShape="0" blurRad="12700" dist="25400" dir="2700000">
                    <a:srgbClr val="DDDDDD"/>
                  </a:outerShdw>
                </a:effectLst>
                <a:latin typeface="Times New Roman Bold"/>
                <a:ea typeface="Times New Roman Bold"/>
                <a:cs typeface="Times New Roman Bold"/>
                <a:sym typeface="Times New Roman Bold"/>
              </a:rPr>
              <a:t>-</a:t>
            </a:r>
            <a:r>
              <a:rPr sz="3000">
                <a:effectLst>
                  <a:outerShdw sx="100000" sy="100000" kx="0" ky="0" algn="b" rotWithShape="0" blurRad="12700" dist="25400" dir="2700000">
                    <a:srgbClr val="DDDDDD"/>
                  </a:outerShdw>
                </a:effectLst>
              </a:rPr>
              <a:t>多頭反轉訊號</a:t>
            </a:r>
          </a:p>
        </p:txBody>
      </p:sp>
      <p:sp>
        <p:nvSpPr>
          <p:cNvPr id="181" name="Shape 181"/>
          <p:cNvSpPr/>
          <p:nvPr/>
        </p:nvSpPr>
        <p:spPr>
          <a:xfrm>
            <a:off x="827087" y="4005262"/>
            <a:ext cx="7993063" cy="20220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81000" indent="-381000">
              <a:spcBef>
                <a:spcPts val="1200"/>
              </a:spcBef>
              <a:buClr>
                <a:srgbClr val="FF0000"/>
              </a:buClr>
              <a:buSzPct val="100000"/>
              <a:buFont typeface="Wingdings"/>
              <a:buChar char="■"/>
              <a:defRPr sz="1800"/>
            </a:pPr>
            <a:r>
              <a:rPr sz="2000">
                <a:latin typeface="標楷體"/>
                <a:ea typeface="標楷體"/>
                <a:cs typeface="標楷體"/>
                <a:sym typeface="標楷體"/>
              </a:rPr>
              <a:t>若兩底出現時間相距甚遠，代表底部很紮實，其反轉可能性大。</a:t>
            </a:r>
            <a:endParaRPr sz="2000">
              <a:latin typeface="Times New Roman"/>
              <a:ea typeface="Times New Roman"/>
              <a:cs typeface="Times New Roman"/>
              <a:sym typeface="Times New Roman"/>
            </a:endParaRPr>
          </a:p>
          <a:p>
            <a:pPr lvl="0" marL="381000" indent="-381000">
              <a:spcBef>
                <a:spcPts val="1200"/>
              </a:spcBef>
              <a:buClr>
                <a:srgbClr val="FF0000"/>
              </a:buClr>
              <a:buSzPct val="100000"/>
              <a:buFont typeface="Wingdings"/>
              <a:buChar char="■"/>
              <a:defRPr sz="1800"/>
            </a:pPr>
            <a:r>
              <a:rPr sz="2000">
                <a:latin typeface="標楷體"/>
                <a:ea typeface="標楷體"/>
                <a:cs typeface="標楷體"/>
                <a:sym typeface="標楷體"/>
              </a:rPr>
              <a:t>若右腳高於左腳，形成與完成機率較高。</a:t>
            </a:r>
            <a:endParaRPr sz="2000">
              <a:latin typeface="標楷體"/>
              <a:ea typeface="標楷體"/>
              <a:cs typeface="標楷體"/>
              <a:sym typeface="標楷體"/>
            </a:endParaRPr>
          </a:p>
          <a:p>
            <a:pPr lvl="0" marL="381000" indent="-381000">
              <a:spcBef>
                <a:spcPts val="1200"/>
              </a:spcBef>
              <a:buClr>
                <a:srgbClr val="FF0000"/>
              </a:buClr>
              <a:buSzPct val="100000"/>
              <a:buFont typeface="Wingdings"/>
              <a:buChar char="■"/>
              <a:defRPr sz="1800"/>
            </a:pPr>
            <a:r>
              <a:rPr sz="2000">
                <a:latin typeface="標楷體"/>
                <a:ea typeface="標楷體"/>
                <a:cs typeface="標楷體"/>
                <a:sym typeface="標楷體"/>
              </a:rPr>
              <a:t>右底成交量通常會明顯大於左底，在突破頸線壓力往往會出現大成交量，代表行情突破的確認。</a:t>
            </a:r>
            <a:endParaRPr sz="2000">
              <a:latin typeface="Times New Roman"/>
              <a:ea typeface="Times New Roman"/>
              <a:cs typeface="Times New Roman"/>
              <a:sym typeface="Times New Roman"/>
            </a:endParaRPr>
          </a:p>
          <a:p>
            <a:pPr lvl="0" marL="381000" indent="-381000">
              <a:spcBef>
                <a:spcPts val="1200"/>
              </a:spcBef>
              <a:buClr>
                <a:srgbClr val="FF0000"/>
              </a:buClr>
              <a:buSzPct val="100000"/>
              <a:buFont typeface="Wingdings"/>
              <a:buChar char="■"/>
              <a:defRPr sz="1800"/>
            </a:pPr>
            <a:r>
              <a:rPr sz="2000">
                <a:latin typeface="標楷體"/>
                <a:ea typeface="標楷體"/>
                <a:cs typeface="標楷體"/>
                <a:sym typeface="標楷體"/>
              </a:rPr>
              <a:t>其漲幅滿足點為頸線與兩底間之垂直距離。</a:t>
            </a:r>
          </a:p>
        </p:txBody>
      </p:sp>
      <p:pic>
        <p:nvPicPr>
          <p:cNvPr id="182" name="image.png"/>
          <p:cNvPicPr/>
          <p:nvPr/>
        </p:nvPicPr>
        <p:blipFill>
          <a:blip r:embed="rId2">
            <a:extLst/>
          </a:blip>
          <a:stretch>
            <a:fillRect/>
          </a:stretch>
        </p:blipFill>
        <p:spPr>
          <a:xfrm>
            <a:off x="827087" y="1052512"/>
            <a:ext cx="6686551" cy="2952751"/>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15</a:t>
            </a:r>
          </a:p>
        </p:txBody>
      </p:sp>
      <p:sp>
        <p:nvSpPr>
          <p:cNvPr id="185" name="Shape 185"/>
          <p:cNvSpPr/>
          <p:nvPr>
            <p:ph type="title" idx="4294967295"/>
          </p:nvPr>
        </p:nvSpPr>
        <p:spPr>
          <a:xfrm>
            <a:off x="609600" y="460375"/>
            <a:ext cx="6697663" cy="3381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585215">
              <a:defRPr sz="1800"/>
            </a:pPr>
            <a:r>
              <a:rPr sz="1919">
                <a:effectLst>
                  <a:outerShdw sx="100000" sy="100000" kx="0" ky="0" algn="b" rotWithShape="0" blurRad="8128" dist="16256" dir="2700000">
                    <a:srgbClr val="DDDDDD"/>
                  </a:outerShdw>
                </a:effectLst>
              </a:rPr>
              <a:t>頭肩底圖形</a:t>
            </a:r>
            <a:r>
              <a:rPr sz="1919">
                <a:effectLst>
                  <a:outerShdw sx="100000" sy="100000" kx="0" ky="0" algn="b" rotWithShape="0" blurRad="8128" dist="16256" dir="2700000">
                    <a:srgbClr val="DDDDDD"/>
                  </a:outerShdw>
                </a:effectLst>
              </a:rPr>
              <a:t>-</a:t>
            </a:r>
            <a:r>
              <a:rPr sz="1919">
                <a:effectLst>
                  <a:outerShdw sx="100000" sy="100000" kx="0" ky="0" algn="b" rotWithShape="0" blurRad="8128" dist="16256" dir="2700000">
                    <a:srgbClr val="DDDDDD"/>
                  </a:outerShdw>
                </a:effectLst>
              </a:rPr>
              <a:t>大空頭終結的訊號</a:t>
            </a:r>
          </a:p>
        </p:txBody>
      </p:sp>
      <p:sp>
        <p:nvSpPr>
          <p:cNvPr id="186" name="Shape 186"/>
          <p:cNvSpPr/>
          <p:nvPr/>
        </p:nvSpPr>
        <p:spPr>
          <a:xfrm>
            <a:off x="762000" y="2209799"/>
            <a:ext cx="609600" cy="18288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87" name="Shape 187"/>
          <p:cNvSpPr/>
          <p:nvPr/>
        </p:nvSpPr>
        <p:spPr>
          <a:xfrm flipV="1">
            <a:off x="1371600" y="3276599"/>
            <a:ext cx="457201" cy="7620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88" name="Shape 188"/>
          <p:cNvSpPr/>
          <p:nvPr/>
        </p:nvSpPr>
        <p:spPr>
          <a:xfrm>
            <a:off x="1828800" y="3276599"/>
            <a:ext cx="914400" cy="2438402"/>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89" name="Shape 189"/>
          <p:cNvSpPr/>
          <p:nvPr/>
        </p:nvSpPr>
        <p:spPr>
          <a:xfrm flipV="1">
            <a:off x="2743199" y="3352800"/>
            <a:ext cx="1752601" cy="2362200"/>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90" name="Shape 190"/>
          <p:cNvSpPr/>
          <p:nvPr/>
        </p:nvSpPr>
        <p:spPr>
          <a:xfrm>
            <a:off x="4495799" y="3352800"/>
            <a:ext cx="533402" cy="762000"/>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91" name="Shape 191"/>
          <p:cNvSpPr/>
          <p:nvPr/>
        </p:nvSpPr>
        <p:spPr>
          <a:xfrm flipV="1">
            <a:off x="5029199" y="2514600"/>
            <a:ext cx="914401" cy="1600200"/>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92" name="Shape 192"/>
          <p:cNvSpPr/>
          <p:nvPr/>
        </p:nvSpPr>
        <p:spPr>
          <a:xfrm>
            <a:off x="5943599" y="2514600"/>
            <a:ext cx="533402" cy="685800"/>
          </a:xfrm>
          <a:prstGeom prst="line">
            <a:avLst/>
          </a:prstGeom>
          <a:ln w="38100">
            <a:solidFill/>
            <a:round/>
          </a:ln>
        </p:spPr>
        <p:txBody>
          <a:bodyPr lIns="0" tIns="0" rIns="0" bIns="0"/>
          <a:lstStyle/>
          <a:p>
            <a:pPr lvl="0" defTabSz="457200">
              <a:defRPr sz="1200">
                <a:latin typeface="+mn-lt"/>
                <a:ea typeface="+mn-ea"/>
                <a:cs typeface="+mn-cs"/>
                <a:sym typeface="Helvetica"/>
              </a:defRPr>
            </a:pPr>
          </a:p>
        </p:txBody>
      </p:sp>
      <p:sp>
        <p:nvSpPr>
          <p:cNvPr id="193" name="Shape 193"/>
          <p:cNvSpPr/>
          <p:nvPr/>
        </p:nvSpPr>
        <p:spPr>
          <a:xfrm flipV="1">
            <a:off x="6476999" y="1752600"/>
            <a:ext cx="1676401" cy="1447800"/>
          </a:xfrm>
          <a:prstGeom prst="line">
            <a:avLst/>
          </a:prstGeom>
          <a:ln w="38100">
            <a:solidFill/>
            <a:round/>
            <a:tailEnd type="triangle"/>
          </a:ln>
        </p:spPr>
        <p:txBody>
          <a:bodyPr lIns="0" tIns="0" rIns="0" bIns="0"/>
          <a:lstStyle/>
          <a:p>
            <a:pPr lvl="0" defTabSz="457200">
              <a:defRPr sz="1200">
                <a:latin typeface="+mn-lt"/>
                <a:ea typeface="+mn-ea"/>
                <a:cs typeface="+mn-cs"/>
                <a:sym typeface="Helvetica"/>
              </a:defRPr>
            </a:pPr>
          </a:p>
        </p:txBody>
      </p:sp>
      <p:sp>
        <p:nvSpPr>
          <p:cNvPr id="194" name="Shape 194"/>
          <p:cNvSpPr/>
          <p:nvPr/>
        </p:nvSpPr>
        <p:spPr>
          <a:xfrm>
            <a:off x="533400" y="3276600"/>
            <a:ext cx="8077200" cy="0"/>
          </a:xfrm>
          <a:prstGeom prst="line">
            <a:avLst/>
          </a:prstGeom>
          <a:ln w="38100">
            <a:solidFill>
              <a:srgbClr val="FF3300"/>
            </a:solidFill>
            <a:prstDash val="dash"/>
            <a:round/>
          </a:ln>
        </p:spPr>
        <p:txBody>
          <a:bodyPr lIns="0" tIns="0" rIns="0" bIns="0"/>
          <a:lstStyle/>
          <a:p>
            <a:pPr lvl="0" defTabSz="457200">
              <a:defRPr sz="1200">
                <a:latin typeface="+mn-lt"/>
                <a:ea typeface="+mn-ea"/>
                <a:cs typeface="+mn-cs"/>
                <a:sym typeface="Helvetica"/>
              </a:defRPr>
            </a:pPr>
          </a:p>
        </p:txBody>
      </p:sp>
      <p:sp>
        <p:nvSpPr>
          <p:cNvPr id="195" name="Shape 195"/>
          <p:cNvSpPr/>
          <p:nvPr/>
        </p:nvSpPr>
        <p:spPr>
          <a:xfrm>
            <a:off x="762000" y="4267200"/>
            <a:ext cx="10668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a:latin typeface="標楷體"/>
                <a:ea typeface="標楷體"/>
                <a:cs typeface="標楷體"/>
                <a:sym typeface="標楷體"/>
              </a:rPr>
              <a:t> </a:t>
            </a:r>
            <a:r>
              <a:rPr>
                <a:latin typeface="標楷體"/>
                <a:ea typeface="標楷體"/>
                <a:cs typeface="標楷體"/>
                <a:sym typeface="標楷體"/>
              </a:rPr>
              <a:t>左肩</a:t>
            </a:r>
          </a:p>
        </p:txBody>
      </p:sp>
      <p:sp>
        <p:nvSpPr>
          <p:cNvPr id="196" name="Shape 196"/>
          <p:cNvSpPr/>
          <p:nvPr/>
        </p:nvSpPr>
        <p:spPr>
          <a:xfrm>
            <a:off x="2057400" y="5791200"/>
            <a:ext cx="10668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a:latin typeface="標楷體"/>
                <a:ea typeface="標楷體"/>
                <a:cs typeface="標楷體"/>
                <a:sym typeface="標楷體"/>
              </a:rPr>
              <a:t> </a:t>
            </a:r>
            <a:r>
              <a:rPr>
                <a:latin typeface="標楷體"/>
                <a:ea typeface="標楷體"/>
                <a:cs typeface="標楷體"/>
                <a:sym typeface="標楷體"/>
              </a:rPr>
              <a:t>底部</a:t>
            </a:r>
          </a:p>
        </p:txBody>
      </p:sp>
      <p:sp>
        <p:nvSpPr>
          <p:cNvPr id="197" name="Shape 197"/>
          <p:cNvSpPr/>
          <p:nvPr/>
        </p:nvSpPr>
        <p:spPr>
          <a:xfrm>
            <a:off x="4495800" y="4191000"/>
            <a:ext cx="1143001"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a:latin typeface="標楷體"/>
                <a:ea typeface="標楷體"/>
                <a:cs typeface="標楷體"/>
                <a:sym typeface="標楷體"/>
              </a:rPr>
              <a:t> </a:t>
            </a:r>
            <a:r>
              <a:rPr>
                <a:latin typeface="標楷體"/>
                <a:ea typeface="標楷體"/>
                <a:cs typeface="標楷體"/>
                <a:sym typeface="標楷體"/>
              </a:rPr>
              <a:t>右肩</a:t>
            </a:r>
          </a:p>
        </p:txBody>
      </p:sp>
      <p:sp>
        <p:nvSpPr>
          <p:cNvPr id="198" name="Shape 198"/>
          <p:cNvSpPr/>
          <p:nvPr/>
        </p:nvSpPr>
        <p:spPr>
          <a:xfrm>
            <a:off x="7620000" y="3352800"/>
            <a:ext cx="12192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標楷體"/>
                <a:ea typeface="標楷體"/>
                <a:cs typeface="標楷體"/>
                <a:sym typeface="標楷體"/>
              </a:defRPr>
            </a:lvl1pPr>
          </a:lstStyle>
          <a:p>
            <a:pPr lvl="0"/>
            <a:r>
              <a:t>頸  線</a:t>
            </a:r>
          </a:p>
        </p:txBody>
      </p:sp>
      <p:sp>
        <p:nvSpPr>
          <p:cNvPr id="199" name="Shape 199"/>
          <p:cNvSpPr/>
          <p:nvPr/>
        </p:nvSpPr>
        <p:spPr>
          <a:xfrm>
            <a:off x="5867400" y="3886200"/>
            <a:ext cx="24384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solidFill>
                  <a:srgbClr val="281EF8"/>
                </a:solidFill>
                <a:latin typeface="標楷體"/>
                <a:ea typeface="標楷體"/>
                <a:cs typeface="標楷體"/>
                <a:sym typeface="標楷體"/>
              </a:defRPr>
            </a:lvl1pPr>
          </a:lstStyle>
          <a:p>
            <a:pPr lvl="0">
              <a:defRPr>
                <a:solidFill>
                  <a:srgbClr val="000000"/>
                </a:solidFill>
              </a:defRPr>
            </a:pPr>
            <a:r>
              <a:rPr>
                <a:solidFill>
                  <a:srgbClr val="281EF8"/>
                </a:solidFill>
              </a:rPr>
              <a:t>最後進場時機</a:t>
            </a:r>
          </a:p>
        </p:txBody>
      </p:sp>
      <p:sp>
        <p:nvSpPr>
          <p:cNvPr id="200" name="Shape 200"/>
          <p:cNvSpPr/>
          <p:nvPr/>
        </p:nvSpPr>
        <p:spPr>
          <a:xfrm flipV="1">
            <a:off x="6372225" y="3284537"/>
            <a:ext cx="0" cy="576263"/>
          </a:xfrm>
          <a:prstGeom prst="line">
            <a:avLst/>
          </a:prstGeom>
          <a:ln w="38100">
            <a:solidFill>
              <a:srgbClr val="281EF8"/>
            </a:solidFill>
            <a:miter/>
            <a:tailEnd type="triangle"/>
          </a:ln>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16</a:t>
            </a:r>
          </a:p>
        </p:txBody>
      </p:sp>
      <p:pic>
        <p:nvPicPr>
          <p:cNvPr id="203" name="image.png"/>
          <p:cNvPicPr/>
          <p:nvPr/>
        </p:nvPicPr>
        <p:blipFill>
          <a:blip r:embed="rId2">
            <a:extLst/>
          </a:blip>
          <a:stretch>
            <a:fillRect/>
          </a:stretch>
        </p:blipFill>
        <p:spPr>
          <a:xfrm>
            <a:off x="838200" y="1905000"/>
            <a:ext cx="7772400" cy="4267200"/>
          </a:xfrm>
          <a:prstGeom prst="rect">
            <a:avLst/>
          </a:prstGeom>
          <a:ln w="12700">
            <a:miter lim="400000"/>
          </a:ln>
        </p:spPr>
      </p:pic>
      <p:sp>
        <p:nvSpPr>
          <p:cNvPr id="204" name="Shape 204"/>
          <p:cNvSpPr/>
          <p:nvPr/>
        </p:nvSpPr>
        <p:spPr>
          <a:xfrm>
            <a:off x="539750" y="457200"/>
            <a:ext cx="7416800" cy="507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800"/>
              </a:spcBef>
              <a:defRPr sz="1800"/>
            </a:pPr>
            <a:r>
              <a:rPr sz="3000">
                <a:effectLst>
                  <a:outerShdw sx="100000" sy="100000" kx="0" ky="0" algn="b" rotWithShape="0" blurRad="12700" dist="25400" dir="2700000">
                    <a:srgbClr val="DDDDDD"/>
                  </a:outerShdw>
                </a:effectLst>
                <a:latin typeface="標楷體"/>
                <a:ea typeface="標楷體"/>
                <a:cs typeface="標楷體"/>
                <a:sym typeface="標楷體"/>
              </a:rPr>
              <a:t>三角型態（</a:t>
            </a:r>
            <a:r>
              <a:rPr sz="3000">
                <a:effectLst>
                  <a:outerShdw sx="100000" sy="100000" kx="0" ky="0" algn="b" rotWithShape="0" blurRad="12700" dist="25400" dir="2700000">
                    <a:srgbClr val="DDDDDD"/>
                  </a:outerShdw>
                </a:effectLst>
                <a:latin typeface="Times New Roman"/>
                <a:ea typeface="Times New Roman"/>
                <a:cs typeface="Times New Roman"/>
                <a:sym typeface="Times New Roman"/>
              </a:rPr>
              <a:t>triangle patterns</a:t>
            </a:r>
            <a:r>
              <a:rPr sz="3000">
                <a:effectLst>
                  <a:outerShdw sx="100000" sy="100000" kx="0" ky="0" algn="b" rotWithShape="0" blurRad="12700" dist="25400" dir="2700000">
                    <a:srgbClr val="DDDDDD"/>
                  </a:outerShdw>
                </a:effectLst>
                <a:latin typeface="標楷體"/>
                <a:ea typeface="標楷體"/>
                <a:cs typeface="標楷體"/>
                <a:sym typeface="標楷體"/>
              </a:rPr>
              <a:t>）</a:t>
            </a:r>
            <a:r>
              <a:rPr sz="3000">
                <a:effectLst>
                  <a:outerShdw sx="100000" sy="100000" kx="0" ky="0" algn="b" rotWithShape="0" blurRad="12700" dist="25400" dir="2700000">
                    <a:srgbClr val="DDDDDD"/>
                  </a:outerShdw>
                </a:effectLst>
                <a:latin typeface="Times New Roman"/>
                <a:ea typeface="Times New Roman"/>
                <a:cs typeface="Times New Roman"/>
                <a:sym typeface="Times New Roman"/>
              </a:rPr>
              <a:t>-</a:t>
            </a:r>
            <a:r>
              <a:rPr sz="3000">
                <a:effectLst>
                  <a:outerShdw sx="100000" sy="100000" kx="0" ky="0" algn="b" rotWithShape="0" blurRad="12700" dist="25400" dir="2700000">
                    <a:srgbClr val="DDDDDD"/>
                  </a:outerShdw>
                </a:effectLst>
                <a:latin typeface="標楷體"/>
                <a:ea typeface="標楷體"/>
                <a:cs typeface="標楷體"/>
                <a:sym typeface="標楷體"/>
              </a:rPr>
              <a:t>行進間換手</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a:t>
            </a:r>
          </a:p>
        </p:txBody>
      </p:sp>
      <p:sp>
        <p:nvSpPr>
          <p:cNvPr id="21" name="Shape 21"/>
          <p:cNvSpPr/>
          <p:nvPr/>
        </p:nvSpPr>
        <p:spPr>
          <a:xfrm>
            <a:off x="539750" y="1052512"/>
            <a:ext cx="5400675" cy="452399"/>
          </a:xfrm>
          <a:prstGeom prst="rect">
            <a:avLst/>
          </a:prstGeom>
          <a:gradFill>
            <a:gsLst>
              <a:gs pos="0">
                <a:srgbClr val="000000"/>
              </a:gs>
              <a:gs pos="100000">
                <a:srgbClr val="FFFF00"/>
              </a:gs>
            </a:gsLst>
            <a:lin ang="16200000"/>
          </a:gradFill>
          <a:ln w="12700">
            <a:miter lim="400000"/>
          </a:ln>
          <a:effectLst>
            <a:outerShdw sx="100000" sy="100000" kx="0" ky="0" algn="b" rotWithShape="0" blurRad="63500" dist="107763" dir="2700000">
              <a:srgbClr val="808080">
                <a:alpha val="50000"/>
              </a:srgbClr>
            </a:outerShdw>
          </a:effectLst>
          <a:extLst>
            <a:ext uri="{C572A759-6A51-4108-AA02-DFA0A04FC94B}">
              <ma14:wrappingTextBoxFlag xmlns:ma14="http://schemas.microsoft.com/office/mac/drawingml/2011/main" val="1"/>
            </a:ext>
          </a:extLst>
        </p:spPr>
        <p:txBody>
          <a:bodyPr lIns="0" tIns="0" rIns="0" bIns="0">
            <a:spAutoFit/>
          </a:bodyPr>
          <a:lstStyle>
            <a:lvl1pPr marL="558094" indent="-558094">
              <a:spcBef>
                <a:spcPts val="600"/>
              </a:spcBef>
              <a:buClr>
                <a:srgbClr val="FF0000"/>
              </a:buClr>
              <a:buSzPct val="100000"/>
              <a:buFont typeface="Wingdings"/>
              <a:buChar char="◆"/>
              <a:defRPr sz="2800">
                <a:latin typeface="標楷體"/>
                <a:ea typeface="標楷體"/>
                <a:cs typeface="標楷體"/>
                <a:sym typeface="標楷體"/>
              </a:defRPr>
            </a:lvl1pPr>
          </a:lstStyle>
          <a:p>
            <a:pPr lvl="0">
              <a:defRPr sz="1800"/>
            </a:pPr>
            <a:r>
              <a:rPr sz="2800"/>
              <a:t>技術分析的訣竅與重要觀念</a:t>
            </a:r>
          </a:p>
        </p:txBody>
      </p:sp>
      <p:sp>
        <p:nvSpPr>
          <p:cNvPr id="22" name="Shape 22"/>
          <p:cNvSpPr/>
          <p:nvPr/>
        </p:nvSpPr>
        <p:spPr>
          <a:xfrm>
            <a:off x="1187450" y="330517"/>
            <a:ext cx="5976938" cy="49307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defRPr sz="3200">
                <a:effectLst>
                  <a:outerShdw sx="100000" sy="100000" kx="0" ky="0" algn="b" rotWithShape="0" blurRad="12700" dist="25400" dir="2700000">
                    <a:srgbClr val="DDDDDD"/>
                  </a:outerShdw>
                </a:effectLst>
                <a:latin typeface="標楷體"/>
                <a:ea typeface="標楷體"/>
                <a:cs typeface="標楷體"/>
                <a:sym typeface="標楷體"/>
              </a:defRPr>
            </a:lvl1pPr>
          </a:lstStyle>
          <a:p>
            <a:pPr lvl="0">
              <a:defRPr sz="1800">
                <a:effectLst/>
              </a:defRPr>
            </a:pPr>
            <a:r>
              <a:rPr sz="3200">
                <a:effectLst>
                  <a:outerShdw sx="100000" sy="100000" kx="0" ky="0" algn="b" rotWithShape="0" blurRad="12700" dist="25400" dir="2700000">
                    <a:srgbClr val="DDDDDD"/>
                  </a:outerShdw>
                </a:effectLst>
              </a:rPr>
              <a:t>技術分析</a:t>
            </a:r>
          </a:p>
        </p:txBody>
      </p:sp>
      <p:sp>
        <p:nvSpPr>
          <p:cNvPr id="23" name="Shape 23"/>
          <p:cNvSpPr/>
          <p:nvPr/>
        </p:nvSpPr>
        <p:spPr>
          <a:xfrm>
            <a:off x="611187" y="1700212"/>
            <a:ext cx="8134351" cy="42640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81000" indent="-381000">
              <a:lnSpc>
                <a:spcPct val="120000"/>
              </a:lnSpc>
              <a:spcBef>
                <a:spcPts val="400"/>
              </a:spcBef>
              <a:buClr>
                <a:srgbClr val="FF3300"/>
              </a:buClr>
              <a:buSzPct val="100000"/>
              <a:buFont typeface="Wingdings"/>
              <a:buChar char="■"/>
              <a:defRPr sz="1800"/>
            </a:pPr>
            <a:r>
              <a:rPr sz="2000">
                <a:latin typeface="標楷體"/>
                <a:ea typeface="標楷體"/>
                <a:cs typeface="標楷體"/>
                <a:sym typeface="標楷體"/>
              </a:rPr>
              <a:t>技術分析不是萬能的預測行情工具，但我們為何要學技術分析</a:t>
            </a:r>
            <a:r>
              <a:rPr sz="2000">
                <a:latin typeface="Times New Roman Bold"/>
                <a:ea typeface="Times New Roman Bold"/>
                <a:cs typeface="Times New Roman Bold"/>
                <a:sym typeface="Times New Roman Bold"/>
              </a:rPr>
              <a:t>?</a:t>
            </a:r>
            <a:endParaRPr sz="2000">
              <a:latin typeface="Times New Roman Bold"/>
              <a:ea typeface="Times New Roman Bold"/>
              <a:cs typeface="Times New Roman Bold"/>
              <a:sym typeface="Times New Roman Bold"/>
            </a:endParaRPr>
          </a:p>
          <a:p>
            <a:pPr lvl="1" marL="838200" indent="-381000">
              <a:lnSpc>
                <a:spcPct val="120000"/>
              </a:lnSpc>
              <a:spcBef>
                <a:spcPts val="400"/>
              </a:spcBef>
              <a:buClr>
                <a:srgbClr val="FF3300"/>
              </a:buClr>
              <a:buSzPct val="100000"/>
              <a:buFont typeface="Wingdings"/>
              <a:buChar char="■"/>
              <a:defRPr sz="1800"/>
            </a:pPr>
            <a:r>
              <a:rPr sz="2000">
                <a:latin typeface="標楷體"/>
                <a:ea typeface="標楷體"/>
                <a:cs typeface="標楷體"/>
                <a:sym typeface="標楷體"/>
              </a:rPr>
              <a:t>價格走勢永遠領先基本面。</a:t>
            </a:r>
            <a:endParaRPr sz="2000">
              <a:latin typeface="Times New Roman Bold"/>
              <a:ea typeface="Times New Roman Bold"/>
              <a:cs typeface="Times New Roman Bold"/>
              <a:sym typeface="Times New Roman Bold"/>
            </a:endParaRPr>
          </a:p>
          <a:p>
            <a:pPr lvl="1" marL="838200" indent="-381000">
              <a:spcBef>
                <a:spcPts val="400"/>
              </a:spcBef>
              <a:buClr>
                <a:srgbClr val="FF3300"/>
              </a:buClr>
              <a:buSzPct val="100000"/>
              <a:buFont typeface="Wingdings"/>
              <a:buChar char="■"/>
              <a:defRPr sz="1800"/>
            </a:pPr>
            <a:r>
              <a:rPr sz="2000">
                <a:latin typeface="標楷體"/>
                <a:ea typeface="標楷體"/>
                <a:cs typeface="標楷體"/>
                <a:sym typeface="標楷體"/>
              </a:rPr>
              <a:t>以基本面來作長線投資依據，以技術面來研判短線進出場時機及趁早發現價格方向已有變化。</a:t>
            </a:r>
            <a:endParaRPr sz="2000">
              <a:latin typeface="Times New Roman Bold"/>
              <a:ea typeface="Times New Roman Bold"/>
              <a:cs typeface="Times New Roman Bold"/>
              <a:sym typeface="Times New Roman Bold"/>
            </a:endParaRPr>
          </a:p>
          <a:p>
            <a:pPr lvl="1" marL="838200" indent="-381000">
              <a:lnSpc>
                <a:spcPct val="120000"/>
              </a:lnSpc>
              <a:spcBef>
                <a:spcPts val="400"/>
              </a:spcBef>
              <a:buClr>
                <a:srgbClr val="FF3300"/>
              </a:buClr>
              <a:buSzPct val="100000"/>
              <a:buFont typeface="Wingdings"/>
              <a:buChar char="■"/>
              <a:defRPr sz="1800"/>
            </a:pPr>
            <a:r>
              <a:rPr sz="2000">
                <a:latin typeface="標楷體"/>
                <a:ea typeface="標楷體"/>
                <a:cs typeface="標楷體"/>
                <a:sym typeface="標楷體"/>
              </a:rPr>
              <a:t>提供買賣點紀律操作的依據，停損與停利的設定。</a:t>
            </a:r>
            <a:endParaRPr sz="2000">
              <a:latin typeface="Times New Roman Bold"/>
              <a:ea typeface="Times New Roman Bold"/>
              <a:cs typeface="Times New Roman Bold"/>
              <a:sym typeface="Times New Roman Bold"/>
            </a:endParaRPr>
          </a:p>
          <a:p>
            <a:pPr lvl="1" marL="838200" indent="-381000">
              <a:lnSpc>
                <a:spcPct val="120000"/>
              </a:lnSpc>
              <a:spcBef>
                <a:spcPts val="400"/>
              </a:spcBef>
              <a:buClr>
                <a:srgbClr val="FF3300"/>
              </a:buClr>
              <a:buSzPct val="100000"/>
              <a:buFont typeface="Wingdings"/>
              <a:buChar char="■"/>
              <a:defRPr sz="1800"/>
            </a:pPr>
            <a:r>
              <a:rPr sz="2000">
                <a:latin typeface="標楷體"/>
                <a:ea typeface="標楷體"/>
                <a:cs typeface="標楷體"/>
                <a:sym typeface="標楷體"/>
              </a:rPr>
              <a:t>金融業的語言，專業的認定。</a:t>
            </a:r>
            <a:endParaRPr sz="2000">
              <a:latin typeface="Times New Roman Bold"/>
              <a:ea typeface="Times New Roman Bold"/>
              <a:cs typeface="Times New Roman Bold"/>
              <a:sym typeface="Times New Roman Bold"/>
            </a:endParaRPr>
          </a:p>
          <a:p>
            <a:pPr lvl="0" marL="381000" indent="-381000">
              <a:lnSpc>
                <a:spcPct val="120000"/>
              </a:lnSpc>
              <a:spcBef>
                <a:spcPts val="400"/>
              </a:spcBef>
              <a:buClr>
                <a:srgbClr val="FF3300"/>
              </a:buClr>
              <a:buSzPct val="100000"/>
              <a:buFont typeface="Wingdings"/>
              <a:buChar char="■"/>
              <a:defRPr sz="1800"/>
            </a:pPr>
            <a:r>
              <a:rPr sz="2000">
                <a:latin typeface="Times New Roman Bold"/>
                <a:ea typeface="Times New Roman Bold"/>
                <a:cs typeface="Times New Roman Bold"/>
                <a:sym typeface="Times New Roman Bold"/>
              </a:rPr>
              <a:t>Following the Market—</a:t>
            </a:r>
            <a:r>
              <a:rPr sz="2000">
                <a:latin typeface="標楷體"/>
                <a:ea typeface="標楷體"/>
                <a:cs typeface="標楷體"/>
                <a:sym typeface="標楷體"/>
              </a:rPr>
              <a:t>市場永遠是對的，永遠跟著市場的趨勢走，不要逆勢而為，也不要死抱著教科書的教條。</a:t>
            </a:r>
            <a:endParaRPr sz="2000">
              <a:latin typeface="Times New Roman Bold"/>
              <a:ea typeface="Times New Roman Bold"/>
              <a:cs typeface="Times New Roman Bold"/>
              <a:sym typeface="Times New Roman Bold"/>
            </a:endParaRPr>
          </a:p>
          <a:p>
            <a:pPr lvl="0" marL="381000" indent="-381000" algn="just">
              <a:lnSpc>
                <a:spcPct val="115000"/>
              </a:lnSpc>
              <a:spcBef>
                <a:spcPts val="400"/>
              </a:spcBef>
              <a:buClr>
                <a:srgbClr val="FF3300"/>
              </a:buClr>
              <a:buSzPct val="100000"/>
              <a:buFont typeface="Wingdings"/>
              <a:buChar char="■"/>
              <a:defRPr sz="1800"/>
            </a:pPr>
            <a:r>
              <a:rPr sz="2000">
                <a:latin typeface="標楷體"/>
                <a:ea typeface="標楷體"/>
                <a:cs typeface="標楷體"/>
                <a:sym typeface="標楷體"/>
              </a:rPr>
              <a:t>運用技術指標時，不要一招半式游走天下，至少要運用</a:t>
            </a:r>
            <a:r>
              <a:rPr sz="2000">
                <a:latin typeface="Times New Roman Bold"/>
                <a:ea typeface="Times New Roman Bold"/>
                <a:cs typeface="Times New Roman Bold"/>
                <a:sym typeface="Times New Roman Bold"/>
              </a:rPr>
              <a:t>2</a:t>
            </a:r>
            <a:r>
              <a:rPr sz="2000">
                <a:latin typeface="標楷體"/>
                <a:ea typeface="標楷體"/>
                <a:cs typeface="標楷體"/>
                <a:sym typeface="標楷體"/>
              </a:rPr>
              <a:t>種以上指標來作為買賣進出的依據 ，但是也不要運用太多的指標，根據交易的需求，交互運用</a:t>
            </a:r>
            <a:r>
              <a:rPr sz="2000">
                <a:latin typeface="Times New Roman Bold"/>
                <a:ea typeface="Times New Roman Bold"/>
                <a:cs typeface="Times New Roman Bold"/>
                <a:sym typeface="Times New Roman Bold"/>
              </a:rPr>
              <a:t>3-4</a:t>
            </a:r>
            <a:r>
              <a:rPr sz="2000">
                <a:latin typeface="標楷體"/>
                <a:ea typeface="標楷體"/>
                <a:cs typeface="標楷體"/>
                <a:sym typeface="標楷體"/>
              </a:rPr>
              <a:t>種指標作為參考的依據較為恰當。</a:t>
            </a:r>
          </a:p>
        </p:txBody>
      </p:sp>
    </p:spTree>
  </p:cSld>
  <p:clrMapOvr>
    <a:masterClrMapping/>
  </p:clrMapOvr>
  <p:transition spd="fast" advClick="1">
    <p:wipe dir="r"/>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17</a:t>
            </a:r>
          </a:p>
        </p:txBody>
      </p:sp>
      <p:sp>
        <p:nvSpPr>
          <p:cNvPr id="207" name="Shape 207"/>
          <p:cNvSpPr/>
          <p:nvPr>
            <p:ph type="title" idx="4294967295"/>
          </p:nvPr>
        </p:nvSpPr>
        <p:spPr>
          <a:xfrm>
            <a:off x="611187" y="571500"/>
            <a:ext cx="6697663" cy="2698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365760">
              <a:defRPr sz="1800"/>
            </a:pPr>
            <a:r>
              <a:rPr sz="1200">
                <a:effectLst>
                  <a:outerShdw sx="100000" sy="100000" kx="0" ky="0" algn="b" rotWithShape="0" blurRad="5080" dist="10160" dir="2700000">
                    <a:srgbClr val="DDDDDD"/>
                  </a:outerShdw>
                </a:effectLst>
              </a:rPr>
              <a:t>移動平均線 </a:t>
            </a:r>
            <a:r>
              <a:rPr sz="1200">
                <a:effectLst>
                  <a:outerShdw sx="100000" sy="100000" kx="0" ky="0" algn="b" rotWithShape="0" blurRad="5080" dist="10160" dir="2700000">
                    <a:srgbClr val="DDDDDD"/>
                  </a:outerShdw>
                </a:effectLst>
                <a:latin typeface="Times New Roman Bold"/>
                <a:ea typeface="Times New Roman Bold"/>
                <a:cs typeface="Times New Roman Bold"/>
                <a:sym typeface="Times New Roman Bold"/>
              </a:rPr>
              <a:t>( Moving Average </a:t>
            </a:r>
            <a:r>
              <a:rPr sz="1200">
                <a:effectLst>
                  <a:outerShdw sx="100000" sy="100000" kx="0" ky="0" algn="b" rotWithShape="0" blurRad="5080" dist="10160" dir="2700000">
                    <a:srgbClr val="DDDDDD"/>
                  </a:outerShdw>
                </a:effectLst>
              </a:rPr>
              <a:t>：</a:t>
            </a:r>
            <a:r>
              <a:rPr sz="1200">
                <a:effectLst>
                  <a:outerShdw sx="100000" sy="100000" kx="0" ky="0" algn="b" rotWithShape="0" blurRad="5080" dist="10160" dir="2700000">
                    <a:srgbClr val="DDDDDD"/>
                  </a:outerShdw>
                </a:effectLst>
                <a:latin typeface="Times New Roman Bold"/>
                <a:ea typeface="Times New Roman Bold"/>
                <a:cs typeface="Times New Roman Bold"/>
                <a:sym typeface="Times New Roman Bold"/>
              </a:rPr>
              <a:t>MA )</a:t>
            </a:r>
          </a:p>
        </p:txBody>
      </p:sp>
      <p:sp>
        <p:nvSpPr>
          <p:cNvPr id="208" name="Shape 208"/>
          <p:cNvSpPr/>
          <p:nvPr>
            <p:ph type="body" idx="4294967295"/>
          </p:nvPr>
        </p:nvSpPr>
        <p:spPr>
          <a:xfrm>
            <a:off x="539750" y="1246187"/>
            <a:ext cx="8075613" cy="48085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9810" indent="-259810" defTabSz="896111">
              <a:lnSpc>
                <a:spcPct val="120000"/>
              </a:lnSpc>
              <a:spcBef>
                <a:spcPts val="1400"/>
              </a:spcBef>
              <a:buChar char="■"/>
              <a:tabLst>
                <a:tab pos="330200" algn="l"/>
              </a:tabLst>
              <a:defRPr sz="1800"/>
            </a:pPr>
            <a:r>
              <a:rPr sz="2352">
                <a:latin typeface="標楷體"/>
                <a:ea typeface="標楷體"/>
                <a:cs typeface="標楷體"/>
                <a:sym typeface="標楷體"/>
              </a:rPr>
              <a:t>移動平均線的定義 </a:t>
            </a:r>
            <a:endParaRPr sz="2352">
              <a:latin typeface="標楷體"/>
              <a:ea typeface="標楷體"/>
              <a:cs typeface="標楷體"/>
              <a:sym typeface="標楷體"/>
            </a:endParaRPr>
          </a:p>
          <a:p>
            <a:pPr lvl="1" marL="651859" indent="-259810" defTabSz="896111">
              <a:lnSpc>
                <a:spcPct val="120000"/>
              </a:lnSpc>
              <a:spcBef>
                <a:spcPts val="1100"/>
              </a:spcBef>
              <a:tabLst>
                <a:tab pos="330200" algn="l"/>
              </a:tabLst>
              <a:defRPr sz="1800"/>
            </a:pPr>
            <a:r>
              <a:rPr sz="1960">
                <a:latin typeface="標楷體"/>
                <a:ea typeface="標楷體"/>
                <a:cs typeface="標楷體"/>
                <a:sym typeface="標楷體"/>
              </a:rPr>
              <a:t>一段期間內市場的平均成本</a:t>
            </a:r>
            <a:endParaRPr sz="1960"/>
          </a:p>
          <a:p>
            <a:pPr lvl="0" marL="259810" indent="-259810" defTabSz="896111">
              <a:lnSpc>
                <a:spcPct val="120000"/>
              </a:lnSpc>
              <a:spcBef>
                <a:spcPts val="1400"/>
              </a:spcBef>
              <a:buChar char="■"/>
              <a:tabLst>
                <a:tab pos="330200" algn="l"/>
              </a:tabLst>
              <a:defRPr sz="1800"/>
            </a:pPr>
            <a:r>
              <a:rPr sz="2352">
                <a:latin typeface="標楷體"/>
                <a:ea typeface="標楷體"/>
                <a:cs typeface="標楷體"/>
                <a:sym typeface="標楷體"/>
              </a:rPr>
              <a:t>移動平均線的計算</a:t>
            </a:r>
            <a:endParaRPr sz="2352">
              <a:latin typeface="標楷體"/>
              <a:ea typeface="標楷體"/>
              <a:cs typeface="標楷體"/>
              <a:sym typeface="標楷體"/>
            </a:endParaRPr>
          </a:p>
          <a:p>
            <a:pPr lvl="1" marL="651859" indent="-259810" defTabSz="896111">
              <a:lnSpc>
                <a:spcPct val="120000"/>
              </a:lnSpc>
              <a:spcBef>
                <a:spcPts val="1100"/>
              </a:spcBef>
              <a:tabLst>
                <a:tab pos="330200" algn="l"/>
              </a:tabLst>
              <a:defRPr sz="1800"/>
            </a:pPr>
            <a:r>
              <a:rPr sz="1960">
                <a:latin typeface="標楷體"/>
                <a:ea typeface="標楷體"/>
                <a:cs typeface="標楷體"/>
                <a:sym typeface="標楷體"/>
              </a:rPr>
              <a:t>簡單</a:t>
            </a:r>
            <a:r>
              <a:rPr sz="1960"/>
              <a:t>MA =  N</a:t>
            </a:r>
            <a:r>
              <a:rPr sz="1960">
                <a:latin typeface="標楷體"/>
                <a:ea typeface="標楷體"/>
                <a:cs typeface="標楷體"/>
                <a:sym typeface="標楷體"/>
              </a:rPr>
              <a:t>日收盤價之總和 </a:t>
            </a:r>
            <a:r>
              <a:rPr sz="1960"/>
              <a:t>/ N</a:t>
            </a:r>
            <a:endParaRPr sz="1960"/>
          </a:p>
          <a:p>
            <a:pPr lvl="0" marL="259810" indent="-259810" defTabSz="896111">
              <a:lnSpc>
                <a:spcPct val="120000"/>
              </a:lnSpc>
              <a:spcBef>
                <a:spcPts val="1400"/>
              </a:spcBef>
              <a:buChar char="■"/>
              <a:tabLst>
                <a:tab pos="330200" algn="l"/>
              </a:tabLst>
              <a:defRPr sz="1800"/>
            </a:pPr>
            <a:r>
              <a:rPr sz="2352">
                <a:latin typeface="標楷體"/>
                <a:ea typeface="標楷體"/>
                <a:cs typeface="標楷體"/>
                <a:sym typeface="標楷體"/>
              </a:rPr>
              <a:t>常用到的移動平均線</a:t>
            </a:r>
            <a:endParaRPr sz="2352">
              <a:latin typeface="標楷體"/>
              <a:ea typeface="標楷體"/>
              <a:cs typeface="標楷體"/>
              <a:sym typeface="標楷體"/>
            </a:endParaRPr>
          </a:p>
          <a:p>
            <a:pPr lvl="1" marL="651859" indent="-259810" defTabSz="896111">
              <a:lnSpc>
                <a:spcPct val="120000"/>
              </a:lnSpc>
              <a:spcBef>
                <a:spcPts val="1100"/>
              </a:spcBef>
              <a:tabLst>
                <a:tab pos="330200" algn="l"/>
              </a:tabLst>
              <a:defRPr sz="1800"/>
            </a:pPr>
            <a:r>
              <a:rPr sz="1960">
                <a:latin typeface="標楷體"/>
                <a:ea typeface="標楷體"/>
                <a:cs typeface="標楷體"/>
                <a:sym typeface="標楷體"/>
              </a:rPr>
              <a:t>日線圖：</a:t>
            </a:r>
            <a:r>
              <a:rPr sz="1960">
                <a:latin typeface="Times New Roman Bold"/>
                <a:ea typeface="Times New Roman Bold"/>
                <a:cs typeface="Times New Roman Bold"/>
                <a:sym typeface="Times New Roman Bold"/>
              </a:rPr>
              <a:t>20</a:t>
            </a:r>
            <a:r>
              <a:rPr sz="1960">
                <a:latin typeface="標楷體"/>
                <a:ea typeface="標楷體"/>
                <a:cs typeface="標楷體"/>
                <a:sym typeface="標楷體"/>
              </a:rPr>
              <a:t>日、</a:t>
            </a:r>
            <a:r>
              <a:rPr sz="1960">
                <a:latin typeface="Times New Roman Bold"/>
                <a:ea typeface="Times New Roman Bold"/>
                <a:cs typeface="Times New Roman Bold"/>
                <a:sym typeface="Times New Roman Bold"/>
              </a:rPr>
              <a:t>60</a:t>
            </a:r>
            <a:r>
              <a:rPr sz="1960">
                <a:latin typeface="標楷體"/>
                <a:ea typeface="標楷體"/>
                <a:cs typeface="標楷體"/>
                <a:sym typeface="標楷體"/>
              </a:rPr>
              <a:t>日、</a:t>
            </a:r>
            <a:r>
              <a:rPr sz="1960">
                <a:latin typeface="Times New Roman Bold"/>
                <a:ea typeface="Times New Roman Bold"/>
                <a:cs typeface="Times New Roman Bold"/>
                <a:sym typeface="Times New Roman Bold"/>
              </a:rPr>
              <a:t>120</a:t>
            </a:r>
            <a:r>
              <a:rPr sz="1960">
                <a:latin typeface="標楷體"/>
                <a:ea typeface="標楷體"/>
                <a:cs typeface="標楷體"/>
                <a:sym typeface="標楷體"/>
              </a:rPr>
              <a:t>日、</a:t>
            </a:r>
            <a:r>
              <a:rPr sz="1960">
                <a:latin typeface="Times New Roman Bold"/>
                <a:ea typeface="Times New Roman Bold"/>
                <a:cs typeface="Times New Roman Bold"/>
                <a:sym typeface="Times New Roman Bold"/>
              </a:rPr>
              <a:t>200</a:t>
            </a:r>
            <a:r>
              <a:rPr sz="1960">
                <a:latin typeface="標楷體"/>
                <a:ea typeface="標楷體"/>
                <a:cs typeface="標楷體"/>
                <a:sym typeface="標楷體"/>
              </a:rPr>
              <a:t>日均線等</a:t>
            </a:r>
            <a:endParaRPr sz="1960">
              <a:latin typeface="Times New Roman Bold"/>
              <a:ea typeface="Times New Roman Bold"/>
              <a:cs typeface="Times New Roman Bold"/>
              <a:sym typeface="Times New Roman Bold"/>
            </a:endParaRPr>
          </a:p>
          <a:p>
            <a:pPr lvl="1" marL="651859" indent="-259810" defTabSz="896111">
              <a:lnSpc>
                <a:spcPct val="120000"/>
              </a:lnSpc>
              <a:spcBef>
                <a:spcPts val="1100"/>
              </a:spcBef>
              <a:tabLst>
                <a:tab pos="330200" algn="l"/>
              </a:tabLst>
              <a:defRPr sz="1800"/>
            </a:pPr>
            <a:r>
              <a:rPr sz="1960">
                <a:latin typeface="標楷體"/>
                <a:ea typeface="標楷體"/>
                <a:cs typeface="標楷體"/>
                <a:sym typeface="標楷體"/>
              </a:rPr>
              <a:t>周線圖：</a:t>
            </a:r>
            <a:r>
              <a:rPr sz="1960">
                <a:latin typeface="Times New Roman Bold"/>
                <a:ea typeface="Times New Roman Bold"/>
                <a:cs typeface="Times New Roman Bold"/>
                <a:sym typeface="Times New Roman Bold"/>
              </a:rPr>
              <a:t>13</a:t>
            </a:r>
            <a:r>
              <a:rPr sz="1960">
                <a:latin typeface="標楷體"/>
                <a:ea typeface="標楷體"/>
                <a:cs typeface="標楷體"/>
                <a:sym typeface="標楷體"/>
              </a:rPr>
              <a:t>周、</a:t>
            </a:r>
            <a:r>
              <a:rPr sz="1960">
                <a:latin typeface="Times New Roman Bold"/>
                <a:ea typeface="Times New Roman Bold"/>
                <a:cs typeface="Times New Roman Bold"/>
                <a:sym typeface="Times New Roman Bold"/>
              </a:rPr>
              <a:t>26</a:t>
            </a:r>
            <a:r>
              <a:rPr sz="1960">
                <a:latin typeface="標楷體"/>
                <a:ea typeface="標楷體"/>
                <a:cs typeface="標楷體"/>
                <a:sym typeface="標楷體"/>
              </a:rPr>
              <a:t>周、 </a:t>
            </a:r>
            <a:r>
              <a:rPr sz="1960">
                <a:latin typeface="Times New Roman Bold"/>
                <a:ea typeface="Times New Roman Bold"/>
                <a:cs typeface="Times New Roman Bold"/>
                <a:sym typeface="Times New Roman Bold"/>
              </a:rPr>
              <a:t>52</a:t>
            </a:r>
            <a:r>
              <a:rPr sz="1960">
                <a:latin typeface="標楷體"/>
                <a:ea typeface="標楷體"/>
                <a:cs typeface="標楷體"/>
                <a:sym typeface="標楷體"/>
              </a:rPr>
              <a:t>周、</a:t>
            </a:r>
            <a:r>
              <a:rPr sz="1960">
                <a:latin typeface="Times New Roman Bold"/>
                <a:ea typeface="Times New Roman Bold"/>
                <a:cs typeface="Times New Roman Bold"/>
                <a:sym typeface="Times New Roman Bold"/>
              </a:rPr>
              <a:t>260</a:t>
            </a:r>
            <a:r>
              <a:rPr sz="1960">
                <a:latin typeface="標楷體"/>
                <a:ea typeface="標楷體"/>
                <a:cs typeface="標楷體"/>
                <a:sym typeface="標楷體"/>
              </a:rPr>
              <a:t>周均線</a:t>
            </a:r>
            <a:endParaRPr sz="1960">
              <a:latin typeface="Times New Roman Bold"/>
              <a:ea typeface="Times New Roman Bold"/>
              <a:cs typeface="Times New Roman Bold"/>
              <a:sym typeface="Times New Roman Bold"/>
            </a:endParaRPr>
          </a:p>
          <a:p>
            <a:pPr lvl="1" marL="651859" indent="-259810" defTabSz="896111">
              <a:lnSpc>
                <a:spcPct val="120000"/>
              </a:lnSpc>
              <a:spcBef>
                <a:spcPts val="1100"/>
              </a:spcBef>
              <a:tabLst>
                <a:tab pos="330200" algn="l"/>
              </a:tabLst>
              <a:defRPr sz="1800"/>
            </a:pPr>
            <a:r>
              <a:rPr sz="1960">
                <a:latin typeface="標楷體"/>
                <a:ea typeface="標楷體"/>
                <a:cs typeface="標楷體"/>
                <a:sym typeface="標楷體"/>
              </a:rPr>
              <a:t>月線圖：</a:t>
            </a:r>
            <a:r>
              <a:rPr sz="1960">
                <a:latin typeface="Times New Roman Bold"/>
                <a:ea typeface="Times New Roman Bold"/>
                <a:cs typeface="Times New Roman Bold"/>
                <a:sym typeface="Times New Roman Bold"/>
              </a:rPr>
              <a:t>12</a:t>
            </a:r>
            <a:r>
              <a:rPr sz="1960">
                <a:latin typeface="標楷體"/>
                <a:ea typeface="標楷體"/>
                <a:cs typeface="標楷體"/>
                <a:sym typeface="標楷體"/>
              </a:rPr>
              <a:t>月、</a:t>
            </a:r>
            <a:r>
              <a:rPr sz="1960">
                <a:latin typeface="Times New Roman Bold"/>
                <a:ea typeface="Times New Roman Bold"/>
                <a:cs typeface="Times New Roman Bold"/>
                <a:sym typeface="Times New Roman Bold"/>
              </a:rPr>
              <a:t>60</a:t>
            </a:r>
            <a:r>
              <a:rPr sz="1960">
                <a:latin typeface="標楷體"/>
                <a:ea typeface="標楷體"/>
                <a:cs typeface="標楷體"/>
                <a:sym typeface="標楷體"/>
              </a:rPr>
              <a:t>月、</a:t>
            </a:r>
            <a:r>
              <a:rPr sz="1960">
                <a:latin typeface="Times New Roman Bold"/>
                <a:ea typeface="Times New Roman Bold"/>
                <a:cs typeface="Times New Roman Bold"/>
                <a:sym typeface="Times New Roman Bold"/>
              </a:rPr>
              <a:t>120</a:t>
            </a:r>
            <a:r>
              <a:rPr sz="1960">
                <a:latin typeface="標楷體"/>
                <a:ea typeface="標楷體"/>
                <a:cs typeface="標楷體"/>
                <a:sym typeface="標楷體"/>
              </a:rPr>
              <a:t>月均線</a:t>
            </a:r>
            <a:endParaRPr sz="1960"/>
          </a:p>
          <a:p>
            <a:pPr lvl="0" marL="259810" indent="-259810" defTabSz="896111">
              <a:lnSpc>
                <a:spcPct val="120000"/>
              </a:lnSpc>
              <a:spcBef>
                <a:spcPts val="800"/>
              </a:spcBef>
              <a:buChar char="■"/>
              <a:tabLst>
                <a:tab pos="330200" algn="l"/>
              </a:tabLst>
              <a:defRPr sz="1800"/>
            </a:pPr>
            <a:r>
              <a:rPr sz="2352">
                <a:latin typeface="標楷體"/>
                <a:ea typeface="標楷體"/>
                <a:cs typeface="標楷體"/>
                <a:sym typeface="標楷體"/>
              </a:rPr>
              <a:t>預先研判均線何時走揚</a:t>
            </a:r>
            <a:r>
              <a:rPr sz="2352">
                <a:latin typeface="Times New Roman Bold"/>
                <a:ea typeface="Times New Roman Bold"/>
                <a:cs typeface="Times New Roman Bold"/>
                <a:sym typeface="Times New Roman Bold"/>
              </a:rPr>
              <a:t>/</a:t>
            </a:r>
            <a:r>
              <a:rPr sz="2352">
                <a:latin typeface="標楷體"/>
                <a:ea typeface="標楷體"/>
                <a:cs typeface="標楷體"/>
                <a:sym typeface="標楷體"/>
              </a:rPr>
              <a:t>支撐或走落</a:t>
            </a:r>
            <a:r>
              <a:rPr sz="2352">
                <a:latin typeface="Times New Roman Bold"/>
                <a:ea typeface="Times New Roman Bold"/>
                <a:cs typeface="Times New Roman Bold"/>
                <a:sym typeface="Times New Roman Bold"/>
              </a:rPr>
              <a:t>/</a:t>
            </a:r>
            <a:r>
              <a:rPr sz="2352">
                <a:latin typeface="標楷體"/>
                <a:ea typeface="標楷體"/>
                <a:cs typeface="標楷體"/>
                <a:sym typeface="標楷體"/>
              </a:rPr>
              <a:t>壓力 </a:t>
            </a:r>
            <a:r>
              <a:rPr sz="2352">
                <a:latin typeface="Times New Roman Bold"/>
                <a:ea typeface="Times New Roman Bold"/>
                <a:cs typeface="Times New Roman Bold"/>
                <a:sym typeface="Times New Roman Bold"/>
              </a:rPr>
              <a:t>(</a:t>
            </a:r>
            <a:r>
              <a:rPr sz="2352">
                <a:latin typeface="標楷體"/>
                <a:ea typeface="標楷體"/>
                <a:cs typeface="標楷體"/>
                <a:sym typeface="標楷體"/>
              </a:rPr>
              <a:t>推算扣抵值</a:t>
            </a:r>
            <a:r>
              <a:rPr sz="2352">
                <a:latin typeface="Times New Roman Bold"/>
                <a:ea typeface="Times New Roman Bold"/>
                <a:cs typeface="Times New Roman Bold"/>
                <a:sym typeface="Times New Roman Bold"/>
              </a:rPr>
              <a:t>)</a:t>
            </a:r>
          </a:p>
        </p:txBody>
      </p:sp>
    </p:spTree>
  </p:cSld>
  <p:clrMapOvr>
    <a:masterClrMapping/>
  </p:clrMapOvr>
  <p:transition spd="fast" advClick="1">
    <p:wipe dir="r"/>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18</a:t>
            </a:r>
          </a:p>
        </p:txBody>
      </p:sp>
      <p:sp>
        <p:nvSpPr>
          <p:cNvPr id="211" name="Shape 211"/>
          <p:cNvSpPr/>
          <p:nvPr>
            <p:ph type="title" idx="4294967295"/>
          </p:nvPr>
        </p:nvSpPr>
        <p:spPr>
          <a:xfrm>
            <a:off x="611187" y="571500"/>
            <a:ext cx="6697663" cy="227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365760">
              <a:defRPr sz="1200">
                <a:effectLst>
                  <a:outerShdw sx="100000" sy="100000" kx="0" ky="0" algn="b" rotWithShape="0" blurRad="5080" dist="10160" dir="2700000">
                    <a:srgbClr val="DDDDDD"/>
                  </a:outerShdw>
                </a:effectLst>
              </a:defRPr>
            </a:lvl1pPr>
          </a:lstStyle>
          <a:p>
            <a:pPr lvl="0">
              <a:defRPr sz="1800">
                <a:effectLst/>
              </a:defRPr>
            </a:pPr>
            <a:r>
              <a:rPr sz="1200">
                <a:effectLst>
                  <a:outerShdw sx="100000" sy="100000" kx="0" ky="0" algn="b" rotWithShape="0" blurRad="5080" dist="10160" dir="2700000">
                    <a:srgbClr val="DDDDDD"/>
                  </a:outerShdw>
                </a:effectLst>
              </a:rPr>
              <a:t>短、中，長期平均線</a:t>
            </a:r>
          </a:p>
        </p:txBody>
      </p:sp>
      <p:sp>
        <p:nvSpPr>
          <p:cNvPr id="212" name="Shape 212"/>
          <p:cNvSpPr/>
          <p:nvPr>
            <p:ph type="body" idx="4294967295"/>
          </p:nvPr>
        </p:nvSpPr>
        <p:spPr>
          <a:xfrm>
            <a:off x="539750" y="1163637"/>
            <a:ext cx="8075613" cy="39830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65112" indent="-265112">
              <a:lnSpc>
                <a:spcPct val="120000"/>
              </a:lnSpc>
              <a:spcBef>
                <a:spcPts val="1400"/>
              </a:spcBef>
              <a:buChar char="■"/>
              <a:tabLst>
                <a:tab pos="342900" algn="l"/>
              </a:tabLst>
              <a:defRPr sz="1800"/>
            </a:pPr>
            <a:r>
              <a:rPr sz="2400">
                <a:solidFill>
                  <a:srgbClr val="008000"/>
                </a:solidFill>
                <a:latin typeface="標楷體"/>
                <a:ea typeface="標楷體"/>
                <a:cs typeface="標楷體"/>
                <a:sym typeface="標楷體"/>
              </a:rPr>
              <a:t>黃金交叉</a:t>
            </a:r>
            <a:r>
              <a:rPr sz="2400">
                <a:latin typeface="標楷體"/>
                <a:ea typeface="標楷體"/>
                <a:cs typeface="標楷體"/>
                <a:sym typeface="標楷體"/>
              </a:rPr>
              <a:t>： 短期移動平均線向上突破長期移動平均線</a:t>
            </a:r>
            <a:endParaRPr sz="2400">
              <a:latin typeface="標楷體"/>
              <a:ea typeface="標楷體"/>
              <a:cs typeface="標楷體"/>
              <a:sym typeface="標楷體"/>
            </a:endParaRPr>
          </a:p>
          <a:p>
            <a:pPr lvl="0" marL="265112" indent="-265112">
              <a:lnSpc>
                <a:spcPct val="120000"/>
              </a:lnSpc>
              <a:spcBef>
                <a:spcPts val="1400"/>
              </a:spcBef>
              <a:buChar char="■"/>
              <a:tabLst>
                <a:tab pos="342900" algn="l"/>
              </a:tabLst>
              <a:defRPr sz="1800"/>
            </a:pPr>
            <a:r>
              <a:rPr sz="2400">
                <a:solidFill>
                  <a:srgbClr val="008000"/>
                </a:solidFill>
                <a:latin typeface="標楷體"/>
                <a:ea typeface="標楷體"/>
                <a:cs typeface="標楷體"/>
                <a:sym typeface="標楷體"/>
              </a:rPr>
              <a:t>主升段</a:t>
            </a:r>
            <a:r>
              <a:rPr sz="2400">
                <a:latin typeface="標楷體"/>
                <a:ea typeface="標楷體"/>
                <a:cs typeface="標楷體"/>
                <a:sym typeface="標楷體"/>
              </a:rPr>
              <a:t>： 短、中、長期均線都呈多頭走勢</a:t>
            </a:r>
            <a:endParaRPr sz="2400">
              <a:latin typeface="標楷體"/>
              <a:ea typeface="標楷體"/>
              <a:cs typeface="標楷體"/>
              <a:sym typeface="標楷體"/>
            </a:endParaRPr>
          </a:p>
          <a:p>
            <a:pPr lvl="0" marL="265112" indent="-265112">
              <a:lnSpc>
                <a:spcPct val="120000"/>
              </a:lnSpc>
              <a:spcBef>
                <a:spcPts val="1400"/>
              </a:spcBef>
              <a:buChar char="■"/>
              <a:tabLst>
                <a:tab pos="342900" algn="l"/>
              </a:tabLst>
              <a:defRPr sz="1800"/>
            </a:pPr>
            <a:r>
              <a:rPr sz="2400">
                <a:solidFill>
                  <a:srgbClr val="FF0000"/>
                </a:solidFill>
                <a:latin typeface="標楷體"/>
                <a:ea typeface="標楷體"/>
                <a:cs typeface="標楷體"/>
                <a:sym typeface="標楷體"/>
              </a:rPr>
              <a:t>死亡交叉</a:t>
            </a:r>
            <a:r>
              <a:rPr sz="2400">
                <a:latin typeface="標楷體"/>
                <a:ea typeface="標楷體"/>
                <a:cs typeface="標楷體"/>
                <a:sym typeface="標楷體"/>
              </a:rPr>
              <a:t>： 短期移動平均線向下跌破長期移動平均線</a:t>
            </a:r>
            <a:endParaRPr sz="2400">
              <a:latin typeface="標楷體"/>
              <a:ea typeface="標楷體"/>
              <a:cs typeface="標楷體"/>
              <a:sym typeface="標楷體"/>
            </a:endParaRPr>
          </a:p>
          <a:p>
            <a:pPr lvl="0" marL="265112" indent="-265112">
              <a:lnSpc>
                <a:spcPct val="120000"/>
              </a:lnSpc>
              <a:spcBef>
                <a:spcPts val="1400"/>
              </a:spcBef>
              <a:buChar char="■"/>
              <a:tabLst>
                <a:tab pos="342900" algn="l"/>
              </a:tabLst>
              <a:defRPr sz="1800"/>
            </a:pPr>
            <a:r>
              <a:rPr sz="2400">
                <a:solidFill>
                  <a:srgbClr val="FF0000"/>
                </a:solidFill>
                <a:latin typeface="標楷體"/>
                <a:ea typeface="標楷體"/>
                <a:cs typeface="標楷體"/>
                <a:sym typeface="標楷體"/>
              </a:rPr>
              <a:t>主跌段</a:t>
            </a:r>
            <a:r>
              <a:rPr sz="2400">
                <a:latin typeface="標楷體"/>
                <a:ea typeface="標楷體"/>
                <a:cs typeface="標楷體"/>
                <a:sym typeface="標楷體"/>
              </a:rPr>
              <a:t>： 短、中、長期均線都呈空頭走勢</a:t>
            </a:r>
          </a:p>
        </p:txBody>
      </p:sp>
    </p:spTree>
  </p:cSld>
  <p:clrMapOvr>
    <a:masterClrMapping/>
  </p:clrMapOvr>
  <p:transition spd="fast" advClick="1">
    <p:wipe dir="r"/>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idx="4294967295"/>
          </p:nvPr>
        </p:nvSpPr>
        <p:spPr>
          <a:xfrm>
            <a:off x="611187" y="260350"/>
            <a:ext cx="73453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DDDDDD"/>
                  </a:outerShdw>
                </a:effectLst>
              </a:defRPr>
            </a:lvl1pPr>
          </a:lstStyle>
          <a:p>
            <a:pPr lvl="0">
              <a:defRPr sz="1800">
                <a:effectLst/>
              </a:defRPr>
            </a:pPr>
            <a:r>
              <a:rPr sz="3000">
                <a:effectLst>
                  <a:outerShdw sx="100000" sy="100000" kx="0" ky="0" algn="b" rotWithShape="0" blurRad="12700" dist="25400" dir="2700000">
                    <a:srgbClr val="DDDDDD"/>
                  </a:outerShdw>
                </a:effectLst>
              </a:rPr>
              <a:t>月季線黃金交叉操作實例</a:t>
            </a:r>
          </a:p>
        </p:txBody>
      </p:sp>
      <p:sp>
        <p:nvSpPr>
          <p:cNvPr id="215" name="Shape 215"/>
          <p:cNvSpPr/>
          <p:nvPr>
            <p:ph type="body" idx="4294967295"/>
          </p:nvPr>
        </p:nvSpPr>
        <p:spPr>
          <a:xfrm>
            <a:off x="611187" y="1125537"/>
            <a:ext cx="7993063" cy="50006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300"/>
              </a:spcBef>
              <a:buChar char="■"/>
              <a:defRPr sz="1800"/>
            </a:pPr>
            <a:r>
              <a:rPr sz="1600">
                <a:latin typeface="標楷體"/>
                <a:ea typeface="標楷體"/>
                <a:cs typeface="標楷體"/>
                <a:sym typeface="標楷體"/>
              </a:rPr>
              <a:t>季線經過一段時間的往下走後，即將往上走，此時月線突破季線的時點就叫黃金交叉，所謂假的黃金交叉是季線仍然往下，只是短時間急速反彈造成月線往上突破季線，這意義比較不大。</a:t>
            </a:r>
            <a:endParaRPr sz="1600"/>
          </a:p>
          <a:p>
            <a:pPr lvl="0" marL="274320" indent="-274320">
              <a:spcBef>
                <a:spcPts val="300"/>
              </a:spcBef>
              <a:buChar char="■"/>
              <a:defRPr sz="1800"/>
            </a:pPr>
            <a:r>
              <a:rPr sz="1600">
                <a:latin typeface="標楷體"/>
                <a:ea typeface="標楷體"/>
                <a:cs typeface="標楷體"/>
                <a:sym typeface="標楷體"/>
              </a:rPr>
              <a:t>若季線一直上漲當中，但曾經死亡交叉之後再度黃金交叉，其實也都是多頭當中持續加碼的買點。但若季線快接近下彎時，這樣的買點就要小心一些。</a:t>
            </a:r>
          </a:p>
        </p:txBody>
      </p:sp>
      <p:sp>
        <p:nvSpPr>
          <p:cNvPr id="216" name="Shape 216"/>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788987">
              <a:defRPr sz="1200"/>
            </a:lvl1pPr>
          </a:lstStyle>
          <a:p>
            <a:pPr lvl="0">
              <a:defRPr sz="1800"/>
            </a:pPr>
            <a:r>
              <a:rPr sz="1200"/>
              <a:t>19</a:t>
            </a:r>
          </a:p>
        </p:txBody>
      </p:sp>
      <p:pic>
        <p:nvPicPr>
          <p:cNvPr id="217" name="image.png"/>
          <p:cNvPicPr/>
          <p:nvPr/>
        </p:nvPicPr>
        <p:blipFill>
          <a:blip r:embed="rId2">
            <a:extLst/>
          </a:blip>
          <a:stretch>
            <a:fillRect/>
          </a:stretch>
        </p:blipFill>
        <p:spPr>
          <a:xfrm>
            <a:off x="449262" y="2420937"/>
            <a:ext cx="8604251" cy="2055813"/>
          </a:xfrm>
          <a:prstGeom prst="rect">
            <a:avLst/>
          </a:prstGeom>
          <a:ln w="12700">
            <a:miter lim="400000"/>
          </a:ln>
        </p:spPr>
      </p:pic>
      <p:pic>
        <p:nvPicPr>
          <p:cNvPr id="218" name="image.png"/>
          <p:cNvPicPr/>
          <p:nvPr/>
        </p:nvPicPr>
        <p:blipFill>
          <a:blip r:embed="rId3">
            <a:extLst/>
          </a:blip>
          <a:stretch>
            <a:fillRect/>
          </a:stretch>
        </p:blipFill>
        <p:spPr>
          <a:xfrm>
            <a:off x="419100" y="4476750"/>
            <a:ext cx="8604250" cy="2265363"/>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20</a:t>
            </a:r>
          </a:p>
        </p:txBody>
      </p:sp>
      <p:pic>
        <p:nvPicPr>
          <p:cNvPr id="221" name="class_ma01.png" descr="http://www.dsol.net/img/class_ma01.gif"/>
          <p:cNvPicPr/>
          <p:nvPr/>
        </p:nvPicPr>
        <p:blipFill>
          <a:blip r:embed="rId2">
            <a:extLst/>
          </a:blip>
          <a:stretch>
            <a:fillRect/>
          </a:stretch>
        </p:blipFill>
        <p:spPr>
          <a:xfrm>
            <a:off x="1042987" y="1341437"/>
            <a:ext cx="7858126" cy="2428876"/>
          </a:xfrm>
          <a:prstGeom prst="rect">
            <a:avLst/>
          </a:prstGeom>
          <a:ln w="12700">
            <a:miter lim="400000"/>
          </a:ln>
        </p:spPr>
      </p:pic>
      <p:sp>
        <p:nvSpPr>
          <p:cNvPr id="222" name="Shape 222"/>
          <p:cNvSpPr/>
          <p:nvPr>
            <p:ph type="title" idx="4294967295"/>
          </p:nvPr>
        </p:nvSpPr>
        <p:spPr>
          <a:xfrm>
            <a:off x="611187" y="274637"/>
            <a:ext cx="66976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just">
              <a:defRPr sz="1800"/>
            </a:pPr>
            <a:r>
              <a:rPr sz="3000">
                <a:effectLst>
                  <a:outerShdw sx="100000" sy="100000" kx="0" ky="0" algn="b" rotWithShape="0" blurRad="12700" dist="25400" dir="2700000">
                    <a:srgbClr val="DDDDDD"/>
                  </a:outerShdw>
                </a:effectLst>
              </a:rPr>
              <a:t>平均線的運用</a:t>
            </a:r>
            <a:r>
              <a:rPr sz="3000">
                <a:effectLst>
                  <a:outerShdw sx="100000" sy="100000" kx="0" ky="0" algn="b" rotWithShape="0" blurRad="12700" dist="25400" dir="2700000">
                    <a:srgbClr val="DDDDDD"/>
                  </a:outerShdw>
                </a:effectLst>
              </a:rPr>
              <a:t>—</a:t>
            </a:r>
            <a:r>
              <a:rPr sz="3000">
                <a:effectLst>
                  <a:outerShdw sx="100000" sy="100000" kx="0" ky="0" algn="b" rotWithShape="0" blurRad="12700" dist="25400" dir="2700000">
                    <a:srgbClr val="DDDDDD"/>
                  </a:outerShdw>
                </a:effectLst>
              </a:rPr>
              <a:t>葛蘭碧八大法則</a:t>
            </a:r>
          </a:p>
        </p:txBody>
      </p:sp>
      <p:grpSp>
        <p:nvGrpSpPr>
          <p:cNvPr id="290" name="Group 290"/>
          <p:cNvGrpSpPr/>
          <p:nvPr/>
        </p:nvGrpSpPr>
        <p:grpSpPr>
          <a:xfrm>
            <a:off x="1071562" y="3786187"/>
            <a:ext cx="7759701" cy="2438401"/>
            <a:chOff x="0" y="0"/>
            <a:chExt cx="7759700" cy="2438400"/>
          </a:xfrm>
        </p:grpSpPr>
        <p:grpSp>
          <p:nvGrpSpPr>
            <p:cNvPr id="225" name="Group 225"/>
            <p:cNvGrpSpPr/>
            <p:nvPr/>
          </p:nvGrpSpPr>
          <p:grpSpPr>
            <a:xfrm>
              <a:off x="0" y="0"/>
              <a:ext cx="400050" cy="1219200"/>
              <a:chOff x="0" y="0"/>
              <a:chExt cx="400050" cy="1219200"/>
            </a:xfrm>
          </p:grpSpPr>
          <p:sp>
            <p:nvSpPr>
              <p:cNvPr id="223" name="Shape 223"/>
              <p:cNvSpPr/>
              <p:nvPr/>
            </p:nvSpPr>
            <p:spPr>
              <a:xfrm>
                <a:off x="0" y="0"/>
                <a:ext cx="400050" cy="1219200"/>
              </a:xfrm>
              <a:prstGeom prst="rect">
                <a:avLst/>
              </a:prstGeom>
              <a:solidFill>
                <a:srgbClr val="E8E8ED"/>
              </a:solidFill>
              <a:ln w="12700" cap="flat">
                <a:noFill/>
                <a:miter lim="400000"/>
              </a:ln>
              <a:effectLst/>
            </p:spPr>
            <p:txBody>
              <a:bodyPr wrap="square" lIns="0" tIns="0" rIns="0" bIns="0" numCol="1" anchor="ctr">
                <a:noAutofit/>
              </a:bodyPr>
              <a:lstStyle/>
              <a:p>
                <a:pPr lvl="0">
                  <a:defRPr sz="1400">
                    <a:solidFill>
                      <a:srgbClr val="FF0000"/>
                    </a:solidFill>
                    <a:latin typeface="Arial Bold"/>
                    <a:ea typeface="Arial Bold"/>
                    <a:cs typeface="Arial Bold"/>
                    <a:sym typeface="Arial Bold"/>
                  </a:defRPr>
                </a:pPr>
              </a:p>
            </p:txBody>
          </p:sp>
          <p:sp>
            <p:nvSpPr>
              <p:cNvPr id="224" name="Shape 224"/>
              <p:cNvSpPr/>
              <p:nvPr/>
            </p:nvSpPr>
            <p:spPr>
              <a:xfrm>
                <a:off x="0" y="365690"/>
                <a:ext cx="400050" cy="487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defRPr sz="1800"/>
                </a:pPr>
                <a:r>
                  <a:rPr sz="1400">
                    <a:solidFill>
                      <a:srgbClr val="FF0000"/>
                    </a:solidFill>
                    <a:latin typeface="標楷體"/>
                    <a:ea typeface="標楷體"/>
                    <a:cs typeface="標楷體"/>
                    <a:sym typeface="標楷體"/>
                  </a:rPr>
                  <a:t>買</a:t>
                </a:r>
                <a:br>
                  <a:rPr sz="1400">
                    <a:solidFill>
                      <a:srgbClr val="FF0000"/>
                    </a:solidFill>
                    <a:latin typeface="標楷體"/>
                    <a:ea typeface="標楷體"/>
                    <a:cs typeface="標楷體"/>
                    <a:sym typeface="標楷體"/>
                  </a:rPr>
                </a:br>
                <a:r>
                  <a:rPr sz="1400">
                    <a:solidFill>
                      <a:srgbClr val="FF0000"/>
                    </a:solidFill>
                    <a:latin typeface="標楷體"/>
                    <a:ea typeface="標楷體"/>
                    <a:cs typeface="標楷體"/>
                    <a:sym typeface="標楷體"/>
                  </a:rPr>
                  <a:t>點</a:t>
                </a:r>
              </a:p>
            </p:txBody>
          </p:sp>
        </p:grpSp>
        <p:grpSp>
          <p:nvGrpSpPr>
            <p:cNvPr id="228" name="Group 228"/>
            <p:cNvGrpSpPr/>
            <p:nvPr/>
          </p:nvGrpSpPr>
          <p:grpSpPr>
            <a:xfrm>
              <a:off x="400050" y="-1"/>
              <a:ext cx="371475" cy="304801"/>
              <a:chOff x="0" y="0"/>
              <a:chExt cx="371475" cy="304800"/>
            </a:xfrm>
          </p:grpSpPr>
          <p:sp>
            <p:nvSpPr>
              <p:cNvPr id="226" name="Shape 226"/>
              <p:cNvSpPr/>
              <p:nvPr/>
            </p:nvSpPr>
            <p:spPr>
              <a:xfrm>
                <a:off x="0" y="0"/>
                <a:ext cx="371475" cy="304800"/>
              </a:xfrm>
              <a:prstGeom prst="rect">
                <a:avLst/>
              </a:prstGeom>
              <a:solidFill>
                <a:srgbClr val="E8E8ED"/>
              </a:solidFill>
              <a:ln w="12700" cap="flat">
                <a:noFill/>
                <a:miter lim="400000"/>
              </a:ln>
              <a:effectLst/>
            </p:spPr>
            <p:txBody>
              <a:bodyPr wrap="square" lIns="0" tIns="0" rIns="0" bIns="0" numCol="1" anchor="t">
                <a:noAutofit/>
              </a:bodyPr>
              <a:lstStyle/>
              <a:p>
                <a:pPr lvl="0">
                  <a:defRPr sz="1400">
                    <a:solidFill>
                      <a:srgbClr val="FF0000"/>
                    </a:solidFill>
                  </a:defRPr>
                </a:pPr>
              </a:p>
            </p:txBody>
          </p:sp>
          <p:sp>
            <p:nvSpPr>
              <p:cNvPr id="227" name="Shape 227"/>
              <p:cNvSpPr/>
              <p:nvPr/>
            </p:nvSpPr>
            <p:spPr>
              <a:xfrm>
                <a:off x="0" y="0"/>
                <a:ext cx="3714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FF0000"/>
                    </a:solidFill>
                  </a:defRPr>
                </a:lvl1pPr>
              </a:lstStyle>
              <a:p>
                <a:pPr lvl="0">
                  <a:defRPr sz="1800">
                    <a:solidFill>
                      <a:srgbClr val="000000"/>
                    </a:solidFill>
                  </a:defRPr>
                </a:pPr>
                <a:r>
                  <a:rPr sz="1400">
                    <a:solidFill>
                      <a:srgbClr val="FF0000"/>
                    </a:solidFill>
                  </a:rPr>
                  <a:t>1.</a:t>
                </a:r>
              </a:p>
            </p:txBody>
          </p:sp>
        </p:grpSp>
        <p:grpSp>
          <p:nvGrpSpPr>
            <p:cNvPr id="231" name="Group 231"/>
            <p:cNvGrpSpPr/>
            <p:nvPr/>
          </p:nvGrpSpPr>
          <p:grpSpPr>
            <a:xfrm>
              <a:off x="771525" y="-1"/>
              <a:ext cx="6988175" cy="304801"/>
              <a:chOff x="0" y="0"/>
              <a:chExt cx="6988175" cy="304800"/>
            </a:xfrm>
          </p:grpSpPr>
          <p:sp>
            <p:nvSpPr>
              <p:cNvPr id="229" name="Shape 229"/>
              <p:cNvSpPr/>
              <p:nvPr/>
            </p:nvSpPr>
            <p:spPr>
              <a:xfrm>
                <a:off x="0" y="0"/>
                <a:ext cx="6988175" cy="304800"/>
              </a:xfrm>
              <a:prstGeom prst="rect">
                <a:avLst/>
              </a:prstGeom>
              <a:solidFill>
                <a:srgbClr val="E8E8ED"/>
              </a:solidFill>
              <a:ln w="12700" cap="flat">
                <a:noFill/>
                <a:miter lim="400000"/>
              </a:ln>
              <a:effectLst/>
            </p:spPr>
            <p:txBody>
              <a:bodyPr wrap="square" lIns="0" tIns="0" rIns="0" bIns="0" numCol="1" anchor="t">
                <a:noAutofit/>
              </a:bodyPr>
              <a:lstStyle/>
              <a:p>
                <a:pPr lvl="0">
                  <a:defRPr sz="1400"/>
                </a:pPr>
              </a:p>
            </p:txBody>
          </p:sp>
          <p:sp>
            <p:nvSpPr>
              <p:cNvPr id="230" name="Shape 230"/>
              <p:cNvSpPr/>
              <p:nvPr/>
            </p:nvSpPr>
            <p:spPr>
              <a:xfrm>
                <a:off x="0" y="0"/>
                <a:ext cx="6988175" cy="271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標楷體"/>
                    <a:ea typeface="標楷體"/>
                    <a:cs typeface="標楷體"/>
                    <a:sym typeface="標楷體"/>
                  </a:defRPr>
                </a:lvl1pPr>
              </a:lstStyle>
              <a:p>
                <a:pPr lvl="0">
                  <a:defRPr sz="1800"/>
                </a:pPr>
                <a:r>
                  <a:rPr sz="1400"/>
                  <a:t>平均線由下降的趨勢逐漸走平，並且出現上揚的趨勢，且Ｋ線由下往上突破平均線時。</a:t>
                </a:r>
              </a:p>
            </p:txBody>
          </p:sp>
        </p:grpSp>
        <p:grpSp>
          <p:nvGrpSpPr>
            <p:cNvPr id="234" name="Group 234"/>
            <p:cNvGrpSpPr/>
            <p:nvPr/>
          </p:nvGrpSpPr>
          <p:grpSpPr>
            <a:xfrm>
              <a:off x="400050" y="304799"/>
              <a:ext cx="371475" cy="304801"/>
              <a:chOff x="0" y="0"/>
              <a:chExt cx="371475" cy="304800"/>
            </a:xfrm>
          </p:grpSpPr>
          <p:sp>
            <p:nvSpPr>
              <p:cNvPr id="232" name="Shape 232"/>
              <p:cNvSpPr/>
              <p:nvPr/>
            </p:nvSpPr>
            <p:spPr>
              <a:xfrm>
                <a:off x="0" y="0"/>
                <a:ext cx="371475" cy="304800"/>
              </a:xfrm>
              <a:prstGeom prst="rect">
                <a:avLst/>
              </a:prstGeom>
              <a:solidFill>
                <a:srgbClr val="CDCDDA"/>
              </a:solidFill>
              <a:ln w="12700" cap="flat">
                <a:noFill/>
                <a:miter lim="400000"/>
              </a:ln>
              <a:effectLst/>
            </p:spPr>
            <p:txBody>
              <a:bodyPr wrap="square" lIns="0" tIns="0" rIns="0" bIns="0" numCol="1" anchor="t">
                <a:noAutofit/>
              </a:bodyPr>
              <a:lstStyle/>
              <a:p>
                <a:pPr lvl="0">
                  <a:defRPr sz="1400">
                    <a:solidFill>
                      <a:srgbClr val="FF0000"/>
                    </a:solidFill>
                  </a:defRPr>
                </a:pPr>
              </a:p>
            </p:txBody>
          </p:sp>
          <p:sp>
            <p:nvSpPr>
              <p:cNvPr id="233" name="Shape 233"/>
              <p:cNvSpPr/>
              <p:nvPr/>
            </p:nvSpPr>
            <p:spPr>
              <a:xfrm>
                <a:off x="0" y="0"/>
                <a:ext cx="3714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FF0000"/>
                    </a:solidFill>
                  </a:defRPr>
                </a:lvl1pPr>
              </a:lstStyle>
              <a:p>
                <a:pPr lvl="0">
                  <a:defRPr sz="1800">
                    <a:solidFill>
                      <a:srgbClr val="000000"/>
                    </a:solidFill>
                  </a:defRPr>
                </a:pPr>
                <a:r>
                  <a:rPr sz="1400">
                    <a:solidFill>
                      <a:srgbClr val="FF0000"/>
                    </a:solidFill>
                  </a:rPr>
                  <a:t>2.</a:t>
                </a:r>
              </a:p>
            </p:txBody>
          </p:sp>
        </p:grpSp>
        <p:grpSp>
          <p:nvGrpSpPr>
            <p:cNvPr id="237" name="Group 237"/>
            <p:cNvGrpSpPr/>
            <p:nvPr/>
          </p:nvGrpSpPr>
          <p:grpSpPr>
            <a:xfrm>
              <a:off x="771525" y="304799"/>
              <a:ext cx="6988175" cy="304801"/>
              <a:chOff x="0" y="0"/>
              <a:chExt cx="6988175" cy="304800"/>
            </a:xfrm>
          </p:grpSpPr>
          <p:sp>
            <p:nvSpPr>
              <p:cNvPr id="235" name="Shape 235"/>
              <p:cNvSpPr/>
              <p:nvPr/>
            </p:nvSpPr>
            <p:spPr>
              <a:xfrm>
                <a:off x="0" y="0"/>
                <a:ext cx="6988175" cy="304800"/>
              </a:xfrm>
              <a:prstGeom prst="rect">
                <a:avLst/>
              </a:prstGeom>
              <a:solidFill>
                <a:srgbClr val="CDCDDA"/>
              </a:solidFill>
              <a:ln w="12700" cap="flat">
                <a:noFill/>
                <a:miter lim="400000"/>
              </a:ln>
              <a:effectLst/>
            </p:spPr>
            <p:txBody>
              <a:bodyPr wrap="square" lIns="0" tIns="0" rIns="0" bIns="0" numCol="1" anchor="t">
                <a:noAutofit/>
              </a:bodyPr>
              <a:lstStyle/>
              <a:p>
                <a:pPr lvl="0">
                  <a:defRPr sz="1400"/>
                </a:pPr>
              </a:p>
            </p:txBody>
          </p:sp>
          <p:sp>
            <p:nvSpPr>
              <p:cNvPr id="236" name="Shape 236"/>
              <p:cNvSpPr/>
              <p:nvPr/>
            </p:nvSpPr>
            <p:spPr>
              <a:xfrm>
                <a:off x="0" y="0"/>
                <a:ext cx="6988175" cy="271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標楷體"/>
                    <a:ea typeface="標楷體"/>
                    <a:cs typeface="標楷體"/>
                    <a:sym typeface="標楷體"/>
                  </a:defRPr>
                </a:lvl1pPr>
              </a:lstStyle>
              <a:p>
                <a:pPr lvl="0">
                  <a:defRPr sz="1800"/>
                </a:pPr>
                <a:r>
                  <a:rPr sz="1400"/>
                  <a:t>平均線維持上升趨勢，Ｋ線下跌觸及平均線而跌不下去時。</a:t>
                </a:r>
              </a:p>
            </p:txBody>
          </p:sp>
        </p:grpSp>
        <p:grpSp>
          <p:nvGrpSpPr>
            <p:cNvPr id="240" name="Group 240"/>
            <p:cNvGrpSpPr/>
            <p:nvPr/>
          </p:nvGrpSpPr>
          <p:grpSpPr>
            <a:xfrm>
              <a:off x="400050" y="609599"/>
              <a:ext cx="371475" cy="304801"/>
              <a:chOff x="0" y="0"/>
              <a:chExt cx="371475" cy="304800"/>
            </a:xfrm>
          </p:grpSpPr>
          <p:sp>
            <p:nvSpPr>
              <p:cNvPr id="238" name="Shape 238"/>
              <p:cNvSpPr/>
              <p:nvPr/>
            </p:nvSpPr>
            <p:spPr>
              <a:xfrm>
                <a:off x="0" y="0"/>
                <a:ext cx="371475" cy="304800"/>
              </a:xfrm>
              <a:prstGeom prst="rect">
                <a:avLst/>
              </a:prstGeom>
              <a:solidFill>
                <a:srgbClr val="E8E8ED"/>
              </a:solidFill>
              <a:ln w="12700" cap="flat">
                <a:noFill/>
                <a:miter lim="400000"/>
              </a:ln>
              <a:effectLst/>
            </p:spPr>
            <p:txBody>
              <a:bodyPr wrap="square" lIns="0" tIns="0" rIns="0" bIns="0" numCol="1" anchor="t">
                <a:noAutofit/>
              </a:bodyPr>
              <a:lstStyle/>
              <a:p>
                <a:pPr lvl="0">
                  <a:defRPr sz="1400">
                    <a:solidFill>
                      <a:srgbClr val="FF0000"/>
                    </a:solidFill>
                  </a:defRPr>
                </a:pPr>
              </a:p>
            </p:txBody>
          </p:sp>
          <p:sp>
            <p:nvSpPr>
              <p:cNvPr id="239" name="Shape 239"/>
              <p:cNvSpPr/>
              <p:nvPr/>
            </p:nvSpPr>
            <p:spPr>
              <a:xfrm>
                <a:off x="0" y="0"/>
                <a:ext cx="3714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FF0000"/>
                    </a:solidFill>
                  </a:defRPr>
                </a:lvl1pPr>
              </a:lstStyle>
              <a:p>
                <a:pPr lvl="0">
                  <a:defRPr sz="1800">
                    <a:solidFill>
                      <a:srgbClr val="000000"/>
                    </a:solidFill>
                  </a:defRPr>
                </a:pPr>
                <a:r>
                  <a:rPr sz="1400">
                    <a:solidFill>
                      <a:srgbClr val="FF0000"/>
                    </a:solidFill>
                  </a:rPr>
                  <a:t>3.</a:t>
                </a:r>
              </a:p>
            </p:txBody>
          </p:sp>
        </p:grpSp>
        <p:grpSp>
          <p:nvGrpSpPr>
            <p:cNvPr id="243" name="Group 243"/>
            <p:cNvGrpSpPr/>
            <p:nvPr/>
          </p:nvGrpSpPr>
          <p:grpSpPr>
            <a:xfrm>
              <a:off x="771525" y="609599"/>
              <a:ext cx="6988175" cy="304801"/>
              <a:chOff x="0" y="0"/>
              <a:chExt cx="6988175" cy="304800"/>
            </a:xfrm>
          </p:grpSpPr>
          <p:sp>
            <p:nvSpPr>
              <p:cNvPr id="241" name="Shape 241"/>
              <p:cNvSpPr/>
              <p:nvPr/>
            </p:nvSpPr>
            <p:spPr>
              <a:xfrm>
                <a:off x="0" y="0"/>
                <a:ext cx="6988175" cy="304800"/>
              </a:xfrm>
              <a:prstGeom prst="rect">
                <a:avLst/>
              </a:prstGeom>
              <a:solidFill>
                <a:srgbClr val="E8E8ED"/>
              </a:solidFill>
              <a:ln w="12700" cap="flat">
                <a:noFill/>
                <a:miter lim="400000"/>
              </a:ln>
              <a:effectLst/>
            </p:spPr>
            <p:txBody>
              <a:bodyPr wrap="square" lIns="0" tIns="0" rIns="0" bIns="0" numCol="1" anchor="t">
                <a:noAutofit/>
              </a:bodyPr>
              <a:lstStyle/>
              <a:p>
                <a:pPr lvl="0">
                  <a:defRPr sz="1400"/>
                </a:pPr>
              </a:p>
            </p:txBody>
          </p:sp>
          <p:sp>
            <p:nvSpPr>
              <p:cNvPr id="242" name="Shape 242"/>
              <p:cNvSpPr/>
              <p:nvPr/>
            </p:nvSpPr>
            <p:spPr>
              <a:xfrm>
                <a:off x="0" y="0"/>
                <a:ext cx="6988175" cy="271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標楷體"/>
                    <a:ea typeface="標楷體"/>
                    <a:cs typeface="標楷體"/>
                    <a:sym typeface="標楷體"/>
                  </a:defRPr>
                </a:lvl1pPr>
              </a:lstStyle>
              <a:p>
                <a:pPr lvl="0">
                  <a:defRPr sz="1800"/>
                </a:pPr>
                <a:r>
                  <a:rPr sz="1400"/>
                  <a:t>平均線維持上升趨勢，Ｋ線向下跌破平均線不遠，即獲得支撐反彈。</a:t>
                </a:r>
              </a:p>
            </p:txBody>
          </p:sp>
        </p:grpSp>
        <p:grpSp>
          <p:nvGrpSpPr>
            <p:cNvPr id="246" name="Group 246"/>
            <p:cNvGrpSpPr/>
            <p:nvPr/>
          </p:nvGrpSpPr>
          <p:grpSpPr>
            <a:xfrm>
              <a:off x="400050" y="914399"/>
              <a:ext cx="371475" cy="304801"/>
              <a:chOff x="0" y="0"/>
              <a:chExt cx="371475" cy="304800"/>
            </a:xfrm>
          </p:grpSpPr>
          <p:sp>
            <p:nvSpPr>
              <p:cNvPr id="244" name="Shape 244"/>
              <p:cNvSpPr/>
              <p:nvPr/>
            </p:nvSpPr>
            <p:spPr>
              <a:xfrm>
                <a:off x="0" y="0"/>
                <a:ext cx="371475" cy="304800"/>
              </a:xfrm>
              <a:prstGeom prst="rect">
                <a:avLst/>
              </a:prstGeom>
              <a:solidFill>
                <a:srgbClr val="CDCDDA"/>
              </a:solidFill>
              <a:ln w="12700" cap="flat">
                <a:noFill/>
                <a:miter lim="400000"/>
              </a:ln>
              <a:effectLst/>
            </p:spPr>
            <p:txBody>
              <a:bodyPr wrap="square" lIns="0" tIns="0" rIns="0" bIns="0" numCol="1" anchor="t">
                <a:noAutofit/>
              </a:bodyPr>
              <a:lstStyle/>
              <a:p>
                <a:pPr lvl="0">
                  <a:defRPr sz="1400">
                    <a:solidFill>
                      <a:srgbClr val="FF0000"/>
                    </a:solidFill>
                  </a:defRPr>
                </a:pPr>
              </a:p>
            </p:txBody>
          </p:sp>
          <p:sp>
            <p:nvSpPr>
              <p:cNvPr id="245" name="Shape 245"/>
              <p:cNvSpPr/>
              <p:nvPr/>
            </p:nvSpPr>
            <p:spPr>
              <a:xfrm>
                <a:off x="0" y="0"/>
                <a:ext cx="3714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FF0000"/>
                    </a:solidFill>
                  </a:defRPr>
                </a:lvl1pPr>
              </a:lstStyle>
              <a:p>
                <a:pPr lvl="0">
                  <a:defRPr sz="1800">
                    <a:solidFill>
                      <a:srgbClr val="000000"/>
                    </a:solidFill>
                  </a:defRPr>
                </a:pPr>
                <a:r>
                  <a:rPr sz="1400">
                    <a:solidFill>
                      <a:srgbClr val="FF0000"/>
                    </a:solidFill>
                  </a:rPr>
                  <a:t>4.</a:t>
                </a:r>
              </a:p>
            </p:txBody>
          </p:sp>
        </p:grpSp>
        <p:grpSp>
          <p:nvGrpSpPr>
            <p:cNvPr id="249" name="Group 249"/>
            <p:cNvGrpSpPr/>
            <p:nvPr/>
          </p:nvGrpSpPr>
          <p:grpSpPr>
            <a:xfrm>
              <a:off x="771525" y="914399"/>
              <a:ext cx="6988175" cy="304801"/>
              <a:chOff x="0" y="0"/>
              <a:chExt cx="6988175" cy="304800"/>
            </a:xfrm>
          </p:grpSpPr>
          <p:sp>
            <p:nvSpPr>
              <p:cNvPr id="247" name="Shape 247"/>
              <p:cNvSpPr/>
              <p:nvPr/>
            </p:nvSpPr>
            <p:spPr>
              <a:xfrm>
                <a:off x="0" y="0"/>
                <a:ext cx="6988175" cy="304800"/>
              </a:xfrm>
              <a:prstGeom prst="rect">
                <a:avLst/>
              </a:prstGeom>
              <a:solidFill>
                <a:srgbClr val="CDCDDA"/>
              </a:solidFill>
              <a:ln w="12700" cap="flat">
                <a:noFill/>
                <a:miter lim="400000"/>
              </a:ln>
              <a:effectLst/>
            </p:spPr>
            <p:txBody>
              <a:bodyPr wrap="square" lIns="0" tIns="0" rIns="0" bIns="0" numCol="1" anchor="t">
                <a:noAutofit/>
              </a:bodyPr>
              <a:lstStyle/>
              <a:p>
                <a:pPr lvl="0">
                  <a:defRPr sz="1400"/>
                </a:pPr>
              </a:p>
            </p:txBody>
          </p:sp>
          <p:sp>
            <p:nvSpPr>
              <p:cNvPr id="248" name="Shape 248"/>
              <p:cNvSpPr/>
              <p:nvPr/>
            </p:nvSpPr>
            <p:spPr>
              <a:xfrm>
                <a:off x="0" y="0"/>
                <a:ext cx="6988175" cy="271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標楷體"/>
                    <a:ea typeface="標楷體"/>
                    <a:cs typeface="標楷體"/>
                    <a:sym typeface="標楷體"/>
                  </a:defRPr>
                </a:lvl1pPr>
              </a:lstStyle>
              <a:p>
                <a:pPr lvl="0">
                  <a:defRPr sz="1800"/>
                </a:pPr>
                <a:r>
                  <a:rPr sz="1400"/>
                  <a:t>股價大幅下跌，離平均線已遠，股價遠低於平均成本，乖離過大時。</a:t>
                </a:r>
              </a:p>
            </p:txBody>
          </p:sp>
        </p:grpSp>
        <p:grpSp>
          <p:nvGrpSpPr>
            <p:cNvPr id="252" name="Group 252"/>
            <p:cNvGrpSpPr/>
            <p:nvPr/>
          </p:nvGrpSpPr>
          <p:grpSpPr>
            <a:xfrm>
              <a:off x="0" y="1219200"/>
              <a:ext cx="400050" cy="1219200"/>
              <a:chOff x="0" y="0"/>
              <a:chExt cx="400050" cy="1219200"/>
            </a:xfrm>
          </p:grpSpPr>
          <p:sp>
            <p:nvSpPr>
              <p:cNvPr id="250" name="Shape 250"/>
              <p:cNvSpPr/>
              <p:nvPr/>
            </p:nvSpPr>
            <p:spPr>
              <a:xfrm>
                <a:off x="0" y="0"/>
                <a:ext cx="400050" cy="1219200"/>
              </a:xfrm>
              <a:prstGeom prst="rect">
                <a:avLst/>
              </a:prstGeom>
              <a:solidFill>
                <a:srgbClr val="E8E8ED"/>
              </a:solidFill>
              <a:ln w="12700" cap="flat">
                <a:noFill/>
                <a:miter lim="400000"/>
              </a:ln>
              <a:effectLst/>
            </p:spPr>
            <p:txBody>
              <a:bodyPr wrap="square" lIns="0" tIns="0" rIns="0" bIns="0" numCol="1" anchor="ctr">
                <a:noAutofit/>
              </a:bodyPr>
              <a:lstStyle/>
              <a:p>
                <a:pPr lvl="0">
                  <a:defRPr sz="1400">
                    <a:solidFill>
                      <a:srgbClr val="008000"/>
                    </a:solidFill>
                  </a:defRPr>
                </a:pPr>
              </a:p>
            </p:txBody>
          </p:sp>
          <p:sp>
            <p:nvSpPr>
              <p:cNvPr id="251" name="Shape 251"/>
              <p:cNvSpPr/>
              <p:nvPr/>
            </p:nvSpPr>
            <p:spPr>
              <a:xfrm>
                <a:off x="0" y="249288"/>
                <a:ext cx="400050" cy="720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defRPr sz="1800"/>
                </a:pPr>
                <a:r>
                  <a:rPr sz="1400">
                    <a:solidFill>
                      <a:srgbClr val="008000"/>
                    </a:solidFill>
                    <a:latin typeface="標楷體"/>
                    <a:ea typeface="標楷體"/>
                    <a:cs typeface="標楷體"/>
                    <a:sym typeface="標楷體"/>
                  </a:rPr>
                  <a:t>賣</a:t>
                </a:r>
                <a:br>
                  <a:rPr sz="1400">
                    <a:solidFill>
                      <a:srgbClr val="008000"/>
                    </a:solidFill>
                    <a:latin typeface="標楷體"/>
                    <a:ea typeface="標楷體"/>
                    <a:cs typeface="標楷體"/>
                    <a:sym typeface="標楷體"/>
                  </a:rPr>
                </a:br>
                <a:r>
                  <a:rPr sz="1400">
                    <a:solidFill>
                      <a:srgbClr val="008000"/>
                    </a:solidFill>
                    <a:latin typeface="標楷體"/>
                    <a:ea typeface="標楷體"/>
                    <a:cs typeface="標楷體"/>
                    <a:sym typeface="標楷體"/>
                  </a:rPr>
                  <a:t>點</a:t>
                </a:r>
                <a:endParaRPr sz="1400">
                  <a:solidFill>
                    <a:srgbClr val="008000"/>
                  </a:solidFill>
                </a:endParaRPr>
              </a:p>
            </p:txBody>
          </p:sp>
        </p:grpSp>
        <p:grpSp>
          <p:nvGrpSpPr>
            <p:cNvPr id="255" name="Group 255"/>
            <p:cNvGrpSpPr/>
            <p:nvPr/>
          </p:nvGrpSpPr>
          <p:grpSpPr>
            <a:xfrm>
              <a:off x="400050" y="1219199"/>
              <a:ext cx="371475" cy="304801"/>
              <a:chOff x="0" y="0"/>
              <a:chExt cx="371475" cy="304800"/>
            </a:xfrm>
          </p:grpSpPr>
          <p:sp>
            <p:nvSpPr>
              <p:cNvPr id="253" name="Shape 253"/>
              <p:cNvSpPr/>
              <p:nvPr/>
            </p:nvSpPr>
            <p:spPr>
              <a:xfrm>
                <a:off x="0" y="0"/>
                <a:ext cx="371475" cy="304800"/>
              </a:xfrm>
              <a:prstGeom prst="rect">
                <a:avLst/>
              </a:prstGeom>
              <a:solidFill>
                <a:srgbClr val="E8E8ED"/>
              </a:solidFill>
              <a:ln w="12700" cap="flat">
                <a:noFill/>
                <a:miter lim="400000"/>
              </a:ln>
              <a:effectLst/>
            </p:spPr>
            <p:txBody>
              <a:bodyPr wrap="square" lIns="0" tIns="0" rIns="0" bIns="0" numCol="1" anchor="t">
                <a:noAutofit/>
              </a:bodyPr>
              <a:lstStyle/>
              <a:p>
                <a:pPr lvl="0">
                  <a:defRPr sz="1400">
                    <a:solidFill>
                      <a:srgbClr val="008000"/>
                    </a:solidFill>
                  </a:defRPr>
                </a:pPr>
              </a:p>
            </p:txBody>
          </p:sp>
          <p:sp>
            <p:nvSpPr>
              <p:cNvPr id="254" name="Shape 254"/>
              <p:cNvSpPr/>
              <p:nvPr/>
            </p:nvSpPr>
            <p:spPr>
              <a:xfrm>
                <a:off x="0" y="0"/>
                <a:ext cx="3714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008000"/>
                    </a:solidFill>
                  </a:defRPr>
                </a:lvl1pPr>
              </a:lstStyle>
              <a:p>
                <a:pPr lvl="0">
                  <a:defRPr sz="1800">
                    <a:solidFill>
                      <a:srgbClr val="000000"/>
                    </a:solidFill>
                  </a:defRPr>
                </a:pPr>
                <a:r>
                  <a:rPr sz="1400">
                    <a:solidFill>
                      <a:srgbClr val="008000"/>
                    </a:solidFill>
                  </a:rPr>
                  <a:t>5</a:t>
                </a:r>
              </a:p>
            </p:txBody>
          </p:sp>
        </p:grpSp>
        <p:grpSp>
          <p:nvGrpSpPr>
            <p:cNvPr id="258" name="Group 258"/>
            <p:cNvGrpSpPr/>
            <p:nvPr/>
          </p:nvGrpSpPr>
          <p:grpSpPr>
            <a:xfrm>
              <a:off x="771525" y="1219199"/>
              <a:ext cx="6988175" cy="304801"/>
              <a:chOff x="0" y="0"/>
              <a:chExt cx="6988175" cy="304800"/>
            </a:xfrm>
          </p:grpSpPr>
          <p:sp>
            <p:nvSpPr>
              <p:cNvPr id="256" name="Shape 256"/>
              <p:cNvSpPr/>
              <p:nvPr/>
            </p:nvSpPr>
            <p:spPr>
              <a:xfrm>
                <a:off x="0" y="0"/>
                <a:ext cx="6988175" cy="304800"/>
              </a:xfrm>
              <a:prstGeom prst="rect">
                <a:avLst/>
              </a:prstGeom>
              <a:solidFill>
                <a:srgbClr val="E8E8ED"/>
              </a:solidFill>
              <a:ln w="12700" cap="flat">
                <a:noFill/>
                <a:miter lim="400000"/>
              </a:ln>
              <a:effectLst/>
            </p:spPr>
            <p:txBody>
              <a:bodyPr wrap="square" lIns="0" tIns="0" rIns="0" bIns="0" numCol="1" anchor="t">
                <a:noAutofit/>
              </a:bodyPr>
              <a:lstStyle/>
              <a:p>
                <a:pPr lvl="0">
                  <a:defRPr sz="1400"/>
                </a:pPr>
              </a:p>
            </p:txBody>
          </p:sp>
          <p:sp>
            <p:nvSpPr>
              <p:cNvPr id="257" name="Shape 257"/>
              <p:cNvSpPr/>
              <p:nvPr/>
            </p:nvSpPr>
            <p:spPr>
              <a:xfrm>
                <a:off x="0" y="0"/>
                <a:ext cx="6988175" cy="271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標楷體"/>
                    <a:ea typeface="標楷體"/>
                    <a:cs typeface="標楷體"/>
                    <a:sym typeface="標楷體"/>
                  </a:defRPr>
                </a:lvl1pPr>
              </a:lstStyle>
              <a:p>
                <a:pPr lvl="0">
                  <a:defRPr sz="1800"/>
                </a:pPr>
                <a:r>
                  <a:rPr sz="1400"/>
                  <a:t>股價大幅上漲，離平均線已遠，股價遠高於平均成本，乖離過大時。</a:t>
                </a:r>
              </a:p>
            </p:txBody>
          </p:sp>
        </p:grpSp>
        <p:grpSp>
          <p:nvGrpSpPr>
            <p:cNvPr id="261" name="Group 261"/>
            <p:cNvGrpSpPr/>
            <p:nvPr/>
          </p:nvGrpSpPr>
          <p:grpSpPr>
            <a:xfrm>
              <a:off x="400050" y="1523999"/>
              <a:ext cx="371475" cy="304801"/>
              <a:chOff x="0" y="0"/>
              <a:chExt cx="371475" cy="304800"/>
            </a:xfrm>
          </p:grpSpPr>
          <p:sp>
            <p:nvSpPr>
              <p:cNvPr id="259" name="Shape 259"/>
              <p:cNvSpPr/>
              <p:nvPr/>
            </p:nvSpPr>
            <p:spPr>
              <a:xfrm>
                <a:off x="0" y="0"/>
                <a:ext cx="371475" cy="304800"/>
              </a:xfrm>
              <a:prstGeom prst="rect">
                <a:avLst/>
              </a:prstGeom>
              <a:solidFill>
                <a:srgbClr val="CDCDDA"/>
              </a:solidFill>
              <a:ln w="12700" cap="flat">
                <a:noFill/>
                <a:miter lim="400000"/>
              </a:ln>
              <a:effectLst/>
            </p:spPr>
            <p:txBody>
              <a:bodyPr wrap="square" lIns="0" tIns="0" rIns="0" bIns="0" numCol="1" anchor="t">
                <a:noAutofit/>
              </a:bodyPr>
              <a:lstStyle/>
              <a:p>
                <a:pPr lvl="0">
                  <a:defRPr sz="1400">
                    <a:solidFill>
                      <a:srgbClr val="008000"/>
                    </a:solidFill>
                  </a:defRPr>
                </a:pPr>
              </a:p>
            </p:txBody>
          </p:sp>
          <p:sp>
            <p:nvSpPr>
              <p:cNvPr id="260" name="Shape 260"/>
              <p:cNvSpPr/>
              <p:nvPr/>
            </p:nvSpPr>
            <p:spPr>
              <a:xfrm>
                <a:off x="0" y="0"/>
                <a:ext cx="3714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008000"/>
                    </a:solidFill>
                  </a:defRPr>
                </a:lvl1pPr>
              </a:lstStyle>
              <a:p>
                <a:pPr lvl="0">
                  <a:defRPr sz="1800">
                    <a:solidFill>
                      <a:srgbClr val="000000"/>
                    </a:solidFill>
                  </a:defRPr>
                </a:pPr>
                <a:r>
                  <a:rPr sz="1400">
                    <a:solidFill>
                      <a:srgbClr val="008000"/>
                    </a:solidFill>
                  </a:rPr>
                  <a:t>6</a:t>
                </a:r>
              </a:p>
            </p:txBody>
          </p:sp>
        </p:grpSp>
        <p:grpSp>
          <p:nvGrpSpPr>
            <p:cNvPr id="264" name="Group 264"/>
            <p:cNvGrpSpPr/>
            <p:nvPr/>
          </p:nvGrpSpPr>
          <p:grpSpPr>
            <a:xfrm>
              <a:off x="771525" y="1523999"/>
              <a:ext cx="6988175" cy="304801"/>
              <a:chOff x="0" y="0"/>
              <a:chExt cx="6988175" cy="304800"/>
            </a:xfrm>
          </p:grpSpPr>
          <p:sp>
            <p:nvSpPr>
              <p:cNvPr id="262" name="Shape 262"/>
              <p:cNvSpPr/>
              <p:nvPr/>
            </p:nvSpPr>
            <p:spPr>
              <a:xfrm>
                <a:off x="0" y="0"/>
                <a:ext cx="6988175" cy="304800"/>
              </a:xfrm>
              <a:prstGeom prst="rect">
                <a:avLst/>
              </a:prstGeom>
              <a:solidFill>
                <a:srgbClr val="CDCDDA"/>
              </a:solidFill>
              <a:ln w="12700" cap="flat">
                <a:noFill/>
                <a:miter lim="400000"/>
              </a:ln>
              <a:effectLst/>
            </p:spPr>
            <p:txBody>
              <a:bodyPr wrap="square" lIns="0" tIns="0" rIns="0" bIns="0" numCol="1" anchor="t">
                <a:noAutofit/>
              </a:bodyPr>
              <a:lstStyle/>
              <a:p>
                <a:pPr lvl="0">
                  <a:defRPr sz="1400"/>
                </a:pPr>
              </a:p>
            </p:txBody>
          </p:sp>
          <p:sp>
            <p:nvSpPr>
              <p:cNvPr id="263" name="Shape 263"/>
              <p:cNvSpPr/>
              <p:nvPr/>
            </p:nvSpPr>
            <p:spPr>
              <a:xfrm>
                <a:off x="0" y="0"/>
                <a:ext cx="6988175" cy="271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標楷體"/>
                    <a:ea typeface="標楷體"/>
                    <a:cs typeface="標楷體"/>
                    <a:sym typeface="標楷體"/>
                  </a:defRPr>
                </a:lvl1pPr>
              </a:lstStyle>
              <a:p>
                <a:pPr lvl="0">
                  <a:defRPr sz="1800"/>
                </a:pPr>
                <a:r>
                  <a:rPr sz="1400"/>
                  <a:t>平均線的上升趨勢走平，Ｋ線由上方向下跌破平均線時。</a:t>
                </a:r>
              </a:p>
            </p:txBody>
          </p:sp>
        </p:grpSp>
        <p:grpSp>
          <p:nvGrpSpPr>
            <p:cNvPr id="267" name="Group 267"/>
            <p:cNvGrpSpPr/>
            <p:nvPr/>
          </p:nvGrpSpPr>
          <p:grpSpPr>
            <a:xfrm>
              <a:off x="400050" y="1828799"/>
              <a:ext cx="371475" cy="304801"/>
              <a:chOff x="0" y="0"/>
              <a:chExt cx="371475" cy="304800"/>
            </a:xfrm>
          </p:grpSpPr>
          <p:sp>
            <p:nvSpPr>
              <p:cNvPr id="265" name="Shape 265"/>
              <p:cNvSpPr/>
              <p:nvPr/>
            </p:nvSpPr>
            <p:spPr>
              <a:xfrm>
                <a:off x="0" y="0"/>
                <a:ext cx="371475" cy="304800"/>
              </a:xfrm>
              <a:prstGeom prst="rect">
                <a:avLst/>
              </a:prstGeom>
              <a:solidFill>
                <a:srgbClr val="E8E8ED"/>
              </a:solidFill>
              <a:ln w="12700" cap="flat">
                <a:noFill/>
                <a:miter lim="400000"/>
              </a:ln>
              <a:effectLst/>
            </p:spPr>
            <p:txBody>
              <a:bodyPr wrap="square" lIns="0" tIns="0" rIns="0" bIns="0" numCol="1" anchor="t">
                <a:noAutofit/>
              </a:bodyPr>
              <a:lstStyle/>
              <a:p>
                <a:pPr lvl="0">
                  <a:defRPr sz="1400">
                    <a:solidFill>
                      <a:srgbClr val="008000"/>
                    </a:solidFill>
                  </a:defRPr>
                </a:pPr>
              </a:p>
            </p:txBody>
          </p:sp>
          <p:sp>
            <p:nvSpPr>
              <p:cNvPr id="266" name="Shape 266"/>
              <p:cNvSpPr/>
              <p:nvPr/>
            </p:nvSpPr>
            <p:spPr>
              <a:xfrm>
                <a:off x="0" y="0"/>
                <a:ext cx="3714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008000"/>
                    </a:solidFill>
                  </a:defRPr>
                </a:lvl1pPr>
              </a:lstStyle>
              <a:p>
                <a:pPr lvl="0">
                  <a:defRPr sz="1800">
                    <a:solidFill>
                      <a:srgbClr val="000000"/>
                    </a:solidFill>
                  </a:defRPr>
                </a:pPr>
                <a:r>
                  <a:rPr sz="1400">
                    <a:solidFill>
                      <a:srgbClr val="008000"/>
                    </a:solidFill>
                  </a:rPr>
                  <a:t>7</a:t>
                </a:r>
              </a:p>
            </p:txBody>
          </p:sp>
        </p:grpSp>
        <p:grpSp>
          <p:nvGrpSpPr>
            <p:cNvPr id="270" name="Group 270"/>
            <p:cNvGrpSpPr/>
            <p:nvPr/>
          </p:nvGrpSpPr>
          <p:grpSpPr>
            <a:xfrm>
              <a:off x="771525" y="1828799"/>
              <a:ext cx="6988175" cy="304801"/>
              <a:chOff x="0" y="0"/>
              <a:chExt cx="6988175" cy="304800"/>
            </a:xfrm>
          </p:grpSpPr>
          <p:sp>
            <p:nvSpPr>
              <p:cNvPr id="268" name="Shape 268"/>
              <p:cNvSpPr/>
              <p:nvPr/>
            </p:nvSpPr>
            <p:spPr>
              <a:xfrm>
                <a:off x="0" y="0"/>
                <a:ext cx="6988175" cy="304800"/>
              </a:xfrm>
              <a:prstGeom prst="rect">
                <a:avLst/>
              </a:prstGeom>
              <a:solidFill>
                <a:srgbClr val="E8E8ED"/>
              </a:solidFill>
              <a:ln w="12700" cap="flat">
                <a:noFill/>
                <a:miter lim="400000"/>
              </a:ln>
              <a:effectLst/>
            </p:spPr>
            <p:txBody>
              <a:bodyPr wrap="square" lIns="0" tIns="0" rIns="0" bIns="0" numCol="1" anchor="t">
                <a:noAutofit/>
              </a:bodyPr>
              <a:lstStyle/>
              <a:p>
                <a:pPr lvl="0">
                  <a:defRPr sz="1400"/>
                </a:pPr>
              </a:p>
            </p:txBody>
          </p:sp>
          <p:sp>
            <p:nvSpPr>
              <p:cNvPr id="269" name="Shape 269"/>
              <p:cNvSpPr/>
              <p:nvPr/>
            </p:nvSpPr>
            <p:spPr>
              <a:xfrm>
                <a:off x="0" y="0"/>
                <a:ext cx="6988175" cy="271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標楷體"/>
                    <a:ea typeface="標楷體"/>
                    <a:cs typeface="標楷體"/>
                    <a:sym typeface="標楷體"/>
                  </a:defRPr>
                </a:lvl1pPr>
              </a:lstStyle>
              <a:p>
                <a:pPr lvl="0">
                  <a:defRPr sz="1800"/>
                </a:pPr>
                <a:r>
                  <a:rPr sz="1400"/>
                  <a:t>平均線維持下降趨勢，Ｋ線上漲觸及平均線而漲不上去時。</a:t>
                </a:r>
              </a:p>
            </p:txBody>
          </p:sp>
        </p:grpSp>
        <p:grpSp>
          <p:nvGrpSpPr>
            <p:cNvPr id="273" name="Group 273"/>
            <p:cNvGrpSpPr/>
            <p:nvPr/>
          </p:nvGrpSpPr>
          <p:grpSpPr>
            <a:xfrm>
              <a:off x="400050" y="2133599"/>
              <a:ext cx="371475" cy="304801"/>
              <a:chOff x="0" y="0"/>
              <a:chExt cx="371475" cy="304800"/>
            </a:xfrm>
          </p:grpSpPr>
          <p:sp>
            <p:nvSpPr>
              <p:cNvPr id="271" name="Shape 271"/>
              <p:cNvSpPr/>
              <p:nvPr/>
            </p:nvSpPr>
            <p:spPr>
              <a:xfrm>
                <a:off x="0" y="0"/>
                <a:ext cx="371475" cy="304800"/>
              </a:xfrm>
              <a:prstGeom prst="rect">
                <a:avLst/>
              </a:prstGeom>
              <a:solidFill>
                <a:srgbClr val="CDCDDA"/>
              </a:solidFill>
              <a:ln w="12700" cap="flat">
                <a:noFill/>
                <a:miter lim="400000"/>
              </a:ln>
              <a:effectLst/>
            </p:spPr>
            <p:txBody>
              <a:bodyPr wrap="square" lIns="0" tIns="0" rIns="0" bIns="0" numCol="1" anchor="t">
                <a:noAutofit/>
              </a:bodyPr>
              <a:lstStyle/>
              <a:p>
                <a:pPr lvl="0">
                  <a:defRPr sz="1400">
                    <a:solidFill>
                      <a:srgbClr val="008000"/>
                    </a:solidFill>
                  </a:defRPr>
                </a:pPr>
              </a:p>
            </p:txBody>
          </p:sp>
          <p:sp>
            <p:nvSpPr>
              <p:cNvPr id="272" name="Shape 272"/>
              <p:cNvSpPr/>
              <p:nvPr/>
            </p:nvSpPr>
            <p:spPr>
              <a:xfrm>
                <a:off x="0" y="0"/>
                <a:ext cx="3714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solidFill>
                      <a:srgbClr val="008000"/>
                    </a:solidFill>
                  </a:defRPr>
                </a:lvl1pPr>
              </a:lstStyle>
              <a:p>
                <a:pPr lvl="0">
                  <a:defRPr sz="1800">
                    <a:solidFill>
                      <a:srgbClr val="000000"/>
                    </a:solidFill>
                  </a:defRPr>
                </a:pPr>
                <a:r>
                  <a:rPr sz="1400">
                    <a:solidFill>
                      <a:srgbClr val="008000"/>
                    </a:solidFill>
                  </a:rPr>
                  <a:t>8</a:t>
                </a:r>
              </a:p>
            </p:txBody>
          </p:sp>
        </p:grpSp>
        <p:grpSp>
          <p:nvGrpSpPr>
            <p:cNvPr id="276" name="Group 276"/>
            <p:cNvGrpSpPr/>
            <p:nvPr/>
          </p:nvGrpSpPr>
          <p:grpSpPr>
            <a:xfrm>
              <a:off x="771525" y="2133599"/>
              <a:ext cx="6988175" cy="304801"/>
              <a:chOff x="0" y="0"/>
              <a:chExt cx="6988175" cy="304800"/>
            </a:xfrm>
          </p:grpSpPr>
          <p:sp>
            <p:nvSpPr>
              <p:cNvPr id="274" name="Shape 274"/>
              <p:cNvSpPr/>
              <p:nvPr/>
            </p:nvSpPr>
            <p:spPr>
              <a:xfrm>
                <a:off x="0" y="0"/>
                <a:ext cx="6988175" cy="304800"/>
              </a:xfrm>
              <a:prstGeom prst="rect">
                <a:avLst/>
              </a:prstGeom>
              <a:solidFill>
                <a:srgbClr val="CDCDDA"/>
              </a:solidFill>
              <a:ln w="12700" cap="flat">
                <a:noFill/>
                <a:miter lim="400000"/>
              </a:ln>
              <a:effectLst/>
            </p:spPr>
            <p:txBody>
              <a:bodyPr wrap="square" lIns="0" tIns="0" rIns="0" bIns="0" numCol="1" anchor="t">
                <a:noAutofit/>
              </a:bodyPr>
              <a:lstStyle/>
              <a:p>
                <a:pPr lvl="0">
                  <a:defRPr sz="1400"/>
                </a:pPr>
              </a:p>
            </p:txBody>
          </p:sp>
          <p:sp>
            <p:nvSpPr>
              <p:cNvPr id="275" name="Shape 275"/>
              <p:cNvSpPr/>
              <p:nvPr/>
            </p:nvSpPr>
            <p:spPr>
              <a:xfrm>
                <a:off x="0" y="0"/>
                <a:ext cx="6988175" cy="271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400">
                    <a:latin typeface="標楷體"/>
                    <a:ea typeface="標楷體"/>
                    <a:cs typeface="標楷體"/>
                    <a:sym typeface="標楷體"/>
                  </a:defRPr>
                </a:lvl1pPr>
              </a:lstStyle>
              <a:p>
                <a:pPr lvl="0">
                  <a:defRPr sz="1800"/>
                </a:pPr>
                <a:r>
                  <a:rPr sz="1400"/>
                  <a:t>平均線維持下降趨勢，Ｋ線向上突破平均線不遠，即遭遇壓力下跌。</a:t>
                </a:r>
              </a:p>
            </p:txBody>
          </p:sp>
        </p:grpSp>
        <p:sp>
          <p:nvSpPr>
            <p:cNvPr id="277" name="Shape 277"/>
            <p:cNvSpPr/>
            <p:nvPr/>
          </p:nvSpPr>
          <p:spPr>
            <a:xfrm flipH="1">
              <a:off x="400049" y="0"/>
              <a:ext cx="2" cy="243840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78" name="Shape 278"/>
            <p:cNvSpPr/>
            <p:nvPr/>
          </p:nvSpPr>
          <p:spPr>
            <a:xfrm flipH="1">
              <a:off x="771524" y="0"/>
              <a:ext cx="1" cy="243840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79" name="Shape 279"/>
            <p:cNvSpPr/>
            <p:nvPr/>
          </p:nvSpPr>
          <p:spPr>
            <a:xfrm>
              <a:off x="400050" y="304800"/>
              <a:ext cx="735965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0" name="Shape 280"/>
            <p:cNvSpPr/>
            <p:nvPr/>
          </p:nvSpPr>
          <p:spPr>
            <a:xfrm>
              <a:off x="400050" y="609600"/>
              <a:ext cx="735965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1" name="Shape 281"/>
            <p:cNvSpPr/>
            <p:nvPr/>
          </p:nvSpPr>
          <p:spPr>
            <a:xfrm>
              <a:off x="400050" y="914400"/>
              <a:ext cx="735965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2" name="Shape 282"/>
            <p:cNvSpPr/>
            <p:nvPr/>
          </p:nvSpPr>
          <p:spPr>
            <a:xfrm>
              <a:off x="0" y="1219200"/>
              <a:ext cx="775970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3" name="Shape 283"/>
            <p:cNvSpPr/>
            <p:nvPr/>
          </p:nvSpPr>
          <p:spPr>
            <a:xfrm>
              <a:off x="400050" y="1524000"/>
              <a:ext cx="735965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4" name="Shape 284"/>
            <p:cNvSpPr/>
            <p:nvPr/>
          </p:nvSpPr>
          <p:spPr>
            <a:xfrm>
              <a:off x="400050" y="1828800"/>
              <a:ext cx="735965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5" name="Shape 285"/>
            <p:cNvSpPr/>
            <p:nvPr/>
          </p:nvSpPr>
          <p:spPr>
            <a:xfrm>
              <a:off x="400050" y="2133600"/>
              <a:ext cx="735965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6" name="Shape 286"/>
            <p:cNvSpPr/>
            <p:nvPr/>
          </p:nvSpPr>
          <p:spPr>
            <a:xfrm flipH="1">
              <a:off x="-1" y="0"/>
              <a:ext cx="2" cy="243840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7" name="Shape 287"/>
            <p:cNvSpPr/>
            <p:nvPr/>
          </p:nvSpPr>
          <p:spPr>
            <a:xfrm>
              <a:off x="7759700" y="0"/>
              <a:ext cx="0" cy="243840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8" name="Shape 288"/>
            <p:cNvSpPr/>
            <p:nvPr/>
          </p:nvSpPr>
          <p:spPr>
            <a:xfrm>
              <a:off x="0" y="0"/>
              <a:ext cx="775970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289" name="Shape 289"/>
            <p:cNvSpPr/>
            <p:nvPr/>
          </p:nvSpPr>
          <p:spPr>
            <a:xfrm>
              <a:off x="0" y="2438400"/>
              <a:ext cx="7759700" cy="0"/>
            </a:xfrm>
            <a:prstGeom prst="line">
              <a:avLst/>
            </a:prstGeom>
            <a:noFill/>
            <a:ln w="12700" cap="flat">
              <a:solidFill>
                <a:srgbClr val="2D2D8A"/>
              </a:solidFill>
              <a:prstDash val="solid"/>
              <a:round/>
            </a:ln>
            <a:effectLst/>
          </p:spPr>
          <p:txBody>
            <a:bodyPr wrap="square" lIns="0" tIns="0" rIns="0" bIns="0" numCol="1" anchor="t">
              <a:noAutofit/>
            </a:bodyPr>
            <a:lstStyle/>
            <a:p>
              <a:pPr lvl="0" defTabSz="457200">
                <a:defRPr sz="1200">
                  <a:latin typeface="+mn-lt"/>
                  <a:ea typeface="+mn-ea"/>
                  <a:cs typeface="+mn-cs"/>
                  <a:sym typeface="Helvetica"/>
                </a:defRPr>
              </a:pPr>
            </a:p>
          </p:txBody>
        </p:sp>
      </p:grpSp>
      <p:sp>
        <p:nvSpPr>
          <p:cNvPr id="291" name="Shape 291"/>
          <p:cNvSpPr/>
          <p:nvPr/>
        </p:nvSpPr>
        <p:spPr>
          <a:xfrm>
            <a:off x="3348037" y="3213100"/>
            <a:ext cx="1223963" cy="5527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900"/>
              </a:spcBef>
              <a:defRPr sz="1800"/>
            </a:pPr>
            <a:r>
              <a:rPr sz="1600">
                <a:solidFill>
                  <a:srgbClr val="333399"/>
                </a:solidFill>
                <a:latin typeface="標楷體"/>
                <a:ea typeface="標楷體"/>
                <a:cs typeface="標楷體"/>
                <a:sym typeface="標楷體"/>
              </a:rPr>
              <a:t>一般以</a:t>
            </a:r>
            <a:r>
              <a:rPr sz="1600">
                <a:solidFill>
                  <a:srgbClr val="333399"/>
                </a:solidFill>
                <a:latin typeface="Times New Roman Bold"/>
                <a:ea typeface="Times New Roman Bold"/>
                <a:cs typeface="Times New Roman Bold"/>
                <a:sym typeface="Times New Roman Bold"/>
              </a:rPr>
              <a:t>200</a:t>
            </a:r>
            <a:r>
              <a:rPr sz="1600">
                <a:solidFill>
                  <a:srgbClr val="333399"/>
                </a:solidFill>
                <a:latin typeface="標楷體"/>
                <a:ea typeface="標楷體"/>
                <a:cs typeface="標楷體"/>
                <a:sym typeface="標楷體"/>
              </a:rPr>
              <a:t>日均線為主</a:t>
            </a:r>
          </a:p>
        </p:txBody>
      </p:sp>
      <p:sp>
        <p:nvSpPr>
          <p:cNvPr id="292" name="Shape 292"/>
          <p:cNvSpPr/>
          <p:nvPr/>
        </p:nvSpPr>
        <p:spPr>
          <a:xfrm>
            <a:off x="2916237" y="2565400"/>
            <a:ext cx="360363" cy="215900"/>
          </a:xfrm>
          <a:prstGeom prst="rect">
            <a:avLst/>
          </a:prstGeom>
          <a:solidFill>
            <a:srgbClr val="FFFFFF"/>
          </a:solidFill>
          <a:ln w="12700">
            <a:miter lim="400000"/>
          </a:ln>
        </p:spPr>
        <p:txBody>
          <a:bodyPr lIns="0" tIns="0" rIns="0" bIns="0" anchor="ctr"/>
          <a:lstStyle/>
          <a:p>
            <a:pPr lvl="0">
              <a:defRPr sz="1800"/>
            </a:pPr>
          </a:p>
        </p:txBody>
      </p:sp>
      <p:grpSp>
        <p:nvGrpSpPr>
          <p:cNvPr id="295" name="Group 295"/>
          <p:cNvGrpSpPr/>
          <p:nvPr/>
        </p:nvGrpSpPr>
        <p:grpSpPr>
          <a:xfrm>
            <a:off x="2554287" y="2881312"/>
            <a:ext cx="217488" cy="419101"/>
            <a:chOff x="0" y="0"/>
            <a:chExt cx="217487" cy="419100"/>
          </a:xfrm>
        </p:grpSpPr>
        <p:sp>
          <p:nvSpPr>
            <p:cNvPr id="293" name="Shape 293"/>
            <p:cNvSpPr/>
            <p:nvPr/>
          </p:nvSpPr>
          <p:spPr>
            <a:xfrm>
              <a:off x="-1" y="-1"/>
              <a:ext cx="217489" cy="4191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0000"/>
            </a:solidFill>
            <a:ln w="12700" cap="flat">
              <a:noFill/>
              <a:miter lim="400000"/>
            </a:ln>
            <a:effectLst/>
          </p:spPr>
          <p:txBody>
            <a:bodyPr wrap="square" lIns="0" tIns="0" rIns="0" bIns="0" numCol="1" anchor="t">
              <a:noAutofit/>
            </a:bodyPr>
            <a:lstStyle/>
            <a:p>
              <a:pPr lvl="0" algn="ctr">
                <a:spcBef>
                  <a:spcPts val="1000"/>
                </a:spcBef>
                <a:defRPr sz="1600">
                  <a:solidFill>
                    <a:srgbClr val="FFFFFF"/>
                  </a:solidFill>
                  <a:latin typeface="Arial Unicode MS"/>
                  <a:ea typeface="Arial Unicode MS"/>
                  <a:cs typeface="Arial Unicode MS"/>
                  <a:sym typeface="Arial Unicode MS"/>
                </a:defRPr>
              </a:pPr>
            </a:p>
          </p:txBody>
        </p:sp>
        <p:sp>
          <p:nvSpPr>
            <p:cNvPr id="294" name="Shape 294"/>
            <p:cNvSpPr/>
            <p:nvPr/>
          </p:nvSpPr>
          <p:spPr>
            <a:xfrm>
              <a:off x="31847" y="61370"/>
              <a:ext cx="153793" cy="33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t">
              <a:spAutoFit/>
            </a:bodyPr>
            <a:lstStyle>
              <a:lvl1pPr algn="ctr">
                <a:spcBef>
                  <a:spcPts val="900"/>
                </a:spcBef>
                <a:defRPr sz="1600">
                  <a:solidFill>
                    <a:srgbClr val="FFFFFF"/>
                  </a:solidFill>
                  <a:latin typeface="Arial Unicode MS"/>
                  <a:ea typeface="Arial Unicode MS"/>
                  <a:cs typeface="Arial Unicode MS"/>
                  <a:sym typeface="Arial Unicode MS"/>
                </a:defRPr>
              </a:lvl1pPr>
            </a:lstStyle>
            <a:p>
              <a:pPr lvl="0">
                <a:defRPr sz="1800">
                  <a:solidFill>
                    <a:srgbClr val="000000"/>
                  </a:solidFill>
                </a:defRPr>
              </a:pPr>
              <a:r>
                <a:rPr sz="1600">
                  <a:solidFill>
                    <a:srgbClr val="FFFFFF"/>
                  </a:solidFill>
                </a:rPr>
                <a:t>2</a:t>
              </a:r>
            </a:p>
          </p:txBody>
        </p:sp>
      </p:grpSp>
    </p:spTree>
  </p:cSld>
  <p:clrMapOvr>
    <a:masterClrMapping/>
  </p:clrMapOvr>
  <p:transition spd="fast" advClick="1">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idx="4294967295"/>
          </p:nvPr>
        </p:nvSpPr>
        <p:spPr>
          <a:xfrm>
            <a:off x="611187" y="260350"/>
            <a:ext cx="73453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DDDDDD"/>
                  </a:outerShdw>
                </a:effectLst>
              </a:defRPr>
            </a:lvl1pPr>
          </a:lstStyle>
          <a:p>
            <a:pPr lvl="0">
              <a:defRPr sz="1800">
                <a:effectLst/>
              </a:defRPr>
            </a:pPr>
            <a:r>
              <a:rPr sz="3000">
                <a:effectLst>
                  <a:outerShdw sx="100000" sy="100000" kx="0" ky="0" algn="b" rotWithShape="0" blurRad="12700" dist="25400" dir="2700000">
                    <a:srgbClr val="DDDDDD"/>
                  </a:outerShdw>
                </a:effectLst>
              </a:rPr>
              <a:t>葛蘭碧八大法則操作實例</a:t>
            </a:r>
          </a:p>
        </p:txBody>
      </p:sp>
      <p:sp>
        <p:nvSpPr>
          <p:cNvPr id="298" name="Shape 298"/>
          <p:cNvSpPr/>
          <p:nvPr>
            <p:ph type="body" idx="4294967295"/>
          </p:nvPr>
        </p:nvSpPr>
        <p:spPr>
          <a:xfrm>
            <a:off x="611187" y="1125537"/>
            <a:ext cx="7993063" cy="50006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300"/>
              </a:spcBef>
              <a:buClr>
                <a:srgbClr val="7F7F7F"/>
              </a:buClr>
              <a:buChar char="◆"/>
              <a:defRPr sz="1800"/>
            </a:pPr>
            <a:r>
              <a:rPr sz="1600">
                <a:solidFill>
                  <a:srgbClr val="111111"/>
                </a:solidFill>
              </a:rPr>
              <a:t>1.</a:t>
            </a:r>
            <a:r>
              <a:rPr sz="1600">
                <a:solidFill>
                  <a:srgbClr val="111111"/>
                </a:solidFill>
                <a:latin typeface="標楷體"/>
                <a:ea typeface="標楷體"/>
                <a:cs typeface="標楷體"/>
                <a:sym typeface="標楷體"/>
              </a:rPr>
              <a:t>股價站上季線，且季線往上走</a:t>
            </a:r>
            <a:r>
              <a:rPr sz="1600">
                <a:solidFill>
                  <a:srgbClr val="111111"/>
                </a:solidFill>
              </a:rPr>
              <a:t>(</a:t>
            </a:r>
            <a:r>
              <a:rPr sz="1600">
                <a:solidFill>
                  <a:srgbClr val="111111"/>
                </a:solidFill>
                <a:latin typeface="標楷體"/>
                <a:ea typeface="標楷體"/>
                <a:cs typeface="標楷體"/>
                <a:sym typeface="標楷體"/>
              </a:rPr>
              <a:t>買點</a:t>
            </a:r>
            <a:r>
              <a:rPr sz="1600">
                <a:solidFill>
                  <a:srgbClr val="111111"/>
                </a:solidFill>
              </a:rPr>
              <a:t>1)</a:t>
            </a:r>
            <a:r>
              <a:rPr sz="1600">
                <a:solidFill>
                  <a:srgbClr val="111111"/>
                </a:solidFill>
                <a:latin typeface="標楷體"/>
                <a:ea typeface="標楷體"/>
                <a:cs typeface="標楷體"/>
                <a:sym typeface="標楷體"/>
              </a:rPr>
              <a:t>。</a:t>
            </a:r>
            <a:r>
              <a:rPr sz="1600">
                <a:solidFill>
                  <a:srgbClr val="111111"/>
                </a:solidFill>
              </a:rPr>
              <a:t>2.</a:t>
            </a:r>
            <a:r>
              <a:rPr sz="1600">
                <a:solidFill>
                  <a:srgbClr val="111111"/>
                </a:solidFill>
                <a:latin typeface="標楷體"/>
                <a:ea typeface="標楷體"/>
                <a:cs typeface="標楷體"/>
                <a:sym typeface="標楷體"/>
              </a:rPr>
              <a:t>股價跌破月線，但月線仍未下彎</a:t>
            </a:r>
            <a:r>
              <a:rPr sz="1600">
                <a:solidFill>
                  <a:srgbClr val="111111"/>
                </a:solidFill>
              </a:rPr>
              <a:t>(</a:t>
            </a:r>
            <a:r>
              <a:rPr sz="1600">
                <a:solidFill>
                  <a:srgbClr val="111111"/>
                </a:solidFill>
                <a:latin typeface="標楷體"/>
                <a:ea typeface="標楷體"/>
                <a:cs typeface="標楷體"/>
                <a:sym typeface="標楷體"/>
              </a:rPr>
              <a:t>買點</a:t>
            </a:r>
            <a:r>
              <a:rPr sz="1600">
                <a:solidFill>
                  <a:srgbClr val="111111"/>
                </a:solidFill>
              </a:rPr>
              <a:t>3)</a:t>
            </a:r>
            <a:r>
              <a:rPr sz="1600">
                <a:solidFill>
                  <a:srgbClr val="111111"/>
                </a:solidFill>
                <a:latin typeface="標楷體"/>
                <a:ea typeface="標楷體"/>
                <a:cs typeface="標楷體"/>
                <a:sym typeface="標楷體"/>
              </a:rPr>
              <a:t>，股價碰到上升的季線，且有支撐。</a:t>
            </a:r>
            <a:r>
              <a:rPr sz="1600">
                <a:solidFill>
                  <a:srgbClr val="111111"/>
                </a:solidFill>
              </a:rPr>
              <a:t>(</a:t>
            </a:r>
            <a:r>
              <a:rPr sz="1600">
                <a:solidFill>
                  <a:srgbClr val="111111"/>
                </a:solidFill>
                <a:latin typeface="標楷體"/>
                <a:ea typeface="標楷體"/>
                <a:cs typeface="標楷體"/>
                <a:sym typeface="標楷體"/>
              </a:rPr>
              <a:t>買點</a:t>
            </a:r>
            <a:r>
              <a:rPr sz="1600">
                <a:solidFill>
                  <a:srgbClr val="111111"/>
                </a:solidFill>
              </a:rPr>
              <a:t>2)</a:t>
            </a:r>
            <a:r>
              <a:rPr sz="1600">
                <a:solidFill>
                  <a:srgbClr val="111111"/>
                </a:solidFill>
                <a:latin typeface="標楷體"/>
                <a:ea typeface="標楷體"/>
                <a:cs typeface="標楷體"/>
                <a:sym typeface="標楷體"/>
              </a:rPr>
              <a:t>。</a:t>
            </a:r>
            <a:r>
              <a:rPr sz="1600">
                <a:solidFill>
                  <a:srgbClr val="111111"/>
                </a:solidFill>
              </a:rPr>
              <a:t>3.</a:t>
            </a:r>
            <a:r>
              <a:rPr sz="1600">
                <a:solidFill>
                  <a:srgbClr val="111111"/>
                </a:solidFill>
                <a:latin typeface="標楷體"/>
                <a:ea typeface="標楷體"/>
                <a:cs typeface="標楷體"/>
                <a:sym typeface="標楷體"/>
              </a:rPr>
              <a:t>月線被跌破且將下彎</a:t>
            </a:r>
            <a:r>
              <a:rPr sz="1600">
                <a:solidFill>
                  <a:srgbClr val="111111"/>
                </a:solidFill>
              </a:rPr>
              <a:t>(</a:t>
            </a:r>
            <a:r>
              <a:rPr sz="1600">
                <a:solidFill>
                  <a:srgbClr val="111111"/>
                </a:solidFill>
                <a:latin typeface="標楷體"/>
                <a:ea typeface="標楷體"/>
                <a:cs typeface="標楷體"/>
                <a:sym typeface="標楷體"/>
              </a:rPr>
              <a:t>賣點</a:t>
            </a:r>
            <a:r>
              <a:rPr sz="1600">
                <a:solidFill>
                  <a:srgbClr val="111111"/>
                </a:solidFill>
              </a:rPr>
              <a:t>6)</a:t>
            </a:r>
            <a:r>
              <a:rPr sz="1600">
                <a:solidFill>
                  <a:srgbClr val="111111"/>
                </a:solidFill>
                <a:latin typeface="標楷體"/>
                <a:ea typeface="標楷體"/>
                <a:cs typeface="標楷體"/>
                <a:sym typeface="標楷體"/>
              </a:rPr>
              <a:t>。</a:t>
            </a:r>
            <a:r>
              <a:rPr sz="1600">
                <a:solidFill>
                  <a:srgbClr val="111111"/>
                </a:solidFill>
              </a:rPr>
              <a:t>4.</a:t>
            </a:r>
            <a:r>
              <a:rPr sz="1600">
                <a:solidFill>
                  <a:srgbClr val="111111"/>
                </a:solidFill>
                <a:latin typeface="標楷體"/>
                <a:ea typeface="標楷體"/>
                <a:cs typeface="標楷體"/>
                <a:sym typeface="標楷體"/>
              </a:rPr>
              <a:t>月線被跌破且將下彎</a:t>
            </a:r>
            <a:r>
              <a:rPr sz="1600">
                <a:solidFill>
                  <a:srgbClr val="111111"/>
                </a:solidFill>
              </a:rPr>
              <a:t>(</a:t>
            </a:r>
            <a:r>
              <a:rPr sz="1600">
                <a:solidFill>
                  <a:srgbClr val="111111"/>
                </a:solidFill>
                <a:latin typeface="標楷體"/>
                <a:ea typeface="標楷體"/>
                <a:cs typeface="標楷體"/>
                <a:sym typeface="標楷體"/>
              </a:rPr>
              <a:t>賣點</a:t>
            </a:r>
            <a:r>
              <a:rPr sz="1600">
                <a:solidFill>
                  <a:srgbClr val="111111"/>
                </a:solidFill>
              </a:rPr>
              <a:t>6)</a:t>
            </a:r>
            <a:r>
              <a:rPr sz="1600">
                <a:solidFill>
                  <a:srgbClr val="111111"/>
                </a:solidFill>
                <a:latin typeface="標楷體"/>
                <a:ea typeface="標楷體"/>
                <a:cs typeface="標楷體"/>
                <a:sym typeface="標楷體"/>
              </a:rPr>
              <a:t>。</a:t>
            </a:r>
            <a:r>
              <a:rPr sz="1600">
                <a:solidFill>
                  <a:srgbClr val="111111"/>
                </a:solidFill>
              </a:rPr>
              <a:t>5.</a:t>
            </a:r>
            <a:r>
              <a:rPr sz="1600">
                <a:solidFill>
                  <a:srgbClr val="111111"/>
                </a:solidFill>
                <a:latin typeface="標楷體"/>
                <a:ea typeface="標楷體"/>
                <a:cs typeface="標楷體"/>
                <a:sym typeface="標楷體"/>
              </a:rPr>
              <a:t>突破下降月線</a:t>
            </a:r>
            <a:r>
              <a:rPr sz="1600">
                <a:solidFill>
                  <a:srgbClr val="111111"/>
                </a:solidFill>
              </a:rPr>
              <a:t>(</a:t>
            </a:r>
            <a:r>
              <a:rPr sz="1600">
                <a:solidFill>
                  <a:srgbClr val="111111"/>
                </a:solidFill>
                <a:latin typeface="標楷體"/>
                <a:ea typeface="標楷體"/>
                <a:cs typeface="標楷體"/>
                <a:sym typeface="標楷體"/>
              </a:rPr>
              <a:t>賣點</a:t>
            </a:r>
            <a:r>
              <a:rPr sz="1600">
                <a:solidFill>
                  <a:srgbClr val="111111"/>
                </a:solidFill>
              </a:rPr>
              <a:t>8)</a:t>
            </a:r>
            <a:r>
              <a:rPr sz="1600">
                <a:solidFill>
                  <a:srgbClr val="111111"/>
                </a:solidFill>
                <a:latin typeface="標楷體"/>
                <a:ea typeface="標楷體"/>
                <a:cs typeface="標楷體"/>
                <a:sym typeface="標楷體"/>
              </a:rPr>
              <a:t>，但碰不到下彎的季線就往下</a:t>
            </a:r>
            <a:r>
              <a:rPr sz="1600">
                <a:solidFill>
                  <a:srgbClr val="111111"/>
                </a:solidFill>
              </a:rPr>
              <a:t>(</a:t>
            </a:r>
            <a:r>
              <a:rPr sz="1600">
                <a:solidFill>
                  <a:srgbClr val="111111"/>
                </a:solidFill>
                <a:latin typeface="標楷體"/>
                <a:ea typeface="標楷體"/>
                <a:cs typeface="標楷體"/>
                <a:sym typeface="標楷體"/>
              </a:rPr>
              <a:t>賣點</a:t>
            </a:r>
            <a:r>
              <a:rPr sz="1600">
                <a:solidFill>
                  <a:srgbClr val="111111"/>
                </a:solidFill>
              </a:rPr>
              <a:t>7)</a:t>
            </a:r>
            <a:r>
              <a:rPr sz="1600">
                <a:solidFill>
                  <a:srgbClr val="111111"/>
                </a:solidFill>
                <a:latin typeface="標楷體"/>
                <a:ea typeface="標楷體"/>
                <a:cs typeface="標楷體"/>
                <a:sym typeface="標楷體"/>
              </a:rPr>
              <a:t>。</a:t>
            </a:r>
            <a:r>
              <a:rPr sz="1600">
                <a:solidFill>
                  <a:srgbClr val="111111"/>
                </a:solidFill>
              </a:rPr>
              <a:t>6.</a:t>
            </a:r>
            <a:r>
              <a:rPr sz="1600">
                <a:solidFill>
                  <a:srgbClr val="111111"/>
                </a:solidFill>
                <a:latin typeface="標楷體"/>
                <a:ea typeface="標楷體"/>
                <a:cs typeface="標楷體"/>
                <a:sym typeface="標楷體"/>
              </a:rPr>
              <a:t>乖離過大的買點</a:t>
            </a:r>
            <a:r>
              <a:rPr sz="1600">
                <a:solidFill>
                  <a:srgbClr val="111111"/>
                </a:solidFill>
              </a:rPr>
              <a:t>(</a:t>
            </a:r>
            <a:r>
              <a:rPr sz="1600">
                <a:solidFill>
                  <a:srgbClr val="111111"/>
                </a:solidFill>
                <a:latin typeface="標楷體"/>
                <a:ea typeface="標楷體"/>
                <a:cs typeface="標楷體"/>
                <a:sym typeface="標楷體"/>
              </a:rPr>
              <a:t>買點</a:t>
            </a:r>
            <a:r>
              <a:rPr sz="1600">
                <a:solidFill>
                  <a:srgbClr val="111111"/>
                </a:solidFill>
              </a:rPr>
              <a:t>4)</a:t>
            </a:r>
            <a:r>
              <a:rPr sz="1600">
                <a:solidFill>
                  <a:srgbClr val="111111"/>
                </a:solidFill>
                <a:latin typeface="標楷體"/>
                <a:ea typeface="標楷體"/>
                <a:cs typeface="標楷體"/>
                <a:sym typeface="標楷體"/>
              </a:rPr>
              <a:t>。</a:t>
            </a:r>
            <a:r>
              <a:rPr sz="1600">
                <a:solidFill>
                  <a:srgbClr val="111111"/>
                </a:solidFill>
              </a:rPr>
              <a:t>7.</a:t>
            </a:r>
            <a:r>
              <a:rPr sz="1600">
                <a:solidFill>
                  <a:srgbClr val="111111"/>
                </a:solidFill>
                <a:latin typeface="標楷體"/>
                <a:ea typeface="標楷體"/>
                <a:cs typeface="標楷體"/>
                <a:sym typeface="標楷體"/>
              </a:rPr>
              <a:t>買點</a:t>
            </a:r>
            <a:r>
              <a:rPr sz="1600">
                <a:solidFill>
                  <a:srgbClr val="111111"/>
                </a:solidFill>
              </a:rPr>
              <a:t>1</a:t>
            </a:r>
            <a:r>
              <a:rPr sz="1600">
                <a:solidFill>
                  <a:srgbClr val="111111"/>
                </a:solidFill>
                <a:latin typeface="標楷體"/>
                <a:ea typeface="標楷體"/>
                <a:cs typeface="標楷體"/>
                <a:sym typeface="標楷體"/>
              </a:rPr>
              <a:t>。</a:t>
            </a:r>
            <a:r>
              <a:rPr sz="1600">
                <a:solidFill>
                  <a:srgbClr val="111111"/>
                </a:solidFill>
              </a:rPr>
              <a:t>8.</a:t>
            </a:r>
            <a:r>
              <a:rPr sz="1600">
                <a:solidFill>
                  <a:srgbClr val="111111"/>
                </a:solidFill>
                <a:latin typeface="標楷體"/>
                <a:ea typeface="標楷體"/>
                <a:cs typeface="標楷體"/>
                <a:sym typeface="標楷體"/>
              </a:rPr>
              <a:t>對月線來說是賣點</a:t>
            </a:r>
            <a:r>
              <a:rPr sz="1600">
                <a:solidFill>
                  <a:srgbClr val="111111"/>
                </a:solidFill>
              </a:rPr>
              <a:t>6</a:t>
            </a:r>
            <a:r>
              <a:rPr sz="1600">
                <a:solidFill>
                  <a:srgbClr val="111111"/>
                </a:solidFill>
                <a:latin typeface="標楷體"/>
                <a:ea typeface="標楷體"/>
                <a:cs typeface="標楷體"/>
                <a:sym typeface="標楷體"/>
              </a:rPr>
              <a:t>，但對季線來說是買點</a:t>
            </a:r>
            <a:r>
              <a:rPr sz="1600">
                <a:solidFill>
                  <a:srgbClr val="111111"/>
                </a:solidFill>
              </a:rPr>
              <a:t>3</a:t>
            </a:r>
            <a:r>
              <a:rPr sz="1600">
                <a:solidFill>
                  <a:srgbClr val="111111"/>
                </a:solidFill>
                <a:latin typeface="標楷體"/>
                <a:ea typeface="標楷體"/>
                <a:cs typeface="標楷體"/>
                <a:sym typeface="標楷體"/>
              </a:rPr>
              <a:t>。</a:t>
            </a:r>
            <a:r>
              <a:rPr sz="1600">
                <a:solidFill>
                  <a:srgbClr val="111111"/>
                </a:solidFill>
              </a:rPr>
              <a:t>9.</a:t>
            </a:r>
            <a:r>
              <a:rPr sz="1600">
                <a:solidFill>
                  <a:srgbClr val="111111"/>
                </a:solidFill>
                <a:latin typeface="標楷體"/>
                <a:ea typeface="標楷體"/>
                <a:cs typeface="標楷體"/>
                <a:sym typeface="標楷體"/>
              </a:rPr>
              <a:t>對月線來說是買點</a:t>
            </a:r>
            <a:r>
              <a:rPr sz="1600">
                <a:solidFill>
                  <a:srgbClr val="111111"/>
                </a:solidFill>
              </a:rPr>
              <a:t>1</a:t>
            </a:r>
            <a:r>
              <a:rPr sz="1600">
                <a:solidFill>
                  <a:srgbClr val="111111"/>
                </a:solidFill>
                <a:latin typeface="標楷體"/>
                <a:ea typeface="標楷體"/>
                <a:cs typeface="標楷體"/>
                <a:sym typeface="標楷體"/>
              </a:rPr>
              <a:t>，對季線來說是買點</a:t>
            </a:r>
            <a:r>
              <a:rPr sz="1600">
                <a:solidFill>
                  <a:srgbClr val="111111"/>
                </a:solidFill>
              </a:rPr>
              <a:t>2</a:t>
            </a:r>
            <a:r>
              <a:rPr sz="1600">
                <a:solidFill>
                  <a:srgbClr val="111111"/>
                </a:solidFill>
                <a:latin typeface="標楷體"/>
                <a:ea typeface="標楷體"/>
                <a:cs typeface="標楷體"/>
                <a:sym typeface="標楷體"/>
              </a:rPr>
              <a:t>或</a:t>
            </a:r>
            <a:r>
              <a:rPr sz="1600">
                <a:solidFill>
                  <a:srgbClr val="111111"/>
                </a:solidFill>
              </a:rPr>
              <a:t>3</a:t>
            </a:r>
            <a:r>
              <a:rPr sz="1600">
                <a:solidFill>
                  <a:srgbClr val="111111"/>
                </a:solidFill>
                <a:latin typeface="標楷體"/>
                <a:ea typeface="標楷體"/>
                <a:cs typeface="標楷體"/>
                <a:sym typeface="標楷體"/>
              </a:rPr>
              <a:t>。</a:t>
            </a:r>
          </a:p>
        </p:txBody>
      </p:sp>
      <p:sp>
        <p:nvSpPr>
          <p:cNvPr id="299" name="Shape 299"/>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788987">
              <a:defRPr sz="1200"/>
            </a:lvl1pPr>
          </a:lstStyle>
          <a:p>
            <a:pPr lvl="0">
              <a:defRPr sz="1800"/>
            </a:pPr>
            <a:r>
              <a:rPr sz="1200"/>
              <a:t>21</a:t>
            </a:r>
          </a:p>
        </p:txBody>
      </p:sp>
      <p:pic>
        <p:nvPicPr>
          <p:cNvPr id="300" name="image.png"/>
          <p:cNvPicPr/>
          <p:nvPr/>
        </p:nvPicPr>
        <p:blipFill>
          <a:blip r:embed="rId2">
            <a:extLst/>
          </a:blip>
          <a:stretch>
            <a:fillRect/>
          </a:stretch>
        </p:blipFill>
        <p:spPr>
          <a:xfrm>
            <a:off x="323850" y="2466975"/>
            <a:ext cx="8496300" cy="3409950"/>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title" idx="4294967295"/>
          </p:nvPr>
        </p:nvSpPr>
        <p:spPr>
          <a:xfrm>
            <a:off x="611187" y="274637"/>
            <a:ext cx="66976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t>波浪理論</a:t>
            </a:r>
          </a:p>
        </p:txBody>
      </p:sp>
      <p:sp>
        <p:nvSpPr>
          <p:cNvPr id="303" name="Shape 303"/>
          <p:cNvSpPr/>
          <p:nvPr>
            <p:ph type="body" idx="4294967295"/>
          </p:nvPr>
        </p:nvSpPr>
        <p:spPr>
          <a:xfrm>
            <a:off x="539750" y="1125537"/>
            <a:ext cx="8075613" cy="49291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sz="2400">
                <a:latin typeface="標楷體"/>
                <a:ea typeface="標楷體"/>
                <a:cs typeface="標楷體"/>
                <a:sym typeface="標楷體"/>
              </a:rPr>
              <a:t>上漲有五波，其中</a:t>
            </a:r>
            <a:r>
              <a:rPr sz="2400"/>
              <a:t>1,3,5</a:t>
            </a:r>
            <a:r>
              <a:rPr sz="2400">
                <a:latin typeface="標楷體"/>
                <a:ea typeface="標楷體"/>
                <a:cs typeface="標楷體"/>
                <a:sym typeface="標楷體"/>
              </a:rPr>
              <a:t>三波為上漲波段，就是所謂的初升段</a:t>
            </a:r>
            <a:r>
              <a:rPr sz="2400"/>
              <a:t>(</a:t>
            </a:r>
            <a:r>
              <a:rPr sz="2400">
                <a:latin typeface="標楷體"/>
                <a:ea typeface="標楷體"/>
                <a:cs typeface="標楷體"/>
                <a:sym typeface="標楷體"/>
              </a:rPr>
              <a:t>資金行情</a:t>
            </a:r>
            <a:r>
              <a:rPr sz="2400"/>
              <a:t>)</a:t>
            </a:r>
            <a:r>
              <a:rPr sz="2400">
                <a:latin typeface="標楷體"/>
                <a:ea typeface="標楷體"/>
                <a:cs typeface="標楷體"/>
                <a:sym typeface="標楷體"/>
              </a:rPr>
              <a:t>，主升段</a:t>
            </a:r>
            <a:r>
              <a:rPr sz="2400"/>
              <a:t>(</a:t>
            </a:r>
            <a:r>
              <a:rPr sz="2400">
                <a:latin typeface="標楷體"/>
                <a:ea typeface="標楷體"/>
                <a:cs typeface="標楷體"/>
                <a:sym typeface="標楷體"/>
              </a:rPr>
              <a:t>景氣行情</a:t>
            </a:r>
            <a:r>
              <a:rPr sz="2400"/>
              <a:t>)</a:t>
            </a:r>
            <a:r>
              <a:rPr sz="2400">
                <a:latin typeface="標楷體"/>
                <a:ea typeface="標楷體"/>
                <a:cs typeface="標楷體"/>
                <a:sym typeface="標楷體"/>
              </a:rPr>
              <a:t>，</a:t>
            </a:r>
            <a:endParaRPr sz="2400">
              <a:latin typeface="標楷體"/>
              <a:ea typeface="標楷體"/>
              <a:cs typeface="標楷體"/>
              <a:sym typeface="標楷體"/>
            </a:endParaRPr>
          </a:p>
          <a:p>
            <a:pPr lvl="0">
              <a:buChar char="■"/>
              <a:defRPr sz="1800"/>
            </a:pPr>
            <a:r>
              <a:rPr sz="2400">
                <a:latin typeface="標楷體"/>
                <a:ea typeface="標楷體"/>
                <a:cs typeface="標楷體"/>
                <a:sym typeface="標楷體"/>
              </a:rPr>
              <a:t>末升段</a:t>
            </a:r>
            <a:r>
              <a:rPr sz="2400"/>
              <a:t>(</a:t>
            </a:r>
            <a:r>
              <a:rPr sz="2400">
                <a:latin typeface="標楷體"/>
                <a:ea typeface="標楷體"/>
                <a:cs typeface="標楷體"/>
                <a:sym typeface="標楷體"/>
              </a:rPr>
              <a:t>補漲行情</a:t>
            </a:r>
            <a:r>
              <a:rPr sz="2400"/>
              <a:t>)</a:t>
            </a:r>
            <a:r>
              <a:rPr sz="2400">
                <a:latin typeface="標楷體"/>
                <a:ea typeface="標楷體"/>
                <a:cs typeface="標楷體"/>
                <a:sym typeface="標楷體"/>
              </a:rPr>
              <a:t>。</a:t>
            </a:r>
            <a:r>
              <a:rPr sz="2400"/>
              <a:t>2,4</a:t>
            </a:r>
            <a:r>
              <a:rPr sz="2400">
                <a:latin typeface="標楷體"/>
                <a:ea typeface="標楷體"/>
                <a:cs typeface="標楷體"/>
                <a:sym typeface="標楷體"/>
              </a:rPr>
              <a:t>為漲多修正的回檔。</a:t>
            </a:r>
          </a:p>
        </p:txBody>
      </p:sp>
      <p:sp>
        <p:nvSpPr>
          <p:cNvPr id="304" name="Shape 304"/>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22</a:t>
            </a:r>
          </a:p>
        </p:txBody>
      </p:sp>
      <p:pic>
        <p:nvPicPr>
          <p:cNvPr id="305" name="007.png" descr="007"/>
          <p:cNvPicPr/>
          <p:nvPr/>
        </p:nvPicPr>
        <p:blipFill>
          <a:blip r:embed="rId2">
            <a:extLst/>
          </a:blip>
          <a:stretch>
            <a:fillRect/>
          </a:stretch>
        </p:blipFill>
        <p:spPr>
          <a:xfrm>
            <a:off x="381000" y="2819400"/>
            <a:ext cx="3829050" cy="3057525"/>
          </a:xfrm>
          <a:prstGeom prst="rect">
            <a:avLst/>
          </a:prstGeom>
          <a:ln w="12700">
            <a:miter lim="400000"/>
          </a:ln>
        </p:spPr>
      </p:pic>
      <p:pic>
        <p:nvPicPr>
          <p:cNvPr id="306" name="008.png" descr="008"/>
          <p:cNvPicPr/>
          <p:nvPr/>
        </p:nvPicPr>
        <p:blipFill>
          <a:blip r:embed="rId3">
            <a:extLst/>
          </a:blip>
          <a:stretch>
            <a:fillRect/>
          </a:stretch>
        </p:blipFill>
        <p:spPr>
          <a:xfrm>
            <a:off x="4754562" y="2819400"/>
            <a:ext cx="3703638" cy="3057525"/>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23</a:t>
            </a:r>
          </a:p>
        </p:txBody>
      </p:sp>
      <p:sp>
        <p:nvSpPr>
          <p:cNvPr id="309" name="Shape 309"/>
          <p:cNvSpPr/>
          <p:nvPr>
            <p:ph type="title" idx="4294967295"/>
          </p:nvPr>
        </p:nvSpPr>
        <p:spPr>
          <a:xfrm>
            <a:off x="611187" y="571500"/>
            <a:ext cx="6697663" cy="227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365760">
              <a:defRPr sz="1200">
                <a:effectLst>
                  <a:outerShdw sx="100000" sy="100000" kx="0" ky="0" algn="b" rotWithShape="0" blurRad="5080" dist="10160" dir="2700000">
                    <a:srgbClr val="DDDDDD"/>
                  </a:outerShdw>
                </a:effectLst>
              </a:defRPr>
            </a:lvl1pPr>
          </a:lstStyle>
          <a:p>
            <a:pPr lvl="0">
              <a:defRPr sz="1800">
                <a:effectLst/>
              </a:defRPr>
            </a:pPr>
            <a:r>
              <a:rPr sz="1200">
                <a:effectLst>
                  <a:outerShdw sx="100000" sy="100000" kx="0" ky="0" algn="b" rotWithShape="0" blurRad="5080" dist="10160" dir="2700000">
                    <a:srgbClr val="DDDDDD"/>
                  </a:outerShdw>
                </a:effectLst>
              </a:rPr>
              <a:t>波浪理論的使用原則</a:t>
            </a:r>
          </a:p>
        </p:txBody>
      </p:sp>
      <p:sp>
        <p:nvSpPr>
          <p:cNvPr id="310" name="Shape 310"/>
          <p:cNvSpPr/>
          <p:nvPr>
            <p:ph type="body" idx="4294967295"/>
          </p:nvPr>
        </p:nvSpPr>
        <p:spPr>
          <a:xfrm>
            <a:off x="539750" y="1163637"/>
            <a:ext cx="8075613" cy="39830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0319" indent="-270319" defTabSz="786384">
              <a:spcBef>
                <a:spcPts val="400"/>
              </a:spcBef>
              <a:buChar char="■"/>
              <a:defRPr sz="1800"/>
            </a:pPr>
            <a:r>
              <a:rPr sz="1892"/>
              <a:t> 3</a:t>
            </a:r>
            <a:r>
              <a:rPr sz="1892">
                <a:latin typeface="標楷體"/>
                <a:ea typeface="標楷體"/>
                <a:cs typeface="標楷體"/>
                <a:sym typeface="標楷體"/>
              </a:rPr>
              <a:t>為主升段，通常都是漲幅最大一波，量也最大，因此主升段絕對不會是三個上升波段中最短的，偶爾第五波走延伸，幅度大於三，被稱為邪惡第五波。</a:t>
            </a:r>
            <a:endParaRPr sz="1892"/>
          </a:p>
          <a:p>
            <a:pPr lvl="0" marL="270319" indent="-270319" defTabSz="786384">
              <a:spcBef>
                <a:spcPts val="400"/>
              </a:spcBef>
              <a:buChar char="■"/>
              <a:defRPr sz="1800"/>
            </a:pPr>
            <a:r>
              <a:rPr sz="1892"/>
              <a:t>1,4</a:t>
            </a:r>
            <a:r>
              <a:rPr sz="1892">
                <a:latin typeface="標楷體"/>
                <a:ea typeface="標楷體"/>
                <a:cs typeface="標楷體"/>
                <a:sym typeface="標楷體"/>
              </a:rPr>
              <a:t>絕不可重疊，若重疊，就代表波浪原先假設計算錯誤，得重算，</a:t>
            </a:r>
            <a:r>
              <a:rPr sz="1892"/>
              <a:t>4</a:t>
            </a:r>
            <a:r>
              <a:rPr sz="1892">
                <a:latin typeface="標楷體"/>
                <a:ea typeface="標楷體"/>
                <a:cs typeface="標楷體"/>
                <a:sym typeface="標楷體"/>
              </a:rPr>
              <a:t>的回檔不能跌破前高，也就是</a:t>
            </a:r>
            <a:r>
              <a:rPr sz="1892"/>
              <a:t>1</a:t>
            </a:r>
            <a:r>
              <a:rPr sz="1892">
                <a:latin typeface="標楷體"/>
                <a:ea typeface="標楷體"/>
                <a:cs typeface="標楷體"/>
                <a:sym typeface="標楷體"/>
              </a:rPr>
              <a:t>的高點。</a:t>
            </a:r>
            <a:endParaRPr sz="1892"/>
          </a:p>
          <a:p>
            <a:pPr lvl="0" marL="270319" indent="-270319" defTabSz="786384">
              <a:spcBef>
                <a:spcPts val="400"/>
              </a:spcBef>
              <a:buChar char="■"/>
              <a:defRPr sz="1800"/>
            </a:pPr>
            <a:r>
              <a:rPr sz="1892"/>
              <a:t>2,4</a:t>
            </a:r>
            <a:r>
              <a:rPr sz="1892">
                <a:latin typeface="標楷體"/>
                <a:ea typeface="標楷體"/>
                <a:cs typeface="標楷體"/>
                <a:sym typeface="標楷體"/>
              </a:rPr>
              <a:t>的回檔幅度多以</a:t>
            </a:r>
            <a:r>
              <a:rPr sz="1892"/>
              <a:t>0.382,0.5,0.618</a:t>
            </a:r>
            <a:r>
              <a:rPr sz="1892">
                <a:latin typeface="標楷體"/>
                <a:ea typeface="標楷體"/>
                <a:cs typeface="標楷體"/>
                <a:sym typeface="標楷體"/>
              </a:rPr>
              <a:t>去算，回檔幅度越小，代表後面行情可能越大。</a:t>
            </a:r>
            <a:endParaRPr sz="1892"/>
          </a:p>
          <a:p>
            <a:pPr lvl="0" marL="270319" indent="-270319" defTabSz="786384">
              <a:spcBef>
                <a:spcPts val="400"/>
              </a:spcBef>
              <a:buChar char="■"/>
              <a:defRPr sz="1800"/>
            </a:pPr>
            <a:r>
              <a:rPr sz="1892"/>
              <a:t> 3</a:t>
            </a:r>
            <a:r>
              <a:rPr sz="1892">
                <a:latin typeface="標楷體"/>
                <a:ea typeface="標楷體"/>
                <a:cs typeface="標楷體"/>
                <a:sym typeface="標楷體"/>
              </a:rPr>
              <a:t>通常為</a:t>
            </a:r>
            <a:r>
              <a:rPr sz="1892"/>
              <a:t>1</a:t>
            </a:r>
            <a:r>
              <a:rPr sz="1892">
                <a:latin typeface="標楷體"/>
                <a:ea typeface="標楷體"/>
                <a:cs typeface="標楷體"/>
                <a:sym typeface="標楷體"/>
              </a:rPr>
              <a:t>的</a:t>
            </a:r>
            <a:r>
              <a:rPr sz="1892"/>
              <a:t>1.618</a:t>
            </a:r>
            <a:r>
              <a:rPr sz="1892">
                <a:latin typeface="標楷體"/>
                <a:ea typeface="標楷體"/>
                <a:cs typeface="標楷體"/>
                <a:sym typeface="標楷體"/>
              </a:rPr>
              <a:t>倍，當然也可能是</a:t>
            </a:r>
            <a:r>
              <a:rPr sz="1892"/>
              <a:t>1.382,1.5</a:t>
            </a:r>
            <a:r>
              <a:rPr sz="1892">
                <a:latin typeface="標楷體"/>
                <a:ea typeface="標楷體"/>
                <a:cs typeface="標楷體"/>
                <a:sym typeface="標楷體"/>
              </a:rPr>
              <a:t>甚至</a:t>
            </a:r>
            <a:r>
              <a:rPr sz="1892"/>
              <a:t>2</a:t>
            </a:r>
            <a:r>
              <a:rPr sz="1892">
                <a:latin typeface="標楷體"/>
                <a:ea typeface="標楷體"/>
                <a:cs typeface="標楷體"/>
                <a:sym typeface="標楷體"/>
              </a:rPr>
              <a:t>。因為</a:t>
            </a:r>
            <a:r>
              <a:rPr sz="1892"/>
              <a:t>3</a:t>
            </a:r>
            <a:r>
              <a:rPr sz="1892">
                <a:latin typeface="標楷體"/>
                <a:ea typeface="標楷體"/>
                <a:cs typeface="標楷體"/>
                <a:sym typeface="標楷體"/>
              </a:rPr>
              <a:t>最長，通常</a:t>
            </a:r>
            <a:r>
              <a:rPr sz="1892"/>
              <a:t>3</a:t>
            </a:r>
            <a:r>
              <a:rPr sz="1892">
                <a:latin typeface="標楷體"/>
                <a:ea typeface="標楷體"/>
                <a:cs typeface="標楷體"/>
                <a:sym typeface="標楷體"/>
              </a:rPr>
              <a:t>會有延伸，即</a:t>
            </a:r>
            <a:r>
              <a:rPr sz="1892"/>
              <a:t>3</a:t>
            </a:r>
            <a:r>
              <a:rPr sz="1892">
                <a:latin typeface="標楷體"/>
                <a:ea typeface="標楷體"/>
                <a:cs typeface="標楷體"/>
                <a:sym typeface="標楷體"/>
              </a:rPr>
              <a:t>裡面有</a:t>
            </a:r>
            <a:r>
              <a:rPr sz="1892"/>
              <a:t>1,2,3,4,5</a:t>
            </a:r>
            <a:r>
              <a:rPr sz="1892">
                <a:latin typeface="標楷體"/>
                <a:ea typeface="標楷體"/>
                <a:cs typeface="標楷體"/>
                <a:sym typeface="標楷體"/>
              </a:rPr>
              <a:t>。若</a:t>
            </a:r>
            <a:r>
              <a:rPr sz="1892"/>
              <a:t>3</a:t>
            </a:r>
            <a:r>
              <a:rPr sz="1892">
                <a:latin typeface="標楷體"/>
                <a:ea typeface="標楷體"/>
                <a:cs typeface="標楷體"/>
                <a:sym typeface="標楷體"/>
              </a:rPr>
              <a:t>走延伸，通常</a:t>
            </a:r>
            <a:r>
              <a:rPr sz="1892"/>
              <a:t>1</a:t>
            </a:r>
            <a:r>
              <a:rPr sz="1892">
                <a:latin typeface="標楷體"/>
                <a:ea typeface="標楷體"/>
                <a:cs typeface="標楷體"/>
                <a:sym typeface="標楷體"/>
              </a:rPr>
              <a:t>跟</a:t>
            </a:r>
            <a:r>
              <a:rPr sz="1892"/>
              <a:t>5</a:t>
            </a:r>
            <a:r>
              <a:rPr sz="1892">
                <a:latin typeface="標楷體"/>
                <a:ea typeface="標楷體"/>
                <a:cs typeface="標楷體"/>
                <a:sym typeface="標楷體"/>
              </a:rPr>
              <a:t>會一樣長。</a:t>
            </a:r>
            <a:endParaRPr sz="1892"/>
          </a:p>
          <a:p>
            <a:pPr lvl="0" marL="270319" indent="-270319" defTabSz="786384">
              <a:spcBef>
                <a:spcPts val="400"/>
              </a:spcBef>
              <a:buChar char="■"/>
              <a:defRPr sz="1800"/>
            </a:pPr>
            <a:r>
              <a:rPr sz="1892"/>
              <a:t> 2,4</a:t>
            </a:r>
            <a:r>
              <a:rPr sz="1892">
                <a:latin typeface="標楷體"/>
                <a:ea typeface="標楷體"/>
                <a:cs typeface="標楷體"/>
                <a:sym typeface="標楷體"/>
              </a:rPr>
              <a:t>兩個低點連起來的趨勢線，就可視為整個大波段是否結束的關鍵交替原則，</a:t>
            </a:r>
            <a:r>
              <a:rPr sz="1892"/>
              <a:t>3</a:t>
            </a:r>
            <a:r>
              <a:rPr sz="1892">
                <a:latin typeface="標楷體"/>
                <a:ea typeface="標楷體"/>
                <a:cs typeface="標楷體"/>
                <a:sym typeface="標楷體"/>
              </a:rPr>
              <a:t>有延伸，</a:t>
            </a:r>
            <a:r>
              <a:rPr sz="1892"/>
              <a:t>5</a:t>
            </a:r>
            <a:r>
              <a:rPr sz="1892">
                <a:latin typeface="標楷體"/>
                <a:ea typeface="標楷體"/>
                <a:cs typeface="標楷體"/>
                <a:sym typeface="標楷體"/>
              </a:rPr>
              <a:t>就不會有，</a:t>
            </a:r>
            <a:r>
              <a:rPr sz="1892"/>
              <a:t>2</a:t>
            </a:r>
            <a:r>
              <a:rPr sz="1892">
                <a:latin typeface="標楷體"/>
                <a:ea typeface="標楷體"/>
                <a:cs typeface="標楷體"/>
                <a:sym typeface="標楷體"/>
              </a:rPr>
              <a:t>若有較大的修正，通常</a:t>
            </a:r>
            <a:r>
              <a:rPr sz="1892"/>
              <a:t>4</a:t>
            </a:r>
            <a:r>
              <a:rPr sz="1892">
                <a:latin typeface="標楷體"/>
                <a:ea typeface="標楷體"/>
                <a:cs typeface="標楷體"/>
                <a:sym typeface="標楷體"/>
              </a:rPr>
              <a:t>修正幅度就小。</a:t>
            </a:r>
          </a:p>
        </p:txBody>
      </p:sp>
    </p:spTree>
  </p:cSld>
  <p:clrMapOvr>
    <a:masterClrMapping/>
  </p:clrMapOvr>
  <p:transition spd="fast" advClick="1">
    <p:wipe dir="r"/>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24</a:t>
            </a:r>
          </a:p>
        </p:txBody>
      </p:sp>
      <p:sp>
        <p:nvSpPr>
          <p:cNvPr id="313" name="Shape 313"/>
          <p:cNvSpPr/>
          <p:nvPr>
            <p:ph type="title" idx="4294967295"/>
          </p:nvPr>
        </p:nvSpPr>
        <p:spPr>
          <a:xfrm>
            <a:off x="611187" y="274637"/>
            <a:ext cx="66976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t>費波納希數列</a:t>
            </a:r>
          </a:p>
        </p:txBody>
      </p:sp>
      <p:sp>
        <p:nvSpPr>
          <p:cNvPr id="314" name="Shape 314"/>
          <p:cNvSpPr/>
          <p:nvPr>
            <p:ph type="body" idx="4294967295"/>
          </p:nvPr>
        </p:nvSpPr>
        <p:spPr>
          <a:xfrm>
            <a:off x="817562" y="1125537"/>
            <a:ext cx="7494588" cy="7048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1, 1, 2, 3, 5, 8, 13, 21, 34, 55, 89, 144,</a:t>
            </a:r>
            <a:r>
              <a:rPr sz="2400">
                <a:latin typeface="標楷體"/>
                <a:ea typeface="標楷體"/>
                <a:cs typeface="標楷體"/>
                <a:sym typeface="標楷體"/>
              </a:rPr>
              <a:t>…</a:t>
            </a:r>
            <a:r>
              <a:rPr sz="2400"/>
              <a:t>.</a:t>
            </a:r>
          </a:p>
        </p:txBody>
      </p:sp>
      <p:sp>
        <p:nvSpPr>
          <p:cNvPr id="315" name="Shape 315"/>
          <p:cNvSpPr/>
          <p:nvPr/>
        </p:nvSpPr>
        <p:spPr>
          <a:xfrm>
            <a:off x="457200" y="2057400"/>
            <a:ext cx="8534400" cy="27885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400"/>
              </a:spcBef>
              <a:buClr>
                <a:srgbClr val="FF0000"/>
              </a:buClr>
              <a:buSzPct val="70000"/>
              <a:buFont typeface="Wingdings"/>
              <a:buChar char="■"/>
              <a:defRPr sz="1800"/>
            </a:pPr>
            <a:r>
              <a:rPr>
                <a:latin typeface="標楷體"/>
                <a:ea typeface="標楷體"/>
                <a:cs typeface="標楷體"/>
                <a:sym typeface="標楷體"/>
              </a:rPr>
              <a:t>任何一數字等於前兩個數字的和。</a:t>
            </a:r>
            <a:endParaRPr>
              <a:latin typeface="Times New Roman"/>
              <a:ea typeface="Times New Roman"/>
              <a:cs typeface="Times New Roman"/>
              <a:sym typeface="Times New Roman"/>
            </a:endParaRPr>
          </a:p>
          <a:p>
            <a:pPr lvl="0" marL="342900" indent="-342900">
              <a:spcBef>
                <a:spcPts val="400"/>
              </a:spcBef>
              <a:buClr>
                <a:srgbClr val="FF0000"/>
              </a:buClr>
              <a:buSzPct val="70000"/>
              <a:buFont typeface="Wingdings"/>
              <a:buChar char="■"/>
              <a:defRPr sz="1800"/>
            </a:pPr>
            <a:r>
              <a:rPr>
                <a:latin typeface="標楷體"/>
                <a:ea typeface="標楷體"/>
                <a:cs typeface="標楷體"/>
                <a:sym typeface="標楷體"/>
              </a:rPr>
              <a:t>任何一個數字與其下一個數字的比值接近 </a:t>
            </a:r>
            <a:r>
              <a:rPr u="sng">
                <a:latin typeface="Times New Roman"/>
                <a:ea typeface="Times New Roman"/>
                <a:cs typeface="Times New Roman"/>
                <a:sym typeface="Times New Roman"/>
              </a:rPr>
              <a:t>0.618</a:t>
            </a:r>
            <a:r>
              <a:rPr>
                <a:latin typeface="標楷體"/>
                <a:ea typeface="標楷體"/>
                <a:cs typeface="標楷體"/>
                <a:sym typeface="標楷體"/>
              </a:rPr>
              <a:t>。</a:t>
            </a:r>
            <a:endParaRPr>
              <a:latin typeface="Times New Roman"/>
              <a:ea typeface="Times New Roman"/>
              <a:cs typeface="Times New Roman"/>
              <a:sym typeface="Times New Roman"/>
            </a:endParaRPr>
          </a:p>
          <a:p>
            <a:pPr lvl="0" marL="342900" indent="-342900">
              <a:spcBef>
                <a:spcPts val="400"/>
              </a:spcBef>
              <a:buClr>
                <a:srgbClr val="FF0000"/>
              </a:buClr>
              <a:buSzPct val="70000"/>
              <a:buFont typeface="Wingdings"/>
              <a:buChar char="■"/>
              <a:defRPr sz="1800"/>
            </a:pPr>
            <a:r>
              <a:rPr>
                <a:latin typeface="標楷體"/>
                <a:ea typeface="標楷體"/>
                <a:cs typeface="標楷體"/>
                <a:sym typeface="標楷體"/>
              </a:rPr>
              <a:t>任何一個數字與其下下一個數字的比值接近 </a:t>
            </a:r>
            <a:r>
              <a:rPr u="sng">
                <a:latin typeface="Times New Roman"/>
                <a:ea typeface="Times New Roman"/>
                <a:cs typeface="Times New Roman"/>
                <a:sym typeface="Times New Roman"/>
              </a:rPr>
              <a:t>0.382</a:t>
            </a:r>
            <a:r>
              <a:rPr>
                <a:latin typeface="標楷體"/>
                <a:ea typeface="標楷體"/>
                <a:cs typeface="標楷體"/>
                <a:sym typeface="標楷體"/>
              </a:rPr>
              <a:t>。</a:t>
            </a:r>
            <a:endParaRPr>
              <a:latin typeface="Times New Roman"/>
              <a:ea typeface="Times New Roman"/>
              <a:cs typeface="Times New Roman"/>
              <a:sym typeface="Times New Roman"/>
            </a:endParaRPr>
          </a:p>
          <a:p>
            <a:pPr lvl="0" marL="342900" indent="-342900">
              <a:spcBef>
                <a:spcPts val="400"/>
              </a:spcBef>
              <a:buClr>
                <a:srgbClr val="FF0000"/>
              </a:buClr>
              <a:buSzPct val="70000"/>
              <a:buFont typeface="Wingdings"/>
              <a:buChar char="■"/>
              <a:defRPr sz="1800"/>
            </a:pPr>
            <a:r>
              <a:rPr>
                <a:latin typeface="Times New Roman"/>
                <a:ea typeface="Times New Roman"/>
                <a:cs typeface="Times New Roman"/>
                <a:sym typeface="Times New Roman"/>
              </a:rPr>
              <a:t>0.618</a:t>
            </a:r>
            <a:r>
              <a:rPr>
                <a:latin typeface="標楷體"/>
                <a:ea typeface="標楷體"/>
                <a:cs typeface="標楷體"/>
                <a:sym typeface="標楷體"/>
              </a:rPr>
              <a:t>的倒數就是</a:t>
            </a:r>
            <a:r>
              <a:rPr>
                <a:latin typeface="Times New Roman"/>
                <a:ea typeface="Times New Roman"/>
                <a:cs typeface="Times New Roman"/>
                <a:sym typeface="Times New Roman"/>
              </a:rPr>
              <a:t>1.618                                    1 / 0.618 = 1.618</a:t>
            </a:r>
            <a:endParaRPr>
              <a:latin typeface="Times New Roman"/>
              <a:ea typeface="Times New Roman"/>
              <a:cs typeface="Times New Roman"/>
              <a:sym typeface="Times New Roman"/>
            </a:endParaRPr>
          </a:p>
          <a:p>
            <a:pPr lvl="0" marL="342900" indent="-342900">
              <a:spcBef>
                <a:spcPts val="400"/>
              </a:spcBef>
              <a:buClr>
                <a:srgbClr val="FF0000"/>
              </a:buClr>
              <a:buSzPct val="70000"/>
              <a:buFont typeface="Wingdings"/>
              <a:buChar char="■"/>
              <a:defRPr sz="1800"/>
            </a:pPr>
            <a:r>
              <a:rPr>
                <a:latin typeface="標楷體"/>
                <a:ea typeface="標楷體"/>
                <a:cs typeface="標楷體"/>
                <a:sym typeface="標楷體"/>
              </a:rPr>
              <a:t>自然界現象：向日葵花頭種子排列形成</a:t>
            </a:r>
            <a:r>
              <a:rPr>
                <a:latin typeface="Times New Roman"/>
                <a:ea typeface="Times New Roman"/>
                <a:cs typeface="Times New Roman"/>
                <a:sym typeface="Times New Roman"/>
              </a:rPr>
              <a:t>89</a:t>
            </a:r>
            <a:r>
              <a:rPr>
                <a:latin typeface="標楷體"/>
                <a:ea typeface="標楷體"/>
                <a:cs typeface="標楷體"/>
                <a:sym typeface="標楷體"/>
              </a:rPr>
              <a:t>條曲線，其中</a:t>
            </a:r>
            <a:r>
              <a:rPr>
                <a:latin typeface="Times New Roman"/>
                <a:ea typeface="Times New Roman"/>
                <a:cs typeface="Times New Roman"/>
                <a:sym typeface="Times New Roman"/>
              </a:rPr>
              <a:t>55</a:t>
            </a:r>
            <a:r>
              <a:rPr>
                <a:latin typeface="標楷體"/>
                <a:ea typeface="標楷體"/>
                <a:cs typeface="標楷體"/>
                <a:sym typeface="標楷體"/>
              </a:rPr>
              <a:t>條同方向， </a:t>
            </a:r>
            <a:r>
              <a:rPr>
                <a:latin typeface="Times New Roman"/>
                <a:ea typeface="Times New Roman"/>
                <a:cs typeface="Times New Roman"/>
                <a:sym typeface="Times New Roman"/>
              </a:rPr>
              <a:t>34</a:t>
            </a:r>
            <a:r>
              <a:rPr>
                <a:latin typeface="標楷體"/>
                <a:ea typeface="標楷體"/>
                <a:cs typeface="標楷體"/>
                <a:sym typeface="標楷體"/>
              </a:rPr>
              <a:t>條另一方向；鋼琴用每組</a:t>
            </a:r>
            <a:r>
              <a:rPr>
                <a:latin typeface="Times New Roman"/>
                <a:ea typeface="Times New Roman"/>
                <a:cs typeface="Times New Roman"/>
                <a:sym typeface="Times New Roman"/>
              </a:rPr>
              <a:t>13</a:t>
            </a:r>
            <a:r>
              <a:rPr>
                <a:latin typeface="標楷體"/>
                <a:ea typeface="標楷體"/>
                <a:cs typeface="標楷體"/>
                <a:sym typeface="標楷體"/>
              </a:rPr>
              <a:t>鍵以充分表現八音，其中</a:t>
            </a:r>
            <a:r>
              <a:rPr>
                <a:latin typeface="Times New Roman"/>
                <a:ea typeface="Times New Roman"/>
                <a:cs typeface="Times New Roman"/>
                <a:sym typeface="Times New Roman"/>
              </a:rPr>
              <a:t>8</a:t>
            </a:r>
            <a:r>
              <a:rPr>
                <a:latin typeface="標楷體"/>
                <a:ea typeface="標楷體"/>
                <a:cs typeface="標楷體"/>
                <a:sym typeface="標楷體"/>
              </a:rPr>
              <a:t>白鍵、</a:t>
            </a:r>
            <a:r>
              <a:rPr>
                <a:latin typeface="Times New Roman"/>
                <a:ea typeface="Times New Roman"/>
                <a:cs typeface="Times New Roman"/>
                <a:sym typeface="Times New Roman"/>
              </a:rPr>
              <a:t>5</a:t>
            </a:r>
            <a:r>
              <a:rPr>
                <a:latin typeface="標楷體"/>
                <a:ea typeface="標楷體"/>
                <a:cs typeface="標楷體"/>
                <a:sym typeface="標楷體"/>
              </a:rPr>
              <a:t>黑鍵。</a:t>
            </a:r>
            <a:endParaRPr>
              <a:latin typeface="Times New Roman"/>
              <a:ea typeface="Times New Roman"/>
              <a:cs typeface="Times New Roman"/>
              <a:sym typeface="Times New Roman"/>
            </a:endParaRPr>
          </a:p>
          <a:p>
            <a:pPr lvl="0" marL="342900" indent="-342900">
              <a:spcBef>
                <a:spcPts val="400"/>
              </a:spcBef>
              <a:defRPr sz="1800"/>
            </a:pPr>
            <a:endParaRPr sz="2000"/>
          </a:p>
        </p:txBody>
      </p:sp>
      <p:grpSp>
        <p:nvGrpSpPr>
          <p:cNvPr id="318" name="Group 318"/>
          <p:cNvGrpSpPr/>
          <p:nvPr/>
        </p:nvGrpSpPr>
        <p:grpSpPr>
          <a:xfrm>
            <a:off x="7058025" y="2666999"/>
            <a:ext cx="2011363" cy="457201"/>
            <a:chOff x="0" y="0"/>
            <a:chExt cx="2011362" cy="457200"/>
          </a:xfrm>
        </p:grpSpPr>
        <p:sp>
          <p:nvSpPr>
            <p:cNvPr id="316" name="Shape 316"/>
            <p:cNvSpPr/>
            <p:nvPr/>
          </p:nvSpPr>
          <p:spPr>
            <a:xfrm>
              <a:off x="0" y="0"/>
              <a:ext cx="2011363" cy="45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15" y="0"/>
                  </a:moveTo>
                  <a:lnTo>
                    <a:pt x="4415" y="12600"/>
                  </a:lnTo>
                  <a:lnTo>
                    <a:pt x="0" y="11100"/>
                  </a:lnTo>
                  <a:lnTo>
                    <a:pt x="4415" y="18000"/>
                  </a:lnTo>
                  <a:lnTo>
                    <a:pt x="4415" y="21600"/>
                  </a:lnTo>
                  <a:lnTo>
                    <a:pt x="21600" y="21600"/>
                  </a:lnTo>
                  <a:lnTo>
                    <a:pt x="21600" y="0"/>
                  </a:lnTo>
                  <a:lnTo>
                    <a:pt x="7280" y="0"/>
                  </a:lnTo>
                  <a:close/>
                </a:path>
              </a:pathLst>
            </a:custGeom>
            <a:gradFill flip="none" rotWithShape="1">
              <a:gsLst>
                <a:gs pos="0">
                  <a:srgbClr val="E6DCAC"/>
                </a:gs>
                <a:gs pos="22999">
                  <a:srgbClr val="C7AC4C"/>
                </a:gs>
                <a:gs pos="55000">
                  <a:srgbClr val="E6D78A"/>
                </a:gs>
                <a:gs pos="69999">
                  <a:srgbClr val="C7AC4C"/>
                </a:gs>
                <a:gs pos="88000">
                  <a:srgbClr val="E6D78A"/>
                </a:gs>
                <a:gs pos="100000">
                  <a:srgbClr val="E6DCAC"/>
                </a:gs>
              </a:gsLst>
              <a:lin ang="13500000" scaled="0"/>
            </a:gradFill>
            <a:ln w="9525" cap="flat">
              <a:solidFill>
                <a:srgbClr val="FFFF99"/>
              </a:solidFill>
              <a:prstDash val="solid"/>
              <a:round/>
            </a:ln>
            <a:effectLst/>
          </p:spPr>
          <p:txBody>
            <a:bodyPr wrap="square" lIns="0" tIns="0" rIns="0" bIns="0" numCol="1" anchor="t">
              <a:noAutofit/>
            </a:bodyPr>
            <a:lstStyle/>
            <a:p>
              <a:pPr lvl="0" algn="ctr">
                <a:defRPr sz="1800">
                  <a:solidFill>
                    <a:srgbClr val="808080"/>
                  </a:solidFill>
                  <a:latin typeface="Times New Roman Bold"/>
                  <a:ea typeface="Times New Roman Bold"/>
                  <a:cs typeface="Times New Roman Bold"/>
                  <a:sym typeface="Times New Roman Bold"/>
                </a:defRPr>
              </a:pPr>
            </a:p>
          </p:txBody>
        </p:sp>
        <p:sp>
          <p:nvSpPr>
            <p:cNvPr id="317" name="Shape 317"/>
            <p:cNvSpPr/>
            <p:nvPr/>
          </p:nvSpPr>
          <p:spPr>
            <a:xfrm>
              <a:off x="411162" y="0"/>
              <a:ext cx="1600201" cy="325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800">
                  <a:solidFill>
                    <a:srgbClr val="808080"/>
                  </a:solidFill>
                  <a:latin typeface="標楷體"/>
                  <a:ea typeface="標楷體"/>
                  <a:cs typeface="標楷體"/>
                  <a:sym typeface="標楷體"/>
                </a:defRPr>
              </a:lvl1pPr>
            </a:lstStyle>
            <a:p>
              <a:pPr lvl="0">
                <a:defRPr>
                  <a:solidFill>
                    <a:srgbClr val="000000"/>
                  </a:solidFill>
                </a:defRPr>
              </a:pPr>
              <a:r>
                <a:rPr>
                  <a:solidFill>
                    <a:srgbClr val="808080"/>
                  </a:solidFill>
                </a:rPr>
                <a:t>黃金分割</a:t>
              </a:r>
            </a:p>
          </p:txBody>
        </p:sp>
      </p:gr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25</a:t>
            </a:r>
          </a:p>
        </p:txBody>
      </p:sp>
      <p:sp>
        <p:nvSpPr>
          <p:cNvPr id="321" name="Shape 321"/>
          <p:cNvSpPr/>
          <p:nvPr>
            <p:ph type="title" idx="4294967295"/>
          </p:nvPr>
        </p:nvSpPr>
        <p:spPr>
          <a:xfrm>
            <a:off x="611187" y="571500"/>
            <a:ext cx="6697663" cy="227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365760">
              <a:defRPr sz="1200">
                <a:effectLst>
                  <a:outerShdw sx="100000" sy="100000" kx="0" ky="0" algn="b" rotWithShape="0" blurRad="5080" dist="10160" dir="2700000">
                    <a:srgbClr val="DDDDDD"/>
                  </a:outerShdw>
                </a:effectLst>
              </a:defRPr>
            </a:lvl1pPr>
          </a:lstStyle>
          <a:p>
            <a:pPr lvl="0">
              <a:defRPr sz="1800">
                <a:effectLst/>
              </a:defRPr>
            </a:pPr>
            <a:r>
              <a:rPr sz="1200">
                <a:effectLst>
                  <a:outerShdw sx="100000" sy="100000" kx="0" ky="0" algn="b" rotWithShape="0" blurRad="5080" dist="10160" dir="2700000">
                    <a:srgbClr val="DDDDDD"/>
                  </a:outerShdw>
                </a:effectLst>
              </a:rPr>
              <a:t>黃金切割率的運用</a:t>
            </a:r>
          </a:p>
        </p:txBody>
      </p:sp>
      <p:sp>
        <p:nvSpPr>
          <p:cNvPr id="322" name="Shape 322"/>
          <p:cNvSpPr/>
          <p:nvPr>
            <p:ph type="body" idx="4294967295"/>
          </p:nvPr>
        </p:nvSpPr>
        <p:spPr>
          <a:xfrm>
            <a:off x="539750" y="1163637"/>
            <a:ext cx="8075613" cy="39830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1400"/>
              </a:spcBef>
              <a:buChar char="■"/>
              <a:defRPr sz="1800"/>
            </a:pPr>
            <a:r>
              <a:rPr sz="2400">
                <a:latin typeface="標楷體"/>
                <a:ea typeface="標楷體"/>
                <a:cs typeface="標楷體"/>
                <a:sym typeface="標楷體"/>
              </a:rPr>
              <a:t>計算出支撐或壓力時，應與其他</a:t>
            </a:r>
            <a:r>
              <a:rPr sz="2400">
                <a:latin typeface="標楷體"/>
                <a:ea typeface="標楷體"/>
                <a:cs typeface="標楷體"/>
                <a:sym typeface="標楷體"/>
              </a:rPr>
              <a:t>K</a:t>
            </a:r>
            <a:r>
              <a:rPr sz="2400">
                <a:latin typeface="標楷體"/>
                <a:ea typeface="標楷體"/>
                <a:cs typeface="標楷體"/>
                <a:sym typeface="標楷體"/>
              </a:rPr>
              <a:t>線與型態等分析法配合，以</a:t>
            </a:r>
            <a:r>
              <a:rPr sz="2400">
                <a:solidFill>
                  <a:srgbClr val="FF3300"/>
                </a:solidFill>
                <a:latin typeface="標楷體"/>
                <a:ea typeface="標楷體"/>
                <a:cs typeface="標楷體"/>
                <a:sym typeface="標楷體"/>
              </a:rPr>
              <a:t>界定重要之多空關鍵價。</a:t>
            </a:r>
            <a:endParaRPr sz="2400">
              <a:solidFill>
                <a:srgbClr val="FF3300"/>
              </a:solidFill>
              <a:latin typeface="標楷體"/>
              <a:ea typeface="標楷體"/>
              <a:cs typeface="標楷體"/>
              <a:sym typeface="標楷體"/>
            </a:endParaRPr>
          </a:p>
          <a:p>
            <a:pPr lvl="0">
              <a:spcBef>
                <a:spcPts val="1400"/>
              </a:spcBef>
              <a:buChar char="■"/>
              <a:defRPr sz="1800"/>
            </a:pPr>
            <a:r>
              <a:rPr sz="2400">
                <a:solidFill>
                  <a:srgbClr val="FF3300"/>
                </a:solidFill>
                <a:latin typeface="標楷體"/>
                <a:ea typeface="標楷體"/>
                <a:cs typeface="標楷體"/>
                <a:sym typeface="標楷體"/>
              </a:rPr>
              <a:t>0.618</a:t>
            </a:r>
            <a:r>
              <a:rPr sz="2400">
                <a:solidFill>
                  <a:srgbClr val="FF3300"/>
                </a:solidFill>
                <a:latin typeface="標楷體"/>
                <a:ea typeface="標楷體"/>
                <a:cs typeface="標楷體"/>
                <a:sym typeface="標楷體"/>
              </a:rPr>
              <a:t>位置為波段最後防線</a:t>
            </a:r>
            <a:r>
              <a:rPr sz="2400">
                <a:latin typeface="標楷體"/>
                <a:ea typeface="標楷體"/>
                <a:cs typeface="標楷體"/>
                <a:sym typeface="標楷體"/>
              </a:rPr>
              <a:t>，跌破或突破則破壞原走勢，即由多轉空，或由空轉多的判斷依據。</a:t>
            </a:r>
            <a:endParaRPr sz="2400">
              <a:latin typeface="標楷體"/>
              <a:ea typeface="標楷體"/>
              <a:cs typeface="標楷體"/>
              <a:sym typeface="標楷體"/>
            </a:endParaRPr>
          </a:p>
          <a:p>
            <a:pPr lvl="0">
              <a:spcBef>
                <a:spcPts val="1400"/>
              </a:spcBef>
              <a:buChar char="■"/>
              <a:defRPr sz="1800"/>
            </a:pPr>
            <a:r>
              <a:rPr sz="2400">
                <a:solidFill>
                  <a:srgbClr val="FF3300"/>
                </a:solidFill>
                <a:latin typeface="標楷體"/>
                <a:ea typeface="標楷體"/>
                <a:cs typeface="標楷體"/>
                <a:sym typeface="標楷體"/>
              </a:rPr>
              <a:t>周線</a:t>
            </a:r>
            <a:r>
              <a:rPr sz="2400">
                <a:latin typeface="標楷體"/>
                <a:ea typeface="標楷體"/>
                <a:cs typeface="標楷體"/>
                <a:sym typeface="標楷體"/>
              </a:rPr>
              <a:t>以 </a:t>
            </a:r>
            <a:r>
              <a:rPr sz="2400">
                <a:solidFill>
                  <a:srgbClr val="FF3300"/>
                </a:solidFill>
                <a:latin typeface="標楷體"/>
                <a:ea typeface="標楷體"/>
                <a:cs typeface="標楷體"/>
                <a:sym typeface="標楷體"/>
              </a:rPr>
              <a:t>0.5 </a:t>
            </a:r>
            <a:r>
              <a:rPr sz="2400">
                <a:solidFill>
                  <a:srgbClr val="FF3300"/>
                </a:solidFill>
                <a:latin typeface="標楷體"/>
                <a:ea typeface="標楷體"/>
                <a:cs typeface="標楷體"/>
                <a:sym typeface="標楷體"/>
              </a:rPr>
              <a:t>處為最後防線。</a:t>
            </a:r>
            <a:endParaRPr sz="2400">
              <a:solidFill>
                <a:srgbClr val="FF3300"/>
              </a:solidFill>
              <a:latin typeface="標楷體"/>
              <a:ea typeface="標楷體"/>
              <a:cs typeface="標楷體"/>
              <a:sym typeface="標楷體"/>
            </a:endParaRPr>
          </a:p>
          <a:p>
            <a:pPr lvl="0">
              <a:spcBef>
                <a:spcPts val="1400"/>
              </a:spcBef>
              <a:buChar char="■"/>
              <a:defRPr sz="1800"/>
            </a:pPr>
            <a:r>
              <a:rPr sz="2400">
                <a:solidFill>
                  <a:srgbClr val="FF3300"/>
                </a:solidFill>
                <a:latin typeface="標楷體"/>
                <a:ea typeface="標楷體"/>
                <a:cs typeface="標楷體"/>
                <a:sym typeface="標楷體"/>
              </a:rPr>
              <a:t>0.382</a:t>
            </a:r>
            <a:r>
              <a:rPr sz="2400">
                <a:solidFill>
                  <a:srgbClr val="FF3300"/>
                </a:solidFill>
                <a:latin typeface="標楷體"/>
                <a:ea typeface="標楷體"/>
                <a:cs typeface="標楷體"/>
                <a:sym typeface="標楷體"/>
              </a:rPr>
              <a:t>位置</a:t>
            </a:r>
            <a:r>
              <a:rPr sz="2400">
                <a:latin typeface="標楷體"/>
                <a:ea typeface="標楷體"/>
                <a:cs typeface="標楷體"/>
                <a:sym typeface="標楷體"/>
              </a:rPr>
              <a:t>未被突破，代表原先方向走勢仍</a:t>
            </a:r>
            <a:r>
              <a:rPr sz="2400">
                <a:solidFill>
                  <a:srgbClr val="FF3300"/>
                </a:solidFill>
                <a:latin typeface="標楷體"/>
                <a:ea typeface="標楷體"/>
                <a:cs typeface="標楷體"/>
                <a:sym typeface="標楷體"/>
              </a:rPr>
              <a:t>偏強</a:t>
            </a:r>
            <a:r>
              <a:rPr sz="2400">
                <a:latin typeface="標楷體"/>
                <a:ea typeface="標楷體"/>
                <a:cs typeface="標楷體"/>
                <a:sym typeface="標楷體"/>
              </a:rPr>
              <a:t>，為強勢整理盤，續破新高或新低的機率頗高。</a:t>
            </a:r>
          </a:p>
        </p:txBody>
      </p:sp>
    </p:spTree>
  </p:cSld>
  <p:clrMapOvr>
    <a:masterClrMapping/>
  </p:clrMapOvr>
  <p:transition spd="fast" advClick="1">
    <p:wipe dir="r"/>
  </p:transition>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26</a:t>
            </a:r>
          </a:p>
        </p:txBody>
      </p:sp>
      <p:sp>
        <p:nvSpPr>
          <p:cNvPr id="325" name="Shape 325"/>
          <p:cNvSpPr/>
          <p:nvPr>
            <p:ph type="title" idx="4294967295"/>
          </p:nvPr>
        </p:nvSpPr>
        <p:spPr>
          <a:xfrm>
            <a:off x="611187" y="571500"/>
            <a:ext cx="6697663" cy="227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365760">
              <a:defRPr sz="1200">
                <a:effectLst>
                  <a:outerShdw sx="100000" sy="100000" kx="0" ky="0" algn="b" rotWithShape="0" blurRad="5080" dist="10160" dir="2700000">
                    <a:srgbClr val="DDDDDD"/>
                  </a:outerShdw>
                </a:effectLst>
              </a:defRPr>
            </a:lvl1pPr>
          </a:lstStyle>
          <a:p>
            <a:pPr lvl="0">
              <a:defRPr sz="1800">
                <a:effectLst/>
              </a:defRPr>
            </a:pPr>
            <a:r>
              <a:rPr sz="1200">
                <a:effectLst>
                  <a:outerShdw sx="100000" sy="100000" kx="0" ky="0" algn="b" rotWithShape="0" blurRad="5080" dist="10160" dir="2700000">
                    <a:srgbClr val="DDDDDD"/>
                  </a:outerShdw>
                </a:effectLst>
              </a:rPr>
              <a:t>波浪理論實例</a:t>
            </a:r>
          </a:p>
        </p:txBody>
      </p:sp>
      <p:sp>
        <p:nvSpPr>
          <p:cNvPr id="326" name="Shape 326"/>
          <p:cNvSpPr/>
          <p:nvPr>
            <p:ph type="body" idx="4294967295"/>
          </p:nvPr>
        </p:nvSpPr>
        <p:spPr>
          <a:xfrm>
            <a:off x="539750" y="1163637"/>
            <a:ext cx="8075613" cy="3983038"/>
          </a:xfrm>
          <a:prstGeom prst="rect">
            <a:avLst/>
          </a:prstGeom>
          <a:ln w="12700">
            <a:miter lim="400000"/>
          </a:ln>
        </p:spPr>
        <p:txBody>
          <a:bodyPr lIns="0" tIns="0" rIns="0" bIns="0">
            <a:normAutofit fontScale="100000" lnSpcReduction="0"/>
          </a:bodyPr>
          <a:lstStyle/>
          <a:p>
            <a:pPr lvl="0"/>
          </a:p>
        </p:txBody>
      </p:sp>
      <p:pic>
        <p:nvPicPr>
          <p:cNvPr id="327" name="image001.png" descr="image001"/>
          <p:cNvPicPr/>
          <p:nvPr/>
        </p:nvPicPr>
        <p:blipFill>
          <a:blip r:embed="rId2">
            <a:extLst/>
          </a:blip>
          <a:stretch>
            <a:fillRect/>
          </a:stretch>
        </p:blipFill>
        <p:spPr>
          <a:xfrm>
            <a:off x="539750" y="1412875"/>
            <a:ext cx="8424863" cy="4362450"/>
          </a:xfrm>
          <a:prstGeom prst="rect">
            <a:avLst/>
          </a:prstGeom>
          <a:ln w="12700">
            <a:miter lim="400000"/>
          </a:ln>
        </p:spPr>
      </p:pic>
    </p:spTree>
  </p:cSld>
  <p:clrMapOvr>
    <a:masterClrMapping/>
  </p:clrMapOvr>
  <p:transition spd="fast" advClick="1">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3</a:t>
            </a:r>
          </a:p>
        </p:txBody>
      </p:sp>
      <p:sp>
        <p:nvSpPr>
          <p:cNvPr id="26" name="Shape 26"/>
          <p:cNvSpPr/>
          <p:nvPr>
            <p:ph type="title" idx="4294967295"/>
          </p:nvPr>
        </p:nvSpPr>
        <p:spPr>
          <a:xfrm>
            <a:off x="684212" y="-1"/>
            <a:ext cx="7772401"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t>K</a:t>
            </a:r>
            <a:r>
              <a:rPr sz="3200"/>
              <a:t>線圖（</a:t>
            </a:r>
            <a:r>
              <a:rPr sz="3200"/>
              <a:t>K Chart</a:t>
            </a:r>
            <a:r>
              <a:rPr sz="3200"/>
              <a:t>）</a:t>
            </a:r>
          </a:p>
        </p:txBody>
      </p:sp>
      <p:sp>
        <p:nvSpPr>
          <p:cNvPr id="27" name="Shape 27"/>
          <p:cNvSpPr/>
          <p:nvPr>
            <p:ph type="body" idx="4294967295"/>
          </p:nvPr>
        </p:nvSpPr>
        <p:spPr>
          <a:xfrm>
            <a:off x="457200" y="836612"/>
            <a:ext cx="8382000" cy="22113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endParaRPr sz="1600">
              <a:latin typeface="新細明體"/>
              <a:ea typeface="新細明體"/>
              <a:cs typeface="新細明體"/>
              <a:sym typeface="新細明體"/>
            </a:endParaRPr>
          </a:p>
          <a:p>
            <a:pPr lvl="0" marL="285750" indent="-285750">
              <a:spcBef>
                <a:spcPts val="400"/>
              </a:spcBef>
              <a:buChar char="■"/>
              <a:defRPr sz="1800"/>
            </a:pPr>
            <a:r>
              <a:rPr sz="2000">
                <a:latin typeface="標楷體"/>
                <a:ea typeface="標楷體"/>
                <a:cs typeface="標楷體"/>
                <a:sym typeface="標楷體"/>
              </a:rPr>
              <a:t>一根</a:t>
            </a:r>
            <a:r>
              <a:rPr sz="2000">
                <a:latin typeface="新細明體"/>
                <a:ea typeface="新細明體"/>
                <a:cs typeface="新細明體"/>
                <a:sym typeface="新細明體"/>
              </a:rPr>
              <a:t>K</a:t>
            </a:r>
            <a:r>
              <a:rPr sz="2000">
                <a:latin typeface="標楷體"/>
                <a:ea typeface="標楷體"/>
                <a:cs typeface="標楷體"/>
                <a:sym typeface="標楷體"/>
              </a:rPr>
              <a:t>線由四個價位所組成，開高低收，即開盤，最高，最低與收盤，可以了解當天盤勢變化與多空交戰力道。</a:t>
            </a:r>
            <a:endParaRPr sz="2000">
              <a:latin typeface="新細明體"/>
              <a:ea typeface="新細明體"/>
              <a:cs typeface="新細明體"/>
              <a:sym typeface="新細明體"/>
            </a:endParaRPr>
          </a:p>
          <a:p>
            <a:pPr lvl="0" marL="285750" indent="-285750">
              <a:spcBef>
                <a:spcPts val="400"/>
              </a:spcBef>
              <a:buChar char="■"/>
              <a:defRPr sz="1800"/>
            </a:pPr>
            <a:r>
              <a:rPr sz="2000">
                <a:latin typeface="標楷體"/>
                <a:ea typeface="標楷體"/>
                <a:cs typeface="標楷體"/>
                <a:sym typeface="標楷體"/>
              </a:rPr>
              <a:t>當</a:t>
            </a:r>
            <a:r>
              <a:rPr sz="2000">
                <a:solidFill>
                  <a:srgbClr val="FF0000"/>
                </a:solidFill>
                <a:latin typeface="標楷體"/>
                <a:ea typeface="標楷體"/>
                <a:cs typeface="標楷體"/>
                <a:sym typeface="標楷體"/>
              </a:rPr>
              <a:t>收盤價較開盤價為高</a:t>
            </a:r>
            <a:r>
              <a:rPr sz="2000">
                <a:latin typeface="標楷體"/>
                <a:ea typeface="標楷體"/>
                <a:cs typeface="標楷體"/>
                <a:sym typeface="標楷體"/>
              </a:rPr>
              <a:t>時實體部份用</a:t>
            </a:r>
            <a:r>
              <a:rPr sz="2000">
                <a:solidFill>
                  <a:srgbClr val="FF0000"/>
                </a:solidFill>
                <a:latin typeface="標楷體"/>
                <a:ea typeface="標楷體"/>
                <a:cs typeface="標楷體"/>
                <a:sym typeface="標楷體"/>
              </a:rPr>
              <a:t>紅色</a:t>
            </a:r>
            <a:r>
              <a:rPr sz="2000">
                <a:latin typeface="標楷體"/>
                <a:ea typeface="標楷體"/>
                <a:cs typeface="標楷體"/>
                <a:sym typeface="標楷體"/>
              </a:rPr>
              <a:t>繪製稱為</a:t>
            </a:r>
            <a:r>
              <a:rPr sz="2000">
                <a:solidFill>
                  <a:srgbClr val="FF0000"/>
                </a:solidFill>
                <a:latin typeface="標楷體"/>
                <a:ea typeface="標楷體"/>
                <a:cs typeface="標楷體"/>
                <a:sym typeface="標楷體"/>
              </a:rPr>
              <a:t>陽線或紅</a:t>
            </a:r>
            <a:r>
              <a:rPr sz="2000">
                <a:solidFill>
                  <a:srgbClr val="FF0000"/>
                </a:solidFill>
              </a:rPr>
              <a:t>K</a:t>
            </a:r>
            <a:r>
              <a:rPr sz="2000">
                <a:solidFill>
                  <a:srgbClr val="FF0000"/>
                </a:solidFill>
                <a:latin typeface="標楷體"/>
                <a:ea typeface="標楷體"/>
                <a:cs typeface="標楷體"/>
                <a:sym typeface="標楷體"/>
              </a:rPr>
              <a:t>棒</a:t>
            </a:r>
            <a:r>
              <a:rPr sz="2000">
                <a:latin typeface="標楷體"/>
                <a:ea typeface="標楷體"/>
                <a:cs typeface="標楷體"/>
                <a:sym typeface="標楷體"/>
              </a:rPr>
              <a:t>，當收盤價較開盤價</a:t>
            </a:r>
            <a:r>
              <a:rPr sz="2000">
                <a:solidFill>
                  <a:srgbClr val="FF0000"/>
                </a:solidFill>
                <a:latin typeface="標楷體"/>
                <a:ea typeface="標楷體"/>
                <a:cs typeface="標楷體"/>
                <a:sym typeface="標楷體"/>
              </a:rPr>
              <a:t>低時</a:t>
            </a:r>
            <a:r>
              <a:rPr sz="2000">
                <a:latin typeface="標楷體"/>
                <a:ea typeface="標楷體"/>
                <a:cs typeface="標楷體"/>
                <a:sym typeface="標楷體"/>
              </a:rPr>
              <a:t>實體部份用</a:t>
            </a:r>
            <a:r>
              <a:rPr sz="2000">
                <a:solidFill>
                  <a:srgbClr val="FF0000"/>
                </a:solidFill>
                <a:latin typeface="標楷體"/>
                <a:ea typeface="標楷體"/>
                <a:cs typeface="標楷體"/>
                <a:sym typeface="標楷體"/>
              </a:rPr>
              <a:t>黑色</a:t>
            </a:r>
            <a:r>
              <a:rPr sz="2000">
                <a:latin typeface="標楷體"/>
                <a:ea typeface="標楷體"/>
                <a:cs typeface="標楷體"/>
                <a:sym typeface="標楷體"/>
              </a:rPr>
              <a:t>繪製稱</a:t>
            </a:r>
            <a:r>
              <a:rPr sz="2000">
                <a:solidFill>
                  <a:srgbClr val="FF0000"/>
                </a:solidFill>
                <a:latin typeface="標楷體"/>
                <a:ea typeface="標楷體"/>
                <a:cs typeface="標楷體"/>
                <a:sym typeface="標楷體"/>
              </a:rPr>
              <a:t>陰線或黑</a:t>
            </a:r>
            <a:r>
              <a:rPr sz="2000">
                <a:solidFill>
                  <a:srgbClr val="FF0000"/>
                </a:solidFill>
              </a:rPr>
              <a:t>K</a:t>
            </a:r>
            <a:r>
              <a:rPr sz="2000">
                <a:solidFill>
                  <a:srgbClr val="FF0000"/>
                </a:solidFill>
                <a:latin typeface="標楷體"/>
                <a:ea typeface="標楷體"/>
                <a:cs typeface="標楷體"/>
                <a:sym typeface="標楷體"/>
              </a:rPr>
              <a:t>棒</a:t>
            </a:r>
            <a:r>
              <a:rPr sz="2000">
                <a:latin typeface="標楷體"/>
                <a:ea typeface="標楷體"/>
                <a:cs typeface="標楷體"/>
                <a:sym typeface="標楷體"/>
              </a:rPr>
              <a:t>。</a:t>
            </a:r>
          </a:p>
        </p:txBody>
      </p:sp>
      <p:pic>
        <p:nvPicPr>
          <p:cNvPr id="28" name="k.png" descr="k"/>
          <p:cNvPicPr/>
          <p:nvPr/>
        </p:nvPicPr>
        <p:blipFill>
          <a:blip r:embed="rId2">
            <a:extLst/>
          </a:blip>
          <a:stretch>
            <a:fillRect/>
          </a:stretch>
        </p:blipFill>
        <p:spPr>
          <a:xfrm>
            <a:off x="900112" y="2708275"/>
            <a:ext cx="7151688" cy="3600450"/>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27</a:t>
            </a:r>
          </a:p>
        </p:txBody>
      </p:sp>
      <p:sp>
        <p:nvSpPr>
          <p:cNvPr id="330" name="Shape 330"/>
          <p:cNvSpPr/>
          <p:nvPr>
            <p:ph type="title" idx="4294967295"/>
          </p:nvPr>
        </p:nvSpPr>
        <p:spPr>
          <a:xfrm>
            <a:off x="611187" y="571500"/>
            <a:ext cx="6697663" cy="227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365760">
              <a:defRPr sz="1200">
                <a:effectLst>
                  <a:outerShdw sx="100000" sy="100000" kx="0" ky="0" algn="b" rotWithShape="0" blurRad="5080" dist="10160" dir="2700000">
                    <a:srgbClr val="DDDDDD"/>
                  </a:outerShdw>
                </a:effectLst>
              </a:defRPr>
            </a:lvl1pPr>
          </a:lstStyle>
          <a:p>
            <a:pPr lvl="0">
              <a:defRPr sz="1800">
                <a:effectLst/>
              </a:defRPr>
            </a:pPr>
            <a:r>
              <a:rPr sz="1200">
                <a:effectLst>
                  <a:outerShdw sx="100000" sy="100000" kx="0" ky="0" algn="b" rotWithShape="0" blurRad="5080" dist="10160" dir="2700000">
                    <a:srgbClr val="DDDDDD"/>
                  </a:outerShdw>
                </a:effectLst>
              </a:rPr>
              <a:t>波浪理論實例</a:t>
            </a:r>
          </a:p>
        </p:txBody>
      </p:sp>
      <p:sp>
        <p:nvSpPr>
          <p:cNvPr id="331" name="Shape 331"/>
          <p:cNvSpPr/>
          <p:nvPr>
            <p:ph type="body" idx="4294967295"/>
          </p:nvPr>
        </p:nvSpPr>
        <p:spPr>
          <a:xfrm>
            <a:off x="539750" y="1163637"/>
            <a:ext cx="8075613" cy="3983038"/>
          </a:xfrm>
          <a:prstGeom prst="rect">
            <a:avLst/>
          </a:prstGeom>
          <a:ln w="12700">
            <a:miter lim="400000"/>
          </a:ln>
        </p:spPr>
        <p:txBody>
          <a:bodyPr lIns="0" tIns="0" rIns="0" bIns="0">
            <a:normAutofit fontScale="100000" lnSpcReduction="0"/>
          </a:bodyPr>
          <a:lstStyle/>
          <a:p>
            <a:pPr lvl="0"/>
          </a:p>
        </p:txBody>
      </p:sp>
      <p:pic>
        <p:nvPicPr>
          <p:cNvPr id="332" name="image002.png" descr="image002"/>
          <p:cNvPicPr/>
          <p:nvPr/>
        </p:nvPicPr>
        <p:blipFill>
          <a:blip r:embed="rId2">
            <a:extLst/>
          </a:blip>
          <a:stretch>
            <a:fillRect/>
          </a:stretch>
        </p:blipFill>
        <p:spPr>
          <a:xfrm>
            <a:off x="395287" y="1196975"/>
            <a:ext cx="8424863" cy="4608513"/>
          </a:xfrm>
          <a:prstGeom prst="rect">
            <a:avLst/>
          </a:prstGeom>
          <a:ln w="12700">
            <a:miter lim="400000"/>
          </a:ln>
        </p:spPr>
      </p:pic>
    </p:spTree>
  </p:cSld>
  <p:clrMapOvr>
    <a:masterClrMapping/>
  </p:clrMapOvr>
  <p:transition spd="fast" advClick="1">
    <p:wipe dir="r"/>
  </p:transition>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idx="4294967295"/>
          </p:nvPr>
        </p:nvSpPr>
        <p:spPr>
          <a:xfrm>
            <a:off x="611187" y="260350"/>
            <a:ext cx="73453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DDDDDD"/>
                  </a:outerShdw>
                </a:effectLst>
              </a:defRPr>
            </a:lvl1pPr>
          </a:lstStyle>
          <a:p>
            <a:pPr lvl="0">
              <a:defRPr sz="1800">
                <a:effectLst/>
              </a:defRPr>
            </a:pPr>
            <a:r>
              <a:rPr sz="3000">
                <a:effectLst>
                  <a:outerShdw sx="100000" sy="100000" kx="0" ky="0" algn="b" rotWithShape="0" blurRad="12700" dist="25400" dir="2700000">
                    <a:srgbClr val="DDDDDD"/>
                  </a:outerShdw>
                </a:effectLst>
              </a:rPr>
              <a:t>尋找支撐與壓力實例</a:t>
            </a:r>
          </a:p>
        </p:txBody>
      </p:sp>
      <p:sp>
        <p:nvSpPr>
          <p:cNvPr id="335" name="Shape 335"/>
          <p:cNvSpPr/>
          <p:nvPr>
            <p:ph type="body" idx="4294967295"/>
          </p:nvPr>
        </p:nvSpPr>
        <p:spPr>
          <a:xfrm>
            <a:off x="611187" y="1125537"/>
            <a:ext cx="7993063" cy="50006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300"/>
              </a:spcBef>
              <a:buClr>
                <a:srgbClr val="7F7F7F"/>
              </a:buClr>
              <a:buChar char="◆"/>
              <a:defRPr sz="1800"/>
            </a:pPr>
            <a:r>
              <a:rPr sz="1600">
                <a:solidFill>
                  <a:srgbClr val="111111"/>
                </a:solidFill>
                <a:latin typeface="標楷體"/>
                <a:ea typeface="標楷體"/>
                <a:cs typeface="標楷體"/>
                <a:sym typeface="標楷體"/>
              </a:rPr>
              <a:t>去年八月轉空訊號明顯，月季線下彎，破頸線形成頭肩頂，跌幅滿足為</a:t>
            </a:r>
            <a:r>
              <a:rPr sz="1600">
                <a:solidFill>
                  <a:srgbClr val="111111"/>
                </a:solidFill>
              </a:rPr>
              <a:t>1150</a:t>
            </a:r>
            <a:r>
              <a:rPr sz="1600">
                <a:solidFill>
                  <a:srgbClr val="111111"/>
                </a:solidFill>
                <a:latin typeface="標楷體"/>
                <a:ea typeface="標楷體"/>
                <a:cs typeface="標楷體"/>
                <a:sym typeface="標楷體"/>
              </a:rPr>
              <a:t>附近。</a:t>
            </a:r>
            <a:endParaRPr sz="1600">
              <a:solidFill>
                <a:srgbClr val="111111"/>
              </a:solidFill>
            </a:endParaRPr>
          </a:p>
          <a:p>
            <a:pPr lvl="0" marL="274320" indent="-274320">
              <a:spcBef>
                <a:spcPts val="300"/>
              </a:spcBef>
              <a:buClr>
                <a:srgbClr val="7F7F7F"/>
              </a:buClr>
              <a:buChar char="◆"/>
              <a:defRPr sz="1800"/>
            </a:pPr>
            <a:r>
              <a:rPr sz="1600">
                <a:solidFill>
                  <a:srgbClr val="111111"/>
                </a:solidFill>
                <a:latin typeface="標楷體"/>
                <a:ea typeface="標楷體"/>
                <a:cs typeface="標楷體"/>
                <a:sym typeface="標楷體"/>
              </a:rPr>
              <a:t>十月初假破底，隔天為有長下影線的紅</a:t>
            </a:r>
            <a:r>
              <a:rPr sz="1600">
                <a:solidFill>
                  <a:srgbClr val="111111"/>
                </a:solidFill>
              </a:rPr>
              <a:t>K</a:t>
            </a:r>
            <a:r>
              <a:rPr sz="1600">
                <a:solidFill>
                  <a:srgbClr val="111111"/>
                </a:solidFill>
                <a:latin typeface="標楷體"/>
                <a:ea typeface="標楷體"/>
                <a:cs typeface="標楷體"/>
                <a:sym typeface="標楷體"/>
              </a:rPr>
              <a:t>，為破底穿頭的破底翻。沒多久後也形成月季線黃金交叉。</a:t>
            </a:r>
            <a:endParaRPr sz="1600">
              <a:solidFill>
                <a:srgbClr val="111111"/>
              </a:solidFill>
            </a:endParaRPr>
          </a:p>
          <a:p>
            <a:pPr lvl="0" marL="274320" indent="-274320">
              <a:spcBef>
                <a:spcPts val="300"/>
              </a:spcBef>
              <a:buClr>
                <a:srgbClr val="7F7F7F"/>
              </a:buClr>
              <a:buChar char="◆"/>
              <a:defRPr sz="1800"/>
            </a:pPr>
            <a:r>
              <a:rPr sz="1600">
                <a:solidFill>
                  <a:srgbClr val="111111"/>
                </a:solidFill>
                <a:latin typeface="標楷體"/>
                <a:ea typeface="標楷體"/>
                <a:cs typeface="標楷體"/>
                <a:sym typeface="標楷體"/>
              </a:rPr>
              <a:t>十一月份希臘公投與歐債利空跌破了之前整理區間的水平高點連線，一度有轉空危機，但守住前低後便沿著上升趨勢上攻。波段等幅滿足點為</a:t>
            </a:r>
            <a:r>
              <a:rPr sz="1600">
                <a:solidFill>
                  <a:srgbClr val="111111"/>
                </a:solidFill>
              </a:rPr>
              <a:t>1350</a:t>
            </a:r>
            <a:r>
              <a:rPr sz="1600">
                <a:solidFill>
                  <a:srgbClr val="111111"/>
                </a:solidFill>
                <a:latin typeface="標楷體"/>
                <a:ea typeface="標楷體"/>
                <a:cs typeface="標楷體"/>
                <a:sym typeface="標楷體"/>
              </a:rPr>
              <a:t>，離前波高點不遠，小心獲利了結賣壓。之前的頸線與十月底高點，與</a:t>
            </a:r>
            <a:r>
              <a:rPr sz="1600">
                <a:solidFill>
                  <a:srgbClr val="111111"/>
                </a:solidFill>
              </a:rPr>
              <a:t>1300</a:t>
            </a:r>
            <a:r>
              <a:rPr sz="1600">
                <a:solidFill>
                  <a:srgbClr val="111111"/>
                </a:solidFill>
                <a:latin typeface="標楷體"/>
                <a:ea typeface="標楷體"/>
                <a:cs typeface="標楷體"/>
                <a:sym typeface="標楷體"/>
              </a:rPr>
              <a:t>整數關卡形成一支撐帶</a:t>
            </a:r>
            <a:r>
              <a:rPr sz="1600">
                <a:solidFill>
                  <a:srgbClr val="111111"/>
                </a:solidFill>
              </a:rPr>
              <a:t>(</a:t>
            </a:r>
            <a:r>
              <a:rPr sz="1600">
                <a:solidFill>
                  <a:srgbClr val="111111"/>
                </a:solidFill>
                <a:latin typeface="標楷體"/>
                <a:ea typeface="標楷體"/>
                <a:cs typeface="標楷體"/>
                <a:sym typeface="標楷體"/>
              </a:rPr>
              <a:t>壓力變支撐</a:t>
            </a:r>
            <a:r>
              <a:rPr sz="1600">
                <a:solidFill>
                  <a:srgbClr val="111111"/>
                </a:solidFill>
              </a:rPr>
              <a:t>)</a:t>
            </a:r>
            <a:r>
              <a:rPr sz="1600">
                <a:solidFill>
                  <a:srgbClr val="111111"/>
                </a:solidFill>
                <a:latin typeface="標楷體"/>
                <a:ea typeface="標楷體"/>
                <a:cs typeface="標楷體"/>
                <a:sym typeface="標楷體"/>
              </a:rPr>
              <a:t>，</a:t>
            </a:r>
            <a:r>
              <a:rPr sz="1600">
                <a:solidFill>
                  <a:srgbClr val="111111"/>
                </a:solidFill>
              </a:rPr>
              <a:t>1280-1300</a:t>
            </a:r>
            <a:r>
              <a:rPr sz="1600">
                <a:solidFill>
                  <a:srgbClr val="111111"/>
                </a:solidFill>
                <a:latin typeface="標楷體"/>
                <a:ea typeface="標楷體"/>
                <a:cs typeface="標楷體"/>
                <a:sym typeface="標楷體"/>
              </a:rPr>
              <a:t>是拉回可以考慮的買點，且季線與上升趨勢線也在這附近。</a:t>
            </a:r>
          </a:p>
        </p:txBody>
      </p:sp>
      <p:sp>
        <p:nvSpPr>
          <p:cNvPr id="336" name="Shape 336"/>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788987">
              <a:defRPr sz="1200"/>
            </a:lvl1pPr>
          </a:lstStyle>
          <a:p>
            <a:pPr lvl="0">
              <a:defRPr sz="1800"/>
            </a:pPr>
            <a:r>
              <a:rPr sz="1200"/>
              <a:t>28</a:t>
            </a:r>
          </a:p>
        </p:txBody>
      </p:sp>
      <p:pic>
        <p:nvPicPr>
          <p:cNvPr id="337" name="image.png"/>
          <p:cNvPicPr/>
          <p:nvPr/>
        </p:nvPicPr>
        <p:blipFill>
          <a:blip r:embed="rId2">
            <a:extLst/>
          </a:blip>
          <a:stretch>
            <a:fillRect/>
          </a:stretch>
        </p:blipFill>
        <p:spPr>
          <a:xfrm>
            <a:off x="790575" y="2997200"/>
            <a:ext cx="7562850" cy="338455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29</a:t>
            </a:r>
          </a:p>
        </p:txBody>
      </p:sp>
      <p:pic>
        <p:nvPicPr>
          <p:cNvPr id="340" name="image.png"/>
          <p:cNvPicPr/>
          <p:nvPr/>
        </p:nvPicPr>
        <p:blipFill>
          <a:blip r:embed="rId2">
            <a:extLst/>
          </a:blip>
          <a:stretch>
            <a:fillRect/>
          </a:stretch>
        </p:blipFill>
        <p:spPr>
          <a:xfrm>
            <a:off x="609600" y="1447800"/>
            <a:ext cx="3962400" cy="4800600"/>
          </a:xfrm>
          <a:prstGeom prst="rect">
            <a:avLst/>
          </a:prstGeom>
          <a:ln w="12700">
            <a:miter lim="400000"/>
          </a:ln>
        </p:spPr>
      </p:pic>
      <p:pic>
        <p:nvPicPr>
          <p:cNvPr id="341" name="image.png"/>
          <p:cNvPicPr/>
          <p:nvPr/>
        </p:nvPicPr>
        <p:blipFill>
          <a:blip r:embed="rId3">
            <a:extLst/>
          </a:blip>
          <a:stretch>
            <a:fillRect/>
          </a:stretch>
        </p:blipFill>
        <p:spPr>
          <a:xfrm>
            <a:off x="4572000" y="1447800"/>
            <a:ext cx="4191000" cy="4800600"/>
          </a:xfrm>
          <a:prstGeom prst="rect">
            <a:avLst/>
          </a:prstGeom>
          <a:ln w="12700">
            <a:miter lim="400000"/>
          </a:ln>
        </p:spPr>
      </p:pic>
      <p:sp>
        <p:nvSpPr>
          <p:cNvPr id="342" name="Shape 342" descr="Large confetti"/>
          <p:cNvSpPr/>
          <p:nvPr/>
        </p:nvSpPr>
        <p:spPr>
          <a:xfrm>
            <a:off x="685800" y="481957"/>
            <a:ext cx="5902325" cy="50705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defRPr sz="1800"/>
            </a:pPr>
            <a:r>
              <a:rPr sz="3000">
                <a:effectLst>
                  <a:outerShdw sx="100000" sy="100000" kx="0" ky="0" algn="b" rotWithShape="0" blurRad="12700" dist="25400" dir="2700000">
                    <a:srgbClr val="DDDDDD"/>
                  </a:outerShdw>
                </a:effectLst>
                <a:latin typeface="Times New Roman"/>
                <a:ea typeface="Times New Roman"/>
                <a:cs typeface="Times New Roman"/>
                <a:sym typeface="Times New Roman"/>
              </a:rPr>
              <a:t>KD</a:t>
            </a:r>
            <a:r>
              <a:rPr sz="3000">
                <a:effectLst>
                  <a:outerShdw sx="100000" sy="100000" kx="0" ky="0" algn="b" rotWithShape="0" blurRad="12700" dist="25400" dir="2700000">
                    <a:srgbClr val="DDDDDD"/>
                  </a:outerShdw>
                </a:effectLst>
                <a:latin typeface="標楷體"/>
                <a:ea typeface="標楷體"/>
                <a:cs typeface="標楷體"/>
                <a:sym typeface="標楷體"/>
              </a:rPr>
              <a:t>指標 </a:t>
            </a:r>
            <a:r>
              <a:rPr sz="3000">
                <a:effectLst>
                  <a:outerShdw sx="100000" sy="100000" kx="0" ky="0" algn="b" rotWithShape="0" blurRad="12700" dist="25400" dir="2700000">
                    <a:srgbClr val="DDDDDD"/>
                  </a:outerShdw>
                </a:effectLst>
                <a:latin typeface="Times New Roman"/>
                <a:ea typeface="Times New Roman"/>
                <a:cs typeface="Times New Roman"/>
                <a:sym typeface="Times New Roman"/>
              </a:rPr>
              <a:t>~ </a:t>
            </a:r>
            <a:r>
              <a:rPr sz="3000">
                <a:effectLst>
                  <a:outerShdw sx="100000" sy="100000" kx="0" ky="0" algn="b" rotWithShape="0" blurRad="12700" dist="25400" dir="2700000">
                    <a:srgbClr val="DDDDDD"/>
                  </a:outerShdw>
                </a:effectLst>
                <a:latin typeface="標楷體"/>
                <a:ea typeface="標楷體"/>
                <a:cs typeface="標楷體"/>
                <a:sym typeface="標楷體"/>
              </a:rPr>
              <a:t>隨機、敏感性指標</a:t>
            </a:r>
          </a:p>
        </p:txBody>
      </p:sp>
      <p:sp>
        <p:nvSpPr>
          <p:cNvPr id="343" name="Shape 343"/>
          <p:cNvSpPr/>
          <p:nvPr/>
        </p:nvSpPr>
        <p:spPr>
          <a:xfrm>
            <a:off x="3200400" y="2057400"/>
            <a:ext cx="1371600" cy="178309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110000"/>
              </a:lnSpc>
              <a:spcBef>
                <a:spcPts val="1200"/>
              </a:spcBef>
              <a:defRPr sz="1800"/>
            </a:pPr>
            <a:r>
              <a:rPr sz="2000">
                <a:latin typeface="Times New Roman"/>
                <a:ea typeface="Times New Roman"/>
                <a:cs typeface="Times New Roman"/>
                <a:sym typeface="Times New Roman"/>
              </a:rPr>
              <a:t>K</a:t>
            </a:r>
            <a:r>
              <a:rPr sz="2000">
                <a:latin typeface="標楷體"/>
                <a:ea typeface="標楷體"/>
                <a:cs typeface="標楷體"/>
                <a:sym typeface="標楷體"/>
              </a:rPr>
              <a:t>線</a:t>
            </a:r>
            <a:r>
              <a:rPr sz="2000">
                <a:latin typeface="Times New Roman"/>
                <a:ea typeface="Times New Roman"/>
                <a:cs typeface="Times New Roman"/>
                <a:sym typeface="Times New Roman"/>
              </a:rPr>
              <a:t>(</a:t>
            </a:r>
            <a:r>
              <a:rPr sz="2000">
                <a:latin typeface="標楷體"/>
                <a:ea typeface="標楷體"/>
                <a:cs typeface="標楷體"/>
                <a:sym typeface="標楷體"/>
              </a:rPr>
              <a:t>短期隨機指標</a:t>
            </a:r>
            <a:r>
              <a:rPr sz="2000">
                <a:latin typeface="Times New Roman"/>
                <a:ea typeface="Times New Roman"/>
                <a:cs typeface="Times New Roman"/>
                <a:sym typeface="Times New Roman"/>
              </a:rPr>
              <a:t>)</a:t>
            </a:r>
            <a:r>
              <a:rPr sz="2000">
                <a:latin typeface="標楷體"/>
                <a:ea typeface="標楷體"/>
                <a:cs typeface="標楷體"/>
                <a:sym typeface="標楷體"/>
              </a:rPr>
              <a:t>、</a:t>
            </a:r>
            <a:r>
              <a:rPr sz="2000">
                <a:solidFill>
                  <a:srgbClr val="FF0000"/>
                </a:solidFill>
                <a:latin typeface="Times New Roman"/>
                <a:ea typeface="Times New Roman"/>
                <a:cs typeface="Times New Roman"/>
                <a:sym typeface="Times New Roman"/>
              </a:rPr>
              <a:t>D</a:t>
            </a:r>
            <a:r>
              <a:rPr sz="2000">
                <a:solidFill>
                  <a:srgbClr val="FF0000"/>
                </a:solidFill>
                <a:latin typeface="標楷體"/>
                <a:ea typeface="標楷體"/>
                <a:cs typeface="標楷體"/>
                <a:sym typeface="標楷體"/>
              </a:rPr>
              <a:t>線</a:t>
            </a:r>
            <a:r>
              <a:rPr sz="2000">
                <a:solidFill>
                  <a:srgbClr val="FF0000"/>
                </a:solidFill>
                <a:latin typeface="Times New Roman"/>
                <a:ea typeface="Times New Roman"/>
                <a:cs typeface="Times New Roman"/>
                <a:sym typeface="Times New Roman"/>
              </a:rPr>
              <a:t>(</a:t>
            </a:r>
            <a:r>
              <a:rPr sz="2000">
                <a:solidFill>
                  <a:srgbClr val="FF0000"/>
                </a:solidFill>
                <a:latin typeface="標楷體"/>
                <a:ea typeface="標楷體"/>
                <a:cs typeface="標楷體"/>
                <a:sym typeface="標楷體"/>
              </a:rPr>
              <a:t>長期隨機指標</a:t>
            </a:r>
            <a:r>
              <a:rPr sz="2000">
                <a:solidFill>
                  <a:srgbClr val="FF0000"/>
                </a:solidFill>
                <a:latin typeface="Times New Roman"/>
                <a:ea typeface="Times New Roman"/>
                <a:cs typeface="Times New Roman"/>
                <a:sym typeface="Times New Roman"/>
              </a:rPr>
              <a:t>)</a:t>
            </a:r>
          </a:p>
        </p:txBody>
      </p:sp>
      <p:sp>
        <p:nvSpPr>
          <p:cNvPr id="344" name="Shape 344"/>
          <p:cNvSpPr/>
          <p:nvPr/>
        </p:nvSpPr>
        <p:spPr>
          <a:xfrm flipV="1">
            <a:off x="4876800" y="1904999"/>
            <a:ext cx="685801" cy="152402"/>
          </a:xfrm>
          <a:prstGeom prst="line">
            <a:avLst/>
          </a:prstGeom>
          <a:ln w="25400">
            <a:solidFill>
              <a:srgbClr val="008000"/>
            </a:solidFill>
            <a:prstDash val="sysDot"/>
            <a:round/>
            <a:tailEnd type="triangle"/>
          </a:ln>
        </p:spPr>
        <p:txBody>
          <a:bodyPr lIns="0" tIns="0" rIns="0" bIns="0"/>
          <a:lstStyle/>
          <a:p>
            <a:pPr lvl="0" defTabSz="457200">
              <a:defRPr sz="1200">
                <a:latin typeface="+mn-lt"/>
                <a:ea typeface="+mn-ea"/>
                <a:cs typeface="+mn-cs"/>
                <a:sym typeface="Helvetica"/>
              </a:defRPr>
            </a:pPr>
          </a:p>
        </p:txBody>
      </p:sp>
      <p:sp>
        <p:nvSpPr>
          <p:cNvPr id="345" name="Shape 345"/>
          <p:cNvSpPr/>
          <p:nvPr/>
        </p:nvSpPr>
        <p:spPr>
          <a:xfrm>
            <a:off x="4952999" y="4571999"/>
            <a:ext cx="838201" cy="381002"/>
          </a:xfrm>
          <a:prstGeom prst="line">
            <a:avLst/>
          </a:prstGeom>
          <a:ln w="25400">
            <a:solidFill>
              <a:srgbClr val="FF0000"/>
            </a:solidFill>
            <a:prstDash val="sysDot"/>
            <a:round/>
            <a:tailEnd type="triangle"/>
          </a:ln>
        </p:spPr>
        <p:txBody>
          <a:bodyPr lIns="0" tIns="0" rIns="0" bIns="0"/>
          <a:lstStyle/>
          <a:p>
            <a:pPr lvl="0" defTabSz="457200">
              <a:defRPr sz="1200">
                <a:latin typeface="+mn-lt"/>
                <a:ea typeface="+mn-ea"/>
                <a:cs typeface="+mn-cs"/>
                <a:sym typeface="Helvetica"/>
              </a:defRPr>
            </a:pPr>
          </a:p>
        </p:txBody>
      </p:sp>
      <p:sp>
        <p:nvSpPr>
          <p:cNvPr id="346" name="Shape 346"/>
          <p:cNvSpPr/>
          <p:nvPr/>
        </p:nvSpPr>
        <p:spPr>
          <a:xfrm>
            <a:off x="5182870" y="2057400"/>
            <a:ext cx="1" cy="1371600"/>
          </a:xfrm>
          <a:prstGeom prst="line">
            <a:avLst/>
          </a:prstGeom>
          <a:ln>
            <a:solidFill>
              <a:srgbClr val="CC0099"/>
            </a:solidFill>
            <a:round/>
            <a:headEnd type="triangle"/>
          </a:ln>
        </p:spPr>
        <p:txBody>
          <a:bodyPr lIns="0" tIns="0" rIns="0" bIns="0"/>
          <a:lstStyle/>
          <a:p>
            <a:pPr lvl="0" defTabSz="457200">
              <a:defRPr sz="1200">
                <a:latin typeface="+mn-lt"/>
                <a:ea typeface="+mn-ea"/>
                <a:cs typeface="+mn-cs"/>
                <a:sym typeface="Helvetica"/>
              </a:defRPr>
            </a:pPr>
          </a:p>
        </p:txBody>
      </p:sp>
      <p:sp>
        <p:nvSpPr>
          <p:cNvPr id="347" name="Shape 347"/>
          <p:cNvSpPr/>
          <p:nvPr/>
        </p:nvSpPr>
        <p:spPr>
          <a:xfrm flipV="1">
            <a:off x="5181600" y="3886200"/>
            <a:ext cx="0" cy="762000"/>
          </a:xfrm>
          <a:prstGeom prst="line">
            <a:avLst/>
          </a:prstGeom>
          <a:ln>
            <a:solidFill>
              <a:srgbClr val="CC0099"/>
            </a:solidFill>
            <a:round/>
            <a:headEnd type="triangle"/>
          </a:ln>
        </p:spPr>
        <p:txBody>
          <a:bodyPr lIns="0" tIns="0" rIns="0" bIns="0"/>
          <a:lstStyle/>
          <a:p>
            <a:pPr lvl="0" defTabSz="457200">
              <a:defRPr sz="1200">
                <a:latin typeface="+mn-lt"/>
                <a:ea typeface="+mn-ea"/>
                <a:cs typeface="+mn-cs"/>
                <a:sym typeface="Helvetica"/>
              </a:defRPr>
            </a:pPr>
          </a:p>
        </p:txBody>
      </p:sp>
      <p:sp>
        <p:nvSpPr>
          <p:cNvPr id="348" name="Shape 348"/>
          <p:cNvSpPr/>
          <p:nvPr/>
        </p:nvSpPr>
        <p:spPr>
          <a:xfrm>
            <a:off x="4724400" y="3459162"/>
            <a:ext cx="1371600" cy="3456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solidFill>
                  <a:srgbClr val="CC0099"/>
                </a:solidFill>
                <a:latin typeface="標楷體"/>
                <a:ea typeface="標楷體"/>
                <a:cs typeface="標楷體"/>
                <a:sym typeface="標楷體"/>
              </a:defRPr>
            </a:lvl1pPr>
          </a:lstStyle>
          <a:p>
            <a:pPr lvl="0">
              <a:defRPr sz="1800">
                <a:solidFill>
                  <a:srgbClr val="000000"/>
                </a:solidFill>
              </a:defRPr>
            </a:pPr>
            <a:r>
              <a:rPr sz="2000">
                <a:solidFill>
                  <a:srgbClr val="CC0099"/>
                </a:solidFill>
              </a:rPr>
              <a:t>指標背離</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idx="4294967295"/>
          </p:nvPr>
        </p:nvSpPr>
        <p:spPr>
          <a:xfrm>
            <a:off x="611187" y="260350"/>
            <a:ext cx="73453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effectLst>
                  <a:outerShdw sx="100000" sy="100000" kx="0" ky="0" algn="b" rotWithShape="0" blurRad="12700" dist="25400" dir="2700000">
                    <a:srgbClr val="DDDDDD"/>
                  </a:outerShdw>
                </a:effectLst>
              </a:rPr>
              <a:t>KD</a:t>
            </a:r>
            <a:r>
              <a:rPr sz="3000">
                <a:effectLst>
                  <a:outerShdw sx="100000" sy="100000" kx="0" ky="0" algn="b" rotWithShape="0" blurRad="12700" dist="25400" dir="2700000">
                    <a:srgbClr val="DDDDDD"/>
                  </a:outerShdw>
                </a:effectLst>
              </a:rPr>
              <a:t> 操作實例</a:t>
            </a:r>
          </a:p>
        </p:txBody>
      </p:sp>
      <p:sp>
        <p:nvSpPr>
          <p:cNvPr id="351" name="Shape 351"/>
          <p:cNvSpPr/>
          <p:nvPr>
            <p:ph type="body" idx="4294967295"/>
          </p:nvPr>
        </p:nvSpPr>
        <p:spPr>
          <a:xfrm>
            <a:off x="611187" y="1125537"/>
            <a:ext cx="7993063" cy="50006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300"/>
              </a:spcBef>
              <a:buClr>
                <a:srgbClr val="7F7F7F"/>
              </a:buClr>
              <a:buChar char="◆"/>
              <a:defRPr sz="1800"/>
            </a:pPr>
            <a:r>
              <a:rPr sz="1600">
                <a:solidFill>
                  <a:srgbClr val="111111"/>
                </a:solidFill>
                <a:latin typeface="標楷體"/>
                <a:ea typeface="標楷體"/>
                <a:cs typeface="標楷體"/>
                <a:sym typeface="標楷體"/>
              </a:rPr>
              <a:t>在空頭趨勢當中，</a:t>
            </a:r>
            <a:r>
              <a:rPr sz="1600">
                <a:solidFill>
                  <a:srgbClr val="111111"/>
                </a:solidFill>
              </a:rPr>
              <a:t>KD</a:t>
            </a:r>
            <a:r>
              <a:rPr sz="1600">
                <a:solidFill>
                  <a:srgbClr val="111111"/>
                </a:solidFill>
                <a:latin typeface="標楷體"/>
                <a:ea typeface="標楷體"/>
                <a:cs typeface="標楷體"/>
                <a:sym typeface="標楷體"/>
              </a:rPr>
              <a:t>黃金交叉訊號的買點多不準確，死亡交叉的訊號比較可靠。</a:t>
            </a:r>
            <a:endParaRPr sz="1600">
              <a:solidFill>
                <a:srgbClr val="111111"/>
              </a:solidFill>
            </a:endParaRPr>
          </a:p>
          <a:p>
            <a:pPr lvl="0" marL="274320" indent="-274320">
              <a:spcBef>
                <a:spcPts val="300"/>
              </a:spcBef>
              <a:buClr>
                <a:srgbClr val="7F7F7F"/>
              </a:buClr>
              <a:buChar char="◆"/>
              <a:defRPr sz="1800"/>
            </a:pPr>
            <a:r>
              <a:rPr sz="1600">
                <a:solidFill>
                  <a:srgbClr val="111111"/>
                </a:solidFill>
                <a:latin typeface="標楷體"/>
                <a:ea typeface="標楷體"/>
                <a:cs typeface="標楷體"/>
                <a:sym typeface="標楷體"/>
              </a:rPr>
              <a:t>去年八月創新底之後的打底，到今年開始的上攻之前這段期間的盤整期，</a:t>
            </a:r>
            <a:r>
              <a:rPr sz="1600">
                <a:solidFill>
                  <a:srgbClr val="111111"/>
                </a:solidFill>
              </a:rPr>
              <a:t>KD</a:t>
            </a:r>
            <a:r>
              <a:rPr sz="1600">
                <a:solidFill>
                  <a:srgbClr val="111111"/>
                </a:solidFill>
                <a:latin typeface="標楷體"/>
                <a:ea typeface="標楷體"/>
                <a:cs typeface="標楷體"/>
                <a:sym typeface="標楷體"/>
              </a:rPr>
              <a:t>指標就挺神的，為低買高賣的最佳應用工具。</a:t>
            </a:r>
          </a:p>
        </p:txBody>
      </p:sp>
      <p:sp>
        <p:nvSpPr>
          <p:cNvPr id="352" name="Shape 352"/>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788987">
              <a:defRPr sz="1200"/>
            </a:lvl1pPr>
          </a:lstStyle>
          <a:p>
            <a:pPr lvl="0">
              <a:defRPr sz="1800"/>
            </a:pPr>
            <a:r>
              <a:rPr sz="1200"/>
              <a:t>30</a:t>
            </a:r>
          </a:p>
        </p:txBody>
      </p:sp>
      <p:pic>
        <p:nvPicPr>
          <p:cNvPr id="353" name="image.png"/>
          <p:cNvPicPr/>
          <p:nvPr/>
        </p:nvPicPr>
        <p:blipFill>
          <a:blip r:embed="rId2">
            <a:extLst/>
          </a:blip>
          <a:stretch>
            <a:fillRect/>
          </a:stretch>
        </p:blipFill>
        <p:spPr>
          <a:xfrm>
            <a:off x="611187" y="2133600"/>
            <a:ext cx="8310563" cy="4046538"/>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31</a:t>
            </a:r>
          </a:p>
        </p:txBody>
      </p:sp>
      <p:sp>
        <p:nvSpPr>
          <p:cNvPr id="356" name="Shape 356"/>
          <p:cNvSpPr/>
          <p:nvPr>
            <p:ph type="title" idx="4294967295"/>
          </p:nvPr>
        </p:nvSpPr>
        <p:spPr>
          <a:xfrm>
            <a:off x="539750" y="333375"/>
            <a:ext cx="7416800" cy="608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effectLst>
                  <a:outerShdw sx="100000" sy="100000" kx="0" ky="0" algn="b" rotWithShape="0" blurRad="12700" dist="25400" dir="2700000">
                    <a:srgbClr val="DDDDDD"/>
                  </a:outerShdw>
                </a:effectLst>
                <a:latin typeface="Times New Roman Bold"/>
                <a:ea typeface="Times New Roman Bold"/>
                <a:cs typeface="Times New Roman Bold"/>
                <a:sym typeface="Times New Roman Bold"/>
              </a:rPr>
              <a:t>MACD</a:t>
            </a:r>
            <a:r>
              <a:rPr sz="3000">
                <a:effectLst>
                  <a:outerShdw sx="100000" sy="100000" kx="0" ky="0" algn="b" rotWithShape="0" blurRad="12700" dist="25400" dir="2700000">
                    <a:srgbClr val="DDDDDD"/>
                  </a:outerShdw>
                </a:effectLst>
              </a:rPr>
              <a:t>（移動平均離合線）</a:t>
            </a:r>
            <a:r>
              <a:rPr sz="3000">
                <a:effectLst>
                  <a:outerShdw sx="100000" sy="100000" kx="0" ky="0" algn="b" rotWithShape="0" blurRad="12700" dist="25400" dir="2700000">
                    <a:srgbClr val="DDDDDD"/>
                  </a:outerShdw>
                </a:effectLst>
                <a:latin typeface="Times New Roman Bold"/>
                <a:ea typeface="Times New Roman Bold"/>
                <a:cs typeface="Times New Roman Bold"/>
                <a:sym typeface="Times New Roman Bold"/>
              </a:rPr>
              <a:t>~ </a:t>
            </a:r>
            <a:r>
              <a:rPr sz="3000">
                <a:effectLst>
                  <a:outerShdw sx="100000" sy="100000" kx="0" ky="0" algn="b" rotWithShape="0" blurRad="12700" dist="25400" dir="2700000">
                    <a:srgbClr val="DDDDDD"/>
                  </a:outerShdw>
                </a:effectLst>
              </a:rPr>
              <a:t>具公信力指標</a:t>
            </a:r>
          </a:p>
        </p:txBody>
      </p:sp>
      <p:sp>
        <p:nvSpPr>
          <p:cNvPr id="357" name="Shape 357"/>
          <p:cNvSpPr/>
          <p:nvPr>
            <p:ph type="body" idx="4294967295"/>
          </p:nvPr>
        </p:nvSpPr>
        <p:spPr>
          <a:xfrm>
            <a:off x="684212" y="1052512"/>
            <a:ext cx="8001001" cy="41910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2325" indent="-322325" defTabSz="859536">
              <a:buChar char="■"/>
              <a:defRPr sz="1800"/>
            </a:pPr>
            <a:r>
              <a:rPr sz="2256">
                <a:latin typeface="標楷體"/>
                <a:ea typeface="標楷體"/>
                <a:cs typeface="標楷體"/>
                <a:sym typeface="標楷體"/>
              </a:rPr>
              <a:t>定義 </a:t>
            </a:r>
            <a:r>
              <a:rPr sz="2256"/>
              <a:t>:</a:t>
            </a:r>
            <a:r>
              <a:rPr sz="2256"/>
              <a:t> </a:t>
            </a:r>
            <a:r>
              <a:rPr sz="2256"/>
              <a:t>12</a:t>
            </a:r>
            <a:r>
              <a:rPr sz="2256">
                <a:latin typeface="標楷體"/>
                <a:ea typeface="標楷體"/>
                <a:cs typeface="標楷體"/>
                <a:sym typeface="標楷體"/>
              </a:rPr>
              <a:t>日及</a:t>
            </a:r>
            <a:r>
              <a:rPr sz="2256"/>
              <a:t>26</a:t>
            </a:r>
            <a:r>
              <a:rPr sz="2256">
                <a:latin typeface="標楷體"/>
                <a:ea typeface="標楷體"/>
                <a:cs typeface="標楷體"/>
                <a:sym typeface="標楷體"/>
              </a:rPr>
              <a:t>日</a:t>
            </a:r>
            <a:r>
              <a:rPr sz="2256"/>
              <a:t>EMA</a:t>
            </a:r>
            <a:r>
              <a:rPr sz="2256">
                <a:latin typeface="標楷體"/>
                <a:ea typeface="標楷體"/>
                <a:cs typeface="標楷體"/>
                <a:sym typeface="標楷體"/>
              </a:rPr>
              <a:t>（移動平均）的乖離情況</a:t>
            </a:r>
            <a:endParaRPr sz="2256">
              <a:latin typeface="標楷體"/>
              <a:ea typeface="標楷體"/>
              <a:cs typeface="標楷體"/>
              <a:sym typeface="標楷體"/>
            </a:endParaRPr>
          </a:p>
          <a:p>
            <a:pPr lvl="1" marL="698373" indent="-268604" defTabSz="859536">
              <a:spcBef>
                <a:spcPts val="400"/>
              </a:spcBef>
              <a:defRPr sz="1800"/>
            </a:pPr>
            <a:r>
              <a:rPr sz="1879">
                <a:latin typeface="標楷體"/>
                <a:ea typeface="標楷體"/>
                <a:cs typeface="標楷體"/>
                <a:sym typeface="標楷體"/>
              </a:rPr>
              <a:t>利用快慢二條移動平均線變化作為盤勢的研判指標，具有確認中長期波段走勢並找尋短線買賣點的功能。</a:t>
            </a:r>
            <a:endParaRPr sz="1879">
              <a:latin typeface="標楷體"/>
              <a:ea typeface="標楷體"/>
              <a:cs typeface="標楷體"/>
              <a:sym typeface="標楷體"/>
            </a:endParaRPr>
          </a:p>
          <a:p>
            <a:pPr lvl="0" marL="322325" indent="-322325" defTabSz="859536">
              <a:buChar char="■"/>
              <a:defRPr sz="1800"/>
            </a:pPr>
            <a:r>
              <a:rPr sz="2256">
                <a:latin typeface="標楷體"/>
                <a:ea typeface="標楷體"/>
                <a:cs typeface="標楷體"/>
                <a:sym typeface="標楷體"/>
              </a:rPr>
              <a:t>買賣時機</a:t>
            </a:r>
            <a:endParaRPr sz="2256">
              <a:latin typeface="標楷體"/>
              <a:ea typeface="標楷體"/>
              <a:cs typeface="標楷體"/>
              <a:sym typeface="標楷體"/>
            </a:endParaRPr>
          </a:p>
          <a:p>
            <a:pPr lvl="1" marL="698373" indent="-268604" defTabSz="859536">
              <a:spcBef>
                <a:spcPts val="400"/>
              </a:spcBef>
              <a:defRPr sz="1800"/>
            </a:pPr>
            <a:r>
              <a:rPr sz="1879">
                <a:solidFill>
                  <a:srgbClr val="111111"/>
                </a:solidFill>
                <a:latin typeface="標楷體"/>
                <a:ea typeface="標楷體"/>
                <a:cs typeface="標楷體"/>
                <a:sym typeface="標楷體"/>
              </a:rPr>
              <a:t>當</a:t>
            </a:r>
            <a:r>
              <a:rPr sz="1879">
                <a:solidFill>
                  <a:srgbClr val="111111"/>
                </a:solidFill>
              </a:rPr>
              <a:t>DIF</a:t>
            </a:r>
            <a:r>
              <a:rPr sz="1879">
                <a:solidFill>
                  <a:srgbClr val="111111"/>
                </a:solidFill>
                <a:latin typeface="標楷體"/>
                <a:ea typeface="標楷體"/>
                <a:cs typeface="標楷體"/>
                <a:sym typeface="標楷體"/>
              </a:rPr>
              <a:t>與</a:t>
            </a:r>
            <a:r>
              <a:rPr sz="1879">
                <a:solidFill>
                  <a:srgbClr val="111111"/>
                </a:solidFill>
              </a:rPr>
              <a:t>MACD</a:t>
            </a:r>
            <a:r>
              <a:rPr sz="1879">
                <a:solidFill>
                  <a:srgbClr val="111111"/>
                </a:solidFill>
                <a:latin typeface="標楷體"/>
                <a:ea typeface="標楷體"/>
                <a:cs typeface="標楷體"/>
                <a:sym typeface="標楷體"/>
              </a:rPr>
              <a:t>在</a:t>
            </a:r>
            <a:r>
              <a:rPr sz="1879">
                <a:solidFill>
                  <a:srgbClr val="111111"/>
                </a:solidFill>
              </a:rPr>
              <a:t>0</a:t>
            </a:r>
            <a:r>
              <a:rPr sz="1879">
                <a:solidFill>
                  <a:srgbClr val="111111"/>
                </a:solidFill>
                <a:latin typeface="標楷體"/>
                <a:ea typeface="標楷體"/>
                <a:cs typeface="標楷體"/>
                <a:sym typeface="標楷體"/>
              </a:rPr>
              <a:t>軸以上，大勢仍屬多頭市場 ，反之為空頭市場。</a:t>
            </a:r>
            <a:endParaRPr sz="1879">
              <a:solidFill>
                <a:srgbClr val="FF3300"/>
              </a:solidFill>
              <a:latin typeface="Arial"/>
              <a:ea typeface="Arial"/>
              <a:cs typeface="Arial"/>
              <a:sym typeface="Arial"/>
            </a:endParaRPr>
          </a:p>
          <a:p>
            <a:pPr lvl="1" marL="698373" indent="-268604" defTabSz="859536">
              <a:spcBef>
                <a:spcPts val="400"/>
              </a:spcBef>
              <a:defRPr sz="1800"/>
            </a:pPr>
            <a:r>
              <a:rPr sz="1879">
                <a:solidFill>
                  <a:srgbClr val="FF3300"/>
                </a:solidFill>
                <a:latin typeface="標楷體"/>
                <a:ea typeface="標楷體"/>
                <a:cs typeface="標楷體"/>
                <a:sym typeface="標楷體"/>
              </a:rPr>
              <a:t>當離差值</a:t>
            </a:r>
            <a:r>
              <a:rPr sz="1879">
                <a:solidFill>
                  <a:srgbClr val="FF3300"/>
                </a:solidFill>
                <a:latin typeface="Arial"/>
                <a:ea typeface="Arial"/>
                <a:cs typeface="Arial"/>
                <a:sym typeface="Arial"/>
              </a:rPr>
              <a:t>(DIF) </a:t>
            </a:r>
            <a:r>
              <a:rPr sz="1879">
                <a:solidFill>
                  <a:srgbClr val="FF3300"/>
                </a:solidFill>
                <a:latin typeface="標楷體"/>
                <a:ea typeface="標楷體"/>
                <a:cs typeface="標楷體"/>
                <a:sym typeface="標楷體"/>
              </a:rPr>
              <a:t>向上突破</a:t>
            </a:r>
            <a:r>
              <a:rPr sz="1879">
                <a:solidFill>
                  <a:srgbClr val="FF3300"/>
                </a:solidFill>
                <a:latin typeface="Arial"/>
                <a:ea typeface="Arial"/>
                <a:cs typeface="Arial"/>
                <a:sym typeface="Arial"/>
              </a:rPr>
              <a:t>MACD</a:t>
            </a:r>
            <a:r>
              <a:rPr sz="1879">
                <a:solidFill>
                  <a:srgbClr val="FF3300"/>
                </a:solidFill>
                <a:latin typeface="標楷體"/>
                <a:ea typeface="標楷體"/>
                <a:cs typeface="標楷體"/>
                <a:sym typeface="標楷體"/>
              </a:rPr>
              <a:t>時為買進訊號。向下突破時，則為賣出訊號。</a:t>
            </a:r>
            <a:r>
              <a:rPr sz="1879">
                <a:latin typeface="Arial"/>
                <a:ea typeface="Arial"/>
                <a:cs typeface="Arial"/>
                <a:sym typeface="Arial"/>
              </a:rPr>
              <a:t> </a:t>
            </a:r>
            <a:endParaRPr sz="1879"/>
          </a:p>
          <a:p>
            <a:pPr lvl="1" marL="698373" indent="-268604" defTabSz="859536">
              <a:spcBef>
                <a:spcPts val="400"/>
              </a:spcBef>
              <a:defRPr sz="1800"/>
            </a:pPr>
            <a:r>
              <a:rPr sz="1879">
                <a:solidFill>
                  <a:srgbClr val="111111"/>
                </a:solidFill>
                <a:latin typeface="標楷體"/>
                <a:ea typeface="標楷體"/>
                <a:cs typeface="標楷體"/>
                <a:sym typeface="標楷體"/>
              </a:rPr>
              <a:t>柱狀圖</a:t>
            </a:r>
            <a:r>
              <a:rPr sz="1879">
                <a:solidFill>
                  <a:srgbClr val="111111"/>
                </a:solidFill>
              </a:rPr>
              <a:t>:</a:t>
            </a:r>
            <a:r>
              <a:rPr sz="1879">
                <a:solidFill>
                  <a:srgbClr val="111111"/>
                </a:solidFill>
                <a:latin typeface="標楷體"/>
                <a:ea typeface="標楷體"/>
                <a:cs typeface="標楷體"/>
                <a:sym typeface="標楷體"/>
              </a:rPr>
              <a:t>短線操作方法為在零軸以上，由長變短，為多轉空的訊號，在零軸以下，由長變短，則為空轉多訊號。</a:t>
            </a:r>
            <a:endParaRPr sz="1879">
              <a:solidFill>
                <a:srgbClr val="111111"/>
              </a:solidFill>
            </a:endParaRPr>
          </a:p>
          <a:p>
            <a:pPr lvl="1" marL="698373" indent="-268604" defTabSz="859536">
              <a:spcBef>
                <a:spcPts val="400"/>
              </a:spcBef>
              <a:defRPr sz="1800"/>
            </a:pPr>
            <a:r>
              <a:rPr sz="1879">
                <a:latin typeface="標楷體"/>
                <a:ea typeface="標楷體"/>
                <a:cs typeface="標楷體"/>
                <a:sym typeface="標楷體"/>
              </a:rPr>
              <a:t>牛市背離與熊市背離</a:t>
            </a:r>
            <a:endParaRPr sz="1879"/>
          </a:p>
          <a:p>
            <a:pPr lvl="2" marL="1074419" indent="-214884" defTabSz="859536">
              <a:spcBef>
                <a:spcPts val="400"/>
              </a:spcBef>
              <a:defRPr sz="1800"/>
            </a:pPr>
            <a:r>
              <a:rPr sz="1692"/>
              <a:t> </a:t>
            </a:r>
            <a:r>
              <a:rPr sz="1692"/>
              <a:t>K</a:t>
            </a:r>
            <a:r>
              <a:rPr sz="1692">
                <a:latin typeface="標楷體"/>
                <a:ea typeface="標楷體"/>
                <a:cs typeface="標楷體"/>
                <a:sym typeface="標楷體"/>
              </a:rPr>
              <a:t>線圖形上，出現一頭比一頭高，但 </a:t>
            </a:r>
            <a:r>
              <a:rPr sz="1692"/>
              <a:t>MACD</a:t>
            </a:r>
            <a:r>
              <a:rPr sz="1692">
                <a:latin typeface="標楷體"/>
                <a:ea typeface="標楷體"/>
                <a:cs typeface="標楷體"/>
                <a:sym typeface="標楷體"/>
              </a:rPr>
              <a:t>圖形上，卻出現背 離，一頭比一頭低現象，為下跌走勢 ，反之亦然。</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idx="4294967295"/>
          </p:nvPr>
        </p:nvSpPr>
        <p:spPr>
          <a:xfrm>
            <a:off x="611187" y="260350"/>
            <a:ext cx="73453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effectLst>
                  <a:outerShdw sx="100000" sy="100000" kx="0" ky="0" algn="b" rotWithShape="0" blurRad="12700" dist="25400" dir="2700000">
                    <a:srgbClr val="DDDDDD"/>
                  </a:outerShdw>
                </a:effectLst>
              </a:rPr>
              <a:t>MACD</a:t>
            </a:r>
            <a:r>
              <a:rPr sz="3000">
                <a:effectLst>
                  <a:outerShdw sx="100000" sy="100000" kx="0" ky="0" algn="b" rotWithShape="0" blurRad="12700" dist="25400" dir="2700000">
                    <a:srgbClr val="DDDDDD"/>
                  </a:outerShdw>
                </a:effectLst>
              </a:rPr>
              <a:t> 操作實例</a:t>
            </a:r>
          </a:p>
        </p:txBody>
      </p:sp>
      <p:sp>
        <p:nvSpPr>
          <p:cNvPr id="360" name="Shape 360"/>
          <p:cNvSpPr/>
          <p:nvPr>
            <p:ph type="body" idx="4294967295"/>
          </p:nvPr>
        </p:nvSpPr>
        <p:spPr>
          <a:xfrm>
            <a:off x="611187" y="1125537"/>
            <a:ext cx="7993063" cy="50006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4320" indent="-274320">
              <a:spcBef>
                <a:spcPts val="300"/>
              </a:spcBef>
              <a:buClr>
                <a:srgbClr val="7F7F7F"/>
              </a:buClr>
              <a:buChar char="◆"/>
              <a:defRPr sz="1800"/>
            </a:pPr>
            <a:r>
              <a:rPr sz="1600">
                <a:solidFill>
                  <a:srgbClr val="111111"/>
                </a:solidFill>
              </a:rPr>
              <a:t>DIF</a:t>
            </a:r>
            <a:r>
              <a:rPr sz="1600">
                <a:solidFill>
                  <a:srgbClr val="111111"/>
                </a:solidFill>
                <a:latin typeface="標楷體"/>
                <a:ea typeface="標楷體"/>
                <a:cs typeface="標楷體"/>
                <a:sym typeface="標楷體"/>
              </a:rPr>
              <a:t>與</a:t>
            </a:r>
            <a:r>
              <a:rPr sz="1600">
                <a:solidFill>
                  <a:srgbClr val="111111"/>
                </a:solidFill>
              </a:rPr>
              <a:t>MACD</a:t>
            </a:r>
            <a:r>
              <a:rPr sz="1600">
                <a:solidFill>
                  <a:srgbClr val="111111"/>
                </a:solidFill>
                <a:latin typeface="標楷體"/>
                <a:ea typeface="標楷體"/>
                <a:cs typeface="標楷體"/>
                <a:sym typeface="標楷體"/>
              </a:rPr>
              <a:t>皆小於零時，視為空頭，在趨勢明顯時，是很好的判斷工具。</a:t>
            </a:r>
            <a:endParaRPr sz="1600">
              <a:solidFill>
                <a:srgbClr val="111111"/>
              </a:solidFill>
            </a:endParaRPr>
          </a:p>
          <a:p>
            <a:pPr lvl="0" marL="274320" indent="-274320">
              <a:spcBef>
                <a:spcPts val="300"/>
              </a:spcBef>
              <a:buClr>
                <a:srgbClr val="7F7F7F"/>
              </a:buClr>
              <a:buChar char="◆"/>
              <a:defRPr sz="1800"/>
            </a:pPr>
            <a:r>
              <a:rPr sz="1600">
                <a:solidFill>
                  <a:srgbClr val="111111"/>
                </a:solidFill>
                <a:latin typeface="標楷體"/>
                <a:ea typeface="標楷體"/>
                <a:cs typeface="標楷體"/>
                <a:sym typeface="標楷體"/>
              </a:rPr>
              <a:t>直到去年九月底時短暫翻多，又再翻空，在盤整期時此指標會被多空雙巴，因為它是均線的延伸應用。十月底翻多後，其實也經歷了兩個月的盤整，差點又跌破零，直到一月後趨勢才明顯。</a:t>
            </a:r>
            <a:endParaRPr sz="1600">
              <a:solidFill>
                <a:srgbClr val="111111"/>
              </a:solidFill>
            </a:endParaRPr>
          </a:p>
          <a:p>
            <a:pPr lvl="0" marL="274320" indent="-274320">
              <a:spcBef>
                <a:spcPts val="300"/>
              </a:spcBef>
              <a:buClr>
                <a:srgbClr val="7F7F7F"/>
              </a:buClr>
              <a:buChar char="◆"/>
              <a:defRPr sz="1800"/>
            </a:pPr>
            <a:r>
              <a:rPr sz="1600">
                <a:solidFill>
                  <a:srgbClr val="111111"/>
                </a:solidFill>
                <a:latin typeface="標楷體"/>
                <a:ea typeface="標楷體"/>
                <a:cs typeface="標楷體"/>
                <a:sym typeface="標楷體"/>
              </a:rPr>
              <a:t>柱狀圖在空頭時，由正變負是好的賣訊，但由負變正，因只是空頭反彈，效果並不好。最近一次多頭，翻正的訊號買進效果不差。但最近開始變負，短線可先出場。</a:t>
            </a:r>
          </a:p>
        </p:txBody>
      </p:sp>
      <p:sp>
        <p:nvSpPr>
          <p:cNvPr id="361" name="Shape 361"/>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788987">
              <a:defRPr sz="1200"/>
            </a:lvl1pPr>
          </a:lstStyle>
          <a:p>
            <a:pPr lvl="0">
              <a:defRPr sz="1800"/>
            </a:pPr>
            <a:r>
              <a:rPr sz="1200"/>
              <a:t>32</a:t>
            </a:r>
          </a:p>
        </p:txBody>
      </p:sp>
      <p:pic>
        <p:nvPicPr>
          <p:cNvPr id="362" name="image.png"/>
          <p:cNvPicPr/>
          <p:nvPr/>
        </p:nvPicPr>
        <p:blipFill>
          <a:blip r:embed="rId2">
            <a:extLst/>
          </a:blip>
          <a:stretch>
            <a:fillRect/>
          </a:stretch>
        </p:blipFill>
        <p:spPr>
          <a:xfrm>
            <a:off x="900112" y="2781300"/>
            <a:ext cx="7845426" cy="3384550"/>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33</a:t>
            </a:r>
          </a:p>
        </p:txBody>
      </p:sp>
      <p:sp>
        <p:nvSpPr>
          <p:cNvPr id="365" name="Shape 365" descr="Large confetti"/>
          <p:cNvSpPr/>
          <p:nvPr/>
        </p:nvSpPr>
        <p:spPr>
          <a:xfrm>
            <a:off x="685800" y="448309"/>
            <a:ext cx="6838950" cy="49307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defRPr sz="1800"/>
            </a:pPr>
            <a:r>
              <a:rPr sz="3200">
                <a:effectLst>
                  <a:outerShdw sx="100000" sy="100000" kx="0" ky="0" algn="b" rotWithShape="0" blurRad="12700" dist="25400" dir="2700000">
                    <a:srgbClr val="DDDDDD"/>
                  </a:outerShdw>
                </a:effectLst>
                <a:latin typeface="標楷體"/>
                <a:ea typeface="標楷體"/>
                <a:cs typeface="標楷體"/>
                <a:sym typeface="標楷體"/>
              </a:rPr>
              <a:t>使用</a:t>
            </a:r>
            <a:r>
              <a:rPr sz="3200">
                <a:effectLst>
                  <a:outerShdw sx="100000" sy="100000" kx="0" ky="0" algn="b" rotWithShape="0" blurRad="12700" dist="25400" dir="2700000">
                    <a:srgbClr val="DDDDDD"/>
                  </a:outerShdw>
                </a:effectLst>
                <a:latin typeface="標楷體"/>
                <a:ea typeface="標楷體"/>
                <a:cs typeface="標楷體"/>
                <a:sym typeface="標楷體"/>
              </a:rPr>
              <a:t>MACD</a:t>
            </a:r>
            <a:r>
              <a:rPr sz="3200">
                <a:effectLst>
                  <a:outerShdw sx="100000" sy="100000" kx="0" ky="0" algn="b" rotWithShape="0" blurRad="12700" dist="25400" dir="2700000">
                    <a:srgbClr val="DDDDDD"/>
                  </a:outerShdw>
                </a:effectLst>
                <a:latin typeface="標楷體"/>
                <a:ea typeface="標楷體"/>
                <a:cs typeface="標楷體"/>
                <a:sym typeface="標楷體"/>
              </a:rPr>
              <a:t>與</a:t>
            </a:r>
            <a:r>
              <a:rPr sz="3200">
                <a:effectLst>
                  <a:outerShdw sx="100000" sy="100000" kx="0" ky="0" algn="b" rotWithShape="0" blurRad="12700" dist="25400" dir="2700000">
                    <a:srgbClr val="DDDDDD"/>
                  </a:outerShdw>
                </a:effectLst>
                <a:latin typeface="標楷體"/>
                <a:ea typeface="標楷體"/>
                <a:cs typeface="標楷體"/>
                <a:sym typeface="標楷體"/>
              </a:rPr>
              <a:t>KD</a:t>
            </a:r>
            <a:r>
              <a:rPr sz="3200">
                <a:effectLst>
                  <a:outerShdw sx="100000" sy="100000" kx="0" ky="0" algn="b" rotWithShape="0" blurRad="12700" dist="25400" dir="2700000">
                    <a:srgbClr val="DDDDDD"/>
                  </a:outerShdw>
                </a:effectLst>
                <a:latin typeface="標楷體"/>
                <a:ea typeface="標楷體"/>
                <a:cs typeface="標楷體"/>
                <a:sym typeface="標楷體"/>
              </a:rPr>
              <a:t>指標的重點</a:t>
            </a:r>
          </a:p>
        </p:txBody>
      </p:sp>
      <p:sp>
        <p:nvSpPr>
          <p:cNvPr id="366" name="Shape 366"/>
          <p:cNvSpPr/>
          <p:nvPr/>
        </p:nvSpPr>
        <p:spPr>
          <a:xfrm>
            <a:off x="657225" y="1176337"/>
            <a:ext cx="7773988" cy="19794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400"/>
              </a:spcBef>
              <a:buClr>
                <a:srgbClr val="FF0000"/>
              </a:buClr>
              <a:buSzPct val="100000"/>
              <a:buFont typeface="Wingdings"/>
              <a:buChar char="■"/>
              <a:defRPr sz="1800"/>
            </a:pPr>
            <a:r>
              <a:rPr>
                <a:solidFill>
                  <a:srgbClr val="474747"/>
                </a:solidFill>
                <a:latin typeface="Times New Roman"/>
                <a:ea typeface="Times New Roman"/>
                <a:cs typeface="Times New Roman"/>
                <a:sym typeface="Times New Roman"/>
              </a:rPr>
              <a:t>KD</a:t>
            </a:r>
            <a:r>
              <a:rPr>
                <a:solidFill>
                  <a:srgbClr val="474747"/>
                </a:solidFill>
                <a:latin typeface="標楷體"/>
                <a:ea typeface="標楷體"/>
                <a:cs typeface="標楷體"/>
                <a:sym typeface="標楷體"/>
              </a:rPr>
              <a:t>較適合於盤整盤當中當作買賣參考依據，</a:t>
            </a:r>
            <a:r>
              <a:rPr>
                <a:solidFill>
                  <a:srgbClr val="474747"/>
                </a:solidFill>
                <a:latin typeface="Times New Roman"/>
                <a:ea typeface="Times New Roman"/>
                <a:cs typeface="Times New Roman"/>
                <a:sym typeface="Times New Roman"/>
              </a:rPr>
              <a:t>MACD</a:t>
            </a:r>
            <a:r>
              <a:rPr>
                <a:solidFill>
                  <a:srgbClr val="474747"/>
                </a:solidFill>
                <a:latin typeface="標楷體"/>
                <a:ea typeface="標楷體"/>
                <a:cs typeface="標楷體"/>
                <a:sym typeface="標楷體"/>
              </a:rPr>
              <a:t>則較適合於研判中長期的趨勢。</a:t>
            </a:r>
            <a:endParaRPr>
              <a:solidFill>
                <a:srgbClr val="474747"/>
              </a:solidFill>
              <a:latin typeface="Times New Roman"/>
              <a:ea typeface="Times New Roman"/>
              <a:cs typeface="Times New Roman"/>
              <a:sym typeface="Times New Roman"/>
            </a:endParaRPr>
          </a:p>
          <a:p>
            <a:pPr lvl="0" marL="342900" indent="-342900">
              <a:spcBef>
                <a:spcPts val="400"/>
              </a:spcBef>
              <a:buClr>
                <a:srgbClr val="FF0000"/>
              </a:buClr>
              <a:buSzPct val="100000"/>
              <a:buFont typeface="Wingdings"/>
              <a:buChar char="■"/>
              <a:defRPr sz="1800"/>
            </a:pPr>
            <a:r>
              <a:rPr>
                <a:solidFill>
                  <a:srgbClr val="474747"/>
                </a:solidFill>
                <a:latin typeface="Times New Roman"/>
                <a:ea typeface="Times New Roman"/>
                <a:cs typeface="Times New Roman"/>
                <a:sym typeface="Times New Roman"/>
              </a:rPr>
              <a:t>KD</a:t>
            </a:r>
            <a:r>
              <a:rPr>
                <a:solidFill>
                  <a:srgbClr val="474747"/>
                </a:solidFill>
                <a:latin typeface="標楷體"/>
                <a:ea typeface="標楷體"/>
                <a:cs typeface="標楷體"/>
                <a:sym typeface="標楷體"/>
              </a:rPr>
              <a:t>較</a:t>
            </a:r>
            <a:r>
              <a:rPr>
                <a:solidFill>
                  <a:srgbClr val="474747"/>
                </a:solidFill>
                <a:latin typeface="Times New Roman"/>
                <a:ea typeface="Times New Roman"/>
                <a:cs typeface="Times New Roman"/>
                <a:sym typeface="Times New Roman"/>
              </a:rPr>
              <a:t>MACD</a:t>
            </a:r>
            <a:r>
              <a:rPr>
                <a:solidFill>
                  <a:srgbClr val="474747"/>
                </a:solidFill>
                <a:latin typeface="標楷體"/>
                <a:ea typeface="標楷體"/>
                <a:cs typeface="標楷體"/>
                <a:sym typeface="標楷體"/>
              </a:rPr>
              <a:t>會來的反應靈敏，但是也容易造成錯誤訊號的發生。</a:t>
            </a:r>
            <a:endParaRPr>
              <a:solidFill>
                <a:srgbClr val="474747"/>
              </a:solidFill>
              <a:latin typeface="Times New Roman"/>
              <a:ea typeface="Times New Roman"/>
              <a:cs typeface="Times New Roman"/>
              <a:sym typeface="Times New Roman"/>
            </a:endParaRPr>
          </a:p>
          <a:p>
            <a:pPr lvl="0" marL="342900" indent="-342900">
              <a:spcBef>
                <a:spcPts val="400"/>
              </a:spcBef>
              <a:buClr>
                <a:srgbClr val="FF0000"/>
              </a:buClr>
              <a:buSzPct val="100000"/>
              <a:buFont typeface="Wingdings"/>
              <a:buChar char="■"/>
              <a:defRPr sz="1800"/>
            </a:pPr>
            <a:r>
              <a:rPr>
                <a:solidFill>
                  <a:srgbClr val="474747"/>
                </a:solidFill>
                <a:latin typeface="Times New Roman"/>
                <a:ea typeface="Times New Roman"/>
                <a:cs typeface="Times New Roman"/>
                <a:sym typeface="Times New Roman"/>
              </a:rPr>
              <a:t>KD</a:t>
            </a:r>
            <a:r>
              <a:rPr>
                <a:solidFill>
                  <a:srgbClr val="474747"/>
                </a:solidFill>
                <a:latin typeface="標楷體"/>
                <a:ea typeface="標楷體"/>
                <a:cs typeface="標楷體"/>
                <a:sym typeface="標楷體"/>
              </a:rPr>
              <a:t>有極限值，因此會有鈍化的現象，而</a:t>
            </a:r>
            <a:r>
              <a:rPr>
                <a:solidFill>
                  <a:srgbClr val="474747"/>
                </a:solidFill>
                <a:latin typeface="Times New Roman"/>
                <a:ea typeface="Times New Roman"/>
                <a:cs typeface="Times New Roman"/>
                <a:sym typeface="Times New Roman"/>
              </a:rPr>
              <a:t>MACD</a:t>
            </a:r>
            <a:r>
              <a:rPr>
                <a:solidFill>
                  <a:srgbClr val="474747"/>
                </a:solidFill>
                <a:latin typeface="標楷體"/>
                <a:ea typeface="標楷體"/>
                <a:cs typeface="標楷體"/>
                <a:sym typeface="標楷體"/>
              </a:rPr>
              <a:t>理論上來說就不會受到這樣的限制。</a:t>
            </a:r>
            <a:endParaRPr>
              <a:solidFill>
                <a:srgbClr val="474747"/>
              </a:solidFill>
              <a:latin typeface="Times New Roman"/>
              <a:ea typeface="Times New Roman"/>
              <a:cs typeface="Times New Roman"/>
              <a:sym typeface="Times New Roman"/>
            </a:endParaRPr>
          </a:p>
          <a:p>
            <a:pPr lvl="0" marL="342900" indent="-342900">
              <a:spcBef>
                <a:spcPts val="400"/>
              </a:spcBef>
              <a:buClr>
                <a:srgbClr val="FF0000"/>
              </a:buClr>
              <a:buSzPct val="100000"/>
              <a:buFont typeface="Wingdings"/>
              <a:buChar char="■"/>
              <a:defRPr sz="1800"/>
            </a:pPr>
            <a:r>
              <a:rPr>
                <a:solidFill>
                  <a:srgbClr val="474747"/>
                </a:solidFill>
                <a:latin typeface="Times New Roman"/>
                <a:ea typeface="Times New Roman"/>
                <a:cs typeface="Times New Roman"/>
                <a:sym typeface="Times New Roman"/>
              </a:rPr>
              <a:t>KD</a:t>
            </a:r>
            <a:r>
              <a:rPr>
                <a:solidFill>
                  <a:srgbClr val="474747"/>
                </a:solidFill>
                <a:latin typeface="標楷體"/>
                <a:ea typeface="標楷體"/>
                <a:cs typeface="標楷體"/>
                <a:sym typeface="標楷體"/>
              </a:rPr>
              <a:t>與</a:t>
            </a:r>
            <a:r>
              <a:rPr>
                <a:solidFill>
                  <a:srgbClr val="474747"/>
                </a:solidFill>
                <a:latin typeface="Times New Roman"/>
                <a:ea typeface="Times New Roman"/>
                <a:cs typeface="Times New Roman"/>
                <a:sym typeface="Times New Roman"/>
              </a:rPr>
              <a:t>MACD</a:t>
            </a:r>
            <a:r>
              <a:rPr>
                <a:solidFill>
                  <a:srgbClr val="474747"/>
                </a:solidFill>
                <a:latin typeface="標楷體"/>
                <a:ea typeface="標楷體"/>
                <a:cs typeface="標楷體"/>
                <a:sym typeface="標楷體"/>
              </a:rPr>
              <a:t>同時來到最高或是最低時，通常都是趨勢的轉折點 </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34</a:t>
            </a:r>
          </a:p>
        </p:txBody>
      </p:sp>
      <p:pic>
        <p:nvPicPr>
          <p:cNvPr id="369" name="image.png"/>
          <p:cNvPicPr/>
          <p:nvPr/>
        </p:nvPicPr>
        <p:blipFill>
          <a:blip r:embed="rId2">
            <a:extLst/>
          </a:blip>
          <a:srcRect l="17999" t="35333" r="29000" b="20666"/>
          <a:stretch>
            <a:fillRect/>
          </a:stretch>
        </p:blipFill>
        <p:spPr>
          <a:xfrm>
            <a:off x="533400" y="1524000"/>
            <a:ext cx="4419600" cy="4724400"/>
          </a:xfrm>
          <a:prstGeom prst="rect">
            <a:avLst/>
          </a:prstGeom>
          <a:ln w="12700">
            <a:miter lim="400000"/>
          </a:ln>
        </p:spPr>
      </p:pic>
      <p:pic>
        <p:nvPicPr>
          <p:cNvPr id="370" name="image.png"/>
          <p:cNvPicPr/>
          <p:nvPr/>
        </p:nvPicPr>
        <p:blipFill>
          <a:blip r:embed="rId3">
            <a:extLst/>
          </a:blip>
          <a:srcRect l="8999" t="36666" r="22000" b="8666"/>
          <a:stretch>
            <a:fillRect/>
          </a:stretch>
        </p:blipFill>
        <p:spPr>
          <a:xfrm>
            <a:off x="5029199" y="1524000"/>
            <a:ext cx="3886201" cy="4648200"/>
          </a:xfrm>
          <a:prstGeom prst="rect">
            <a:avLst/>
          </a:prstGeom>
          <a:ln w="12700">
            <a:miter lim="400000"/>
          </a:ln>
        </p:spPr>
      </p:pic>
      <p:sp>
        <p:nvSpPr>
          <p:cNvPr id="371" name="Shape 371" descr="Large confetti"/>
          <p:cNvSpPr/>
          <p:nvPr/>
        </p:nvSpPr>
        <p:spPr>
          <a:xfrm>
            <a:off x="609600" y="443857"/>
            <a:ext cx="6770688" cy="50705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defRPr sz="1800"/>
            </a:pPr>
            <a:r>
              <a:rPr sz="3000">
                <a:effectLst>
                  <a:outerShdw sx="100000" sy="100000" kx="0" ky="0" algn="b" rotWithShape="0" blurRad="12700" dist="25400" dir="2700000">
                    <a:srgbClr val="DDDDDD"/>
                  </a:outerShdw>
                </a:effectLst>
                <a:latin typeface="Times New Roman"/>
                <a:ea typeface="Times New Roman"/>
                <a:cs typeface="Times New Roman"/>
                <a:sym typeface="Times New Roman"/>
              </a:rPr>
              <a:t>DMI</a:t>
            </a:r>
            <a:r>
              <a:rPr sz="3000">
                <a:effectLst>
                  <a:outerShdw sx="100000" sy="100000" kx="0" ky="0" algn="b" rotWithShape="0" blurRad="12700" dist="25400" dir="2700000">
                    <a:srgbClr val="DDDDDD"/>
                  </a:outerShdw>
                </a:effectLst>
                <a:latin typeface="標楷體"/>
                <a:ea typeface="標楷體"/>
                <a:cs typeface="標楷體"/>
                <a:sym typeface="標楷體"/>
              </a:rPr>
              <a:t>動向指數 </a:t>
            </a:r>
            <a:r>
              <a:rPr sz="3000">
                <a:effectLst>
                  <a:outerShdw sx="100000" sy="100000" kx="0" ky="0" algn="b" rotWithShape="0" blurRad="12700" dist="25400" dir="2700000">
                    <a:srgbClr val="DDDDDD"/>
                  </a:outerShdw>
                </a:effectLst>
                <a:latin typeface="Times New Roman"/>
                <a:ea typeface="Times New Roman"/>
                <a:cs typeface="Times New Roman"/>
                <a:sym typeface="Times New Roman"/>
              </a:rPr>
              <a:t>~ </a:t>
            </a:r>
            <a:r>
              <a:rPr sz="3000">
                <a:effectLst>
                  <a:outerShdw sx="100000" sy="100000" kx="0" ky="0" algn="b" rotWithShape="0" blurRad="12700" dist="25400" dir="2700000">
                    <a:srgbClr val="DDDDDD"/>
                  </a:outerShdw>
                </a:effectLst>
                <a:latin typeface="標楷體"/>
                <a:ea typeface="標楷體"/>
                <a:cs typeface="標楷體"/>
                <a:sym typeface="標楷體"/>
              </a:rPr>
              <a:t>大波段行情的領航員</a:t>
            </a:r>
          </a:p>
        </p:txBody>
      </p:sp>
      <p:sp>
        <p:nvSpPr>
          <p:cNvPr id="372" name="Shape 372"/>
          <p:cNvSpPr/>
          <p:nvPr/>
        </p:nvSpPr>
        <p:spPr>
          <a:xfrm>
            <a:off x="3200400" y="5181600"/>
            <a:ext cx="1803400" cy="1009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defRPr sz="1800"/>
            </a:pPr>
            <a:r>
              <a:rPr sz="2000">
                <a:solidFill>
                  <a:srgbClr val="281EF8"/>
                </a:solidFill>
                <a:latin typeface="Times New Roman"/>
                <a:ea typeface="Times New Roman"/>
                <a:cs typeface="Times New Roman"/>
                <a:sym typeface="Times New Roman"/>
              </a:rPr>
              <a:t>ADX</a:t>
            </a:r>
            <a:r>
              <a:rPr sz="2000">
                <a:solidFill>
                  <a:srgbClr val="281EF8"/>
                </a:solidFill>
                <a:latin typeface="標楷體"/>
                <a:ea typeface="標楷體"/>
                <a:cs typeface="標楷體"/>
                <a:sym typeface="標楷體"/>
              </a:rPr>
              <a:t>：平均動向指標以</a:t>
            </a:r>
            <a:r>
              <a:rPr sz="2000">
                <a:solidFill>
                  <a:srgbClr val="281EF8"/>
                </a:solidFill>
                <a:latin typeface="Times New Roman"/>
                <a:ea typeface="Times New Roman"/>
                <a:cs typeface="Times New Roman"/>
                <a:sym typeface="Times New Roman"/>
              </a:rPr>
              <a:t>20</a:t>
            </a:r>
            <a:r>
              <a:rPr sz="2000">
                <a:solidFill>
                  <a:srgbClr val="281EF8"/>
                </a:solidFill>
                <a:latin typeface="標楷體"/>
                <a:ea typeface="標楷體"/>
                <a:cs typeface="標楷體"/>
                <a:sym typeface="標楷體"/>
              </a:rPr>
              <a:t>為趨勢基準</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idx="4294967295"/>
          </p:nvPr>
        </p:nvSpPr>
        <p:spPr>
          <a:xfrm>
            <a:off x="501650" y="260350"/>
            <a:ext cx="8031163" cy="73026"/>
          </a:xfrm>
          <a:prstGeom prst="rect">
            <a:avLst/>
          </a:prstGeom>
          <a:ln w="12700">
            <a:miter lim="400000"/>
          </a:ln>
        </p:spPr>
        <p:txBody>
          <a:bodyPr lIns="0" tIns="0" rIns="0" bIns="0" anchor="ctr">
            <a:normAutofit fontScale="100000" lnSpcReduction="0"/>
          </a:bodyPr>
          <a:lstStyle/>
          <a:p>
            <a:pPr lvl="0"/>
          </a:p>
        </p:txBody>
      </p:sp>
      <p:sp>
        <p:nvSpPr>
          <p:cNvPr id="375" name="Shape 375"/>
          <p:cNvSpPr/>
          <p:nvPr/>
        </p:nvSpPr>
        <p:spPr>
          <a:xfrm>
            <a:off x="7451725" y="6583362"/>
            <a:ext cx="147637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35</a:t>
            </a:r>
          </a:p>
        </p:txBody>
      </p:sp>
      <p:pic>
        <p:nvPicPr>
          <p:cNvPr id="376" name="image.png"/>
          <p:cNvPicPr/>
          <p:nvPr/>
        </p:nvPicPr>
        <p:blipFill>
          <a:blip r:embed="rId2">
            <a:extLst/>
          </a:blip>
          <a:stretch>
            <a:fillRect/>
          </a:stretch>
        </p:blipFill>
        <p:spPr>
          <a:xfrm>
            <a:off x="371475" y="115887"/>
            <a:ext cx="8461375" cy="5834063"/>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title" idx="4294967295"/>
          </p:nvPr>
        </p:nvSpPr>
        <p:spPr>
          <a:xfrm>
            <a:off x="501650" y="260350"/>
            <a:ext cx="8031163" cy="73026"/>
          </a:xfrm>
          <a:prstGeom prst="rect">
            <a:avLst/>
          </a:prstGeom>
          <a:ln w="12700">
            <a:miter lim="400000"/>
          </a:ln>
        </p:spPr>
        <p:txBody>
          <a:bodyPr lIns="0" tIns="0" rIns="0" bIns="0" anchor="ctr">
            <a:normAutofit fontScale="100000" lnSpcReduction="0"/>
          </a:bodyPr>
          <a:lstStyle/>
          <a:p>
            <a:pPr lvl="0"/>
          </a:p>
        </p:txBody>
      </p:sp>
      <p:sp>
        <p:nvSpPr>
          <p:cNvPr id="379" name="Shape 379"/>
          <p:cNvSpPr/>
          <p:nvPr/>
        </p:nvSpPr>
        <p:spPr>
          <a:xfrm>
            <a:off x="7451725" y="6583362"/>
            <a:ext cx="147637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36</a:t>
            </a:r>
          </a:p>
        </p:txBody>
      </p:sp>
      <p:pic>
        <p:nvPicPr>
          <p:cNvPr id="380" name="image.png"/>
          <p:cNvPicPr/>
          <p:nvPr/>
        </p:nvPicPr>
        <p:blipFill>
          <a:blip r:embed="rId2">
            <a:extLst/>
          </a:blip>
          <a:stretch>
            <a:fillRect/>
          </a:stretch>
        </p:blipFill>
        <p:spPr>
          <a:xfrm>
            <a:off x="323850" y="115887"/>
            <a:ext cx="8424863" cy="598011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4</a:t>
            </a:r>
          </a:p>
        </p:txBody>
      </p:sp>
      <p:sp>
        <p:nvSpPr>
          <p:cNvPr id="31" name="Shape 31"/>
          <p:cNvSpPr/>
          <p:nvPr/>
        </p:nvSpPr>
        <p:spPr>
          <a:xfrm>
            <a:off x="1143000" y="1828800"/>
            <a:ext cx="609600" cy="2362200"/>
          </a:xfrm>
          <a:prstGeom prst="rect">
            <a:avLst/>
          </a:prstGeom>
          <a:solidFill>
            <a:srgbClr val="FF0000"/>
          </a:solidFill>
          <a:ln>
            <a:solidFill/>
            <a:round/>
          </a:ln>
        </p:spPr>
        <p:txBody>
          <a:bodyPr lIns="0" tIns="0" rIns="0" bIns="0" anchor="ctr"/>
          <a:lstStyle/>
          <a:p>
            <a:pPr lvl="0">
              <a:defRPr sz="1800"/>
            </a:pPr>
          </a:p>
        </p:txBody>
      </p:sp>
      <p:sp>
        <p:nvSpPr>
          <p:cNvPr id="32" name="Shape 32"/>
          <p:cNvSpPr/>
          <p:nvPr/>
        </p:nvSpPr>
        <p:spPr>
          <a:xfrm flipH="1">
            <a:off x="1447799" y="914400"/>
            <a:ext cx="1" cy="914400"/>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33" name="Shape 33"/>
          <p:cNvSpPr/>
          <p:nvPr/>
        </p:nvSpPr>
        <p:spPr>
          <a:xfrm flipH="1">
            <a:off x="1447800" y="4191000"/>
            <a:ext cx="1" cy="1066800"/>
          </a:xfrm>
          <a:prstGeom prst="line">
            <a:avLst/>
          </a:prstGeom>
          <a:ln w="28575">
            <a:solidFill/>
            <a:round/>
          </a:ln>
        </p:spPr>
        <p:txBody>
          <a:bodyPr lIns="0" tIns="0" rIns="0" bIns="0"/>
          <a:lstStyle/>
          <a:p>
            <a:pPr lvl="0" defTabSz="457200">
              <a:defRPr sz="1200">
                <a:latin typeface="+mn-lt"/>
                <a:ea typeface="+mn-ea"/>
                <a:cs typeface="+mn-cs"/>
                <a:sym typeface="Helvetica"/>
              </a:defRPr>
            </a:pPr>
          </a:p>
        </p:txBody>
      </p:sp>
      <p:sp>
        <p:nvSpPr>
          <p:cNvPr id="34" name="Shape 34"/>
          <p:cNvSpPr/>
          <p:nvPr/>
        </p:nvSpPr>
        <p:spPr>
          <a:xfrm>
            <a:off x="2286000" y="457200"/>
            <a:ext cx="21336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標楷體"/>
                <a:ea typeface="標楷體"/>
                <a:cs typeface="標楷體"/>
                <a:sym typeface="標楷體"/>
              </a:defRPr>
            </a:lvl1pPr>
          </a:lstStyle>
          <a:p>
            <a:pPr lvl="0"/>
            <a:r>
              <a:t>上影線</a:t>
            </a:r>
          </a:p>
        </p:txBody>
      </p:sp>
      <p:sp>
        <p:nvSpPr>
          <p:cNvPr id="35" name="Shape 35"/>
          <p:cNvSpPr/>
          <p:nvPr/>
        </p:nvSpPr>
        <p:spPr>
          <a:xfrm>
            <a:off x="2514600" y="2819400"/>
            <a:ext cx="12954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標楷體"/>
                <a:ea typeface="標楷體"/>
                <a:cs typeface="標楷體"/>
                <a:sym typeface="標楷體"/>
              </a:defRPr>
            </a:lvl1pPr>
          </a:lstStyle>
          <a:p>
            <a:pPr lvl="0"/>
            <a:r>
              <a:t>實體棒</a:t>
            </a:r>
          </a:p>
        </p:txBody>
      </p:sp>
      <p:sp>
        <p:nvSpPr>
          <p:cNvPr id="36" name="Shape 36"/>
          <p:cNvSpPr/>
          <p:nvPr/>
        </p:nvSpPr>
        <p:spPr>
          <a:xfrm>
            <a:off x="2438400" y="5105400"/>
            <a:ext cx="1371600" cy="3252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標楷體"/>
                <a:ea typeface="標楷體"/>
                <a:cs typeface="標楷體"/>
                <a:sym typeface="標楷體"/>
              </a:defRPr>
            </a:lvl1pPr>
          </a:lstStyle>
          <a:p>
            <a:pPr lvl="0"/>
            <a:r>
              <a:t>下影線</a:t>
            </a:r>
          </a:p>
        </p:txBody>
      </p:sp>
      <p:sp>
        <p:nvSpPr>
          <p:cNvPr id="37" name="Shape 37"/>
          <p:cNvSpPr/>
          <p:nvPr/>
        </p:nvSpPr>
        <p:spPr>
          <a:xfrm flipH="1" flipV="1">
            <a:off x="1600200" y="4724399"/>
            <a:ext cx="838201" cy="685802"/>
          </a:xfrm>
          <a:prstGeom prst="line">
            <a:avLst/>
          </a:prstGeom>
          <a:ln w="28575">
            <a:solidFill>
              <a:srgbClr val="000099"/>
            </a:solidFill>
            <a:round/>
            <a:tailEnd type="triangle"/>
          </a:ln>
        </p:spPr>
        <p:txBody>
          <a:bodyPr lIns="0" tIns="0" rIns="0" bIns="0"/>
          <a:lstStyle/>
          <a:p>
            <a:pPr lvl="0" defTabSz="457200">
              <a:defRPr sz="1200">
                <a:latin typeface="+mn-lt"/>
                <a:ea typeface="+mn-ea"/>
                <a:cs typeface="+mn-cs"/>
                <a:sym typeface="Helvetica"/>
              </a:defRPr>
            </a:pPr>
          </a:p>
        </p:txBody>
      </p:sp>
      <p:sp>
        <p:nvSpPr>
          <p:cNvPr id="38" name="Shape 38"/>
          <p:cNvSpPr/>
          <p:nvPr/>
        </p:nvSpPr>
        <p:spPr>
          <a:xfrm flipH="1">
            <a:off x="1600200" y="838200"/>
            <a:ext cx="685801" cy="457200"/>
          </a:xfrm>
          <a:prstGeom prst="line">
            <a:avLst/>
          </a:prstGeom>
          <a:ln w="28575">
            <a:solidFill>
              <a:srgbClr val="000099"/>
            </a:solidFill>
            <a:round/>
            <a:tailEnd type="triangle"/>
          </a:ln>
        </p:spPr>
        <p:txBody>
          <a:bodyPr lIns="0" tIns="0" rIns="0" bIns="0"/>
          <a:lstStyle/>
          <a:p>
            <a:pPr lvl="0" defTabSz="457200">
              <a:defRPr sz="1200">
                <a:latin typeface="+mn-lt"/>
                <a:ea typeface="+mn-ea"/>
                <a:cs typeface="+mn-cs"/>
                <a:sym typeface="Helvetica"/>
              </a:defRPr>
            </a:pPr>
          </a:p>
        </p:txBody>
      </p:sp>
      <p:sp>
        <p:nvSpPr>
          <p:cNvPr id="39" name="Shape 39"/>
          <p:cNvSpPr/>
          <p:nvPr/>
        </p:nvSpPr>
        <p:spPr>
          <a:xfrm flipH="1">
            <a:off x="1828800" y="3124200"/>
            <a:ext cx="609600" cy="0"/>
          </a:xfrm>
          <a:prstGeom prst="line">
            <a:avLst/>
          </a:prstGeom>
          <a:ln w="28575">
            <a:solidFill>
              <a:srgbClr val="000099"/>
            </a:solidFill>
            <a:round/>
            <a:tailEnd type="triangle"/>
          </a:ln>
        </p:spPr>
        <p:txBody>
          <a:bodyPr lIns="0" tIns="0" rIns="0" bIns="0"/>
          <a:lstStyle/>
          <a:p>
            <a:pPr lvl="0" defTabSz="457200">
              <a:defRPr sz="1200">
                <a:latin typeface="+mn-lt"/>
                <a:ea typeface="+mn-ea"/>
                <a:cs typeface="+mn-cs"/>
                <a:sym typeface="Helvetica"/>
              </a:defRPr>
            </a:pPr>
          </a:p>
        </p:txBody>
      </p:sp>
      <p:sp>
        <p:nvSpPr>
          <p:cNvPr id="40" name="Shape 40"/>
          <p:cNvSpPr/>
          <p:nvPr/>
        </p:nvSpPr>
        <p:spPr>
          <a:xfrm>
            <a:off x="457200" y="457200"/>
            <a:ext cx="609600"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Times New Roman"/>
                <a:ea typeface="Times New Roman"/>
                <a:cs typeface="Times New Roman"/>
                <a:sym typeface="Times New Roman"/>
              </a:defRPr>
            </a:lvl1pPr>
          </a:lstStyle>
          <a:p>
            <a:pPr lvl="0"/>
            <a:r>
              <a:t>H</a:t>
            </a:r>
          </a:p>
        </p:txBody>
      </p:sp>
      <p:sp>
        <p:nvSpPr>
          <p:cNvPr id="41" name="Shape 41"/>
          <p:cNvSpPr/>
          <p:nvPr/>
        </p:nvSpPr>
        <p:spPr>
          <a:xfrm>
            <a:off x="228600" y="1676400"/>
            <a:ext cx="533400"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Times New Roman"/>
                <a:ea typeface="Times New Roman"/>
                <a:cs typeface="Times New Roman"/>
                <a:sym typeface="Times New Roman"/>
              </a:defRPr>
            </a:lvl1pPr>
          </a:lstStyle>
          <a:p>
            <a:pPr lvl="0"/>
            <a:r>
              <a:t>C</a:t>
            </a:r>
          </a:p>
        </p:txBody>
      </p:sp>
      <p:sp>
        <p:nvSpPr>
          <p:cNvPr id="42" name="Shape 42"/>
          <p:cNvSpPr/>
          <p:nvPr/>
        </p:nvSpPr>
        <p:spPr>
          <a:xfrm>
            <a:off x="228600" y="4038600"/>
            <a:ext cx="762000"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Times New Roman"/>
                <a:ea typeface="Times New Roman"/>
                <a:cs typeface="Times New Roman"/>
                <a:sym typeface="Times New Roman"/>
              </a:defRPr>
            </a:lvl1pPr>
          </a:lstStyle>
          <a:p>
            <a:pPr lvl="0"/>
            <a:r>
              <a:t>O</a:t>
            </a:r>
          </a:p>
        </p:txBody>
      </p:sp>
      <p:sp>
        <p:nvSpPr>
          <p:cNvPr id="43" name="Shape 43"/>
          <p:cNvSpPr/>
          <p:nvPr/>
        </p:nvSpPr>
        <p:spPr>
          <a:xfrm>
            <a:off x="533400" y="5638800"/>
            <a:ext cx="838200"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1800">
                <a:latin typeface="Times New Roman"/>
                <a:ea typeface="Times New Roman"/>
                <a:cs typeface="Times New Roman"/>
                <a:sym typeface="Times New Roman"/>
              </a:defRPr>
            </a:lvl1pPr>
          </a:lstStyle>
          <a:p>
            <a:pPr lvl="0"/>
            <a:r>
              <a:t>L</a:t>
            </a:r>
          </a:p>
        </p:txBody>
      </p:sp>
      <p:sp>
        <p:nvSpPr>
          <p:cNvPr id="44" name="Shape 44"/>
          <p:cNvSpPr/>
          <p:nvPr/>
        </p:nvSpPr>
        <p:spPr>
          <a:xfrm flipV="1">
            <a:off x="990599" y="5333999"/>
            <a:ext cx="381002" cy="533402"/>
          </a:xfrm>
          <a:prstGeom prst="line">
            <a:avLst/>
          </a:prstGeom>
          <a:ln w="19050">
            <a:solidFill>
              <a:srgbClr val="000099"/>
            </a:solidFill>
            <a:round/>
            <a:tailEnd type="triangle"/>
          </a:ln>
        </p:spPr>
        <p:txBody>
          <a:bodyPr lIns="0" tIns="0" rIns="0" bIns="0"/>
          <a:lstStyle/>
          <a:p>
            <a:pPr lvl="0" defTabSz="457200">
              <a:defRPr sz="1200">
                <a:latin typeface="+mn-lt"/>
                <a:ea typeface="+mn-ea"/>
                <a:cs typeface="+mn-cs"/>
                <a:sym typeface="Helvetica"/>
              </a:defRPr>
            </a:pPr>
          </a:p>
        </p:txBody>
      </p:sp>
      <p:sp>
        <p:nvSpPr>
          <p:cNvPr id="45" name="Shape 45"/>
          <p:cNvSpPr/>
          <p:nvPr/>
        </p:nvSpPr>
        <p:spPr>
          <a:xfrm flipV="1">
            <a:off x="609599" y="4190999"/>
            <a:ext cx="457202" cy="152402"/>
          </a:xfrm>
          <a:prstGeom prst="line">
            <a:avLst/>
          </a:prstGeom>
          <a:ln w="19050">
            <a:solidFill>
              <a:srgbClr val="000099"/>
            </a:solidFill>
            <a:round/>
            <a:tailEnd type="triangle"/>
          </a:ln>
        </p:spPr>
        <p:txBody>
          <a:bodyPr lIns="0" tIns="0" rIns="0" bIns="0"/>
          <a:lstStyle/>
          <a:p>
            <a:pPr lvl="0" defTabSz="457200">
              <a:defRPr sz="1200">
                <a:latin typeface="+mn-lt"/>
                <a:ea typeface="+mn-ea"/>
                <a:cs typeface="+mn-cs"/>
                <a:sym typeface="Helvetica"/>
              </a:defRPr>
            </a:pPr>
          </a:p>
        </p:txBody>
      </p:sp>
      <p:sp>
        <p:nvSpPr>
          <p:cNvPr id="46" name="Shape 46"/>
          <p:cNvSpPr/>
          <p:nvPr/>
        </p:nvSpPr>
        <p:spPr>
          <a:xfrm>
            <a:off x="685800" y="1828800"/>
            <a:ext cx="304800" cy="0"/>
          </a:xfrm>
          <a:prstGeom prst="line">
            <a:avLst/>
          </a:prstGeom>
          <a:ln w="19050">
            <a:solidFill>
              <a:srgbClr val="000099"/>
            </a:solidFill>
            <a:round/>
            <a:tailEnd type="triangle"/>
          </a:ln>
        </p:spPr>
        <p:txBody>
          <a:bodyPr lIns="0" tIns="0" rIns="0" bIns="0"/>
          <a:lstStyle/>
          <a:p>
            <a:pPr lvl="0" defTabSz="457200">
              <a:defRPr sz="1200">
                <a:latin typeface="+mn-lt"/>
                <a:ea typeface="+mn-ea"/>
                <a:cs typeface="+mn-cs"/>
                <a:sym typeface="Helvetica"/>
              </a:defRPr>
            </a:pPr>
          </a:p>
        </p:txBody>
      </p:sp>
      <p:sp>
        <p:nvSpPr>
          <p:cNvPr id="47" name="Shape 47"/>
          <p:cNvSpPr/>
          <p:nvPr/>
        </p:nvSpPr>
        <p:spPr>
          <a:xfrm>
            <a:off x="838200" y="685799"/>
            <a:ext cx="457201" cy="228602"/>
          </a:xfrm>
          <a:prstGeom prst="line">
            <a:avLst/>
          </a:prstGeom>
          <a:ln w="19050">
            <a:solidFill>
              <a:srgbClr val="000099"/>
            </a:solidFill>
            <a:round/>
            <a:tailEnd type="triangle"/>
          </a:ln>
        </p:spPr>
        <p:txBody>
          <a:bodyPr lIns="0" tIns="0" rIns="0" bIns="0"/>
          <a:lstStyle/>
          <a:p>
            <a:pPr lvl="0" defTabSz="457200">
              <a:defRPr sz="1200">
                <a:latin typeface="+mn-lt"/>
                <a:ea typeface="+mn-ea"/>
                <a:cs typeface="+mn-cs"/>
                <a:sym typeface="Helvetica"/>
              </a:defRPr>
            </a:pPr>
          </a:p>
        </p:txBody>
      </p:sp>
      <p:sp>
        <p:nvSpPr>
          <p:cNvPr id="48" name="Shape 48"/>
          <p:cNvSpPr/>
          <p:nvPr/>
        </p:nvSpPr>
        <p:spPr>
          <a:xfrm>
            <a:off x="3581400" y="304800"/>
            <a:ext cx="4876800" cy="751384"/>
          </a:xfrm>
          <a:prstGeom prst="rect">
            <a:avLst/>
          </a:prstGeom>
          <a:ln>
            <a:solidFill>
              <a:srgbClr val="000099"/>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000"/>
              </a:spcBef>
              <a:defRPr sz="1800"/>
            </a:pPr>
            <a:r>
              <a:rPr>
                <a:latin typeface="標楷體"/>
                <a:ea typeface="標楷體"/>
                <a:cs typeface="標楷體"/>
                <a:sym typeface="標楷體"/>
              </a:rPr>
              <a:t>1.</a:t>
            </a:r>
            <a:r>
              <a:rPr>
                <a:latin typeface="標楷體"/>
                <a:ea typeface="標楷體"/>
                <a:cs typeface="標楷體"/>
                <a:sym typeface="標楷體"/>
              </a:rPr>
              <a:t>多方攻擊失敗的痕跡</a:t>
            </a:r>
            <a:r>
              <a:rPr>
                <a:latin typeface="標楷體"/>
                <a:ea typeface="標楷體"/>
                <a:cs typeface="標楷體"/>
                <a:sym typeface="標楷體"/>
              </a:rPr>
              <a:t>;</a:t>
            </a:r>
            <a:r>
              <a:rPr>
                <a:latin typeface="標楷體"/>
                <a:ea typeface="標楷體"/>
                <a:cs typeface="標楷體"/>
                <a:sym typeface="標楷體"/>
              </a:rPr>
              <a:t>賣方防守的價區</a:t>
            </a:r>
            <a:endParaRPr>
              <a:latin typeface="標楷體"/>
              <a:ea typeface="標楷體"/>
              <a:cs typeface="標楷體"/>
              <a:sym typeface="標楷體"/>
            </a:endParaRPr>
          </a:p>
          <a:p>
            <a:pPr lvl="0">
              <a:spcBef>
                <a:spcPts val="1000"/>
              </a:spcBef>
              <a:defRPr sz="1800"/>
            </a:pPr>
            <a:r>
              <a:rPr>
                <a:latin typeface="標楷體"/>
                <a:ea typeface="標楷體"/>
                <a:cs typeface="標楷體"/>
                <a:sym typeface="標楷體"/>
              </a:rPr>
              <a:t>2.</a:t>
            </a:r>
            <a:r>
              <a:rPr>
                <a:latin typeface="標楷體"/>
                <a:ea typeface="標楷體"/>
                <a:cs typeface="標楷體"/>
                <a:sym typeface="標楷體"/>
              </a:rPr>
              <a:t>上影線愈長</a:t>
            </a:r>
            <a:r>
              <a:rPr>
                <a:latin typeface="標楷體"/>
                <a:ea typeface="標楷體"/>
                <a:cs typeface="標楷體"/>
                <a:sym typeface="標楷體"/>
              </a:rPr>
              <a:t>,</a:t>
            </a:r>
            <a:r>
              <a:rPr>
                <a:latin typeface="標楷體"/>
                <a:ea typeface="標楷體"/>
                <a:cs typeface="標楷體"/>
                <a:sym typeface="標楷體"/>
              </a:rPr>
              <a:t>賣方的力量愈強</a:t>
            </a:r>
          </a:p>
        </p:txBody>
      </p:sp>
      <p:sp>
        <p:nvSpPr>
          <p:cNvPr id="49" name="Shape 49"/>
          <p:cNvSpPr/>
          <p:nvPr/>
        </p:nvSpPr>
        <p:spPr>
          <a:xfrm>
            <a:off x="3733800" y="2438400"/>
            <a:ext cx="4800600" cy="1167944"/>
          </a:xfrm>
          <a:prstGeom prst="rect">
            <a:avLst/>
          </a:prstGeom>
          <a:ln>
            <a:solidFill>
              <a:srgbClr val="000099"/>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000"/>
              </a:spcBef>
              <a:defRPr sz="1800"/>
            </a:pPr>
            <a:r>
              <a:rPr>
                <a:latin typeface="標楷體"/>
                <a:ea typeface="標楷體"/>
                <a:cs typeface="標楷體"/>
                <a:sym typeface="標楷體"/>
              </a:rPr>
              <a:t>1.</a:t>
            </a:r>
            <a:r>
              <a:rPr>
                <a:latin typeface="標楷體"/>
                <a:ea typeface="標楷體"/>
                <a:cs typeface="標楷體"/>
                <a:sym typeface="標楷體"/>
              </a:rPr>
              <a:t>紅棒</a:t>
            </a:r>
            <a:r>
              <a:rPr>
                <a:latin typeface="標楷體"/>
                <a:ea typeface="標楷體"/>
                <a:cs typeface="標楷體"/>
                <a:sym typeface="標楷體"/>
              </a:rPr>
              <a:t>—</a:t>
            </a:r>
            <a:r>
              <a:rPr>
                <a:latin typeface="標楷體"/>
                <a:ea typeface="標楷體"/>
                <a:cs typeface="標楷體"/>
                <a:sym typeface="標楷體"/>
              </a:rPr>
              <a:t>收盤高於開盤</a:t>
            </a:r>
            <a:endParaRPr>
              <a:latin typeface="標楷體"/>
              <a:ea typeface="標楷體"/>
              <a:cs typeface="標楷體"/>
              <a:sym typeface="標楷體"/>
            </a:endParaRPr>
          </a:p>
          <a:p>
            <a:pPr lvl="0">
              <a:spcBef>
                <a:spcPts val="1000"/>
              </a:spcBef>
              <a:defRPr sz="1800"/>
            </a:pPr>
            <a:r>
              <a:rPr>
                <a:latin typeface="標楷體"/>
                <a:ea typeface="標楷體"/>
                <a:cs typeface="標楷體"/>
                <a:sym typeface="標楷體"/>
              </a:rPr>
              <a:t>  黑棒</a:t>
            </a:r>
            <a:r>
              <a:rPr>
                <a:latin typeface="標楷體"/>
                <a:ea typeface="標楷體"/>
                <a:cs typeface="標楷體"/>
                <a:sym typeface="標楷體"/>
              </a:rPr>
              <a:t>--</a:t>
            </a:r>
            <a:r>
              <a:rPr>
                <a:latin typeface="標楷體"/>
                <a:ea typeface="標楷體"/>
                <a:cs typeface="標楷體"/>
                <a:sym typeface="標楷體"/>
              </a:rPr>
              <a:t>收盤低於開盤</a:t>
            </a:r>
            <a:endParaRPr>
              <a:latin typeface="標楷體"/>
              <a:ea typeface="標楷體"/>
              <a:cs typeface="標楷體"/>
              <a:sym typeface="標楷體"/>
            </a:endParaRPr>
          </a:p>
          <a:p>
            <a:pPr lvl="0">
              <a:spcBef>
                <a:spcPts val="1000"/>
              </a:spcBef>
              <a:defRPr sz="1800"/>
            </a:pPr>
            <a:r>
              <a:rPr>
                <a:latin typeface="標楷體"/>
                <a:ea typeface="標楷體"/>
                <a:cs typeface="標楷體"/>
                <a:sym typeface="標楷體"/>
              </a:rPr>
              <a:t>2.</a:t>
            </a:r>
            <a:r>
              <a:rPr>
                <a:latin typeface="標楷體"/>
                <a:ea typeface="標楷體"/>
                <a:cs typeface="標楷體"/>
                <a:sym typeface="標楷體"/>
              </a:rPr>
              <a:t>實體棒愈長</a:t>
            </a:r>
            <a:r>
              <a:rPr>
                <a:latin typeface="標楷體"/>
                <a:ea typeface="標楷體"/>
                <a:cs typeface="標楷體"/>
                <a:sym typeface="標楷體"/>
              </a:rPr>
              <a:t>,</a:t>
            </a:r>
            <a:r>
              <a:rPr>
                <a:latin typeface="標楷體"/>
                <a:ea typeface="標楷體"/>
                <a:cs typeface="標楷體"/>
                <a:sym typeface="標楷體"/>
              </a:rPr>
              <a:t>該方的力量愈強</a:t>
            </a:r>
          </a:p>
        </p:txBody>
      </p:sp>
      <p:sp>
        <p:nvSpPr>
          <p:cNvPr id="50" name="Shape 50"/>
          <p:cNvSpPr/>
          <p:nvPr/>
        </p:nvSpPr>
        <p:spPr>
          <a:xfrm>
            <a:off x="3657600" y="4667250"/>
            <a:ext cx="5181600" cy="774514"/>
          </a:xfrm>
          <a:prstGeom prst="rect">
            <a:avLst/>
          </a:prstGeom>
          <a:ln>
            <a:solidFill>
              <a:srgbClr val="000099"/>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000"/>
              </a:spcBef>
              <a:defRPr sz="1800"/>
            </a:pPr>
            <a:r>
              <a:rPr>
                <a:latin typeface="Times New Roman"/>
                <a:ea typeface="Times New Roman"/>
                <a:cs typeface="Times New Roman"/>
                <a:sym typeface="Times New Roman"/>
              </a:rPr>
              <a:t>1</a:t>
            </a:r>
            <a:r>
              <a:rPr>
                <a:latin typeface="標楷體"/>
                <a:ea typeface="標楷體"/>
                <a:cs typeface="標楷體"/>
                <a:sym typeface="標楷體"/>
              </a:rPr>
              <a:t>.</a:t>
            </a:r>
            <a:r>
              <a:rPr>
                <a:latin typeface="標楷體"/>
                <a:ea typeface="標楷體"/>
                <a:cs typeface="標楷體"/>
                <a:sym typeface="標楷體"/>
              </a:rPr>
              <a:t>空方攻擊失敗的痕跡</a:t>
            </a:r>
            <a:r>
              <a:rPr>
                <a:latin typeface="標楷體"/>
                <a:ea typeface="標楷體"/>
                <a:cs typeface="標楷體"/>
                <a:sym typeface="標楷體"/>
              </a:rPr>
              <a:t>;</a:t>
            </a:r>
            <a:r>
              <a:rPr>
                <a:latin typeface="標楷體"/>
                <a:ea typeface="標楷體"/>
                <a:cs typeface="標楷體"/>
                <a:sym typeface="標楷體"/>
              </a:rPr>
              <a:t>買方防守的價區</a:t>
            </a:r>
            <a:endParaRPr>
              <a:latin typeface="標楷體"/>
              <a:ea typeface="標楷體"/>
              <a:cs typeface="標楷體"/>
              <a:sym typeface="標楷體"/>
            </a:endParaRPr>
          </a:p>
          <a:p>
            <a:pPr lvl="0">
              <a:spcBef>
                <a:spcPts val="1000"/>
              </a:spcBef>
              <a:defRPr sz="1800"/>
            </a:pPr>
            <a:r>
              <a:rPr>
                <a:latin typeface="標楷體"/>
                <a:ea typeface="標楷體"/>
                <a:cs typeface="標楷體"/>
                <a:sym typeface="標楷體"/>
              </a:rPr>
              <a:t>2.</a:t>
            </a:r>
            <a:r>
              <a:rPr>
                <a:latin typeface="標楷體"/>
                <a:ea typeface="標楷體"/>
                <a:cs typeface="標楷體"/>
                <a:sym typeface="標楷體"/>
              </a:rPr>
              <a:t>下影線愈長</a:t>
            </a:r>
            <a:r>
              <a:rPr>
                <a:latin typeface="標楷體"/>
                <a:ea typeface="標楷體"/>
                <a:cs typeface="標楷體"/>
                <a:sym typeface="標楷體"/>
              </a:rPr>
              <a:t>,</a:t>
            </a:r>
            <a:r>
              <a:rPr>
                <a:latin typeface="標楷體"/>
                <a:ea typeface="標楷體"/>
                <a:cs typeface="標楷體"/>
                <a:sym typeface="標楷體"/>
              </a:rPr>
              <a:t>買方的力量愈強</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idx="4294967295"/>
          </p:nvPr>
        </p:nvSpPr>
        <p:spPr>
          <a:xfrm>
            <a:off x="501650" y="260350"/>
            <a:ext cx="8031163" cy="5762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t>技術線圖哪裡找</a:t>
            </a:r>
            <a:r>
              <a:rPr sz="3000"/>
              <a:t>?</a:t>
            </a:r>
          </a:p>
        </p:txBody>
      </p:sp>
      <p:sp>
        <p:nvSpPr>
          <p:cNvPr id="383" name="Shape 383"/>
          <p:cNvSpPr/>
          <p:nvPr/>
        </p:nvSpPr>
        <p:spPr>
          <a:xfrm>
            <a:off x="7451725" y="6583362"/>
            <a:ext cx="147637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37</a:t>
            </a:r>
          </a:p>
        </p:txBody>
      </p:sp>
      <p:pic>
        <p:nvPicPr>
          <p:cNvPr id="384" name="image.png"/>
          <p:cNvPicPr/>
          <p:nvPr/>
        </p:nvPicPr>
        <p:blipFill>
          <a:blip r:embed="rId2">
            <a:extLst/>
          </a:blip>
          <a:stretch>
            <a:fillRect/>
          </a:stretch>
        </p:blipFill>
        <p:spPr>
          <a:xfrm>
            <a:off x="295275" y="1557337"/>
            <a:ext cx="8855075" cy="4311651"/>
          </a:xfrm>
          <a:prstGeom prst="rect">
            <a:avLst/>
          </a:prstGeom>
          <a:ln w="12700">
            <a:miter lim="400000"/>
          </a:ln>
        </p:spPr>
      </p:pic>
      <p:sp>
        <p:nvSpPr>
          <p:cNvPr id="385" name="Shape 385"/>
          <p:cNvSpPr/>
          <p:nvPr/>
        </p:nvSpPr>
        <p:spPr>
          <a:xfrm>
            <a:off x="755650" y="941387"/>
            <a:ext cx="66960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hlinkClick r:id="rId3" invalidUrl="" action="" tgtFrame="" tooltip="" history="1" highlightClick="0" endSnd="0"/>
              </a:defRPr>
            </a:lvl1pPr>
          </a:lstStyle>
          <a:p>
            <a:pPr lvl="0"/>
            <a:r>
              <a:rPr>
                <a:hlinkClick r:id="rId3" invalidUrl="" action="" tgtFrame="" tooltip="" history="1" highlightClick="0" endSnd="0"/>
              </a:rPr>
              <a:t>http://www.moneydj.com/iquote/iquote.djhtm</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ph type="title" idx="4294967295"/>
          </p:nvPr>
        </p:nvSpPr>
        <p:spPr>
          <a:xfrm>
            <a:off x="501650" y="260350"/>
            <a:ext cx="8031163" cy="5762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t>技術線圖哪裡找</a:t>
            </a:r>
            <a:r>
              <a:rPr sz="3000"/>
              <a:t>?</a:t>
            </a:r>
          </a:p>
        </p:txBody>
      </p:sp>
      <p:sp>
        <p:nvSpPr>
          <p:cNvPr id="388" name="Shape 388"/>
          <p:cNvSpPr/>
          <p:nvPr/>
        </p:nvSpPr>
        <p:spPr>
          <a:xfrm>
            <a:off x="7451725" y="6583362"/>
            <a:ext cx="147637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38</a:t>
            </a:r>
          </a:p>
        </p:txBody>
      </p:sp>
      <p:pic>
        <p:nvPicPr>
          <p:cNvPr id="389" name="image.png"/>
          <p:cNvPicPr/>
          <p:nvPr/>
        </p:nvPicPr>
        <p:blipFill>
          <a:blip r:embed="rId2">
            <a:extLst/>
          </a:blip>
          <a:stretch>
            <a:fillRect/>
          </a:stretch>
        </p:blipFill>
        <p:spPr>
          <a:xfrm>
            <a:off x="611187" y="981075"/>
            <a:ext cx="8013701" cy="5111750"/>
          </a:xfrm>
          <a:prstGeom prst="rect">
            <a:avLst/>
          </a:prstGeom>
          <a:ln w="12700">
            <a:miter lim="400000"/>
          </a:ln>
        </p:spPr>
      </p:pic>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title" idx="4294967295"/>
          </p:nvPr>
        </p:nvSpPr>
        <p:spPr>
          <a:xfrm>
            <a:off x="611187" y="274637"/>
            <a:ext cx="66976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t>警語</a:t>
            </a:r>
          </a:p>
        </p:txBody>
      </p:sp>
      <p:sp>
        <p:nvSpPr>
          <p:cNvPr id="392" name="Shape 392"/>
          <p:cNvSpPr/>
          <p:nvPr>
            <p:ph type="body" idx="4294967295"/>
          </p:nvPr>
        </p:nvSpPr>
        <p:spPr>
          <a:xfrm>
            <a:off x="622300" y="1185862"/>
            <a:ext cx="8080375" cy="49355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lgn="just">
              <a:spcBef>
                <a:spcPts val="300"/>
              </a:spcBef>
              <a:buChar char="■"/>
              <a:defRPr sz="1800"/>
            </a:pPr>
            <a:r>
              <a:rPr sz="1500">
                <a:latin typeface="標楷體"/>
                <a:ea typeface="標楷體"/>
                <a:cs typeface="標楷體"/>
                <a:sym typeface="標楷體"/>
              </a:rPr>
              <a:t>本研究報告之分析意見及建議僅供參考，投資人仍應審慎考慮本身之風險並為判斷，依法本公司不得就投資人最終證券投資決定之損益為任何責任分擔。</a:t>
            </a:r>
            <a:endParaRPr sz="1500">
              <a:latin typeface="標楷體"/>
              <a:ea typeface="標楷體"/>
              <a:cs typeface="標楷體"/>
              <a:sym typeface="標楷體"/>
            </a:endParaRPr>
          </a:p>
          <a:p>
            <a:pPr lvl="0" algn="just">
              <a:buChar char="■"/>
              <a:defRPr sz="1800"/>
            </a:pPr>
            <a:endParaRPr sz="1500">
              <a:latin typeface="標楷體"/>
              <a:ea typeface="標楷體"/>
              <a:cs typeface="標楷體"/>
              <a:sym typeface="標楷體"/>
            </a:endParaRPr>
          </a:p>
          <a:p>
            <a:pPr lvl="0" marL="214312" indent="-214312" algn="just">
              <a:spcBef>
                <a:spcPts val="300"/>
              </a:spcBef>
              <a:buChar char="■"/>
              <a:defRPr sz="1800"/>
            </a:pPr>
            <a:r>
              <a:rPr sz="1500">
                <a:latin typeface="標楷體"/>
                <a:ea typeface="標楷體"/>
                <a:cs typeface="標楷體"/>
                <a:sym typeface="標楷體"/>
              </a:rPr>
              <a:t>本研究報告依法僅提供與本公司簽署證券投資顧問契約之投資人，未經本公司書面同意，請勿將本研究之內容外洩予他人。</a:t>
            </a:r>
            <a:endParaRPr sz="1500">
              <a:latin typeface="標楷體"/>
              <a:ea typeface="標楷體"/>
              <a:cs typeface="標楷體"/>
              <a:sym typeface="標楷體"/>
            </a:endParaRPr>
          </a:p>
          <a:p>
            <a:pPr lvl="0" algn="just">
              <a:buChar char="■"/>
              <a:defRPr sz="1800"/>
            </a:pPr>
            <a:endParaRPr sz="1500">
              <a:latin typeface="標楷體"/>
              <a:ea typeface="標楷體"/>
              <a:cs typeface="標楷體"/>
              <a:sym typeface="標楷體"/>
            </a:endParaRPr>
          </a:p>
          <a:p>
            <a:pPr lvl="0" marL="214312" indent="-214312" algn="just">
              <a:spcBef>
                <a:spcPts val="300"/>
              </a:spcBef>
              <a:buChar char="■"/>
              <a:defRPr sz="1800"/>
            </a:pPr>
            <a:r>
              <a:rPr sz="1500">
                <a:latin typeface="標楷體"/>
                <a:ea typeface="標楷體"/>
                <a:cs typeface="標楷體"/>
                <a:sym typeface="標楷體"/>
              </a:rPr>
              <a:t>本研究報告當盡力提供正確之資訊，所載資料均來自或本諸我們相信可靠之來源，但對其完整性、即時性和正確性不做任何擔保，如有錯漏或疏忽，本公司或關係企業與其任何董事或受僱人，並不負任何法律責任。任何人因信賴此等資料而做出或改變投資決策，須自行承擔結果。</a:t>
            </a:r>
            <a:endParaRPr sz="1500">
              <a:latin typeface="標楷體"/>
              <a:ea typeface="標楷體"/>
              <a:cs typeface="標楷體"/>
              <a:sym typeface="標楷體"/>
            </a:endParaRPr>
          </a:p>
          <a:p>
            <a:pPr lvl="0" algn="just">
              <a:buChar char="■"/>
              <a:defRPr sz="1800"/>
            </a:pPr>
            <a:endParaRPr sz="1500">
              <a:latin typeface="標楷體"/>
              <a:ea typeface="標楷體"/>
              <a:cs typeface="標楷體"/>
              <a:sym typeface="標楷體"/>
            </a:endParaRPr>
          </a:p>
          <a:p>
            <a:pPr lvl="0" marL="214312" indent="-214312" algn="just">
              <a:spcBef>
                <a:spcPts val="300"/>
              </a:spcBef>
              <a:buChar char="■"/>
              <a:defRPr sz="1800"/>
            </a:pPr>
            <a:r>
              <a:rPr sz="1500">
                <a:latin typeface="標楷體"/>
                <a:ea typeface="標楷體"/>
                <a:cs typeface="標楷體"/>
                <a:sym typeface="標楷體"/>
              </a:rPr>
              <a:t>本研究報告所提及之商品經行政院金融監督管理委員會核准或申報生效在國內募集及銷售，惟不表示絕無風險。基金經理公司以往之經理績效不保證基金之最低投資收益；基金經理公司除盡善良管理人之注意義務外，不負責基金之盈虧，亦不保證最低之收益， 投資人申購前應詳閱基金公開說明書。</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5</a:t>
            </a:r>
          </a:p>
        </p:txBody>
      </p:sp>
      <p:sp>
        <p:nvSpPr>
          <p:cNvPr id="53" name="Shape 53"/>
          <p:cNvSpPr/>
          <p:nvPr/>
        </p:nvSpPr>
        <p:spPr>
          <a:xfrm>
            <a:off x="6156325" y="1268412"/>
            <a:ext cx="2743200" cy="14660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sz="1800"/>
            </a:pPr>
            <a:r>
              <a:rPr>
                <a:latin typeface="標楷體"/>
                <a:ea typeface="標楷體"/>
                <a:cs typeface="標楷體"/>
                <a:sym typeface="標楷體"/>
              </a:rPr>
              <a:t>可以由此八種單一Ｋ線為依據，每一個圖形為大、中、小三種變化，共可以衍生出四十個Ｋ線，如此便了解所有單一</a:t>
            </a:r>
            <a:r>
              <a:rPr>
                <a:latin typeface="Times New Roman"/>
                <a:ea typeface="Times New Roman"/>
                <a:cs typeface="Times New Roman"/>
                <a:sym typeface="Times New Roman"/>
              </a:rPr>
              <a:t>K</a:t>
            </a:r>
            <a:r>
              <a:rPr>
                <a:latin typeface="標楷體"/>
                <a:ea typeface="標楷體"/>
                <a:cs typeface="標楷體"/>
                <a:sym typeface="標楷體"/>
              </a:rPr>
              <a:t>線。</a:t>
            </a:r>
          </a:p>
        </p:txBody>
      </p:sp>
      <p:pic>
        <p:nvPicPr>
          <p:cNvPr id="54" name="09.jpg" descr="09"/>
          <p:cNvPicPr/>
          <p:nvPr/>
        </p:nvPicPr>
        <p:blipFill>
          <a:blip r:embed="rId2">
            <a:extLst/>
          </a:blip>
          <a:stretch>
            <a:fillRect/>
          </a:stretch>
        </p:blipFill>
        <p:spPr>
          <a:xfrm>
            <a:off x="323850" y="260350"/>
            <a:ext cx="5761038" cy="6264275"/>
          </a:xfrm>
          <a:prstGeom prst="rect">
            <a:avLst/>
          </a:prstGeom>
          <a:ln w="38100">
            <a:solidFill>
              <a:srgbClr val="333399"/>
            </a:solidFill>
            <a:round/>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6</a:t>
            </a:r>
          </a:p>
        </p:txBody>
      </p:sp>
      <p:sp>
        <p:nvSpPr>
          <p:cNvPr id="57" name="Shape 57"/>
          <p:cNvSpPr/>
          <p:nvPr>
            <p:ph type="title" idx="4294967295"/>
          </p:nvPr>
        </p:nvSpPr>
        <p:spPr>
          <a:xfrm>
            <a:off x="611187" y="188912"/>
            <a:ext cx="7772401" cy="68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640079">
              <a:defRPr sz="1800"/>
            </a:pPr>
            <a:br>
              <a:rPr sz="2100"/>
            </a:br>
            <a:r>
              <a:rPr sz="2240"/>
              <a:t>單一重要</a:t>
            </a:r>
            <a:r>
              <a:rPr sz="2240"/>
              <a:t>K</a:t>
            </a:r>
            <a:r>
              <a:rPr sz="2240"/>
              <a:t>線的介紹</a:t>
            </a:r>
          </a:p>
        </p:txBody>
      </p:sp>
      <p:sp>
        <p:nvSpPr>
          <p:cNvPr id="58" name="Shape 58"/>
          <p:cNvSpPr/>
          <p:nvPr>
            <p:ph type="body" idx="4294967295"/>
          </p:nvPr>
        </p:nvSpPr>
        <p:spPr>
          <a:xfrm>
            <a:off x="685800" y="1295400"/>
            <a:ext cx="7772400" cy="144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14325" indent="-314325">
              <a:lnSpc>
                <a:spcPct val="90000"/>
              </a:lnSpc>
              <a:buChar char="■"/>
              <a:defRPr sz="1800"/>
            </a:pPr>
            <a:r>
              <a:rPr sz="2200">
                <a:latin typeface="標楷體"/>
                <a:ea typeface="標楷體"/>
                <a:cs typeface="標楷體"/>
                <a:sym typeface="標楷體"/>
              </a:rPr>
              <a:t>開盤最低收盤最高，無上下影線之實體紅</a:t>
            </a:r>
            <a:r>
              <a:rPr sz="2200">
                <a:latin typeface="新細明體"/>
                <a:ea typeface="新細明體"/>
                <a:cs typeface="新細明體"/>
                <a:sym typeface="新細明體"/>
              </a:rPr>
              <a:t>K</a:t>
            </a:r>
            <a:r>
              <a:rPr sz="1000">
                <a:latin typeface="標楷體"/>
                <a:ea typeface="標楷體"/>
                <a:cs typeface="標楷體"/>
                <a:sym typeface="標楷體"/>
              </a:rPr>
              <a:t>　　　</a:t>
            </a:r>
          </a:p>
        </p:txBody>
      </p:sp>
      <p:sp>
        <p:nvSpPr>
          <p:cNvPr id="59" name="Shape 59"/>
          <p:cNvSpPr/>
          <p:nvPr/>
        </p:nvSpPr>
        <p:spPr>
          <a:xfrm>
            <a:off x="7048500" y="1714500"/>
            <a:ext cx="914400" cy="1752600"/>
          </a:xfrm>
          <a:prstGeom prst="rect">
            <a:avLst/>
          </a:prstGeom>
          <a:solidFill>
            <a:srgbClr val="FFFFFF"/>
          </a:solidFill>
          <a:ln>
            <a:solidFill/>
            <a:round/>
          </a:ln>
        </p:spPr>
        <p:txBody>
          <a:bodyPr lIns="0" tIns="0" rIns="0" bIns="0" anchor="ctr"/>
          <a:lstStyle/>
          <a:p>
            <a:pPr lvl="0">
              <a:defRPr sz="1800"/>
            </a:pPr>
          </a:p>
        </p:txBody>
      </p:sp>
      <p:sp>
        <p:nvSpPr>
          <p:cNvPr id="60" name="Shape 60"/>
          <p:cNvSpPr/>
          <p:nvPr/>
        </p:nvSpPr>
        <p:spPr>
          <a:xfrm flipH="1">
            <a:off x="7353300" y="2001837"/>
            <a:ext cx="304800" cy="1371601"/>
          </a:xfrm>
          <a:prstGeom prst="rect">
            <a:avLst/>
          </a:prstGeom>
          <a:solidFill>
            <a:srgbClr val="FF0000"/>
          </a:solidFill>
          <a:ln>
            <a:solidFill/>
            <a:round/>
          </a:ln>
        </p:spPr>
        <p:txBody>
          <a:bodyPr lIns="0" tIns="0" rIns="0" bIns="0" anchor="ctr"/>
          <a:lstStyle/>
          <a:p>
            <a:pPr lvl="0">
              <a:defRPr sz="1800"/>
            </a:pPr>
          </a:p>
        </p:txBody>
      </p:sp>
      <p:sp>
        <p:nvSpPr>
          <p:cNvPr id="61" name="Shape 61"/>
          <p:cNvSpPr/>
          <p:nvPr/>
        </p:nvSpPr>
        <p:spPr>
          <a:xfrm>
            <a:off x="727075" y="2095500"/>
            <a:ext cx="5597525" cy="41162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965200" indent="-508000">
              <a:lnSpc>
                <a:spcPct val="90000"/>
              </a:lnSpc>
              <a:spcBef>
                <a:spcPts val="400"/>
              </a:spcBef>
              <a:buClr>
                <a:srgbClr val="FF0000"/>
              </a:buClr>
              <a:buSzPct val="100000"/>
              <a:buFont typeface="Wingdings"/>
              <a:buChar char="■"/>
              <a:defRPr sz="1800"/>
            </a:pPr>
            <a:r>
              <a:rPr sz="2000">
                <a:latin typeface="標楷體"/>
                <a:ea typeface="標楷體"/>
                <a:cs typeface="標楷體"/>
                <a:sym typeface="標楷體"/>
              </a:rPr>
              <a:t>當</a:t>
            </a:r>
            <a:r>
              <a:rPr sz="2000">
                <a:latin typeface="標楷體"/>
                <a:ea typeface="標楷體"/>
                <a:cs typeface="標楷體"/>
                <a:sym typeface="標楷體"/>
              </a:rPr>
              <a:t>K</a:t>
            </a:r>
            <a:r>
              <a:rPr sz="2000">
                <a:latin typeface="標楷體"/>
                <a:ea typeface="標楷體"/>
                <a:cs typeface="標楷體"/>
                <a:sym typeface="標楷體"/>
              </a:rPr>
              <a:t>線出現實體紅線時（無上下影線），        代表多頭極強，通常後面尚有高點可期。</a:t>
            </a:r>
            <a:endParaRPr sz="2000">
              <a:latin typeface="標楷體"/>
              <a:ea typeface="標楷體"/>
              <a:cs typeface="標楷體"/>
              <a:sym typeface="標楷體"/>
            </a:endParaRPr>
          </a:p>
          <a:p>
            <a:pPr lvl="1" marL="965200" indent="-508000">
              <a:lnSpc>
                <a:spcPct val="90000"/>
              </a:lnSpc>
              <a:spcBef>
                <a:spcPts val="400"/>
              </a:spcBef>
              <a:buClr>
                <a:srgbClr val="FF0000"/>
              </a:buClr>
              <a:buSzPct val="100000"/>
              <a:buFont typeface="Wingdings"/>
              <a:buChar char="■"/>
              <a:defRPr sz="1800"/>
            </a:pPr>
            <a:r>
              <a:rPr sz="2000">
                <a:latin typeface="標楷體"/>
                <a:ea typeface="標楷體"/>
                <a:cs typeface="標楷體"/>
                <a:sym typeface="標楷體"/>
              </a:rPr>
              <a:t>若出現在相對低檔，則可能為波段低點。</a:t>
            </a:r>
            <a:endParaRPr sz="2000">
              <a:latin typeface="標楷體"/>
              <a:ea typeface="標楷體"/>
              <a:cs typeface="標楷體"/>
              <a:sym typeface="標楷體"/>
            </a:endParaRPr>
          </a:p>
          <a:p>
            <a:pPr lvl="0" marL="457200" indent="-457200">
              <a:lnSpc>
                <a:spcPct val="90000"/>
              </a:lnSpc>
              <a:spcBef>
                <a:spcPts val="400"/>
              </a:spcBef>
              <a:defRPr sz="1800"/>
            </a:pPr>
            <a:endParaRPr>
              <a:latin typeface="新細明體"/>
              <a:ea typeface="新細明體"/>
              <a:cs typeface="新細明體"/>
              <a:sym typeface="新細明體"/>
            </a:endParaRPr>
          </a:p>
          <a:p>
            <a:pPr lvl="0" marL="457200" indent="-457200">
              <a:lnSpc>
                <a:spcPct val="90000"/>
              </a:lnSpc>
              <a:spcBef>
                <a:spcPts val="400"/>
              </a:spcBef>
              <a:defRPr sz="1800"/>
            </a:pPr>
            <a:endParaRPr>
              <a:latin typeface="新細明體"/>
              <a:ea typeface="新細明體"/>
              <a:cs typeface="新細明體"/>
              <a:sym typeface="新細明體"/>
            </a:endParaRPr>
          </a:p>
          <a:p>
            <a:pPr lvl="0" marL="457200" indent="-457200">
              <a:lnSpc>
                <a:spcPct val="90000"/>
              </a:lnSpc>
              <a:spcBef>
                <a:spcPts val="400"/>
              </a:spcBef>
              <a:defRPr sz="1800"/>
            </a:pPr>
            <a:endParaRPr>
              <a:latin typeface="標楷體"/>
              <a:ea typeface="標楷體"/>
              <a:cs typeface="標楷體"/>
              <a:sym typeface="標楷體"/>
            </a:endParaRPr>
          </a:p>
          <a:p>
            <a:pPr lvl="0" marL="558800" indent="-558800">
              <a:lnSpc>
                <a:spcPct val="90000"/>
              </a:lnSpc>
              <a:spcBef>
                <a:spcPts val="500"/>
              </a:spcBef>
              <a:buClr>
                <a:srgbClr val="FF0000"/>
              </a:buClr>
              <a:buSzPct val="100000"/>
              <a:buFont typeface="Wingdings"/>
              <a:buChar char="■"/>
              <a:defRPr sz="1800"/>
            </a:pPr>
            <a:r>
              <a:rPr sz="2200">
                <a:latin typeface="標楷體"/>
                <a:ea typeface="標楷體"/>
                <a:cs typeface="標楷體"/>
                <a:sym typeface="標楷體"/>
              </a:rPr>
              <a:t>開盤最高收盤最低，無上下影線之實體黑</a:t>
            </a:r>
            <a:r>
              <a:rPr sz="2200">
                <a:latin typeface="標楷體"/>
                <a:ea typeface="標楷體"/>
                <a:cs typeface="標楷體"/>
                <a:sym typeface="標楷體"/>
              </a:rPr>
              <a:t>K</a:t>
            </a:r>
            <a:endParaRPr sz="2200">
              <a:latin typeface="標楷體"/>
              <a:ea typeface="標楷體"/>
              <a:cs typeface="標楷體"/>
              <a:sym typeface="標楷體"/>
            </a:endParaRPr>
          </a:p>
          <a:p>
            <a:pPr lvl="1" marL="965200" indent="-508000">
              <a:lnSpc>
                <a:spcPct val="90000"/>
              </a:lnSpc>
              <a:spcBef>
                <a:spcPts val="400"/>
              </a:spcBef>
              <a:buClr>
                <a:srgbClr val="FF0000"/>
              </a:buClr>
              <a:buSzPct val="100000"/>
              <a:buFont typeface="Wingdings"/>
              <a:buChar char="■"/>
              <a:defRPr sz="1800"/>
            </a:pPr>
            <a:r>
              <a:rPr sz="2000">
                <a:latin typeface="標楷體"/>
                <a:ea typeface="標楷體"/>
                <a:cs typeface="標楷體"/>
                <a:sym typeface="標楷體"/>
              </a:rPr>
              <a:t>當</a:t>
            </a:r>
            <a:r>
              <a:rPr sz="2000">
                <a:latin typeface="標楷體"/>
                <a:ea typeface="標楷體"/>
                <a:cs typeface="標楷體"/>
                <a:sym typeface="標楷體"/>
              </a:rPr>
              <a:t>K</a:t>
            </a:r>
            <a:r>
              <a:rPr sz="2000">
                <a:latin typeface="標楷體"/>
                <a:ea typeface="標楷體"/>
                <a:cs typeface="標楷體"/>
                <a:sym typeface="標楷體"/>
              </a:rPr>
              <a:t>線出現實體黑線，因收最低，代表空頭力量極強，通常後面尚有低點。</a:t>
            </a:r>
            <a:endParaRPr sz="2000">
              <a:latin typeface="標楷體"/>
              <a:ea typeface="標楷體"/>
              <a:cs typeface="標楷體"/>
              <a:sym typeface="標楷體"/>
            </a:endParaRPr>
          </a:p>
          <a:p>
            <a:pPr lvl="1" marL="965200" indent="-508000">
              <a:lnSpc>
                <a:spcPct val="90000"/>
              </a:lnSpc>
              <a:spcBef>
                <a:spcPts val="400"/>
              </a:spcBef>
              <a:buClr>
                <a:srgbClr val="FF0000"/>
              </a:buClr>
              <a:buSzPct val="100000"/>
              <a:buFont typeface="Wingdings"/>
              <a:buChar char="■"/>
              <a:defRPr sz="1800"/>
            </a:pPr>
            <a:r>
              <a:rPr sz="2000">
                <a:latin typeface="標楷體"/>
                <a:ea typeface="標楷體"/>
                <a:cs typeface="標楷體"/>
                <a:sym typeface="標楷體"/>
              </a:rPr>
              <a:t>若處於相對高檔，則可能為波段高點。</a:t>
            </a:r>
            <a:endParaRPr sz="2000">
              <a:latin typeface="標楷體"/>
              <a:ea typeface="標楷體"/>
              <a:cs typeface="標楷體"/>
              <a:sym typeface="標楷體"/>
            </a:endParaRPr>
          </a:p>
          <a:p>
            <a:pPr lvl="0" marL="457200" indent="-457200">
              <a:lnSpc>
                <a:spcPct val="90000"/>
              </a:lnSpc>
              <a:spcBef>
                <a:spcPts val="400"/>
              </a:spcBef>
              <a:defRPr sz="1800"/>
            </a:pPr>
            <a:r>
              <a:rPr>
                <a:latin typeface="標楷體"/>
                <a:ea typeface="標楷體"/>
                <a:cs typeface="標楷體"/>
                <a:sym typeface="標楷體"/>
              </a:rPr>
              <a:t>                                           </a:t>
            </a:r>
            <a:endParaRPr>
              <a:latin typeface="標楷體"/>
              <a:ea typeface="標楷體"/>
              <a:cs typeface="標楷體"/>
              <a:sym typeface="標楷體"/>
            </a:endParaRPr>
          </a:p>
          <a:p>
            <a:pPr lvl="0" marL="457200" indent="-457200">
              <a:lnSpc>
                <a:spcPct val="90000"/>
              </a:lnSpc>
              <a:spcBef>
                <a:spcPts val="300"/>
              </a:spcBef>
              <a:defRPr sz="1800"/>
            </a:pPr>
            <a:r>
              <a:rPr sz="1600">
                <a:latin typeface="標楷體"/>
                <a:ea typeface="標楷體"/>
                <a:cs typeface="標楷體"/>
                <a:sym typeface="標楷體"/>
              </a:rPr>
              <a:t>　　　　　　　</a:t>
            </a:r>
          </a:p>
        </p:txBody>
      </p:sp>
      <p:sp>
        <p:nvSpPr>
          <p:cNvPr id="62" name="Shape 62"/>
          <p:cNvSpPr/>
          <p:nvPr/>
        </p:nvSpPr>
        <p:spPr>
          <a:xfrm>
            <a:off x="7086600" y="4038600"/>
            <a:ext cx="914400" cy="2133600"/>
          </a:xfrm>
          <a:prstGeom prst="rect">
            <a:avLst/>
          </a:prstGeom>
          <a:solidFill>
            <a:srgbClr val="FFFFFF"/>
          </a:solidFill>
          <a:ln>
            <a:solidFill/>
            <a:round/>
          </a:ln>
        </p:spPr>
        <p:txBody>
          <a:bodyPr lIns="0" tIns="0" rIns="0" bIns="0" anchor="ctr"/>
          <a:lstStyle/>
          <a:p>
            <a:pPr lvl="0">
              <a:defRPr sz="1800"/>
            </a:pPr>
          </a:p>
        </p:txBody>
      </p:sp>
      <p:sp>
        <p:nvSpPr>
          <p:cNvPr id="63" name="Shape 63"/>
          <p:cNvSpPr/>
          <p:nvPr/>
        </p:nvSpPr>
        <p:spPr>
          <a:xfrm>
            <a:off x="7391400" y="4267200"/>
            <a:ext cx="228600" cy="1676400"/>
          </a:xfrm>
          <a:prstGeom prst="rect">
            <a:avLst/>
          </a:prstGeom>
          <a:solidFill/>
          <a:ln>
            <a:solidFill/>
            <a:round/>
          </a:ln>
        </p:spPr>
        <p:txBody>
          <a:bodyPr lIns="0" tIns="0" rIns="0" bIns="0" anchor="ctr"/>
          <a:lstStyle/>
          <a:p>
            <a:pPr lvl="0">
              <a:defRPr sz="1800"/>
            </a:p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idx="4294967295"/>
          </p:nvPr>
        </p:nvSpPr>
        <p:spPr>
          <a:xfrm>
            <a:off x="611187" y="274637"/>
            <a:ext cx="6697663" cy="6334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t>單一重要</a:t>
            </a:r>
            <a:r>
              <a:rPr sz="3200"/>
              <a:t>K</a:t>
            </a:r>
            <a:r>
              <a:rPr sz="3200"/>
              <a:t>線的介紹</a:t>
            </a:r>
          </a:p>
        </p:txBody>
      </p:sp>
      <p:sp>
        <p:nvSpPr>
          <p:cNvPr id="66" name="Shape 66"/>
          <p:cNvSpPr/>
          <p:nvPr>
            <p:ph type="body" idx="4294967295"/>
          </p:nvPr>
        </p:nvSpPr>
        <p:spPr>
          <a:xfrm>
            <a:off x="539750" y="1125537"/>
            <a:ext cx="8075613" cy="49291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sz="2400">
                <a:latin typeface="標楷體"/>
                <a:ea typeface="標楷體"/>
                <a:cs typeface="標楷體"/>
                <a:sym typeface="標楷體"/>
              </a:rPr>
              <a:t>十字線</a:t>
            </a:r>
            <a:r>
              <a:rPr sz="2400"/>
              <a:t>:</a:t>
            </a:r>
            <a:r>
              <a:rPr sz="2400">
                <a:latin typeface="標楷體"/>
                <a:ea typeface="標楷體"/>
                <a:cs typeface="標楷體"/>
                <a:sym typeface="標楷體"/>
              </a:rPr>
              <a:t>開盤價與收盤價相同，上下影線也一樣長</a:t>
            </a:r>
            <a:endParaRPr sz="2400">
              <a:latin typeface="標楷體"/>
              <a:ea typeface="標楷體"/>
              <a:cs typeface="標楷體"/>
              <a:sym typeface="標楷體"/>
            </a:endParaRPr>
          </a:p>
          <a:p>
            <a:pPr lvl="1" marL="742950" indent="-285750">
              <a:spcBef>
                <a:spcPts val="400"/>
              </a:spcBef>
              <a:defRPr sz="1800"/>
            </a:pPr>
            <a:r>
              <a:rPr sz="2000">
                <a:latin typeface="標楷體"/>
                <a:ea typeface="標楷體"/>
                <a:cs typeface="標楷體"/>
                <a:sym typeface="標楷體"/>
              </a:rPr>
              <a:t>代表多空力道來到均衡的狀態，若在漲勢末端，代表多方力道勢幾已用盡，很可能會反轉，因此十字線又稱轉機線或反轉線。</a:t>
            </a:r>
            <a:endParaRPr sz="2000">
              <a:latin typeface="Arial"/>
              <a:ea typeface="Arial"/>
              <a:cs typeface="Arial"/>
              <a:sym typeface="Arial"/>
            </a:endParaRPr>
          </a:p>
          <a:p>
            <a:pPr lvl="1" marL="742950" indent="-285750">
              <a:spcBef>
                <a:spcPts val="400"/>
              </a:spcBef>
              <a:defRPr sz="1800"/>
            </a:pPr>
            <a:r>
              <a:rPr sz="2000">
                <a:latin typeface="標楷體"/>
                <a:ea typeface="標楷體"/>
                <a:cs typeface="標楷體"/>
                <a:sym typeface="標楷體"/>
              </a:rPr>
              <a:t>也有一種狀況是多空來到均衡後，原有強勢的一方在休息之後持續上攻，此時十字線就叫中繼線。</a:t>
            </a:r>
            <a:endParaRPr sz="2000">
              <a:latin typeface="Arial"/>
              <a:ea typeface="Arial"/>
              <a:cs typeface="Arial"/>
              <a:sym typeface="Arial"/>
            </a:endParaRPr>
          </a:p>
          <a:p>
            <a:pPr lvl="1" marL="742950" indent="-285750">
              <a:spcBef>
                <a:spcPts val="400"/>
              </a:spcBef>
              <a:defRPr sz="1800"/>
            </a:pPr>
            <a:r>
              <a:rPr sz="2000">
                <a:latin typeface="標楷體"/>
                <a:ea typeface="標楷體"/>
                <a:cs typeface="標楷體"/>
                <a:sym typeface="標楷體"/>
              </a:rPr>
              <a:t>那如何判斷是反轉還是中繼</a:t>
            </a:r>
            <a:r>
              <a:rPr sz="2000">
                <a:latin typeface="Arial"/>
                <a:ea typeface="Arial"/>
                <a:cs typeface="Arial"/>
                <a:sym typeface="Arial"/>
              </a:rPr>
              <a:t>?</a:t>
            </a:r>
            <a:r>
              <a:rPr sz="2000">
                <a:latin typeface="標楷體"/>
                <a:ea typeface="標楷體"/>
                <a:cs typeface="標楷體"/>
                <a:sym typeface="標楷體"/>
              </a:rPr>
              <a:t>以影線的高低點為判斷準則。</a:t>
            </a:r>
            <a:endParaRPr sz="2000">
              <a:latin typeface="Arial"/>
              <a:ea typeface="Arial"/>
              <a:cs typeface="Arial"/>
              <a:sym typeface="Arial"/>
            </a:endParaRPr>
          </a:p>
          <a:p>
            <a:pPr lvl="0">
              <a:buSzTx/>
              <a:buNone/>
              <a:defRPr sz="1800"/>
            </a:pPr>
            <a:endParaRPr sz="2400">
              <a:latin typeface="Arial"/>
              <a:ea typeface="Arial"/>
              <a:cs typeface="Arial"/>
              <a:sym typeface="Arial"/>
            </a:endParaRPr>
          </a:p>
          <a:p>
            <a:pPr lvl="0">
              <a:buChar char="■"/>
              <a:defRPr sz="1800"/>
            </a:pPr>
            <a:r>
              <a:rPr sz="2400">
                <a:latin typeface="標楷體"/>
                <a:ea typeface="標楷體"/>
                <a:cs typeface="標楷體"/>
                <a:sym typeface="標楷體"/>
              </a:rPr>
              <a:t>長上影線與長下影線</a:t>
            </a:r>
            <a:endParaRPr sz="2400">
              <a:latin typeface="標楷體"/>
              <a:ea typeface="標楷體"/>
              <a:cs typeface="標楷體"/>
              <a:sym typeface="標楷體"/>
            </a:endParaRPr>
          </a:p>
          <a:p>
            <a:pPr lvl="1" marL="742950" indent="-285750">
              <a:spcBef>
                <a:spcPts val="400"/>
              </a:spcBef>
              <a:defRPr sz="1800"/>
            </a:pPr>
            <a:r>
              <a:rPr sz="2000">
                <a:latin typeface="標楷體"/>
                <a:ea typeface="標楷體"/>
                <a:cs typeface="標楷體"/>
                <a:sym typeface="標楷體"/>
              </a:rPr>
              <a:t>若在漲勢末端看到長上影線，多是行情即將結束的徵兆，跌勢末端看到長下影線，可以留意反轉的買點。</a:t>
            </a:r>
            <a:endParaRPr sz="2000">
              <a:latin typeface="Arial"/>
              <a:ea typeface="Arial"/>
              <a:cs typeface="Arial"/>
              <a:sym typeface="Arial"/>
            </a:endParaRPr>
          </a:p>
          <a:p>
            <a:pPr lvl="0">
              <a:buChar char="■"/>
              <a:defRPr sz="1800"/>
            </a:pPr>
            <a:r>
              <a:rPr sz="2400"/>
              <a:t>T</a:t>
            </a:r>
            <a:r>
              <a:rPr sz="2400">
                <a:latin typeface="標楷體"/>
                <a:ea typeface="標楷體"/>
                <a:cs typeface="標楷體"/>
                <a:sym typeface="標楷體"/>
              </a:rPr>
              <a:t>與倒</a:t>
            </a:r>
            <a:r>
              <a:rPr sz="2400"/>
              <a:t>T</a:t>
            </a:r>
            <a:endParaRPr sz="2400"/>
          </a:p>
          <a:p>
            <a:pPr lvl="1" marL="742950" indent="-285750">
              <a:spcBef>
                <a:spcPts val="400"/>
              </a:spcBef>
              <a:defRPr sz="1800"/>
            </a:pPr>
            <a:r>
              <a:rPr sz="2000">
                <a:latin typeface="標楷體"/>
                <a:ea typeface="標楷體"/>
                <a:cs typeface="標楷體"/>
                <a:sym typeface="標楷體"/>
              </a:rPr>
              <a:t>沒有實體</a:t>
            </a:r>
            <a:r>
              <a:rPr sz="2000">
                <a:latin typeface="Arial"/>
                <a:ea typeface="Arial"/>
                <a:cs typeface="Arial"/>
                <a:sym typeface="Arial"/>
              </a:rPr>
              <a:t>K</a:t>
            </a:r>
            <a:r>
              <a:rPr sz="2000">
                <a:latin typeface="標楷體"/>
                <a:ea typeface="標楷體"/>
                <a:cs typeface="標楷體"/>
                <a:sym typeface="標楷體"/>
              </a:rPr>
              <a:t>棒的下影線與上影線，應用方法與上述相同。</a:t>
            </a:r>
          </a:p>
        </p:txBody>
      </p:sp>
      <p:sp>
        <p:nvSpPr>
          <p:cNvPr id="67" name="Shape 67"/>
          <p:cNvSpPr/>
          <p:nvPr/>
        </p:nvSpPr>
        <p:spPr>
          <a:xfrm>
            <a:off x="0" y="6381750"/>
            <a:ext cx="468313"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00"/>
            </a:lvl1pPr>
          </a:lstStyle>
          <a:p>
            <a:pPr lvl="0">
              <a:defRPr sz="1800"/>
            </a:pPr>
            <a:r>
              <a:rPr sz="1200"/>
              <a:t>7</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200"/>
            </a:fld>
          </a:p>
        </p:txBody>
      </p:sp>
      <p:pic>
        <p:nvPicPr>
          <p:cNvPr id="70" name="pasted-image.png"/>
          <p:cNvPicPr/>
          <p:nvPr/>
        </p:nvPicPr>
        <p:blipFill>
          <a:blip r:embed="rId2">
            <a:extLst/>
          </a:blip>
          <a:stretch>
            <a:fillRect/>
          </a:stretch>
        </p:blipFill>
        <p:spPr>
          <a:xfrm>
            <a:off x="329078" y="48900"/>
            <a:ext cx="8064501" cy="676020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200"/>
            </a:fld>
          </a:p>
        </p:txBody>
      </p:sp>
      <p:pic>
        <p:nvPicPr>
          <p:cNvPr id="73" name="pasted-image.png"/>
          <p:cNvPicPr/>
          <p:nvPr/>
        </p:nvPicPr>
        <p:blipFill>
          <a:blip r:embed="rId2">
            <a:extLst/>
          </a:blip>
          <a:stretch>
            <a:fillRect/>
          </a:stretch>
        </p:blipFill>
        <p:spPr>
          <a:xfrm>
            <a:off x="-297095" y="-468367"/>
            <a:ext cx="9881065" cy="6428894"/>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