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78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1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9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9696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98" autoAdjust="0"/>
  </p:normalViewPr>
  <p:slideViewPr>
    <p:cSldViewPr>
      <p:cViewPr varScale="1">
        <p:scale>
          <a:sx n="73" d="100"/>
          <a:sy n="73" d="100"/>
        </p:scale>
        <p:origin x="-12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3600" dirty="0" smtClean="0"/>
              <a:t>世界手機市佔率   </a:t>
            </a:r>
            <a:r>
              <a:rPr lang="en-US" altLang="zh-TW" dirty="0" smtClean="0"/>
              <a:t>(</a:t>
            </a:r>
            <a:r>
              <a:rPr lang="zh-TW" altLang="en-US" sz="1400" dirty="0" smtClean="0"/>
              <a:t>單位</a:t>
            </a:r>
            <a:r>
              <a:rPr lang="en-US" altLang="zh-TW" sz="1400" dirty="0" smtClean="0"/>
              <a:t>:</a:t>
            </a:r>
            <a:r>
              <a:rPr lang="zh-TW" altLang="en-US" sz="1400" dirty="0" smtClean="0"/>
              <a:t>百萬</a:t>
            </a:r>
            <a:r>
              <a:rPr lang="en-US" altLang="zh-TW" dirty="0" smtClean="0"/>
              <a:t>)</a:t>
            </a:r>
            <a:endParaRPr lang="zh-TW" altLang="en-US" dirty="0"/>
          </a:p>
        </c:rich>
      </c:tx>
      <c:layout>
        <c:manualLayout>
          <c:xMode val="edge"/>
          <c:yMode val="edge"/>
          <c:x val="0.28278124999999998"/>
          <c:y val="2.3437498558224819E-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2401971816875305"/>
          <c:y val="0.18986710131281423"/>
          <c:w val="0.48000984920694889"/>
          <c:h val="0.80512321263671771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世界手機佔有率(單位:百萬)</c:v>
                </c:pt>
              </c:strCache>
            </c:strRef>
          </c:tx>
          <c:explosion val="2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zh-TW" altLang="en-US" sz="2000" dirty="0" smtClean="0"/>
                      <a:t>三星</a:t>
                    </a:r>
                    <a:r>
                      <a:rPr lang="en-US" altLang="zh-TW" sz="2000" dirty="0" smtClean="0"/>
                      <a:t>(24.3%</a:t>
                    </a:r>
                    <a:r>
                      <a:rPr lang="en-US" altLang="zh-TW" dirty="0" smtClean="0"/>
                      <a:t>)</a:t>
                    </a:r>
                  </a:p>
                </c:rich>
              </c:tx>
              <c:dLblPos val="ctr"/>
              <c:showPercent val="1"/>
            </c:dLbl>
            <c:dLbl>
              <c:idx val="1"/>
              <c:layout>
                <c:manualLayout>
                  <c:x val="-0.17196001476377953"/>
                  <c:y val="-0.1498650867455044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2000" dirty="0" smtClean="0"/>
                      <a:t>蘋果</a:t>
                    </a:r>
                    <a:r>
                      <a:rPr lang="en-US" altLang="zh-TW" sz="2000" dirty="0" smtClean="0"/>
                      <a:t>(17.9%)</a:t>
                    </a:r>
                  </a:p>
                </c:rich>
              </c:tx>
              <c:dLblPos val="bestFit"/>
              <c:showPercent val="1"/>
            </c:dLbl>
            <c:dLbl>
              <c:idx val="2"/>
              <c:layout>
                <c:manualLayout>
                  <c:x val="-6.2088336614173192E-2"/>
                  <c:y val="-0.173540005318651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zh-TW" altLang="en-US" sz="1400" dirty="0" smtClean="0"/>
                      <a:t>聯想</a:t>
                    </a:r>
                    <a:r>
                      <a:rPr lang="en-US" altLang="zh-TW" sz="1400" dirty="0" smtClean="0"/>
                      <a:t>(5.5%</a:t>
                    </a:r>
                    <a:r>
                      <a:rPr lang="en-US" altLang="zh-TW" dirty="0" smtClean="0"/>
                      <a:t>)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Percent val="1"/>
            </c:dLbl>
            <c:dLbl>
              <c:idx val="3"/>
              <c:layout>
                <c:manualLayout>
                  <c:x val="-2.2030019685039485E-3"/>
                  <c:y val="-8.3410550971299763E-2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sz="1400" dirty="0" smtClean="0"/>
                      <a:t>LG(4.5%</a:t>
                    </a:r>
                    <a:r>
                      <a:rPr lang="en-US" altLang="zh-TW" dirty="0" smtClean="0"/>
                      <a:t>)</a:t>
                    </a:r>
                  </a:p>
                </c:rich>
              </c:tx>
              <c:dLblPos val="bestFit"/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zh-TW" altLang="en-US" sz="2000" dirty="0" smtClean="0"/>
                      <a:t>其他</a:t>
                    </a:r>
                    <a:r>
                      <a:rPr lang="en-US" altLang="zh-TW" sz="2000" dirty="0" smtClean="0"/>
                      <a:t>(47.8%)</a:t>
                    </a:r>
                  </a:p>
                </c:rich>
              </c:tx>
              <c:dLblPos val="ctr"/>
              <c:showPercent val="1"/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工作表1!$A$2:$A$6</c:f>
              <c:strCache>
                <c:ptCount val="5"/>
                <c:pt idx="0">
                  <c:v>三星</c:v>
                </c:pt>
                <c:pt idx="1">
                  <c:v>蘋果</c:v>
                </c:pt>
                <c:pt idx="2">
                  <c:v>聯想</c:v>
                </c:pt>
                <c:pt idx="3">
                  <c:v>LG</c:v>
                </c:pt>
                <c:pt idx="4">
                  <c:v>其他</c:v>
                </c:pt>
              </c:strCache>
            </c:strRef>
          </c:cat>
          <c:val>
            <c:numRef>
              <c:f>工作表1!$B$2:$B$6</c:f>
              <c:numCache>
                <c:formatCode>0.00%</c:formatCode>
                <c:ptCount val="5"/>
                <c:pt idx="0">
                  <c:v>0.24300000000000022</c:v>
                </c:pt>
                <c:pt idx="1">
                  <c:v>0.17900000000000021</c:v>
                </c:pt>
                <c:pt idx="2">
                  <c:v>5.5000000000000014E-2</c:v>
                </c:pt>
                <c:pt idx="3">
                  <c:v>4.5000000000000012E-2</c:v>
                </c:pt>
                <c:pt idx="4">
                  <c:v>0.47800000000000031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zh-TW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733A90-26E1-4083-A31C-7991D066775F}" type="doc">
      <dgm:prSet loTypeId="urn:microsoft.com/office/officeart/2005/8/layout/chart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864B1672-B030-4FAA-964C-6D8040A5861F}">
      <dgm:prSet custT="1"/>
      <dgm:spPr/>
      <dgm:t>
        <a:bodyPr/>
        <a:lstStyle/>
        <a:p>
          <a:pPr rtl="0"/>
          <a:r>
            <a:rPr lang="zh-TW" sz="2200" dirty="0" smtClean="0"/>
            <a:t>公司簡介</a:t>
          </a:r>
          <a:endParaRPr lang="en-US" sz="2200" dirty="0"/>
        </a:p>
      </dgm:t>
    </dgm:pt>
    <dgm:pt modelId="{037D1FFD-BE24-4215-AC9F-C7AA354935F2}" type="parTrans" cxnId="{619307C9-05CF-4389-A8F3-B1B54FD4E948}">
      <dgm:prSet/>
      <dgm:spPr/>
      <dgm:t>
        <a:bodyPr/>
        <a:lstStyle/>
        <a:p>
          <a:endParaRPr lang="zh-TW" altLang="en-US"/>
        </a:p>
      </dgm:t>
    </dgm:pt>
    <dgm:pt modelId="{C21C1C10-22E5-4CF6-8171-78AD6A0A1DA2}" type="sibTrans" cxnId="{619307C9-05CF-4389-A8F3-B1B54FD4E948}">
      <dgm:prSet/>
      <dgm:spPr/>
      <dgm:t>
        <a:bodyPr/>
        <a:lstStyle/>
        <a:p>
          <a:endParaRPr lang="zh-TW" altLang="en-US"/>
        </a:p>
      </dgm:t>
    </dgm:pt>
    <dgm:pt modelId="{B97AFB69-B0AD-4D10-B67A-43A7312AD308}">
      <dgm:prSet custT="1"/>
      <dgm:spPr/>
      <dgm:t>
        <a:bodyPr/>
        <a:lstStyle/>
        <a:p>
          <a:pPr rtl="0"/>
          <a:r>
            <a:rPr lang="zh-TW" altLang="en-US" sz="1300" b="0" dirty="0" smtClean="0"/>
            <a:t>重要產品簡介和事件</a:t>
          </a:r>
          <a:endParaRPr lang="zh-TW" altLang="en-US" sz="1300" b="0" dirty="0"/>
        </a:p>
      </dgm:t>
    </dgm:pt>
    <dgm:pt modelId="{387DB48C-B2A8-4233-B5E6-F71987C64B34}" type="parTrans" cxnId="{57FE5A6F-0B1E-4690-84DD-8C605C690AB8}">
      <dgm:prSet/>
      <dgm:spPr/>
      <dgm:t>
        <a:bodyPr/>
        <a:lstStyle/>
        <a:p>
          <a:endParaRPr lang="zh-TW" altLang="en-US"/>
        </a:p>
      </dgm:t>
    </dgm:pt>
    <dgm:pt modelId="{83CA07F8-8F5C-48F5-A730-9590451BED08}" type="sibTrans" cxnId="{57FE5A6F-0B1E-4690-84DD-8C605C690AB8}">
      <dgm:prSet/>
      <dgm:spPr/>
      <dgm:t>
        <a:bodyPr/>
        <a:lstStyle/>
        <a:p>
          <a:endParaRPr lang="zh-TW" altLang="en-US"/>
        </a:p>
      </dgm:t>
    </dgm:pt>
    <dgm:pt modelId="{EC73F2D4-1D31-4742-BA16-6F19C66115B4}">
      <dgm:prSet custT="1"/>
      <dgm:spPr/>
      <dgm:t>
        <a:bodyPr/>
        <a:lstStyle/>
        <a:p>
          <a:pPr rtl="0"/>
          <a:r>
            <a:rPr lang="zh-TW" sz="1300" b="0" dirty="0" smtClean="0"/>
            <a:t>市值</a:t>
          </a:r>
          <a:endParaRPr lang="en-US" sz="1300" b="0" dirty="0"/>
        </a:p>
      </dgm:t>
    </dgm:pt>
    <dgm:pt modelId="{ACC241B4-5442-42FC-AD1D-D44138D596A5}" type="parTrans" cxnId="{9082A639-6A00-4AB7-B74E-D1ADF9CDAEE0}">
      <dgm:prSet/>
      <dgm:spPr/>
      <dgm:t>
        <a:bodyPr/>
        <a:lstStyle/>
        <a:p>
          <a:endParaRPr lang="zh-TW" altLang="en-US"/>
        </a:p>
      </dgm:t>
    </dgm:pt>
    <dgm:pt modelId="{34637056-97A6-429B-AAB2-352A107B0609}" type="sibTrans" cxnId="{9082A639-6A00-4AB7-B74E-D1ADF9CDAEE0}">
      <dgm:prSet/>
      <dgm:spPr/>
      <dgm:t>
        <a:bodyPr/>
        <a:lstStyle/>
        <a:p>
          <a:endParaRPr lang="zh-TW" altLang="en-US"/>
        </a:p>
      </dgm:t>
    </dgm:pt>
    <dgm:pt modelId="{B2E7A868-3938-4977-A992-A275BE88B970}">
      <dgm:prSet/>
      <dgm:spPr/>
      <dgm:t>
        <a:bodyPr/>
        <a:lstStyle/>
        <a:p>
          <a:pPr rtl="0"/>
          <a:r>
            <a:rPr lang="zh-TW" dirty="0" smtClean="0"/>
            <a:t>管理經營模式</a:t>
          </a:r>
          <a:endParaRPr lang="en-US" dirty="0"/>
        </a:p>
      </dgm:t>
    </dgm:pt>
    <dgm:pt modelId="{8A00E273-EACD-44D9-9A72-284530140C68}" type="parTrans" cxnId="{B6D72288-54D8-496E-AE19-B2175CD3E21E}">
      <dgm:prSet/>
      <dgm:spPr/>
      <dgm:t>
        <a:bodyPr/>
        <a:lstStyle/>
        <a:p>
          <a:endParaRPr lang="zh-TW" altLang="en-US"/>
        </a:p>
      </dgm:t>
    </dgm:pt>
    <dgm:pt modelId="{9F877AC6-047C-4C38-BA34-7FC828E97697}" type="sibTrans" cxnId="{B6D72288-54D8-496E-AE19-B2175CD3E21E}">
      <dgm:prSet/>
      <dgm:spPr/>
      <dgm:t>
        <a:bodyPr/>
        <a:lstStyle/>
        <a:p>
          <a:endParaRPr lang="zh-TW" altLang="en-US"/>
        </a:p>
      </dgm:t>
    </dgm:pt>
    <dgm:pt modelId="{7230ACD0-F670-4E58-8AD6-0B66DF9EF359}">
      <dgm:prSet/>
      <dgm:spPr/>
      <dgm:t>
        <a:bodyPr/>
        <a:lstStyle/>
        <a:p>
          <a:pPr rtl="0"/>
          <a:r>
            <a:rPr lang="zh-TW" dirty="0" smtClean="0"/>
            <a:t>行銷策略</a:t>
          </a:r>
          <a:endParaRPr lang="en-US" dirty="0"/>
        </a:p>
      </dgm:t>
    </dgm:pt>
    <dgm:pt modelId="{D3994D9C-BB01-4816-B594-2B540BE7105A}" type="parTrans" cxnId="{A5589FB8-718A-4A39-80A5-94338367B102}">
      <dgm:prSet/>
      <dgm:spPr/>
      <dgm:t>
        <a:bodyPr/>
        <a:lstStyle/>
        <a:p>
          <a:endParaRPr lang="zh-TW" altLang="en-US"/>
        </a:p>
      </dgm:t>
    </dgm:pt>
    <dgm:pt modelId="{25D9F4ED-8D40-458C-94B1-FDBE6E12B32F}" type="sibTrans" cxnId="{A5589FB8-718A-4A39-80A5-94338367B102}">
      <dgm:prSet/>
      <dgm:spPr/>
      <dgm:t>
        <a:bodyPr/>
        <a:lstStyle/>
        <a:p>
          <a:endParaRPr lang="zh-TW" altLang="en-US"/>
        </a:p>
      </dgm:t>
    </dgm:pt>
    <dgm:pt modelId="{D3961455-3F68-456F-8F20-E8506F8A23AD}">
      <dgm:prSet/>
      <dgm:spPr/>
      <dgm:t>
        <a:bodyPr/>
        <a:lstStyle/>
        <a:p>
          <a:pPr rtl="0"/>
          <a:r>
            <a:rPr lang="en-US" dirty="0" smtClean="0"/>
            <a:t>SWOT</a:t>
          </a:r>
          <a:endParaRPr lang="en-US" dirty="0"/>
        </a:p>
      </dgm:t>
    </dgm:pt>
    <dgm:pt modelId="{87D3D8C1-6702-42F3-A7EF-8C9CF091AA98}" type="parTrans" cxnId="{9FCEFB36-8994-499E-BB92-DD843BCC7CA7}">
      <dgm:prSet/>
      <dgm:spPr/>
      <dgm:t>
        <a:bodyPr/>
        <a:lstStyle/>
        <a:p>
          <a:endParaRPr lang="zh-TW" altLang="en-US"/>
        </a:p>
      </dgm:t>
    </dgm:pt>
    <dgm:pt modelId="{D0E8B81F-26E1-4B0C-9506-7972C4D533D4}" type="sibTrans" cxnId="{9FCEFB36-8994-499E-BB92-DD843BCC7CA7}">
      <dgm:prSet/>
      <dgm:spPr/>
      <dgm:t>
        <a:bodyPr/>
        <a:lstStyle/>
        <a:p>
          <a:endParaRPr lang="zh-TW" altLang="en-US"/>
        </a:p>
      </dgm:t>
    </dgm:pt>
    <dgm:pt modelId="{6B7A9DCE-4A41-441D-8AD2-CDA55B6BD7C6}">
      <dgm:prSet custT="1"/>
      <dgm:spPr/>
      <dgm:t>
        <a:bodyPr/>
        <a:lstStyle/>
        <a:p>
          <a:pPr rtl="0"/>
          <a:r>
            <a:rPr lang="zh-TW" sz="2200" dirty="0" smtClean="0"/>
            <a:t>公司願景</a:t>
          </a:r>
          <a:endParaRPr lang="en-US" sz="2200" dirty="0"/>
        </a:p>
      </dgm:t>
    </dgm:pt>
    <dgm:pt modelId="{4DC993D4-EFCA-4B94-A5EB-4FBBB3AAA516}" type="parTrans" cxnId="{DFEBCEB8-4872-4365-8148-116CAABD8AC7}">
      <dgm:prSet/>
      <dgm:spPr/>
      <dgm:t>
        <a:bodyPr/>
        <a:lstStyle/>
        <a:p>
          <a:endParaRPr lang="zh-TW" altLang="en-US"/>
        </a:p>
      </dgm:t>
    </dgm:pt>
    <dgm:pt modelId="{0650BC4A-459D-422B-8B38-CBDEAB5E9C90}" type="sibTrans" cxnId="{DFEBCEB8-4872-4365-8148-116CAABD8AC7}">
      <dgm:prSet/>
      <dgm:spPr/>
      <dgm:t>
        <a:bodyPr/>
        <a:lstStyle/>
        <a:p>
          <a:endParaRPr lang="zh-TW" altLang="en-US"/>
        </a:p>
      </dgm:t>
    </dgm:pt>
    <dgm:pt modelId="{6F521906-2302-42FC-A29D-C6E91F865350}">
      <dgm:prSet custT="1"/>
      <dgm:spPr/>
      <dgm:t>
        <a:bodyPr/>
        <a:lstStyle/>
        <a:p>
          <a:pPr rtl="0"/>
          <a:r>
            <a:rPr lang="zh-TW" sz="2200" dirty="0" smtClean="0"/>
            <a:t>競爭對手</a:t>
          </a:r>
          <a:endParaRPr lang="en-US" sz="2200" dirty="0"/>
        </a:p>
      </dgm:t>
    </dgm:pt>
    <dgm:pt modelId="{E61C7F88-FEC1-4F7C-A39F-97CD9DC366C4}" type="parTrans" cxnId="{14BE1B80-55C8-4923-9367-9B30C0FEC4C7}">
      <dgm:prSet/>
      <dgm:spPr/>
      <dgm:t>
        <a:bodyPr/>
        <a:lstStyle/>
        <a:p>
          <a:endParaRPr lang="zh-TW" altLang="en-US"/>
        </a:p>
      </dgm:t>
    </dgm:pt>
    <dgm:pt modelId="{B34214FA-AECD-420D-9BEA-D0B2456BD287}" type="sibTrans" cxnId="{14BE1B80-55C8-4923-9367-9B30C0FEC4C7}">
      <dgm:prSet/>
      <dgm:spPr/>
      <dgm:t>
        <a:bodyPr/>
        <a:lstStyle/>
        <a:p>
          <a:endParaRPr lang="zh-TW" altLang="en-US"/>
        </a:p>
      </dgm:t>
    </dgm:pt>
    <dgm:pt modelId="{E2590897-4F07-4CC1-96B4-35062D956FED}">
      <dgm:prSet custT="1"/>
      <dgm:spPr/>
      <dgm:t>
        <a:bodyPr/>
        <a:lstStyle/>
        <a:p>
          <a:pPr rtl="0"/>
          <a:r>
            <a:rPr lang="zh-TW" sz="2200" dirty="0" smtClean="0"/>
            <a:t>未來發展</a:t>
          </a:r>
          <a:endParaRPr lang="en-US" sz="2200" dirty="0"/>
        </a:p>
      </dgm:t>
    </dgm:pt>
    <dgm:pt modelId="{316A626F-18B3-40F7-86E4-EE254089C4FA}" type="parTrans" cxnId="{24EB11FE-781D-448A-ADE4-6CB566410A07}">
      <dgm:prSet/>
      <dgm:spPr/>
      <dgm:t>
        <a:bodyPr/>
        <a:lstStyle/>
        <a:p>
          <a:endParaRPr lang="zh-TW" altLang="en-US"/>
        </a:p>
      </dgm:t>
    </dgm:pt>
    <dgm:pt modelId="{67032CD2-C32E-43D0-8CAF-3EB978D6D0D1}" type="sibTrans" cxnId="{24EB11FE-781D-448A-ADE4-6CB566410A07}">
      <dgm:prSet/>
      <dgm:spPr/>
      <dgm:t>
        <a:bodyPr/>
        <a:lstStyle/>
        <a:p>
          <a:endParaRPr lang="zh-TW" altLang="en-US"/>
        </a:p>
      </dgm:t>
    </dgm:pt>
    <dgm:pt modelId="{094D4CAB-C144-4B24-A5B3-391042825EC6}">
      <dgm:prSet custT="1"/>
      <dgm:spPr/>
      <dgm:t>
        <a:bodyPr/>
        <a:lstStyle/>
        <a:p>
          <a:pPr rtl="0"/>
          <a:r>
            <a:rPr lang="zh-TW" sz="2200" dirty="0" smtClean="0"/>
            <a:t>結論</a:t>
          </a:r>
          <a:endParaRPr lang="en-US" sz="2200" dirty="0"/>
        </a:p>
      </dgm:t>
    </dgm:pt>
    <dgm:pt modelId="{27A8F50F-C2BD-4559-838C-3686E3B4A8B0}" type="parTrans" cxnId="{23847EEF-BCA5-43B5-9184-67EDA82323A3}">
      <dgm:prSet/>
      <dgm:spPr/>
      <dgm:t>
        <a:bodyPr/>
        <a:lstStyle/>
        <a:p>
          <a:endParaRPr lang="zh-TW" altLang="en-US"/>
        </a:p>
      </dgm:t>
    </dgm:pt>
    <dgm:pt modelId="{41B66EA5-D112-4482-B607-BD77B2DC260A}" type="sibTrans" cxnId="{23847EEF-BCA5-43B5-9184-67EDA82323A3}">
      <dgm:prSet/>
      <dgm:spPr/>
      <dgm:t>
        <a:bodyPr/>
        <a:lstStyle/>
        <a:p>
          <a:endParaRPr lang="zh-TW" altLang="en-US"/>
        </a:p>
      </dgm:t>
    </dgm:pt>
    <dgm:pt modelId="{37EF3C04-8A1D-4737-A459-743BA9D0ED2E}">
      <dgm:prSet custT="1"/>
      <dgm:spPr/>
      <dgm:t>
        <a:bodyPr/>
        <a:lstStyle/>
        <a:p>
          <a:pPr rtl="0"/>
          <a:r>
            <a:rPr lang="zh-TW" sz="2200" dirty="0" smtClean="0"/>
            <a:t>參考文獻</a:t>
          </a:r>
          <a:endParaRPr lang="en-US" sz="2200" dirty="0"/>
        </a:p>
      </dgm:t>
    </dgm:pt>
    <dgm:pt modelId="{5D9A50AE-6532-49E8-B55C-2E19BDC8E028}" type="parTrans" cxnId="{C518393C-7E80-4096-ACC8-CFA0547D9F84}">
      <dgm:prSet/>
      <dgm:spPr/>
      <dgm:t>
        <a:bodyPr/>
        <a:lstStyle/>
        <a:p>
          <a:endParaRPr lang="zh-TW" altLang="en-US"/>
        </a:p>
      </dgm:t>
    </dgm:pt>
    <dgm:pt modelId="{D03F802E-78B3-4C73-9595-874025EB0C38}" type="sibTrans" cxnId="{C518393C-7E80-4096-ACC8-CFA0547D9F84}">
      <dgm:prSet/>
      <dgm:spPr/>
      <dgm:t>
        <a:bodyPr/>
        <a:lstStyle/>
        <a:p>
          <a:endParaRPr lang="zh-TW" altLang="en-US"/>
        </a:p>
      </dgm:t>
    </dgm:pt>
    <dgm:pt modelId="{D5FCAD24-EAEC-4915-AC9E-5306015235AD}">
      <dgm:prSet/>
      <dgm:spPr/>
      <dgm:t>
        <a:bodyPr/>
        <a:lstStyle/>
        <a:p>
          <a:endParaRPr lang="zh-TW" altLang="en-US"/>
        </a:p>
      </dgm:t>
    </dgm:pt>
    <dgm:pt modelId="{3054059A-7FF9-48B1-B660-58FACE71B938}" type="parTrans" cxnId="{B9000035-C844-47A6-BDC7-9E35D8961FAF}">
      <dgm:prSet/>
      <dgm:spPr/>
      <dgm:t>
        <a:bodyPr/>
        <a:lstStyle/>
        <a:p>
          <a:endParaRPr lang="zh-TW" altLang="en-US"/>
        </a:p>
      </dgm:t>
    </dgm:pt>
    <dgm:pt modelId="{03010673-5C58-4564-8D25-2B0E8153C031}" type="sibTrans" cxnId="{B9000035-C844-47A6-BDC7-9E35D8961FAF}">
      <dgm:prSet/>
      <dgm:spPr/>
      <dgm:t>
        <a:bodyPr/>
        <a:lstStyle/>
        <a:p>
          <a:endParaRPr lang="zh-TW" altLang="en-US"/>
        </a:p>
      </dgm:t>
    </dgm:pt>
    <dgm:pt modelId="{F68E0986-3E8B-41C1-957E-05D6CB42E25F}" type="pres">
      <dgm:prSet presAssocID="{4D733A90-26E1-4083-A31C-7991D066775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C1F6639-A9B2-45A6-AF99-8112E2F0A4A0}" type="pres">
      <dgm:prSet presAssocID="{4D733A90-26E1-4083-A31C-7991D066775F}" presName="wedge1" presStyleLbl="node1" presStyleIdx="0" presStyleCnt="7" custLinFactNeighborX="1713" custLinFactNeighborY="924"/>
      <dgm:spPr/>
      <dgm:t>
        <a:bodyPr/>
        <a:lstStyle/>
        <a:p>
          <a:endParaRPr lang="zh-TW" altLang="en-US"/>
        </a:p>
      </dgm:t>
    </dgm:pt>
    <dgm:pt modelId="{D684908A-20FA-49EE-8EFD-0487BFE81260}" type="pres">
      <dgm:prSet presAssocID="{4D733A90-26E1-4083-A31C-7991D066775F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4D0986-D413-4BD2-9705-4117637F14B8}" type="pres">
      <dgm:prSet presAssocID="{4D733A90-26E1-4083-A31C-7991D066775F}" presName="wedge2" presStyleLbl="node1" presStyleIdx="1" presStyleCnt="7" custLinFactNeighborX="5850" custLinFactNeighborY="228"/>
      <dgm:spPr/>
      <dgm:t>
        <a:bodyPr/>
        <a:lstStyle/>
        <a:p>
          <a:endParaRPr lang="zh-TW" altLang="en-US"/>
        </a:p>
      </dgm:t>
    </dgm:pt>
    <dgm:pt modelId="{F789739A-A60B-418D-8F83-B9BA6350A859}" type="pres">
      <dgm:prSet presAssocID="{4D733A90-26E1-4083-A31C-7991D066775F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F1112E-EADF-434E-8DB3-20F7DC240EC5}" type="pres">
      <dgm:prSet presAssocID="{4D733A90-26E1-4083-A31C-7991D066775F}" presName="wedge3" presStyleLbl="node1" presStyleIdx="2" presStyleCnt="7" custLinFactNeighborX="2743" custLinFactNeighborY="3335"/>
      <dgm:spPr/>
      <dgm:t>
        <a:bodyPr/>
        <a:lstStyle/>
        <a:p>
          <a:endParaRPr lang="zh-TW" altLang="en-US"/>
        </a:p>
      </dgm:t>
    </dgm:pt>
    <dgm:pt modelId="{91137461-ED33-4D1E-BFFA-1313BC2EAB93}" type="pres">
      <dgm:prSet presAssocID="{4D733A90-26E1-4083-A31C-7991D066775F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F22F86-E67C-48BF-B138-82CEAC161269}" type="pres">
      <dgm:prSet presAssocID="{4D733A90-26E1-4083-A31C-7991D066775F}" presName="wedge4" presStyleLbl="node1" presStyleIdx="3" presStyleCnt="7" custLinFactNeighborX="-1919" custLinFactNeighborY="3335"/>
      <dgm:spPr/>
      <dgm:t>
        <a:bodyPr/>
        <a:lstStyle/>
        <a:p>
          <a:endParaRPr lang="zh-TW" altLang="en-US"/>
        </a:p>
      </dgm:t>
    </dgm:pt>
    <dgm:pt modelId="{C4C77959-9A9E-4162-ACA7-A10D693190BA}" type="pres">
      <dgm:prSet presAssocID="{4D733A90-26E1-4083-A31C-7991D066775F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4B35535-3DE7-46A6-8D2D-C3C120C6FBA3}" type="pres">
      <dgm:prSet presAssocID="{4D733A90-26E1-4083-A31C-7991D066775F}" presName="wedge5" presStyleLbl="node1" presStyleIdx="4" presStyleCnt="7" custLinFactNeighborX="-5026" custLinFactNeighborY="1781"/>
      <dgm:spPr/>
      <dgm:t>
        <a:bodyPr/>
        <a:lstStyle/>
        <a:p>
          <a:endParaRPr lang="zh-TW" altLang="en-US"/>
        </a:p>
      </dgm:t>
    </dgm:pt>
    <dgm:pt modelId="{204C18C5-5E40-46F2-94A6-4E77A022C6B8}" type="pres">
      <dgm:prSet presAssocID="{4D733A90-26E1-4083-A31C-7991D066775F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761D417-DE81-40FF-BA03-5D27DF620D10}" type="pres">
      <dgm:prSet presAssocID="{4D733A90-26E1-4083-A31C-7991D066775F}" presName="wedge6" presStyleLbl="node1" presStyleIdx="5" presStyleCnt="7" custLinFactNeighborX="-3472" custLinFactNeighborY="-1326"/>
      <dgm:spPr/>
      <dgm:t>
        <a:bodyPr/>
        <a:lstStyle/>
        <a:p>
          <a:endParaRPr lang="zh-TW" altLang="en-US"/>
        </a:p>
      </dgm:t>
    </dgm:pt>
    <dgm:pt modelId="{01009F31-549F-4FE1-AFAE-12E06564035B}" type="pres">
      <dgm:prSet presAssocID="{4D733A90-26E1-4083-A31C-7991D066775F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74BF6D-F78F-4DC4-A63C-56AB588E25AD}" type="pres">
      <dgm:prSet presAssocID="{4D733A90-26E1-4083-A31C-7991D066775F}" presName="wedge7" presStyleLbl="node1" presStyleIdx="6" presStyleCnt="7" custLinFactNeighborX="1189" custLinFactNeighborY="-2880"/>
      <dgm:spPr/>
      <dgm:t>
        <a:bodyPr/>
        <a:lstStyle/>
        <a:p>
          <a:endParaRPr lang="zh-TW" altLang="en-US"/>
        </a:p>
      </dgm:t>
    </dgm:pt>
    <dgm:pt modelId="{776D7C9A-9FAC-465F-BF31-2FC0C7136009}" type="pres">
      <dgm:prSet presAssocID="{4D733A90-26E1-4083-A31C-7991D066775F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082A639-6A00-4AB7-B74E-D1ADF9CDAEE0}" srcId="{864B1672-B030-4FAA-964C-6D8040A5861F}" destId="{EC73F2D4-1D31-4742-BA16-6F19C66115B4}" srcOrd="1" destOrd="0" parTransId="{ACC241B4-5442-42FC-AD1D-D44138D596A5}" sibTransId="{34637056-97A6-429B-AAB2-352A107B0609}"/>
    <dgm:cxn modelId="{57FE5A6F-0B1E-4690-84DD-8C605C690AB8}" srcId="{864B1672-B030-4FAA-964C-6D8040A5861F}" destId="{B97AFB69-B0AD-4D10-B67A-43A7312AD308}" srcOrd="0" destOrd="0" parTransId="{387DB48C-B2A8-4233-B5E6-F71987C64B34}" sibTransId="{83CA07F8-8F5C-48F5-A730-9590451BED08}"/>
    <dgm:cxn modelId="{AA9973E7-BB3D-47EA-89D7-86FACD4E1E95}" type="presOf" srcId="{4D733A90-26E1-4083-A31C-7991D066775F}" destId="{F68E0986-3E8B-41C1-957E-05D6CB42E25F}" srcOrd="0" destOrd="0" presId="urn:microsoft.com/office/officeart/2005/8/layout/chart3"/>
    <dgm:cxn modelId="{D2A3513A-2116-44B2-9BF4-869E373FE7E9}" type="presOf" srcId="{7230ACD0-F670-4E58-8AD6-0B66DF9EF359}" destId="{174D0986-D413-4BD2-9705-4117637F14B8}" srcOrd="0" destOrd="1" presId="urn:microsoft.com/office/officeart/2005/8/layout/chart3"/>
    <dgm:cxn modelId="{B1A1450F-FE5A-4AC7-9138-13FD702AFD0B}" type="presOf" srcId="{7230ACD0-F670-4E58-8AD6-0B66DF9EF359}" destId="{F789739A-A60B-418D-8F83-B9BA6350A859}" srcOrd="1" destOrd="1" presId="urn:microsoft.com/office/officeart/2005/8/layout/chart3"/>
    <dgm:cxn modelId="{27D4472A-5384-4498-B360-977E8949C1AE}" type="presOf" srcId="{E2590897-4F07-4CC1-96B4-35062D956FED}" destId="{204C18C5-5E40-46F2-94A6-4E77A022C6B8}" srcOrd="1" destOrd="0" presId="urn:microsoft.com/office/officeart/2005/8/layout/chart3"/>
    <dgm:cxn modelId="{80FECB90-D556-417B-B43F-8D6D1367CCF8}" type="presOf" srcId="{B97AFB69-B0AD-4D10-B67A-43A7312AD308}" destId="{D684908A-20FA-49EE-8EFD-0487BFE81260}" srcOrd="1" destOrd="1" presId="urn:microsoft.com/office/officeart/2005/8/layout/chart3"/>
    <dgm:cxn modelId="{DCEADF68-8585-404D-BB40-C82F94EC2B6E}" type="presOf" srcId="{EC73F2D4-1D31-4742-BA16-6F19C66115B4}" destId="{D684908A-20FA-49EE-8EFD-0487BFE81260}" srcOrd="1" destOrd="2" presId="urn:microsoft.com/office/officeart/2005/8/layout/chart3"/>
    <dgm:cxn modelId="{4154D9DB-8334-4A9F-937E-E93A069DBE9D}" type="presOf" srcId="{E2590897-4F07-4CC1-96B4-35062D956FED}" destId="{E4B35535-3DE7-46A6-8D2D-C3C120C6FBA3}" srcOrd="0" destOrd="0" presId="urn:microsoft.com/office/officeart/2005/8/layout/chart3"/>
    <dgm:cxn modelId="{14BE1B80-55C8-4923-9367-9B30C0FEC4C7}" srcId="{4D733A90-26E1-4083-A31C-7991D066775F}" destId="{6F521906-2302-42FC-A29D-C6E91F865350}" srcOrd="3" destOrd="0" parTransId="{E61C7F88-FEC1-4F7C-A39F-97CD9DC366C4}" sibTransId="{B34214FA-AECD-420D-9BEA-D0B2456BD287}"/>
    <dgm:cxn modelId="{80E9E8BB-8787-494B-B69E-1C950819BC7A}" type="presOf" srcId="{D3961455-3F68-456F-8F20-E8506F8A23AD}" destId="{F789739A-A60B-418D-8F83-B9BA6350A859}" srcOrd="1" destOrd="2" presId="urn:microsoft.com/office/officeart/2005/8/layout/chart3"/>
    <dgm:cxn modelId="{B6D72288-54D8-496E-AE19-B2175CD3E21E}" srcId="{4D733A90-26E1-4083-A31C-7991D066775F}" destId="{B2E7A868-3938-4977-A992-A275BE88B970}" srcOrd="1" destOrd="0" parTransId="{8A00E273-EACD-44D9-9A72-284530140C68}" sibTransId="{9F877AC6-047C-4C38-BA34-7FC828E97697}"/>
    <dgm:cxn modelId="{482CC261-F8E1-4D6B-A7A9-9DD87F4B7768}" type="presOf" srcId="{6F521906-2302-42FC-A29D-C6E91F865350}" destId="{C4C77959-9A9E-4162-ACA7-A10D693190BA}" srcOrd="1" destOrd="0" presId="urn:microsoft.com/office/officeart/2005/8/layout/chart3"/>
    <dgm:cxn modelId="{23847EEF-BCA5-43B5-9184-67EDA82323A3}" srcId="{4D733A90-26E1-4083-A31C-7991D066775F}" destId="{094D4CAB-C144-4B24-A5B3-391042825EC6}" srcOrd="5" destOrd="0" parTransId="{27A8F50F-C2BD-4559-838C-3686E3B4A8B0}" sibTransId="{41B66EA5-D112-4482-B607-BD77B2DC260A}"/>
    <dgm:cxn modelId="{DFEBCEB8-4872-4365-8148-116CAABD8AC7}" srcId="{4D733A90-26E1-4083-A31C-7991D066775F}" destId="{6B7A9DCE-4A41-441D-8AD2-CDA55B6BD7C6}" srcOrd="2" destOrd="0" parTransId="{4DC993D4-EFCA-4B94-A5EB-4FBBB3AAA516}" sibTransId="{0650BC4A-459D-422B-8B38-CBDEAB5E9C90}"/>
    <dgm:cxn modelId="{29440F7A-98EF-4804-B9BD-7A6216F699DE}" type="presOf" srcId="{B97AFB69-B0AD-4D10-B67A-43A7312AD308}" destId="{BC1F6639-A9B2-45A6-AF99-8112E2F0A4A0}" srcOrd="0" destOrd="1" presId="urn:microsoft.com/office/officeart/2005/8/layout/chart3"/>
    <dgm:cxn modelId="{A5589FB8-718A-4A39-80A5-94338367B102}" srcId="{B2E7A868-3938-4977-A992-A275BE88B970}" destId="{7230ACD0-F670-4E58-8AD6-0B66DF9EF359}" srcOrd="0" destOrd="0" parTransId="{D3994D9C-BB01-4816-B594-2B540BE7105A}" sibTransId="{25D9F4ED-8D40-458C-94B1-FDBE6E12B32F}"/>
    <dgm:cxn modelId="{61565DCB-09D1-444E-AAE5-5969C6E5608D}" type="presOf" srcId="{6B7A9DCE-4A41-441D-8AD2-CDA55B6BD7C6}" destId="{91137461-ED33-4D1E-BFFA-1313BC2EAB93}" srcOrd="1" destOrd="0" presId="urn:microsoft.com/office/officeart/2005/8/layout/chart3"/>
    <dgm:cxn modelId="{B9000035-C844-47A6-BDC7-9E35D8961FAF}" srcId="{4D733A90-26E1-4083-A31C-7991D066775F}" destId="{D5FCAD24-EAEC-4915-AC9E-5306015235AD}" srcOrd="7" destOrd="0" parTransId="{3054059A-7FF9-48B1-B660-58FACE71B938}" sibTransId="{03010673-5C58-4564-8D25-2B0E8153C031}"/>
    <dgm:cxn modelId="{24EB11FE-781D-448A-ADE4-6CB566410A07}" srcId="{4D733A90-26E1-4083-A31C-7991D066775F}" destId="{E2590897-4F07-4CC1-96B4-35062D956FED}" srcOrd="4" destOrd="0" parTransId="{316A626F-18B3-40F7-86E4-EE254089C4FA}" sibTransId="{67032CD2-C32E-43D0-8CAF-3EB978D6D0D1}"/>
    <dgm:cxn modelId="{09E7178F-E807-4340-9D1B-A9CB24F0A054}" type="presOf" srcId="{094D4CAB-C144-4B24-A5B3-391042825EC6}" destId="{4761D417-DE81-40FF-BA03-5D27DF620D10}" srcOrd="0" destOrd="0" presId="urn:microsoft.com/office/officeart/2005/8/layout/chart3"/>
    <dgm:cxn modelId="{ABB203CB-EE9A-4AC2-AB90-31141E24D4E7}" type="presOf" srcId="{B2E7A868-3938-4977-A992-A275BE88B970}" destId="{174D0986-D413-4BD2-9705-4117637F14B8}" srcOrd="0" destOrd="0" presId="urn:microsoft.com/office/officeart/2005/8/layout/chart3"/>
    <dgm:cxn modelId="{1942DD95-2FB6-4EE6-8F5C-013B55A7DC13}" type="presOf" srcId="{37EF3C04-8A1D-4737-A459-743BA9D0ED2E}" destId="{9574BF6D-F78F-4DC4-A63C-56AB588E25AD}" srcOrd="0" destOrd="0" presId="urn:microsoft.com/office/officeart/2005/8/layout/chart3"/>
    <dgm:cxn modelId="{3E3DB629-BCEC-4583-89D0-D12D97B6AFD9}" type="presOf" srcId="{6B7A9DCE-4A41-441D-8AD2-CDA55B6BD7C6}" destId="{C1F1112E-EADF-434E-8DB3-20F7DC240EC5}" srcOrd="0" destOrd="0" presId="urn:microsoft.com/office/officeart/2005/8/layout/chart3"/>
    <dgm:cxn modelId="{0CF42747-5F4C-4747-84AF-0BC5A960473F}" type="presOf" srcId="{864B1672-B030-4FAA-964C-6D8040A5861F}" destId="{D684908A-20FA-49EE-8EFD-0487BFE81260}" srcOrd="1" destOrd="0" presId="urn:microsoft.com/office/officeart/2005/8/layout/chart3"/>
    <dgm:cxn modelId="{668ACF1E-4E29-47FF-934D-C787FAB2FD55}" type="presOf" srcId="{B2E7A868-3938-4977-A992-A275BE88B970}" destId="{F789739A-A60B-418D-8F83-B9BA6350A859}" srcOrd="1" destOrd="0" presId="urn:microsoft.com/office/officeart/2005/8/layout/chart3"/>
    <dgm:cxn modelId="{D290CA92-A288-45FC-A68C-CE22EDD54E87}" type="presOf" srcId="{094D4CAB-C144-4B24-A5B3-391042825EC6}" destId="{01009F31-549F-4FE1-AFAE-12E06564035B}" srcOrd="1" destOrd="0" presId="urn:microsoft.com/office/officeart/2005/8/layout/chart3"/>
    <dgm:cxn modelId="{0C39C0F6-788F-4BFF-92FD-3CF257D0A294}" type="presOf" srcId="{EC73F2D4-1D31-4742-BA16-6F19C66115B4}" destId="{BC1F6639-A9B2-45A6-AF99-8112E2F0A4A0}" srcOrd="0" destOrd="2" presId="urn:microsoft.com/office/officeart/2005/8/layout/chart3"/>
    <dgm:cxn modelId="{D1F1A364-F861-42EE-9F10-E30B16835CD9}" type="presOf" srcId="{D3961455-3F68-456F-8F20-E8506F8A23AD}" destId="{174D0986-D413-4BD2-9705-4117637F14B8}" srcOrd="0" destOrd="2" presId="urn:microsoft.com/office/officeart/2005/8/layout/chart3"/>
    <dgm:cxn modelId="{9CF97DE0-4BF0-4315-80BE-CBF75D46AF1B}" type="presOf" srcId="{6F521906-2302-42FC-A29D-C6E91F865350}" destId="{7BF22F86-E67C-48BF-B138-82CEAC161269}" srcOrd="0" destOrd="0" presId="urn:microsoft.com/office/officeart/2005/8/layout/chart3"/>
    <dgm:cxn modelId="{D585E6A8-AB44-459D-9099-11320F99883E}" type="presOf" srcId="{37EF3C04-8A1D-4737-A459-743BA9D0ED2E}" destId="{776D7C9A-9FAC-465F-BF31-2FC0C7136009}" srcOrd="1" destOrd="0" presId="urn:microsoft.com/office/officeart/2005/8/layout/chart3"/>
    <dgm:cxn modelId="{C518393C-7E80-4096-ACC8-CFA0547D9F84}" srcId="{4D733A90-26E1-4083-A31C-7991D066775F}" destId="{37EF3C04-8A1D-4737-A459-743BA9D0ED2E}" srcOrd="6" destOrd="0" parTransId="{5D9A50AE-6532-49E8-B55C-2E19BDC8E028}" sibTransId="{D03F802E-78B3-4C73-9595-874025EB0C38}"/>
    <dgm:cxn modelId="{619307C9-05CF-4389-A8F3-B1B54FD4E948}" srcId="{4D733A90-26E1-4083-A31C-7991D066775F}" destId="{864B1672-B030-4FAA-964C-6D8040A5861F}" srcOrd="0" destOrd="0" parTransId="{037D1FFD-BE24-4215-AC9F-C7AA354935F2}" sibTransId="{C21C1C10-22E5-4CF6-8171-78AD6A0A1DA2}"/>
    <dgm:cxn modelId="{9FCEFB36-8994-499E-BB92-DD843BCC7CA7}" srcId="{B2E7A868-3938-4977-A992-A275BE88B970}" destId="{D3961455-3F68-456F-8F20-E8506F8A23AD}" srcOrd="1" destOrd="0" parTransId="{87D3D8C1-6702-42F3-A7EF-8C9CF091AA98}" sibTransId="{D0E8B81F-26E1-4B0C-9506-7972C4D533D4}"/>
    <dgm:cxn modelId="{8114407F-6791-46AC-8E09-3D38DFA5926F}" type="presOf" srcId="{864B1672-B030-4FAA-964C-6D8040A5861F}" destId="{BC1F6639-A9B2-45A6-AF99-8112E2F0A4A0}" srcOrd="0" destOrd="0" presId="urn:microsoft.com/office/officeart/2005/8/layout/chart3"/>
    <dgm:cxn modelId="{62466A32-606B-42E5-979D-6E6BC45A73D9}" type="presParOf" srcId="{F68E0986-3E8B-41C1-957E-05D6CB42E25F}" destId="{BC1F6639-A9B2-45A6-AF99-8112E2F0A4A0}" srcOrd="0" destOrd="0" presId="urn:microsoft.com/office/officeart/2005/8/layout/chart3"/>
    <dgm:cxn modelId="{07A1442A-6D99-4A2B-909B-F6708E1BD81C}" type="presParOf" srcId="{F68E0986-3E8B-41C1-957E-05D6CB42E25F}" destId="{D684908A-20FA-49EE-8EFD-0487BFE81260}" srcOrd="1" destOrd="0" presId="urn:microsoft.com/office/officeart/2005/8/layout/chart3"/>
    <dgm:cxn modelId="{CE9E3D7D-58C5-43FD-934D-44BDD5D98648}" type="presParOf" srcId="{F68E0986-3E8B-41C1-957E-05D6CB42E25F}" destId="{174D0986-D413-4BD2-9705-4117637F14B8}" srcOrd="2" destOrd="0" presId="urn:microsoft.com/office/officeart/2005/8/layout/chart3"/>
    <dgm:cxn modelId="{FD7F56D4-5D03-4EAE-A29E-F91498403C94}" type="presParOf" srcId="{F68E0986-3E8B-41C1-957E-05D6CB42E25F}" destId="{F789739A-A60B-418D-8F83-B9BA6350A859}" srcOrd="3" destOrd="0" presId="urn:microsoft.com/office/officeart/2005/8/layout/chart3"/>
    <dgm:cxn modelId="{39AC75AA-B019-4FB3-B54A-5CEC00225410}" type="presParOf" srcId="{F68E0986-3E8B-41C1-957E-05D6CB42E25F}" destId="{C1F1112E-EADF-434E-8DB3-20F7DC240EC5}" srcOrd="4" destOrd="0" presId="urn:microsoft.com/office/officeart/2005/8/layout/chart3"/>
    <dgm:cxn modelId="{31C16D74-F09A-4A53-A8F1-038912A5D039}" type="presParOf" srcId="{F68E0986-3E8B-41C1-957E-05D6CB42E25F}" destId="{91137461-ED33-4D1E-BFFA-1313BC2EAB93}" srcOrd="5" destOrd="0" presId="urn:microsoft.com/office/officeart/2005/8/layout/chart3"/>
    <dgm:cxn modelId="{83FDDBA7-DA07-4433-B7D6-B78D9BAB1B2C}" type="presParOf" srcId="{F68E0986-3E8B-41C1-957E-05D6CB42E25F}" destId="{7BF22F86-E67C-48BF-B138-82CEAC161269}" srcOrd="6" destOrd="0" presId="urn:microsoft.com/office/officeart/2005/8/layout/chart3"/>
    <dgm:cxn modelId="{B2CA5B9C-6204-4187-BB2B-CEA46F185C8B}" type="presParOf" srcId="{F68E0986-3E8B-41C1-957E-05D6CB42E25F}" destId="{C4C77959-9A9E-4162-ACA7-A10D693190BA}" srcOrd="7" destOrd="0" presId="urn:microsoft.com/office/officeart/2005/8/layout/chart3"/>
    <dgm:cxn modelId="{9EDA0674-25DD-4AC8-813D-36A26CFFB0F9}" type="presParOf" srcId="{F68E0986-3E8B-41C1-957E-05D6CB42E25F}" destId="{E4B35535-3DE7-46A6-8D2D-C3C120C6FBA3}" srcOrd="8" destOrd="0" presId="urn:microsoft.com/office/officeart/2005/8/layout/chart3"/>
    <dgm:cxn modelId="{B595356C-E6EA-4205-A1AF-698D335EA358}" type="presParOf" srcId="{F68E0986-3E8B-41C1-957E-05D6CB42E25F}" destId="{204C18C5-5E40-46F2-94A6-4E77A022C6B8}" srcOrd="9" destOrd="0" presId="urn:microsoft.com/office/officeart/2005/8/layout/chart3"/>
    <dgm:cxn modelId="{3D3B56D7-F751-4BE6-B631-095EFA49F12A}" type="presParOf" srcId="{F68E0986-3E8B-41C1-957E-05D6CB42E25F}" destId="{4761D417-DE81-40FF-BA03-5D27DF620D10}" srcOrd="10" destOrd="0" presId="urn:microsoft.com/office/officeart/2005/8/layout/chart3"/>
    <dgm:cxn modelId="{0CA9F3EA-8486-4B18-AB14-F2E8566DBE7A}" type="presParOf" srcId="{F68E0986-3E8B-41C1-957E-05D6CB42E25F}" destId="{01009F31-549F-4FE1-AFAE-12E06564035B}" srcOrd="11" destOrd="0" presId="urn:microsoft.com/office/officeart/2005/8/layout/chart3"/>
    <dgm:cxn modelId="{462702F1-1C18-4E86-99B5-7D08320B070B}" type="presParOf" srcId="{F68E0986-3E8B-41C1-957E-05D6CB42E25F}" destId="{9574BF6D-F78F-4DC4-A63C-56AB588E25AD}" srcOrd="12" destOrd="0" presId="urn:microsoft.com/office/officeart/2005/8/layout/chart3"/>
    <dgm:cxn modelId="{D1A8DDDD-6DE6-43CC-AAEB-45C50FF37AB1}" type="presParOf" srcId="{F68E0986-3E8B-41C1-957E-05D6CB42E25F}" destId="{776D7C9A-9FAC-465F-BF31-2FC0C7136009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1F6639-A9B2-45A6-AF99-8112E2F0A4A0}">
      <dsp:nvSpPr>
        <dsp:cNvPr id="0" name=""/>
        <dsp:cNvSpPr/>
      </dsp:nvSpPr>
      <dsp:spPr>
        <a:xfrm>
          <a:off x="2232249" y="360063"/>
          <a:ext cx="4634474" cy="4634474"/>
        </a:xfrm>
        <a:prstGeom prst="pie">
          <a:avLst>
            <a:gd name="adj1" fmla="val 16200000"/>
            <a:gd name="adj2" fmla="val 1928571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kern="1200" dirty="0" smtClean="0"/>
            <a:t>公司簡介</a:t>
          </a:r>
          <a:endParaRPr lang="en-US" sz="22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300" b="0" kern="1200" dirty="0" smtClean="0"/>
            <a:t>重要產品簡介和事件</a:t>
          </a:r>
          <a:endParaRPr lang="zh-TW" altLang="en-US" sz="1300" b="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300" b="0" kern="1200" dirty="0" smtClean="0"/>
            <a:t>市值</a:t>
          </a:r>
          <a:endParaRPr lang="en-US" sz="1300" b="0" kern="1200" dirty="0"/>
        </a:p>
      </dsp:txBody>
      <dsp:txXfrm>
        <a:off x="4595279" y="801441"/>
        <a:ext cx="1268963" cy="799998"/>
      </dsp:txXfrm>
    </dsp:sp>
    <dsp:sp modelId="{174D0986-D413-4BD2-9705-4117637F14B8}">
      <dsp:nvSpPr>
        <dsp:cNvPr id="0" name=""/>
        <dsp:cNvSpPr/>
      </dsp:nvSpPr>
      <dsp:spPr>
        <a:xfrm>
          <a:off x="2304253" y="576082"/>
          <a:ext cx="4634474" cy="4634474"/>
        </a:xfrm>
        <a:prstGeom prst="pie">
          <a:avLst>
            <a:gd name="adj1" fmla="val 19285716"/>
            <a:gd name="adj2" fmla="val 771428"/>
          </a:avLst>
        </a:prstGeom>
        <a:solidFill>
          <a:schemeClr val="accent3">
            <a:hueOff val="984031"/>
            <a:satOff val="-7676"/>
            <a:lumOff val="-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kern="1200" dirty="0" smtClean="0"/>
            <a:t>管理經營模式</a:t>
          </a:r>
          <a:endParaRPr lang="en-US" sz="17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300" kern="1200" dirty="0" smtClean="0"/>
            <a:t>行銷策略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SWOT</a:t>
          </a:r>
          <a:endParaRPr lang="en-US" sz="1300" kern="1200" dirty="0"/>
        </a:p>
      </dsp:txBody>
      <dsp:txXfrm>
        <a:off x="5476661" y="2231252"/>
        <a:ext cx="1346204" cy="855170"/>
      </dsp:txXfrm>
    </dsp:sp>
    <dsp:sp modelId="{C1F1112E-EADF-434E-8DB3-20F7DC240EC5}">
      <dsp:nvSpPr>
        <dsp:cNvPr id="0" name=""/>
        <dsp:cNvSpPr/>
      </dsp:nvSpPr>
      <dsp:spPr>
        <a:xfrm>
          <a:off x="2160260" y="720076"/>
          <a:ext cx="4634474" cy="4634474"/>
        </a:xfrm>
        <a:prstGeom prst="pie">
          <a:avLst>
            <a:gd name="adj1" fmla="val 771428"/>
            <a:gd name="adj2" fmla="val 3857143"/>
          </a:avLst>
        </a:prstGeom>
        <a:solidFill>
          <a:schemeClr val="accent3">
            <a:hueOff val="1968062"/>
            <a:satOff val="-1535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kern="1200" dirty="0" smtClean="0"/>
            <a:t>公司願景</a:t>
          </a:r>
          <a:endParaRPr lang="en-US" sz="2200" kern="1200" dirty="0"/>
        </a:p>
      </dsp:txBody>
      <dsp:txXfrm>
        <a:off x="5139565" y="3478692"/>
        <a:ext cx="1213791" cy="882757"/>
      </dsp:txXfrm>
    </dsp:sp>
    <dsp:sp modelId="{7BF22F86-E67C-48BF-B138-82CEAC161269}">
      <dsp:nvSpPr>
        <dsp:cNvPr id="0" name=""/>
        <dsp:cNvSpPr/>
      </dsp:nvSpPr>
      <dsp:spPr>
        <a:xfrm>
          <a:off x="1944201" y="720076"/>
          <a:ext cx="4634474" cy="4634474"/>
        </a:xfrm>
        <a:prstGeom prst="pie">
          <a:avLst>
            <a:gd name="adj1" fmla="val 3857226"/>
            <a:gd name="adj2" fmla="val 6942858"/>
          </a:avLst>
        </a:prstGeom>
        <a:solidFill>
          <a:schemeClr val="accent3">
            <a:hueOff val="2952094"/>
            <a:satOff val="-23027"/>
            <a:lumOff val="-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kern="1200" dirty="0" smtClean="0"/>
            <a:t>競爭對手</a:t>
          </a:r>
          <a:endParaRPr lang="en-US" sz="2200" kern="1200" dirty="0"/>
        </a:p>
      </dsp:txBody>
      <dsp:txXfrm>
        <a:off x="3640749" y="4361449"/>
        <a:ext cx="1241377" cy="882757"/>
      </dsp:txXfrm>
    </dsp:sp>
    <dsp:sp modelId="{E4B35535-3DE7-46A6-8D2D-C3C120C6FBA3}">
      <dsp:nvSpPr>
        <dsp:cNvPr id="0" name=""/>
        <dsp:cNvSpPr/>
      </dsp:nvSpPr>
      <dsp:spPr>
        <a:xfrm>
          <a:off x="1800207" y="648056"/>
          <a:ext cx="4634474" cy="4634474"/>
        </a:xfrm>
        <a:prstGeom prst="pie">
          <a:avLst>
            <a:gd name="adj1" fmla="val 6942858"/>
            <a:gd name="adj2" fmla="val 10028574"/>
          </a:avLst>
        </a:prstGeom>
        <a:solidFill>
          <a:schemeClr val="accent3">
            <a:hueOff val="3936125"/>
            <a:satOff val="-30703"/>
            <a:lumOff val="-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kern="1200" dirty="0" smtClean="0"/>
            <a:t>未來發展</a:t>
          </a:r>
          <a:endParaRPr lang="en-US" sz="2200" kern="1200" dirty="0"/>
        </a:p>
      </dsp:txBody>
      <dsp:txXfrm>
        <a:off x="2241586" y="3406672"/>
        <a:ext cx="1213791" cy="882757"/>
      </dsp:txXfrm>
    </dsp:sp>
    <dsp:sp modelId="{4761D417-DE81-40FF-BA03-5D27DF620D10}">
      <dsp:nvSpPr>
        <dsp:cNvPr id="0" name=""/>
        <dsp:cNvSpPr/>
      </dsp:nvSpPr>
      <dsp:spPr>
        <a:xfrm>
          <a:off x="1872227" y="504063"/>
          <a:ext cx="4634474" cy="4634474"/>
        </a:xfrm>
        <a:prstGeom prst="pie">
          <a:avLst>
            <a:gd name="adj1" fmla="val 10028574"/>
            <a:gd name="adj2" fmla="val 13114284"/>
          </a:avLst>
        </a:prstGeom>
        <a:solidFill>
          <a:schemeClr val="accent3">
            <a:hueOff val="4920156"/>
            <a:satOff val="-38378"/>
            <a:lumOff val="-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kern="1200" dirty="0" smtClean="0"/>
            <a:t>結論</a:t>
          </a:r>
          <a:endParaRPr lang="en-US" sz="2200" kern="1200" dirty="0"/>
        </a:p>
      </dsp:txBody>
      <dsp:txXfrm>
        <a:off x="1988089" y="2159232"/>
        <a:ext cx="1346204" cy="855170"/>
      </dsp:txXfrm>
    </dsp:sp>
    <dsp:sp modelId="{9574BF6D-F78F-4DC4-A63C-56AB588E25AD}">
      <dsp:nvSpPr>
        <dsp:cNvPr id="0" name=""/>
        <dsp:cNvSpPr/>
      </dsp:nvSpPr>
      <dsp:spPr>
        <a:xfrm>
          <a:off x="2088240" y="432043"/>
          <a:ext cx="4634474" cy="4634474"/>
        </a:xfrm>
        <a:prstGeom prst="pie">
          <a:avLst>
            <a:gd name="adj1" fmla="val 13114284"/>
            <a:gd name="adj2" fmla="val 16200000"/>
          </a:avLst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kern="1200" dirty="0" smtClean="0"/>
            <a:t>參考文獻</a:t>
          </a:r>
          <a:endParaRPr lang="en-US" sz="2200" kern="1200" dirty="0"/>
        </a:p>
      </dsp:txBody>
      <dsp:txXfrm>
        <a:off x="3092376" y="873421"/>
        <a:ext cx="1268963" cy="799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6361-DE5F-40B9-9DFD-67170D5418AD}" type="datetimeFigureOut">
              <a:rPr lang="zh-TW" altLang="en-US" smtClean="0"/>
              <a:pPr/>
              <a:t>2016/11/11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43A1-ED2E-4AFA-AEB3-0B06C531F5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6361-DE5F-40B9-9DFD-67170D5418AD}" type="datetimeFigureOut">
              <a:rPr lang="zh-TW" altLang="en-US" smtClean="0"/>
              <a:pPr/>
              <a:t>2016/11/11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43A1-ED2E-4AFA-AEB3-0B06C531F5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6361-DE5F-40B9-9DFD-67170D5418AD}" type="datetimeFigureOut">
              <a:rPr lang="zh-TW" altLang="en-US" smtClean="0"/>
              <a:pPr/>
              <a:t>2016/11/11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43A1-ED2E-4AFA-AEB3-0B06C531F5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6361-DE5F-40B9-9DFD-67170D5418AD}" type="datetimeFigureOut">
              <a:rPr lang="zh-TW" altLang="en-US" smtClean="0"/>
              <a:pPr/>
              <a:t>2016/11/11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43A1-ED2E-4AFA-AEB3-0B06C531F5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6361-DE5F-40B9-9DFD-67170D5418AD}" type="datetimeFigureOut">
              <a:rPr lang="zh-TW" altLang="en-US" smtClean="0"/>
              <a:pPr/>
              <a:t>2016/11/11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43A1-ED2E-4AFA-AEB3-0B06C531F5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6361-DE5F-40B9-9DFD-67170D5418AD}" type="datetimeFigureOut">
              <a:rPr lang="zh-TW" altLang="en-US" smtClean="0"/>
              <a:pPr/>
              <a:t>2016/11/11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43A1-ED2E-4AFA-AEB3-0B06C531F5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6361-DE5F-40B9-9DFD-67170D5418AD}" type="datetimeFigureOut">
              <a:rPr lang="zh-TW" altLang="en-US" smtClean="0"/>
              <a:pPr/>
              <a:t>2016/11/11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43A1-ED2E-4AFA-AEB3-0B06C531F5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6361-DE5F-40B9-9DFD-67170D5418AD}" type="datetimeFigureOut">
              <a:rPr lang="zh-TW" altLang="en-US" smtClean="0"/>
              <a:pPr/>
              <a:t>2016/11/11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43A1-ED2E-4AFA-AEB3-0B06C531F5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6361-DE5F-40B9-9DFD-67170D5418AD}" type="datetimeFigureOut">
              <a:rPr lang="zh-TW" altLang="en-US" smtClean="0"/>
              <a:pPr/>
              <a:t>2016/11/11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43A1-ED2E-4AFA-AEB3-0B06C531F5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6361-DE5F-40B9-9DFD-67170D5418AD}" type="datetimeFigureOut">
              <a:rPr lang="zh-TW" altLang="en-US" smtClean="0"/>
              <a:pPr/>
              <a:t>2016/11/11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43A1-ED2E-4AFA-AEB3-0B06C531F54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6361-DE5F-40B9-9DFD-67170D5418AD}" type="datetimeFigureOut">
              <a:rPr lang="zh-TW" altLang="en-US" smtClean="0"/>
              <a:pPr/>
              <a:t>2016/11/11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543A1-ED2E-4AFA-AEB3-0B06C531F54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E8543A1-ED2E-4AFA-AEB3-0B06C531F54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0336361-DE5F-40B9-9DFD-67170D5418AD}" type="datetimeFigureOut">
              <a:rPr lang="zh-TW" altLang="en-US" smtClean="0"/>
              <a:pPr/>
              <a:t>2016/11/11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nccur.lib.nccu.edu.tw/bitstream/140.119/35104/9/35101409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183" t="27387" r="30593" b="28111"/>
          <a:stretch/>
        </p:blipFill>
        <p:spPr>
          <a:xfrm>
            <a:off x="1165500" y="2420888"/>
            <a:ext cx="2614412" cy="304382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4664"/>
            <a:ext cx="8460432" cy="1470025"/>
          </a:xfrm>
        </p:spPr>
        <p:txBody>
          <a:bodyPr/>
          <a:lstStyle/>
          <a:p>
            <a:pPr algn="ctr"/>
            <a:r>
              <a:rPr lang="zh-TW" altLang="en-US" sz="6000" dirty="0" smtClean="0">
                <a:latin typeface="Adobe 繁黑體 Std B" pitchFamily="34" charset="-120"/>
                <a:ea typeface="Adobe 繁黑體 Std B" pitchFamily="34" charset="-120"/>
              </a:rPr>
              <a:t>期</a:t>
            </a:r>
            <a:r>
              <a:rPr lang="zh-TW" altLang="en-US" sz="6000" dirty="0" smtClean="0">
                <a:latin typeface="Adobe 繁黑體 Std B" pitchFamily="34" charset="-120"/>
                <a:ea typeface="Adobe 繁黑體 Std B" pitchFamily="34" charset="-120"/>
              </a:rPr>
              <a:t>中作業</a:t>
            </a:r>
            <a:endParaRPr lang="zh-TW" altLang="en-US" sz="60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99992" y="242088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zh-TW" altLang="en-US" sz="2000" dirty="0" smtClean="0">
              <a:solidFill>
                <a:schemeClr val="tx1">
                  <a:lumMod val="90000"/>
                  <a:lumOff val="1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班級：晶片三甲</a:t>
            </a:r>
            <a:endParaRPr lang="en-US" altLang="zh-TW" sz="2000" dirty="0" smtClean="0">
              <a:solidFill>
                <a:schemeClr val="tx1">
                  <a:lumMod val="90000"/>
                  <a:lumOff val="1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座</a:t>
            </a:r>
            <a:r>
              <a:rPr lang="zh-TW" alt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號：</a:t>
            </a:r>
            <a:r>
              <a:rPr lang="en-US" altLang="zh-TW" sz="2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4A337007</a:t>
            </a: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姓名：陳穎杰</a:t>
            </a:r>
            <a:endParaRPr lang="zh-TW" altLang="en-US" sz="2000" dirty="0" smtClean="0">
              <a:solidFill>
                <a:schemeClr val="tx1">
                  <a:lumMod val="90000"/>
                  <a:lumOff val="1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60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5656" y="764704"/>
            <a:ext cx="6480720" cy="3960440"/>
          </a:xfrm>
        </p:spPr>
        <p:txBody>
          <a:bodyPr/>
          <a:lstStyle/>
          <a:p>
            <a:pPr algn="ctr"/>
            <a:r>
              <a:rPr lang="en-US" altLang="zh-TW" sz="5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Apple Watch</a:t>
            </a:r>
            <a:endParaRPr lang="zh-TW" altLang="en-US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043608" y="3356992"/>
            <a:ext cx="6480720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043608" y="2897560"/>
            <a:ext cx="6480720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TW" sz="2000" dirty="0" smtClean="0"/>
              <a:t>https://www.youtube.com/watch?v=YZDTfaX0_KU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63360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3752"/>
            <a:ext cx="8460432" cy="1143000"/>
          </a:xfrm>
        </p:spPr>
        <p:txBody>
          <a:bodyPr/>
          <a:lstStyle/>
          <a:p>
            <a:pPr algn="ctr"/>
            <a:r>
              <a:rPr lang="zh-TW" altLang="en-US" sz="4000" dirty="0">
                <a:latin typeface="Adobe 繁黑體 Std B" pitchFamily="34" charset="-120"/>
                <a:ea typeface="Adobe 繁黑體 Std B" pitchFamily="34" charset="-120"/>
              </a:rPr>
              <a:t>市值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249288"/>
            <a:ext cx="7931224" cy="5348064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2010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月，蘋果公司市值超過微軟，成為全球市值最高的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IT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企業。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2011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日周二紐約股市盤中，蘋果市值一度達到世界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第一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超越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美國石油巨頭埃克森美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孚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直到該周四埃克森美孚才重新奪回市值第一的名號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從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2012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月起，蘋果便以超過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5200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億美元的市值穩坐第一的位置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solidFill>
                  <a:srgbClr val="696969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>
                <a:solidFill>
                  <a:srgbClr val="696969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1900" dirty="0" smtClean="0">
                <a:solidFill>
                  <a:srgbClr val="696969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1900" dirty="0">
                <a:solidFill>
                  <a:srgbClr val="696969"/>
                </a:solidFill>
                <a:latin typeface="標楷體" pitchFamily="65" charset="-120"/>
                <a:ea typeface="標楷體" pitchFamily="65" charset="-120"/>
              </a:rPr>
              <a:t>月中旬時達到</a:t>
            </a:r>
            <a:r>
              <a:rPr lang="en-US" altLang="zh-TW" sz="1900" dirty="0">
                <a:solidFill>
                  <a:srgbClr val="696969"/>
                </a:solidFill>
                <a:latin typeface="標楷體" pitchFamily="65" charset="-120"/>
                <a:ea typeface="標楷體" pitchFamily="65" charset="-120"/>
              </a:rPr>
              <a:t>5660</a:t>
            </a:r>
            <a:r>
              <a:rPr lang="zh-TW" altLang="en-US" sz="1900" dirty="0">
                <a:solidFill>
                  <a:srgbClr val="696969"/>
                </a:solidFill>
                <a:latin typeface="標楷體" pitchFamily="65" charset="-120"/>
                <a:ea typeface="標楷體" pitchFamily="65" charset="-120"/>
              </a:rPr>
              <a:t>億美元，股票再度超過</a:t>
            </a:r>
            <a:r>
              <a:rPr lang="en-US" altLang="zh-TW" sz="1900" dirty="0">
                <a:solidFill>
                  <a:srgbClr val="696969"/>
                </a:solidFill>
                <a:latin typeface="標楷體" pitchFamily="65" charset="-120"/>
                <a:ea typeface="標楷體" pitchFamily="65" charset="-120"/>
              </a:rPr>
              <a:t>600</a:t>
            </a:r>
            <a:r>
              <a:rPr lang="zh-TW" altLang="en-US" sz="1900" dirty="0">
                <a:solidFill>
                  <a:srgbClr val="696969"/>
                </a:solidFill>
                <a:latin typeface="標楷體" pitchFamily="65" charset="-120"/>
                <a:ea typeface="標楷體" pitchFamily="65" charset="-120"/>
              </a:rPr>
              <a:t>美元</a:t>
            </a:r>
            <a:r>
              <a:rPr lang="zh-TW" altLang="en-US" sz="1900" dirty="0" smtClean="0">
                <a:solidFill>
                  <a:srgbClr val="696969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1900" dirty="0">
                <a:solidFill>
                  <a:srgbClr val="696969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1900" dirty="0" smtClean="0">
                <a:solidFill>
                  <a:srgbClr val="696969"/>
                </a:solidFill>
                <a:latin typeface="標楷體" pitchFamily="65" charset="-120"/>
                <a:ea typeface="標楷體" pitchFamily="65" charset="-120"/>
              </a:rPr>
              <a:t>月中旬</a:t>
            </a:r>
            <a:r>
              <a:rPr lang="zh-TW" altLang="en-US" sz="1900" dirty="0">
                <a:solidFill>
                  <a:srgbClr val="696969"/>
                </a:solidFill>
                <a:latin typeface="標楷體" pitchFamily="65" charset="-120"/>
                <a:ea typeface="標楷體" pitchFamily="65" charset="-120"/>
              </a:rPr>
              <a:t>市值衝到</a:t>
            </a:r>
            <a:r>
              <a:rPr lang="en-US" altLang="zh-TW" sz="1900" dirty="0">
                <a:solidFill>
                  <a:srgbClr val="696969"/>
                </a:solidFill>
                <a:latin typeface="標楷體" pitchFamily="65" charset="-120"/>
                <a:ea typeface="標楷體" pitchFamily="65" charset="-120"/>
              </a:rPr>
              <a:t>6075</a:t>
            </a:r>
            <a:r>
              <a:rPr lang="zh-TW" altLang="en-US" sz="1900" dirty="0">
                <a:solidFill>
                  <a:srgbClr val="696969"/>
                </a:solidFill>
                <a:latin typeface="標楷體" pitchFamily="65" charset="-120"/>
                <a:ea typeface="標楷體" pitchFamily="65" charset="-120"/>
              </a:rPr>
              <a:t>億</a:t>
            </a:r>
            <a:r>
              <a:rPr lang="zh-TW" altLang="en-US" sz="1900" dirty="0" smtClean="0">
                <a:solidFill>
                  <a:srgbClr val="696969"/>
                </a:solidFill>
                <a:latin typeface="標楷體" pitchFamily="65" charset="-120"/>
                <a:ea typeface="標楷體" pitchFamily="65" charset="-120"/>
              </a:rPr>
              <a:t>美元，</a:t>
            </a:r>
            <a:r>
              <a:rPr lang="en-US" altLang="zh-TW" sz="1900" dirty="0" smtClean="0">
                <a:solidFill>
                  <a:srgbClr val="696969"/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1900" dirty="0">
                <a:solidFill>
                  <a:srgbClr val="696969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1900" dirty="0">
                <a:solidFill>
                  <a:srgbClr val="696969"/>
                </a:solidFill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en-US" sz="1900" dirty="0">
                <a:solidFill>
                  <a:srgbClr val="696969"/>
                </a:solidFill>
                <a:latin typeface="標楷體" pitchFamily="65" charset="-120"/>
                <a:ea typeface="標楷體" pitchFamily="65" charset="-120"/>
              </a:rPr>
              <a:t>日，蘋果公司股價正式飆破</a:t>
            </a:r>
            <a:r>
              <a:rPr lang="en-US" altLang="zh-TW" sz="1900" dirty="0">
                <a:solidFill>
                  <a:srgbClr val="696969"/>
                </a:solidFill>
                <a:latin typeface="標楷體" pitchFamily="65" charset="-120"/>
                <a:ea typeface="標楷體" pitchFamily="65" charset="-120"/>
              </a:rPr>
              <a:t>700</a:t>
            </a:r>
            <a:r>
              <a:rPr lang="zh-TW" altLang="en-US" sz="1900" dirty="0">
                <a:solidFill>
                  <a:srgbClr val="696969"/>
                </a:solidFill>
                <a:latin typeface="標楷體" pitchFamily="65" charset="-120"/>
                <a:ea typeface="標楷體" pitchFamily="65" charset="-120"/>
              </a:rPr>
              <a:t>美元</a:t>
            </a:r>
            <a:r>
              <a:rPr lang="zh-TW" altLang="en-US" sz="1900" dirty="0" smtClean="0">
                <a:solidFill>
                  <a:srgbClr val="696969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1900" dirty="0">
                <a:solidFill>
                  <a:srgbClr val="696969"/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1900" dirty="0">
                <a:solidFill>
                  <a:srgbClr val="696969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1900" dirty="0">
                <a:solidFill>
                  <a:srgbClr val="696969"/>
                </a:solidFill>
                <a:latin typeface="標楷體" pitchFamily="65" charset="-120"/>
                <a:ea typeface="標楷體" pitchFamily="65" charset="-120"/>
              </a:rPr>
              <a:t>19</a:t>
            </a:r>
            <a:r>
              <a:rPr lang="zh-TW" altLang="en-US" sz="1900" dirty="0">
                <a:solidFill>
                  <a:srgbClr val="696969"/>
                </a:solidFill>
                <a:latin typeface="標楷體" pitchFamily="65" charset="-120"/>
                <a:ea typeface="標楷體" pitchFamily="65" charset="-120"/>
              </a:rPr>
              <a:t>日，蘋果公司股價達到歷史最高的</a:t>
            </a:r>
            <a:r>
              <a:rPr lang="en-US" altLang="zh-TW" sz="1900" dirty="0">
                <a:solidFill>
                  <a:srgbClr val="696969"/>
                </a:solidFill>
                <a:latin typeface="標楷體" pitchFamily="65" charset="-120"/>
                <a:ea typeface="標楷體" pitchFamily="65" charset="-120"/>
              </a:rPr>
              <a:t>705.07</a:t>
            </a:r>
            <a:r>
              <a:rPr lang="zh-TW" altLang="en-US" sz="1900" dirty="0">
                <a:solidFill>
                  <a:srgbClr val="696969"/>
                </a:solidFill>
                <a:latin typeface="標楷體" pitchFamily="65" charset="-120"/>
                <a:ea typeface="標楷體" pitchFamily="65" charset="-120"/>
              </a:rPr>
              <a:t>美元，之後開始逐漸回落，但目前股價和市值趨於穩定，市值重新升至第一</a:t>
            </a:r>
            <a:r>
              <a:rPr lang="zh-TW" altLang="en-US" sz="1900" dirty="0" smtClean="0">
                <a:solidFill>
                  <a:srgbClr val="696969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dirty="0" smtClean="0">
                <a:solidFill>
                  <a:srgbClr val="696969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en-US" altLang="zh-TW" dirty="0" smtClean="0">
              <a:solidFill>
                <a:srgbClr val="696969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2013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日，美國品牌顧問公司</a:t>
            </a:r>
            <a:r>
              <a:rPr lang="en-US" altLang="zh-TW" sz="2400" b="1" dirty="0" err="1">
                <a:latin typeface="標楷體" pitchFamily="65" charset="-120"/>
                <a:ea typeface="標楷體" pitchFamily="65" charset="-120"/>
              </a:rPr>
              <a:t>Interbrand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公布「</a:t>
            </a:r>
            <a:r>
              <a:rPr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2013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年全球百大最有價值品牌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」排行榜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，第一名即是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蘋果公司（</a:t>
            </a:r>
            <a:r>
              <a:rPr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Apple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9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讓穩</a:t>
            </a:r>
            <a:r>
              <a:rPr lang="zh-TW" altLang="en-US" sz="1900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坐榜首十四年的可口可樂（</a:t>
            </a:r>
            <a:r>
              <a:rPr lang="en-US" altLang="zh-TW" sz="1900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Coca Cola</a:t>
            </a:r>
            <a:r>
              <a:rPr lang="zh-TW" altLang="en-US" sz="1900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）首度跌至</a:t>
            </a:r>
            <a:r>
              <a:rPr lang="zh-TW" altLang="en-US" sz="19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第三，去年亞軍是蘋果公司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None/>
            </a:pP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2014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26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日，據華爾街日報報導，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蘋果公司市值超過</a:t>
            </a:r>
            <a:r>
              <a:rPr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7000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億美元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，再創歷史新高，成為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世界上股票市值最高的公司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7387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8460432" cy="1143000"/>
          </a:xfrm>
        </p:spPr>
        <p:txBody>
          <a:bodyPr/>
          <a:lstStyle/>
          <a:p>
            <a:pPr algn="ctr"/>
            <a:r>
              <a:rPr lang="zh-TW" altLang="en-US" dirty="0" smtClean="0">
                <a:ea typeface="Adobe 繁黑體 Std B"/>
              </a:rPr>
              <a:t>管理經營模式</a:t>
            </a:r>
            <a:endParaRPr lang="zh-TW" altLang="en-US" dirty="0">
              <a:ea typeface="Adobe 繁黑體 Std B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與競爭對手合作</a:t>
            </a: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開發亮麗性感的產品</a:t>
            </a: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變革原始的商業規劃，樹立新的發展藍圖</a:t>
            </a: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開創新的解決方案來逾越看似不可逾越的障礙 </a:t>
            </a: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主動告訴消費者他們需要什麼，不能消極地等待消費者的資訊回饋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連點成面 </a:t>
            </a: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員工雇傭標準不能千篇一律 </a:t>
            </a: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鼓勵別人以不同的方式思考</a:t>
            </a: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使產品簡單化</a:t>
            </a: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銷售的是夢想，而不僅僅是產品</a:t>
            </a:r>
            <a:r>
              <a:rPr lang="zh-TW" altLang="en-US" dirty="0" smtClean="0"/>
              <a:t> 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8460432" cy="1143000"/>
          </a:xfrm>
        </p:spPr>
        <p:txBody>
          <a:bodyPr/>
          <a:lstStyle/>
          <a:p>
            <a:pPr algn="ctr"/>
            <a:r>
              <a:rPr lang="zh-TW" altLang="en-US" dirty="0" smtClean="0">
                <a:ea typeface="Adobe 繁黑體 Std B"/>
              </a:rPr>
              <a:t>行銷策略</a:t>
            </a:r>
            <a:endParaRPr lang="zh-TW" altLang="en-US" dirty="0">
              <a:ea typeface="Adobe 繁黑體 Std B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0" y="1628800"/>
            <a:ext cx="8503920" cy="4392488"/>
          </a:xfrm>
        </p:spPr>
        <p:txBody>
          <a:bodyPr anchor="ctr" anchorCtr="0">
            <a:normAutofit fontScale="62500" lnSpcReduction="20000"/>
          </a:bodyPr>
          <a:lstStyle/>
          <a:p>
            <a:pPr marL="720000" indent="-720000">
              <a:lnSpc>
                <a:spcPts val="2700"/>
              </a:lnSpc>
              <a:spcBef>
                <a:spcPts val="500"/>
              </a:spcBef>
              <a:buNone/>
            </a:pPr>
            <a:r>
              <a:rPr lang="zh-TW" altLang="en-US" sz="2900" b="1" kern="1000" dirty="0" smtClean="0">
                <a:latin typeface="標楷體" pitchFamily="65" charset="-120"/>
                <a:ea typeface="標楷體" pitchFamily="65" charset="-120"/>
              </a:rPr>
              <a:t>品牌行銷： 蘋果是有史以來品牌行銷最成功的公司之一，它已令人驚艷的獨特造型風 格、以及優良的服務品質，成功的打出了屬於自己的品牌行銷，到目前為止也前 無來者的例子。固然是因為蘋果在 </a:t>
            </a:r>
            <a:r>
              <a:rPr lang="en-US" altLang="zh-TW" sz="2900" b="1" kern="1000" dirty="0" smtClean="0">
                <a:latin typeface="標楷體" pitchFamily="65" charset="-120"/>
                <a:ea typeface="標楷體" pitchFamily="65" charset="-120"/>
              </a:rPr>
              <a:t>1970 </a:t>
            </a:r>
            <a:r>
              <a:rPr lang="zh-TW" altLang="en-US" sz="2900" b="1" kern="1000" dirty="0" smtClean="0">
                <a:latin typeface="標楷體" pitchFamily="65" charset="-120"/>
                <a:ea typeface="標楷體" pitchFamily="65" charset="-120"/>
              </a:rPr>
              <a:t>年代末期之後經過幾次修改，已經成為 創新、個人風格、生產力、以及未來感的象徵，蘋果在這段時間之中的努力，也 一直沒有辜負品牌在這方面帶給使用者的心理滿足，以及對於科技的需求。</a:t>
            </a:r>
            <a:endParaRPr lang="en-US" altLang="zh-TW" sz="2900" b="1" kern="1000" dirty="0" smtClean="0">
              <a:latin typeface="標楷體" pitchFamily="65" charset="-120"/>
              <a:ea typeface="標楷體" pitchFamily="65" charset="-120"/>
            </a:endParaRPr>
          </a:p>
          <a:p>
            <a:pPr marL="720000" indent="-720000">
              <a:lnSpc>
                <a:spcPts val="2700"/>
              </a:lnSpc>
              <a:spcBef>
                <a:spcPts val="500"/>
              </a:spcBef>
              <a:buNone/>
            </a:pPr>
            <a:r>
              <a:rPr lang="zh-TW" altLang="en-US" sz="2900" b="1" kern="1000" dirty="0" smtClean="0">
                <a:latin typeface="標楷體" pitchFamily="65" charset="-120"/>
                <a:ea typeface="標楷體" pitchFamily="65" charset="-120"/>
              </a:rPr>
              <a:t>產品行銷： 在 </a:t>
            </a:r>
            <a:r>
              <a:rPr lang="en-US" altLang="zh-TW" sz="2900" b="1" kern="1000" dirty="0" smtClean="0">
                <a:latin typeface="標楷體" pitchFamily="65" charset="-120"/>
                <a:ea typeface="標楷體" pitchFamily="65" charset="-120"/>
              </a:rPr>
              <a:t>1998 </a:t>
            </a:r>
            <a:r>
              <a:rPr lang="zh-TW" altLang="en-US" sz="2900" b="1" kern="1000" dirty="0" smtClean="0">
                <a:latin typeface="標楷體" pitchFamily="65" charset="-120"/>
                <a:ea typeface="標楷體" pitchFamily="65" charset="-120"/>
              </a:rPr>
              <a:t>年之前，其實蘋果在產品行銷，有效發揮的空間是非常有限的。到後來在賈伯斯的領導，以及首席設計師的整體規劃之下，先後為了商標和產品外觀，而做了和以往不同的風格，重新開始定位產品本身的設計和價值。在賈伯斯 開始重整整體行銷策略之前，蘋果的品牌行銷和產品行銷一直是處於各自為政的 狀態。這種對於簡約的強烈意識與大膽表現，催生出獨樹一格的產品， 成功的打出產品的行銷。 </a:t>
            </a:r>
          </a:p>
          <a:p>
            <a:pPr>
              <a:lnSpc>
                <a:spcPts val="2500"/>
              </a:lnSpc>
              <a:spcBef>
                <a:spcPts val="500"/>
              </a:spcBef>
            </a:pPr>
            <a:endParaRPr lang="zh-TW" altLang="en-US" kern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8460432" cy="850106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 smtClean="0">
                <a:latin typeface="Adobe 繁黑體 Std B"/>
                <a:ea typeface="Adobe 繁黑體 Std B"/>
              </a:rPr>
              <a:t>SWOT</a:t>
            </a:r>
            <a:endParaRPr lang="zh-TW" altLang="en-US" dirty="0">
              <a:latin typeface="Adobe 繁黑體 Std B"/>
              <a:ea typeface="Adobe 繁黑體 Std B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quarter" idx="1"/>
          </p:nvPr>
        </p:nvGraphicFramePr>
        <p:xfrm>
          <a:off x="51205" y="1392088"/>
          <a:ext cx="8388424" cy="5517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3247"/>
                <a:gridCol w="4105177"/>
              </a:tblGrid>
              <a:tr h="57199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b="1" dirty="0" smtClean="0">
                          <a:latin typeface="標楷體" pitchFamily="65" charset="-120"/>
                          <a:ea typeface="標楷體" pitchFamily="65" charset="-120"/>
                        </a:rPr>
                        <a:t>優勢</a:t>
                      </a:r>
                      <a:r>
                        <a:rPr lang="en-US" altLang="zh-TW" sz="3000" b="1" dirty="0" smtClean="0">
                          <a:latin typeface="標楷體" pitchFamily="65" charset="-120"/>
                          <a:ea typeface="標楷體" pitchFamily="65" charset="-120"/>
                        </a:rPr>
                        <a:t>(Strengths) </a:t>
                      </a:r>
                      <a:endParaRPr lang="zh-TW" altLang="en-US" sz="3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b="1" dirty="0" smtClean="0">
                          <a:latin typeface="標楷體" pitchFamily="65" charset="-120"/>
                          <a:ea typeface="標楷體" pitchFamily="65" charset="-120"/>
                        </a:rPr>
                        <a:t>劣勢</a:t>
                      </a:r>
                      <a:r>
                        <a:rPr lang="en-US" altLang="zh-TW" sz="3000" b="1" dirty="0" smtClean="0">
                          <a:latin typeface="標楷體" pitchFamily="65" charset="-120"/>
                          <a:ea typeface="標楷體" pitchFamily="65" charset="-120"/>
                        </a:rPr>
                        <a:t>(Weaknesses)</a:t>
                      </a:r>
                      <a:endParaRPr lang="zh-TW" altLang="en-US" sz="3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243093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zh-TW" altLang="en-US" b="1" dirty="0" smtClean="0">
                          <a:latin typeface="標楷體" pitchFamily="65" charset="-120"/>
                          <a:ea typeface="標楷體" pitchFamily="65" charset="-120"/>
                        </a:rPr>
                        <a:t>產品與生活結合，貼近使用者。 </a:t>
                      </a:r>
                      <a:endParaRPr lang="en-US" altLang="zh-TW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zh-TW" altLang="en-US" b="1" dirty="0" smtClean="0">
                          <a:latin typeface="標楷體" pitchFamily="65" charset="-120"/>
                          <a:ea typeface="標楷體" pitchFamily="65" charset="-120"/>
                        </a:rPr>
                        <a:t>產品外形極簡時尚，顏色多樣化。 </a:t>
                      </a:r>
                      <a:endParaRPr lang="en-US" altLang="zh-TW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zh-TW" altLang="en-US" b="1" dirty="0" smtClean="0">
                          <a:latin typeface="標楷體" pitchFamily="65" charset="-120"/>
                          <a:ea typeface="標楷體" pitchFamily="65" charset="-120"/>
                        </a:rPr>
                        <a:t>產品操作介面簡易，一次上手。 </a:t>
                      </a:r>
                      <a:endParaRPr lang="en-US" altLang="zh-TW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zh-TW" altLang="en-US" b="1" dirty="0" smtClean="0">
                          <a:latin typeface="標楷體" pitchFamily="65" charset="-120"/>
                          <a:ea typeface="標楷體" pitchFamily="65" charset="-120"/>
                        </a:rPr>
                        <a:t>吸收其他科技的經驗，發揮到極致。</a:t>
                      </a:r>
                      <a:endParaRPr lang="en-US" altLang="zh-TW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zh-TW" altLang="en-US" b="1" dirty="0" smtClean="0">
                          <a:latin typeface="標楷體" pitchFamily="65" charset="-120"/>
                          <a:ea typeface="標楷體" pitchFamily="65" charset="-120"/>
                        </a:rPr>
                        <a:t>堅持風格，吸引固定客群。 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zh-TW" altLang="en-US" b="1" dirty="0" smtClean="0">
                          <a:latin typeface="標楷體" pitchFamily="65" charset="-120"/>
                          <a:ea typeface="標楷體" pitchFamily="65" charset="-120"/>
                        </a:rPr>
                        <a:t>價格偏高，無法滿足不能接受高價位</a:t>
                      </a:r>
                      <a:r>
                        <a:rPr lang="en-US" altLang="zh-TW" b="1" dirty="0" smtClean="0">
                          <a:latin typeface="標楷體" pitchFamily="65" charset="-120"/>
                          <a:ea typeface="標楷體" pitchFamily="65" charset="-120"/>
                        </a:rPr>
                        <a:t/>
                      </a:r>
                      <a:br>
                        <a:rPr lang="en-US" altLang="zh-TW" b="1" dirty="0" smtClean="0"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zh-TW" altLang="en-US" b="1" dirty="0" smtClean="0">
                          <a:latin typeface="標楷體" pitchFamily="65" charset="-120"/>
                          <a:ea typeface="標楷體" pitchFamily="65" charset="-120"/>
                        </a:rPr>
                        <a:t> 的顧客。 </a:t>
                      </a:r>
                      <a:endParaRPr lang="en-US" altLang="zh-TW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zh-TW" altLang="en-US" b="1" dirty="0" smtClean="0">
                          <a:latin typeface="標楷體" pitchFamily="65" charset="-120"/>
                          <a:ea typeface="標楷體" pitchFamily="65" charset="-120"/>
                        </a:rPr>
                        <a:t>電腦軟體過於封閉。 </a:t>
                      </a:r>
                      <a:endParaRPr lang="en-US" altLang="zh-TW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zh-TW" altLang="en-US" b="1" dirty="0" smtClean="0">
                          <a:latin typeface="標楷體" pitchFamily="65" charset="-120"/>
                          <a:ea typeface="標楷體" pitchFamily="65" charset="-120"/>
                        </a:rPr>
                        <a:t>所設立的購買據點較少。 </a:t>
                      </a:r>
                      <a:endParaRPr lang="en-US" altLang="zh-TW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zh-TW" altLang="en-US" b="1" dirty="0" smtClean="0">
                          <a:latin typeface="標楷體" pitchFamily="65" charset="-120"/>
                          <a:ea typeface="標楷體" pitchFamily="65" charset="-120"/>
                        </a:rPr>
                        <a:t>程式方面的支援有點少，主要是大部</a:t>
                      </a:r>
                      <a:r>
                        <a:rPr lang="en-US" altLang="zh-TW" b="1" dirty="0" smtClean="0">
                          <a:latin typeface="標楷體" pitchFamily="65" charset="-120"/>
                          <a:ea typeface="標楷體" pitchFamily="65" charset="-120"/>
                        </a:rPr>
                        <a:t/>
                      </a:r>
                      <a:br>
                        <a:rPr lang="en-US" altLang="zh-TW" b="1" dirty="0" smtClean="0"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zh-TW" altLang="en-US" b="1" dirty="0" smtClean="0">
                          <a:latin typeface="標楷體" pitchFamily="65" charset="-120"/>
                          <a:ea typeface="標楷體" pitchFamily="65" charset="-120"/>
                        </a:rPr>
                        <a:t> 份支援</a:t>
                      </a:r>
                      <a:r>
                        <a:rPr lang="en-US" altLang="zh-TW" b="1" dirty="0" smtClean="0">
                          <a:latin typeface="標楷體" pitchFamily="65" charset="-120"/>
                          <a:ea typeface="標楷體" pitchFamily="65" charset="-120"/>
                        </a:rPr>
                        <a:t>windows </a:t>
                      </a:r>
                      <a:r>
                        <a:rPr lang="zh-TW" altLang="en-US" b="1" dirty="0" smtClean="0">
                          <a:latin typeface="標楷體" pitchFamily="65" charset="-120"/>
                          <a:ea typeface="標楷體" pitchFamily="65" charset="-120"/>
                        </a:rPr>
                        <a:t>的程式都不支援其他，</a:t>
                      </a:r>
                      <a:r>
                        <a:rPr lang="en-US" altLang="zh-TW" b="1" dirty="0" smtClean="0">
                          <a:latin typeface="標楷體" pitchFamily="65" charset="-120"/>
                          <a:ea typeface="標楷體" pitchFamily="65" charset="-120"/>
                        </a:rPr>
                        <a:t/>
                      </a:r>
                      <a:br>
                        <a:rPr lang="en-US" altLang="zh-TW" b="1" dirty="0" smtClean="0"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zh-TW" altLang="en-US" b="1" dirty="0" smtClean="0">
                          <a:latin typeface="標楷體" pitchFamily="65" charset="-120"/>
                          <a:ea typeface="標楷體" pitchFamily="65" charset="-120"/>
                        </a:rPr>
                        <a:t> 這點也讓大部份的蘋果電腦使用者大</a:t>
                      </a:r>
                      <a:r>
                        <a:rPr lang="en-US" altLang="zh-TW" b="1" dirty="0" smtClean="0">
                          <a:latin typeface="標楷體" pitchFamily="65" charset="-120"/>
                          <a:ea typeface="標楷體" pitchFamily="65" charset="-120"/>
                        </a:rPr>
                        <a:t/>
                      </a:r>
                      <a:br>
                        <a:rPr lang="en-US" altLang="zh-TW" b="1" dirty="0" smtClean="0"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zh-TW" altLang="en-US" b="1" dirty="0" smtClean="0">
                          <a:latin typeface="標楷體" pitchFamily="65" charset="-120"/>
                          <a:ea typeface="標楷體" pitchFamily="65" charset="-120"/>
                        </a:rPr>
                        <a:t> 傷腦筋。 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571995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3000" b="1" kern="1200" dirty="0" smtClean="0">
                          <a:solidFill>
                            <a:schemeClr val="lt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機會</a:t>
                      </a:r>
                      <a:r>
                        <a:rPr kumimoji="0" lang="en-US" altLang="zh-TW" sz="3000" b="1" kern="1200" dirty="0" smtClean="0">
                          <a:solidFill>
                            <a:schemeClr val="lt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(Opportunities)</a:t>
                      </a:r>
                      <a:endParaRPr kumimoji="0" lang="zh-TW" altLang="en-US" sz="3000" b="1" kern="1200" dirty="0">
                        <a:solidFill>
                          <a:schemeClr val="lt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3000" b="1" kern="1200" dirty="0" smtClean="0">
                          <a:solidFill>
                            <a:schemeClr val="lt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威脅</a:t>
                      </a:r>
                      <a:r>
                        <a:rPr kumimoji="0" lang="en-US" altLang="zh-TW" sz="3000" b="1" kern="1200" dirty="0" smtClean="0">
                          <a:solidFill>
                            <a:schemeClr val="lt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(Threats)</a:t>
                      </a:r>
                      <a:endParaRPr kumimoji="0" lang="zh-TW" altLang="en-US" sz="3000" b="1" kern="1200" dirty="0">
                        <a:solidFill>
                          <a:schemeClr val="lt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94230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zh-TW" altLang="en-US" b="1" dirty="0" smtClean="0">
                          <a:latin typeface="標楷體" pitchFamily="65" charset="-120"/>
                          <a:ea typeface="標楷體" pitchFamily="65" charset="-120"/>
                        </a:rPr>
                        <a:t>消費群年輕化，消費能力強。 </a:t>
                      </a:r>
                      <a:endParaRPr lang="en-US" altLang="zh-TW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zh-TW" altLang="en-US" b="1" dirty="0" smtClean="0">
                          <a:latin typeface="標楷體" pitchFamily="65" charset="-120"/>
                          <a:ea typeface="標楷體" pitchFamily="65" charset="-120"/>
                        </a:rPr>
                        <a:t>產品附加價值高。 </a:t>
                      </a:r>
                      <a:endParaRPr lang="en-US" altLang="zh-TW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zh-TW" altLang="en-US" b="1" dirty="0" smtClean="0">
                          <a:latin typeface="標楷體" pitchFamily="65" charset="-120"/>
                          <a:ea typeface="標楷體" pitchFamily="65" charset="-120"/>
                        </a:rPr>
                        <a:t>可提供消費者所滿意的售後服務。</a:t>
                      </a:r>
                      <a:endParaRPr lang="en-US" altLang="zh-TW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zh-TW" altLang="en-US" b="1" dirty="0" smtClean="0">
                          <a:latin typeface="標楷體" pitchFamily="65" charset="-120"/>
                          <a:ea typeface="標楷體" pitchFamily="65" charset="-120"/>
                        </a:rPr>
                        <a:t>電子產品的新革命。 </a:t>
                      </a:r>
                      <a:endParaRPr lang="en-US" altLang="zh-TW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zh-TW" altLang="en-US" b="1" dirty="0" smtClean="0">
                          <a:latin typeface="標楷體" pitchFamily="65" charset="-120"/>
                          <a:ea typeface="標楷體" pitchFamily="65" charset="-120"/>
                        </a:rPr>
                        <a:t>海外市場的擴大。 </a:t>
                      </a:r>
                      <a:endParaRPr lang="en-US" altLang="zh-TW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zh-TW" altLang="en-US" b="1" dirty="0" smtClean="0">
                          <a:latin typeface="標楷體" pitchFamily="65" charset="-120"/>
                          <a:ea typeface="標楷體" pitchFamily="65" charset="-120"/>
                        </a:rPr>
                        <a:t>降低成本，改善程式支援其他系統。 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zh-TW" altLang="en-US" b="1" dirty="0" smtClean="0">
                          <a:latin typeface="標楷體" pitchFamily="65" charset="-120"/>
                          <a:ea typeface="標楷體" pitchFamily="65" charset="-120"/>
                        </a:rPr>
                        <a:t> 其他企業削價競爭激烈。 </a:t>
                      </a:r>
                      <a:endParaRPr lang="en-US" altLang="zh-TW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zh-TW" altLang="en-US" b="1" dirty="0" smtClean="0">
                          <a:latin typeface="標楷體" pitchFamily="65" charset="-120"/>
                          <a:ea typeface="標楷體" pitchFamily="65" charset="-120"/>
                        </a:rPr>
                        <a:t>其他業者爭相模仿，消費者有其他選</a:t>
                      </a:r>
                      <a:r>
                        <a:rPr lang="en-US" altLang="zh-TW" b="1" dirty="0" smtClean="0">
                          <a:latin typeface="標楷體" pitchFamily="65" charset="-120"/>
                          <a:ea typeface="標楷體" pitchFamily="65" charset="-120"/>
                        </a:rPr>
                        <a:t/>
                      </a:r>
                      <a:br>
                        <a:rPr lang="en-US" altLang="zh-TW" b="1" dirty="0" smtClean="0"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zh-TW" altLang="en-US" b="1" dirty="0" smtClean="0">
                          <a:latin typeface="標楷體" pitchFamily="65" charset="-120"/>
                          <a:ea typeface="標楷體" pitchFamily="65" charset="-120"/>
                        </a:rPr>
                        <a:t> 擇，客群相對流失。 </a:t>
                      </a:r>
                      <a:endParaRPr lang="en-US" altLang="zh-TW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zh-TW" altLang="en-US" b="1" dirty="0" smtClean="0">
                          <a:latin typeface="標楷體" pitchFamily="65" charset="-120"/>
                          <a:ea typeface="標楷體" pitchFamily="65" charset="-120"/>
                        </a:rPr>
                        <a:t>金融海嘯影響部份客群的消費能力。 </a:t>
                      </a:r>
                      <a:endParaRPr lang="en-US" altLang="zh-TW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zh-TW" altLang="en-US" b="1" dirty="0" smtClean="0">
                          <a:latin typeface="標楷體" pitchFamily="65" charset="-120"/>
                          <a:ea typeface="標楷體" pitchFamily="65" charset="-120"/>
                        </a:rPr>
                        <a:t>消費者對於音樂專利權的認知。 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7011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8460432" cy="1143000"/>
          </a:xfrm>
        </p:spPr>
        <p:txBody>
          <a:bodyPr/>
          <a:lstStyle/>
          <a:p>
            <a:pPr algn="ctr"/>
            <a:r>
              <a:rPr lang="zh-TW" altLang="en-US" dirty="0" smtClean="0">
                <a:ea typeface="Adobe 繁黑體 Std B"/>
              </a:rPr>
              <a:t>公司願景</a:t>
            </a:r>
            <a:endParaRPr lang="zh-TW" altLang="en-US" dirty="0">
              <a:ea typeface="Adobe 繁黑體 Std B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蘋果電腦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CEO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賈伯斯勾勒出「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打造一部一般人都能使用的電腦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」的願景，深信小小的一部蘋果電腦就足以讓世界更美好，讓許多人生活更豐富。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這個願景簡易、清晰且吸引人，雖然蘋果公司的走道上沒有張貼願景宣言，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但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每個員工都深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植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於心中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每當迷失了方向，賈伯斯就會指引他們再度聚焦在願景上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307920"/>
            <a:ext cx="1987354" cy="233062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307920"/>
            <a:ext cx="1806686" cy="233062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504" y="4307920"/>
            <a:ext cx="1825187" cy="23306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755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24544" y="332656"/>
            <a:ext cx="8460432" cy="1143000"/>
          </a:xfrm>
        </p:spPr>
        <p:txBody>
          <a:bodyPr/>
          <a:lstStyle/>
          <a:p>
            <a:pPr algn="ctr"/>
            <a:r>
              <a:rPr lang="zh-TW" altLang="en-US" dirty="0" smtClean="0">
                <a:ea typeface="Adobe 繁黑體 Std B"/>
              </a:rPr>
              <a:t>公司</a:t>
            </a:r>
            <a:r>
              <a:rPr lang="zh-TW" altLang="en-US" dirty="0">
                <a:ea typeface="Adobe 繁黑體 Std B"/>
              </a:rPr>
              <a:t>願</a:t>
            </a:r>
            <a:r>
              <a:rPr lang="zh-TW" altLang="en-US" dirty="0" smtClean="0">
                <a:ea typeface="Adobe 繁黑體 Std B"/>
              </a:rPr>
              <a:t>景</a:t>
            </a:r>
            <a:endParaRPr lang="zh-TW" altLang="en-US" dirty="0">
              <a:ea typeface="Adobe 繁黑體 Std B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-180528" y="1529408"/>
            <a:ext cx="8503920" cy="5328592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每當迷失了方向，賈伯斯就會指引他們再度聚焦在願景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上，為了要解決麥金塔電腦開機時間過長的問題，對她的團隊成員賴瑞．肯錫（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Larry Kenyon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）的一段鼓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勵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的話：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500" b="1" i="1" dirty="0" smtClean="0">
                <a:latin typeface="標楷體" pitchFamily="65" charset="-120"/>
                <a:ea typeface="標楷體" pitchFamily="65" charset="-120"/>
              </a:rPr>
              <a:t>「你知道有多少人會使用這款電腦</a:t>
            </a:r>
            <a:r>
              <a:rPr lang="zh-TW" altLang="en-US" sz="2500" b="1" i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500" b="1" i="1" dirty="0" smtClean="0">
                <a:latin typeface="標楷體" pitchFamily="65" charset="-120"/>
                <a:ea typeface="標楷體" pitchFamily="65" charset="-120"/>
              </a:rPr>
              <a:t>？答案是數百萬人。倘若把開機時間縮短</a:t>
            </a:r>
            <a:r>
              <a:rPr lang="en-US" altLang="zh-TW" sz="2500" b="1" i="1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500" b="1" i="1" dirty="0" smtClean="0">
                <a:latin typeface="標楷體" pitchFamily="65" charset="-120"/>
                <a:ea typeface="標楷體" pitchFamily="65" charset="-120"/>
              </a:rPr>
              <a:t>秒，每天乘以</a:t>
            </a:r>
            <a:r>
              <a:rPr lang="en-US" altLang="zh-TW" sz="2500" b="1" i="1" dirty="0" smtClean="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2500" b="1" i="1" dirty="0" smtClean="0">
                <a:latin typeface="標楷體" pitchFamily="65" charset="-120"/>
                <a:ea typeface="標楷體" pitchFamily="65" charset="-120"/>
              </a:rPr>
              <a:t>萬次，等於</a:t>
            </a:r>
            <a:r>
              <a:rPr lang="en-US" altLang="zh-TW" sz="2500" b="1" i="1" dirty="0" smtClean="0"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sz="2500" b="1" i="1" dirty="0" smtClean="0">
                <a:latin typeface="標楷體" pitchFamily="65" charset="-120"/>
                <a:ea typeface="標楷體" pitchFamily="65" charset="-120"/>
              </a:rPr>
              <a:t>個人的一生。如果能夠省下這</a:t>
            </a:r>
            <a:r>
              <a:rPr lang="en-US" altLang="zh-TW" sz="2500" b="1" i="1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500" b="1" i="1" dirty="0" smtClean="0">
                <a:latin typeface="標楷體" pitchFamily="65" charset="-120"/>
                <a:ea typeface="標楷體" pitchFamily="65" charset="-120"/>
              </a:rPr>
              <a:t>秒鐘的時間，相當於每天救活了</a:t>
            </a:r>
            <a:r>
              <a:rPr lang="en-US" altLang="zh-TW" sz="2500" b="1" i="1" dirty="0" smtClean="0"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sz="2500" b="1" i="1" dirty="0" smtClean="0">
                <a:latin typeface="標楷體" pitchFamily="65" charset="-120"/>
                <a:ea typeface="標楷體" pitchFamily="65" charset="-120"/>
              </a:rPr>
              <a:t>條人命。」</a:t>
            </a:r>
            <a:endParaRPr lang="en-US" altLang="zh-TW" sz="2500" b="1" i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500" b="1" i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蘋果團隊解決了這個問題，達成了縮短開機時間的目標。如果沒有願景，在大的熱忱也沒有方向，無論是企業領導人還是基層員工，解決問題都需要願景的指引和服務的熱忱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  <p:extLst>
      <p:ext uri="{BB962C8B-B14F-4D97-AF65-F5344CB8AC3E}">
        <p14:creationId xmlns="" xmlns:p14="http://schemas.microsoft.com/office/powerpoint/2010/main" val="261136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8460432" cy="1143000"/>
          </a:xfrm>
        </p:spPr>
        <p:txBody>
          <a:bodyPr/>
          <a:lstStyle/>
          <a:p>
            <a:pPr algn="ctr"/>
            <a:r>
              <a:rPr lang="zh-TW" altLang="en-US" dirty="0" smtClean="0">
                <a:ea typeface="Adobe 繁黑體 Std B"/>
              </a:rPr>
              <a:t>競爭對手</a:t>
            </a:r>
            <a:endParaRPr lang="zh-TW" altLang="en-US" dirty="0">
              <a:ea typeface="Adobe 繁黑體 Std B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971926639"/>
              </p:ext>
            </p:extLst>
          </p:nvPr>
        </p:nvGraphicFramePr>
        <p:xfrm>
          <a:off x="179512" y="1628800"/>
          <a:ext cx="820891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63078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8460432" cy="1143000"/>
          </a:xfrm>
        </p:spPr>
        <p:txBody>
          <a:bodyPr/>
          <a:lstStyle/>
          <a:p>
            <a:pPr algn="ctr"/>
            <a:r>
              <a:rPr lang="zh-TW" altLang="en-US" dirty="0" smtClean="0">
                <a:ea typeface="Adobe 繁黑體 Std B"/>
              </a:rPr>
              <a:t>競爭</a:t>
            </a:r>
            <a:r>
              <a:rPr lang="zh-TW" altLang="en-US" dirty="0">
                <a:ea typeface="Adobe 繁黑體 Std B"/>
              </a:rPr>
              <a:t>對手</a:t>
            </a:r>
          </a:p>
        </p:txBody>
      </p:sp>
      <p:pic>
        <p:nvPicPr>
          <p:cNvPr id="5" name="table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8388424" cy="4598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848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8460432" cy="1143000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Adobe 繁黑體 Std B"/>
              </a:rPr>
              <a:t>未來發展</a:t>
            </a:r>
            <a:endParaRPr lang="zh-TW" altLang="en-US" dirty="0">
              <a:latin typeface="Adobe 繁黑體 Std B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0" y="1700808"/>
            <a:ext cx="8503920" cy="4398240"/>
          </a:xfrm>
        </p:spPr>
        <p:txBody>
          <a:bodyPr/>
          <a:lstStyle/>
          <a:p>
            <a:pPr marL="0" indent="0" algn="just">
              <a:lnSpc>
                <a:spcPts val="3700"/>
              </a:lnSpc>
              <a:buNone/>
            </a:pPr>
            <a:r>
              <a:rPr lang="zh-TW" altLang="en-US" b="1" dirty="0" smtClean="0"/>
              <a:t>在未來的發展上，蘋果也會持續改進手機的軟</a:t>
            </a:r>
            <a:r>
              <a:rPr lang="zh-TW" altLang="en-US" b="1" dirty="0"/>
              <a:t>、</a:t>
            </a:r>
            <a:r>
              <a:rPr lang="zh-TW" altLang="en-US" b="1" dirty="0" smtClean="0"/>
              <a:t>硬體，讓手機更方便消費者使用，也會持續發展自己的穿戴裝置、</a:t>
            </a:r>
            <a:r>
              <a:rPr lang="en-US" altLang="zh-TW" b="1" dirty="0"/>
              <a:t>Apple </a:t>
            </a:r>
            <a:r>
              <a:rPr lang="en-US" altLang="zh-TW" b="1" dirty="0" smtClean="0"/>
              <a:t>TV</a:t>
            </a:r>
            <a:r>
              <a:rPr lang="zh-TW" altLang="en-US" b="1" dirty="0" smtClean="0"/>
              <a:t>、</a:t>
            </a:r>
            <a:r>
              <a:rPr lang="en-US" altLang="zh-TW" b="1" dirty="0"/>
              <a:t>Apple Music </a:t>
            </a:r>
            <a:r>
              <a:rPr lang="zh-TW" altLang="en-US" b="1" dirty="0" smtClean="0"/>
              <a:t>、</a:t>
            </a:r>
            <a:r>
              <a:rPr lang="zh-TW" altLang="en-US" b="1" dirty="0" smtClean="0">
                <a:latin typeface="+mn-ea"/>
              </a:rPr>
              <a:t>手機螢幕</a:t>
            </a:r>
            <a:r>
              <a:rPr lang="zh-TW" altLang="en-US" b="1" dirty="0">
                <a:latin typeface="+mn-ea"/>
              </a:rPr>
              <a:t>主動保護</a:t>
            </a:r>
            <a:r>
              <a:rPr lang="zh-TW" altLang="en-US" b="1" dirty="0" smtClean="0"/>
              <a:t>等等最近有新聞指出</a:t>
            </a:r>
            <a:r>
              <a:rPr lang="en-US" altLang="zh-TW" b="1" dirty="0" smtClean="0"/>
              <a:t>APPLE</a:t>
            </a:r>
            <a:r>
              <a:rPr lang="zh-TW" altLang="en-US" b="1" dirty="0" smtClean="0"/>
              <a:t>有研究、發展智慧車的打算。</a:t>
            </a:r>
            <a:endParaRPr lang="en-US" altLang="zh-TW" b="1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7715" b="24159"/>
          <a:stretch/>
        </p:blipFill>
        <p:spPr>
          <a:xfrm>
            <a:off x="323528" y="3861048"/>
            <a:ext cx="3468296" cy="262541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61048"/>
            <a:ext cx="3857568" cy="26254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773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目錄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Apple </a:t>
            </a:r>
            <a:r>
              <a:rPr lang="zh-TW" altLang="en-US" dirty="0" smtClean="0"/>
              <a:t>報告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>
                <a:ea typeface="Adobe 繁黑體 Std B"/>
              </a:rPr>
              <a:t> </a:t>
            </a:r>
            <a:r>
              <a:rPr lang="zh-TW" altLang="en-US" sz="1600" dirty="0" smtClean="0">
                <a:ea typeface="Adobe 繁黑體 Std B"/>
              </a:rPr>
              <a:t>   </a:t>
            </a:r>
            <a:r>
              <a:rPr lang="en-US" altLang="zh-TW" sz="1600" dirty="0" smtClean="0">
                <a:latin typeface="Adobe 繁黑體 Std B" pitchFamily="34" charset="-120"/>
                <a:ea typeface="Adobe 繁黑體 Std B" pitchFamily="34" charset="-120"/>
              </a:rPr>
              <a:t>Apple </a:t>
            </a:r>
            <a:r>
              <a:rPr lang="zh-TW" altLang="en-US" sz="1600" dirty="0" smtClean="0">
                <a:latin typeface="Adobe 繁黑體 Std B" pitchFamily="34" charset="-120"/>
                <a:ea typeface="Adobe 繁黑體 Std B" pitchFamily="34" charset="-120"/>
              </a:rPr>
              <a:t>目錄</a:t>
            </a:r>
            <a:endParaRPr lang="en-US" altLang="zh-TW" sz="1600" dirty="0" smtClean="0">
              <a:ea typeface="Adobe 繁黑體 Std B"/>
            </a:endParaRPr>
          </a:p>
          <a:p>
            <a:pPr>
              <a:buNone/>
            </a:pPr>
            <a:r>
              <a:rPr lang="zh-TW" altLang="en-US" sz="1600" dirty="0" smtClean="0">
                <a:latin typeface="Adobe 繁黑體 Std B" pitchFamily="34" charset="-120"/>
                <a:ea typeface="Adobe 繁黑體 Std B"/>
              </a:rPr>
              <a:t>   </a:t>
            </a:r>
            <a:r>
              <a:rPr lang="zh-TW" altLang="en-US" sz="1600" dirty="0" smtClean="0">
                <a:latin typeface="Adobe 繁黑體 Std B" pitchFamily="34" charset="-120"/>
                <a:ea typeface="Adobe 繁黑體 Std B" pitchFamily="34" charset="-120"/>
              </a:rPr>
              <a:t>公司簡介</a:t>
            </a:r>
            <a:endParaRPr lang="en-US" altLang="zh-TW" sz="1600" dirty="0" smtClean="0">
              <a:ea typeface="Adobe 繁黑體 Std B"/>
            </a:endParaRPr>
          </a:p>
          <a:p>
            <a:pPr>
              <a:buNone/>
            </a:pPr>
            <a:r>
              <a:rPr lang="zh-TW" altLang="en-US" sz="1600" dirty="0" smtClean="0">
                <a:solidFill>
                  <a:schemeClr val="tx2"/>
                </a:solidFill>
                <a:latin typeface="Adobe 繁黑體 Std B" pitchFamily="34" charset="-120"/>
                <a:ea typeface="Adobe 繁黑體 Std B"/>
              </a:rPr>
              <a:t>   </a:t>
            </a:r>
            <a:r>
              <a:rPr lang="zh-TW" altLang="en-US" sz="1600" dirty="0" smtClean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rPr>
              <a:t>重要</a:t>
            </a:r>
            <a:r>
              <a:rPr lang="zh-TW" altLang="en-US" sz="1600" dirty="0" smtClean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rPr>
              <a:t>產品簡介和事件</a:t>
            </a:r>
          </a:p>
          <a:p>
            <a:pPr>
              <a:buNone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Apple Watch</a:t>
            </a:r>
          </a:p>
          <a:p>
            <a:pPr>
              <a:buNone/>
            </a:pPr>
            <a:r>
              <a:rPr lang="zh-TW" altLang="en-US" sz="1600" dirty="0" smtClean="0">
                <a:ea typeface="Adobe 繁黑體 Std B"/>
              </a:rPr>
              <a:t>   市值</a:t>
            </a:r>
            <a:endParaRPr lang="en-US" altLang="zh-TW" sz="1600" dirty="0" smtClean="0">
              <a:ea typeface="Adobe 繁黑體 Std B"/>
            </a:endParaRPr>
          </a:p>
          <a:p>
            <a:pPr>
              <a:buNone/>
            </a:pPr>
            <a:r>
              <a:rPr lang="zh-TW" altLang="en-US" sz="1600" dirty="0" smtClean="0">
                <a:ea typeface="Adobe 繁黑體 Std B"/>
              </a:rPr>
              <a:t>   管理</a:t>
            </a:r>
            <a:r>
              <a:rPr lang="zh-TW" altLang="en-US" sz="1600" dirty="0" smtClean="0">
                <a:ea typeface="Adobe 繁黑體 Std B"/>
              </a:rPr>
              <a:t>經營</a:t>
            </a:r>
            <a:r>
              <a:rPr lang="zh-TW" altLang="en-US" sz="1600" dirty="0" smtClean="0">
                <a:ea typeface="Adobe 繁黑體 Std B"/>
              </a:rPr>
              <a:t>模式</a:t>
            </a:r>
            <a:endParaRPr lang="en-US" altLang="zh-TW" sz="1600" dirty="0" smtClean="0">
              <a:ea typeface="Adobe 繁黑體 Std B"/>
            </a:endParaRPr>
          </a:p>
          <a:p>
            <a:pPr>
              <a:buNone/>
            </a:pPr>
            <a:r>
              <a:rPr lang="zh-TW" altLang="en-US" sz="1600" dirty="0" smtClean="0">
                <a:ea typeface="Adobe 繁黑體 Std B"/>
              </a:rPr>
              <a:t>   行銷策略</a:t>
            </a:r>
            <a:endParaRPr lang="en-US" altLang="zh-TW" sz="1600" dirty="0" smtClean="0">
              <a:ea typeface="Adobe 繁黑體 Std B"/>
            </a:endParaRPr>
          </a:p>
          <a:p>
            <a:pPr>
              <a:buNone/>
            </a:pPr>
            <a:r>
              <a:rPr lang="zh-TW" altLang="en-US" sz="1600" dirty="0" smtClean="0">
                <a:latin typeface="Adobe 繁黑體 Std B"/>
                <a:ea typeface="Adobe 繁黑體 Std B"/>
              </a:rPr>
              <a:t>   </a:t>
            </a:r>
            <a:r>
              <a:rPr lang="en-US" altLang="zh-TW" sz="1600" dirty="0" smtClean="0">
                <a:latin typeface="Adobe 繁黑體 Std B"/>
                <a:ea typeface="Adobe 繁黑體 Std B"/>
              </a:rPr>
              <a:t>SWOT</a:t>
            </a:r>
            <a:endParaRPr lang="en-US" altLang="zh-TW" sz="1600" dirty="0" smtClean="0">
              <a:ea typeface="Adobe 繁黑體 Std B"/>
            </a:endParaRPr>
          </a:p>
          <a:p>
            <a:pPr>
              <a:buNone/>
            </a:pPr>
            <a:r>
              <a:rPr lang="zh-TW" altLang="en-US" sz="1600" dirty="0" smtClean="0">
                <a:ea typeface="Adobe 繁黑體 Std B"/>
              </a:rPr>
              <a:t>   公司</a:t>
            </a:r>
            <a:r>
              <a:rPr lang="zh-TW" altLang="en-US" sz="1600" dirty="0" smtClean="0">
                <a:ea typeface="Adobe 繁黑體 Std B"/>
              </a:rPr>
              <a:t>願景</a:t>
            </a:r>
            <a:endParaRPr lang="en-US" altLang="zh-TW" sz="1600" dirty="0" smtClean="0">
              <a:ea typeface="Adobe 繁黑體 Std B"/>
            </a:endParaRPr>
          </a:p>
          <a:p>
            <a:pPr>
              <a:buNone/>
            </a:pPr>
            <a:r>
              <a:rPr lang="zh-TW" altLang="en-US" sz="1600" dirty="0" smtClean="0">
                <a:ea typeface="Adobe 繁黑體 Std B"/>
              </a:rPr>
              <a:t>   競爭對手</a:t>
            </a:r>
            <a:endParaRPr lang="en-US" altLang="zh-TW" sz="1600" dirty="0" smtClean="0">
              <a:ea typeface="Adobe 繁黑體 Std B"/>
            </a:endParaRPr>
          </a:p>
          <a:p>
            <a:pPr>
              <a:buNone/>
            </a:pPr>
            <a:r>
              <a:rPr lang="zh-TW" altLang="en-US" sz="1600" dirty="0" smtClean="0">
                <a:latin typeface="Adobe 繁黑體 Std B" pitchFamily="34" charset="-120"/>
                <a:ea typeface="Adobe 繁黑體 Std B"/>
              </a:rPr>
              <a:t>  未來</a:t>
            </a:r>
            <a:r>
              <a:rPr lang="zh-TW" altLang="en-US" sz="1600" dirty="0" smtClean="0">
                <a:latin typeface="Adobe 繁黑體 Std B" pitchFamily="34" charset="-120"/>
                <a:ea typeface="Adobe 繁黑體 Std B"/>
              </a:rPr>
              <a:t>發展</a:t>
            </a:r>
            <a:endParaRPr lang="en-US" altLang="zh-TW" sz="1600" dirty="0" smtClean="0">
              <a:latin typeface="Adobe 繁黑體 Std B" pitchFamily="34" charset="-120"/>
              <a:ea typeface="Adobe 繁黑體 Std B"/>
            </a:endParaRPr>
          </a:p>
          <a:p>
            <a:pPr>
              <a:buNone/>
            </a:pPr>
            <a:r>
              <a:rPr lang="zh-TW" altLang="en-US" sz="1600" dirty="0" smtClean="0">
                <a:latin typeface="Adobe 繁黑體 Std B" pitchFamily="34" charset="-120"/>
                <a:ea typeface="Adobe 繁黑體 Std B"/>
              </a:rPr>
              <a:t>  結論</a:t>
            </a:r>
            <a:endParaRPr lang="en-US" altLang="zh-TW" sz="1600" dirty="0" smtClean="0">
              <a:latin typeface="Adobe 繁黑體 Std B" pitchFamily="34" charset="-120"/>
              <a:ea typeface="Adobe 繁黑體 Std B"/>
            </a:endParaRPr>
          </a:p>
          <a:p>
            <a:pPr>
              <a:buNone/>
            </a:pPr>
            <a:r>
              <a:rPr lang="zh-TW" altLang="en-US" sz="1600" dirty="0" smtClean="0">
                <a:latin typeface="Adobe 繁黑體 Std B" pitchFamily="34" charset="-120"/>
                <a:ea typeface="Adobe 繁黑體 Std B"/>
              </a:rPr>
              <a:t>  參考文獻</a:t>
            </a:r>
            <a:endParaRPr lang="en-US" altLang="zh-TW" dirty="0" smtClean="0"/>
          </a:p>
          <a:p>
            <a:r>
              <a:rPr lang="zh-TW" altLang="en-US" dirty="0" smtClean="0"/>
              <a:t>腦力激盪</a:t>
            </a:r>
            <a:endParaRPr lang="en-US" altLang="zh-TW" dirty="0" smtClean="0"/>
          </a:p>
          <a:p>
            <a:r>
              <a:rPr lang="zh-TW" altLang="en-US" dirty="0" smtClean="0"/>
              <a:t>心智圖</a:t>
            </a:r>
            <a:endParaRPr lang="zh-TW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8460432" cy="1143000"/>
          </a:xfrm>
        </p:spPr>
        <p:txBody>
          <a:bodyPr/>
          <a:lstStyle/>
          <a:p>
            <a:pPr algn="ctr"/>
            <a:r>
              <a:rPr lang="zh-TW" altLang="en-US" dirty="0" smtClean="0">
                <a:ea typeface="Adobe 繁黑體 Std B"/>
              </a:rPr>
              <a:t>結論</a:t>
            </a:r>
            <a:endParaRPr lang="zh-TW" altLang="en-US" dirty="0">
              <a:ea typeface="Adobe 繁黑體 Std B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/>
              <a:t>公司簡介的由來</a:t>
            </a:r>
            <a:endParaRPr lang="en-US" altLang="zh-TW" sz="4000" b="1" dirty="0" smtClean="0"/>
          </a:p>
          <a:p>
            <a:r>
              <a:rPr lang="zh-TW" altLang="en-US" sz="4000" b="1" dirty="0" smtClean="0"/>
              <a:t>重要商品資訊</a:t>
            </a:r>
            <a:endParaRPr lang="en-US" altLang="zh-TW" sz="4000" b="1" dirty="0" smtClean="0"/>
          </a:p>
          <a:p>
            <a:r>
              <a:rPr lang="en-US" altLang="zh-TW" sz="4000" b="1" dirty="0" smtClean="0"/>
              <a:t>SWOT</a:t>
            </a:r>
          </a:p>
          <a:p>
            <a:r>
              <a:rPr lang="zh-TW" altLang="en-US" sz="4000" b="1" dirty="0" smtClean="0"/>
              <a:t>公司願景</a:t>
            </a:r>
            <a:endParaRPr lang="en-US" altLang="zh-TW" sz="4000" b="1" dirty="0" smtClean="0"/>
          </a:p>
          <a:p>
            <a:r>
              <a:rPr lang="zh-TW" altLang="en-US" sz="4000" b="1" dirty="0" smtClean="0"/>
              <a:t>競爭對手</a:t>
            </a:r>
            <a:endParaRPr lang="en-US" altLang="zh-TW" sz="4000" b="1" dirty="0" smtClean="0"/>
          </a:p>
          <a:p>
            <a:r>
              <a:rPr lang="zh-TW" altLang="en-US" sz="4000" b="1" dirty="0" smtClean="0"/>
              <a:t>未來發展</a:t>
            </a:r>
            <a:endParaRPr lang="zh-TW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8460432" cy="1143000"/>
          </a:xfrm>
        </p:spPr>
        <p:txBody>
          <a:bodyPr/>
          <a:lstStyle/>
          <a:p>
            <a:pPr algn="ctr"/>
            <a:r>
              <a:rPr lang="zh-TW" altLang="en-US" dirty="0" smtClean="0">
                <a:ea typeface="Adobe 繁黑體 Std B"/>
              </a:rPr>
              <a:t>參考文</a:t>
            </a:r>
            <a:r>
              <a:rPr lang="zh-TW" altLang="en-US" dirty="0">
                <a:ea typeface="Adobe 繁黑體 Std B"/>
              </a:rPr>
              <a:t>獻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http://</a:t>
            </a:r>
            <a:r>
              <a:rPr lang="en-US" altLang="zh-TW" dirty="0" smtClean="0"/>
              <a:t>www.ezdone.com.tw/topics.aspx?id=206</a:t>
            </a:r>
          </a:p>
          <a:p>
            <a:r>
              <a:rPr lang="en-US" altLang="zh-TW" dirty="0"/>
              <a:t>http://chinese.engadget.com/2015/10/25/apple-hires-nvidia-ai-director/?</a:t>
            </a:r>
            <a:r>
              <a:rPr lang="en-US" altLang="zh-TW" dirty="0" smtClean="0"/>
              <a:t>ncid=rss_truncated</a:t>
            </a:r>
          </a:p>
          <a:p>
            <a:r>
              <a:rPr lang="en-US" altLang="zh-TW" dirty="0"/>
              <a:t>http://</a:t>
            </a:r>
            <a:r>
              <a:rPr lang="en-US" altLang="zh-TW" dirty="0" smtClean="0"/>
              <a:t>www.ettoday.net/news/20151026/586283.htm</a:t>
            </a:r>
          </a:p>
          <a:p>
            <a:r>
              <a:rPr lang="en-US" altLang="zh-TW" dirty="0" smtClean="0">
                <a:hlinkClick r:id="rId2"/>
              </a:rPr>
              <a:t>http://nccur.lib.nccu.edu.tw/bitstream/140.119/35104/9/35101409.pdf</a:t>
            </a:r>
            <a:endParaRPr lang="en-US" altLang="zh-TW" dirty="0" smtClean="0"/>
          </a:p>
          <a:p>
            <a:r>
              <a:rPr lang="en-US" altLang="zh-TW" dirty="0" smtClean="0"/>
              <a:t>https://www.youtube.com/watch?v=YZDTfaX0_KU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5167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543800" cy="1369839"/>
          </a:xfrm>
        </p:spPr>
        <p:txBody>
          <a:bodyPr/>
          <a:lstStyle/>
          <a:p>
            <a:pPr algn="ctr"/>
            <a:r>
              <a:rPr lang="zh-TW" altLang="en-US" dirty="0" smtClean="0"/>
              <a:t>腦力激盪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7992888" cy="4752528"/>
          </a:xfrm>
        </p:spPr>
        <p:txBody>
          <a:bodyPr>
            <a:normAutofit/>
          </a:bodyPr>
          <a:lstStyle/>
          <a:p>
            <a:r>
              <a:rPr lang="zh-TW" altLang="zh-TW" dirty="0" smtClean="0">
                <a:solidFill>
                  <a:schemeClr val="tx1"/>
                </a:solidFill>
              </a:rPr>
              <a:t>組長</a:t>
            </a:r>
            <a:r>
              <a:rPr lang="en-US" altLang="zh-TW" dirty="0" smtClean="0">
                <a:solidFill>
                  <a:schemeClr val="tx1"/>
                </a:solidFill>
              </a:rPr>
              <a:t>:</a:t>
            </a:r>
            <a:r>
              <a:rPr lang="zh-TW" altLang="zh-TW" dirty="0" smtClean="0">
                <a:solidFill>
                  <a:schemeClr val="tx1"/>
                </a:solidFill>
              </a:rPr>
              <a:t>黃睿佑</a:t>
            </a:r>
            <a:r>
              <a:rPr lang="en-US" altLang="zh-TW" dirty="0" smtClean="0">
                <a:solidFill>
                  <a:schemeClr val="tx1"/>
                </a:solidFill>
              </a:rPr>
              <a:t>(4a337069)</a:t>
            </a:r>
            <a:endParaRPr lang="zh-TW" altLang="zh-TW" dirty="0" smtClean="0">
              <a:solidFill>
                <a:schemeClr val="tx1"/>
              </a:solidFill>
            </a:endParaRPr>
          </a:p>
          <a:p>
            <a:r>
              <a:rPr lang="zh-TW" altLang="zh-TW" dirty="0" smtClean="0">
                <a:solidFill>
                  <a:schemeClr val="tx1"/>
                </a:solidFill>
              </a:rPr>
              <a:t>組員</a:t>
            </a:r>
            <a:r>
              <a:rPr lang="en-US" altLang="zh-TW" dirty="0" smtClean="0">
                <a:solidFill>
                  <a:schemeClr val="tx1"/>
                </a:solidFill>
              </a:rPr>
              <a:t>:</a:t>
            </a:r>
            <a:r>
              <a:rPr lang="zh-TW" altLang="zh-TW" dirty="0" smtClean="0">
                <a:solidFill>
                  <a:schemeClr val="tx1"/>
                </a:solidFill>
              </a:rPr>
              <a:t>劉川楓</a:t>
            </a:r>
            <a:r>
              <a:rPr lang="en-US" altLang="zh-TW" dirty="0" smtClean="0">
                <a:solidFill>
                  <a:schemeClr val="tx1"/>
                </a:solidFill>
              </a:rPr>
              <a:t>(4a337003)</a:t>
            </a:r>
            <a:r>
              <a:rPr lang="zh-TW" altLang="zh-TW" dirty="0" smtClean="0">
                <a:solidFill>
                  <a:schemeClr val="tx1"/>
                </a:solidFill>
              </a:rPr>
              <a:t>、吳家慶</a:t>
            </a:r>
            <a:r>
              <a:rPr lang="en-US" altLang="zh-TW" dirty="0" smtClean="0">
                <a:solidFill>
                  <a:schemeClr val="tx1"/>
                </a:solidFill>
              </a:rPr>
              <a:t>(4337075)</a:t>
            </a:r>
            <a:r>
              <a:rPr lang="zh-TW" altLang="zh-TW" dirty="0" smtClean="0">
                <a:solidFill>
                  <a:schemeClr val="tx1"/>
                </a:solidFill>
              </a:rPr>
              <a:t>、楊又誠</a:t>
            </a:r>
            <a:r>
              <a:rPr lang="en-US" altLang="zh-TW" dirty="0" smtClean="0">
                <a:solidFill>
                  <a:schemeClr val="tx1"/>
                </a:solidFill>
              </a:rPr>
              <a:t>(4A337062)</a:t>
            </a:r>
            <a:r>
              <a:rPr lang="zh-TW" altLang="zh-TW" dirty="0" smtClean="0">
                <a:solidFill>
                  <a:schemeClr val="tx1"/>
                </a:solidFill>
              </a:rPr>
              <a:t>、潘柏翔</a:t>
            </a:r>
            <a:r>
              <a:rPr lang="en-US" altLang="zh-TW" dirty="0" smtClean="0">
                <a:solidFill>
                  <a:schemeClr val="tx1"/>
                </a:solidFill>
              </a:rPr>
              <a:t>(4a337023)</a:t>
            </a:r>
            <a:endParaRPr lang="zh-TW" altLang="zh-TW" dirty="0" smtClean="0">
              <a:solidFill>
                <a:schemeClr val="tx1"/>
              </a:solidFill>
            </a:endParaRPr>
          </a:p>
          <a:p>
            <a:r>
              <a:rPr lang="zh-TW" altLang="zh-TW" dirty="0" smtClean="0">
                <a:solidFill>
                  <a:schemeClr val="tx1"/>
                </a:solidFill>
              </a:rPr>
              <a:t>秘書</a:t>
            </a:r>
            <a:r>
              <a:rPr lang="en-US" altLang="zh-TW" dirty="0" smtClean="0">
                <a:solidFill>
                  <a:schemeClr val="tx1"/>
                </a:solidFill>
              </a:rPr>
              <a:t>:</a:t>
            </a:r>
            <a:r>
              <a:rPr lang="zh-TW" altLang="zh-TW" dirty="0" smtClean="0">
                <a:solidFill>
                  <a:schemeClr val="tx1"/>
                </a:solidFill>
              </a:rPr>
              <a:t>陳穎杰</a:t>
            </a:r>
            <a:r>
              <a:rPr lang="en-US" altLang="zh-TW" dirty="0" smtClean="0">
                <a:solidFill>
                  <a:schemeClr val="tx1"/>
                </a:solidFill>
              </a:rPr>
              <a:t>(4a337007)</a:t>
            </a:r>
            <a:endParaRPr lang="zh-TW" altLang="zh-TW" dirty="0" smtClean="0">
              <a:solidFill>
                <a:schemeClr val="tx1"/>
              </a:solidFill>
            </a:endParaRPr>
          </a:p>
          <a:p>
            <a:r>
              <a:rPr lang="zh-TW" altLang="zh-TW" dirty="0" smtClean="0">
                <a:solidFill>
                  <a:srgbClr val="FF0000"/>
                </a:solidFill>
              </a:rPr>
              <a:t>地方</a:t>
            </a:r>
            <a:r>
              <a:rPr lang="en-US" altLang="zh-TW" dirty="0" smtClean="0">
                <a:solidFill>
                  <a:srgbClr val="FF0000"/>
                </a:solidFill>
              </a:rPr>
              <a:t>:</a:t>
            </a:r>
            <a:endParaRPr lang="zh-TW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>
                <a:solidFill>
                  <a:schemeClr val="tx1"/>
                </a:solidFill>
              </a:rPr>
              <a:t>1.</a:t>
            </a:r>
            <a:r>
              <a:rPr lang="zh-TW" altLang="zh-TW" dirty="0" smtClean="0">
                <a:solidFill>
                  <a:schemeClr val="tx1"/>
                </a:solidFill>
              </a:rPr>
              <a:t>美國</a:t>
            </a:r>
            <a:r>
              <a:rPr lang="zh-TW" altLang="en-US" dirty="0" smtClean="0">
                <a:solidFill>
                  <a:schemeClr val="tx1"/>
                </a:solidFill>
              </a:rPr>
              <a:t>  </a:t>
            </a:r>
            <a:r>
              <a:rPr lang="en-US" altLang="zh-TW" dirty="0" smtClean="0">
                <a:solidFill>
                  <a:schemeClr val="tx1"/>
                </a:solidFill>
              </a:rPr>
              <a:t>2</a:t>
            </a:r>
            <a:r>
              <a:rPr lang="en-US" altLang="zh-TW" dirty="0" smtClean="0">
                <a:solidFill>
                  <a:schemeClr val="tx1"/>
                </a:solidFill>
              </a:rPr>
              <a:t>.</a:t>
            </a:r>
            <a:r>
              <a:rPr lang="zh-TW" altLang="zh-TW" dirty="0" smtClean="0">
                <a:solidFill>
                  <a:schemeClr val="tx1"/>
                </a:solidFill>
              </a:rPr>
              <a:t>機場</a:t>
            </a:r>
            <a:r>
              <a:rPr lang="zh-TW" altLang="en-US" dirty="0" smtClean="0">
                <a:solidFill>
                  <a:schemeClr val="tx1"/>
                </a:solidFill>
              </a:rPr>
              <a:t>  </a:t>
            </a:r>
            <a:r>
              <a:rPr lang="en-US" altLang="zh-TW" dirty="0" smtClean="0">
                <a:solidFill>
                  <a:schemeClr val="tx1"/>
                </a:solidFill>
              </a:rPr>
              <a:t>3</a:t>
            </a:r>
            <a:r>
              <a:rPr lang="en-US" altLang="zh-TW" dirty="0" smtClean="0">
                <a:solidFill>
                  <a:schemeClr val="tx1"/>
                </a:solidFill>
              </a:rPr>
              <a:t>.</a:t>
            </a:r>
            <a:r>
              <a:rPr lang="zh-TW" altLang="zh-TW" dirty="0" smtClean="0">
                <a:solidFill>
                  <a:schemeClr val="tx1"/>
                </a:solidFill>
              </a:rPr>
              <a:t>夜市</a:t>
            </a:r>
            <a:r>
              <a:rPr lang="zh-TW" altLang="en-US" dirty="0" smtClean="0">
                <a:solidFill>
                  <a:schemeClr val="tx1"/>
                </a:solidFill>
              </a:rPr>
              <a:t>  </a:t>
            </a:r>
            <a:r>
              <a:rPr lang="en-US" altLang="zh-TW" dirty="0" smtClean="0">
                <a:solidFill>
                  <a:schemeClr val="tx1"/>
                </a:solidFill>
              </a:rPr>
              <a:t>4</a:t>
            </a:r>
            <a:r>
              <a:rPr lang="en-US" altLang="zh-TW" dirty="0" smtClean="0">
                <a:solidFill>
                  <a:schemeClr val="tx1"/>
                </a:solidFill>
              </a:rPr>
              <a:t>.</a:t>
            </a:r>
            <a:r>
              <a:rPr lang="zh-TW" altLang="zh-TW" dirty="0" smtClean="0">
                <a:solidFill>
                  <a:schemeClr val="tx1"/>
                </a:solidFill>
              </a:rPr>
              <a:t>路</a:t>
            </a:r>
            <a:r>
              <a:rPr lang="zh-TW" altLang="zh-TW" dirty="0" smtClean="0">
                <a:solidFill>
                  <a:schemeClr val="tx1"/>
                </a:solidFill>
              </a:rPr>
              <a:t>邊</a:t>
            </a:r>
            <a:r>
              <a:rPr lang="zh-TW" altLang="en-US" dirty="0" smtClean="0">
                <a:solidFill>
                  <a:schemeClr val="tx1"/>
                </a:solidFill>
              </a:rPr>
              <a:t>  </a:t>
            </a:r>
            <a:r>
              <a:rPr lang="en-US" altLang="zh-TW" dirty="0" smtClean="0">
                <a:solidFill>
                  <a:schemeClr val="tx1"/>
                </a:solidFill>
              </a:rPr>
              <a:t>5</a:t>
            </a:r>
            <a:r>
              <a:rPr lang="en-US" altLang="zh-TW" dirty="0" smtClean="0">
                <a:solidFill>
                  <a:schemeClr val="tx1"/>
                </a:solidFill>
              </a:rPr>
              <a:t>.</a:t>
            </a:r>
            <a:r>
              <a:rPr lang="zh-TW" altLang="zh-TW" dirty="0" smtClean="0">
                <a:solidFill>
                  <a:schemeClr val="tx1"/>
                </a:solidFill>
              </a:rPr>
              <a:t>橋</a:t>
            </a:r>
            <a:r>
              <a:rPr lang="zh-TW" altLang="zh-TW" dirty="0" smtClean="0">
                <a:solidFill>
                  <a:schemeClr val="tx1"/>
                </a:solidFill>
              </a:rPr>
              <a:t>上</a:t>
            </a:r>
            <a:r>
              <a:rPr lang="zh-TW" altLang="en-US" dirty="0" smtClean="0">
                <a:solidFill>
                  <a:schemeClr val="tx1"/>
                </a:solidFill>
              </a:rPr>
              <a:t>  </a:t>
            </a:r>
            <a:r>
              <a:rPr lang="en-US" altLang="zh-TW" dirty="0" smtClean="0">
                <a:solidFill>
                  <a:schemeClr val="tx1"/>
                </a:solidFill>
              </a:rPr>
              <a:t>6</a:t>
            </a:r>
            <a:r>
              <a:rPr lang="en-US" altLang="zh-TW" dirty="0" smtClean="0">
                <a:solidFill>
                  <a:schemeClr val="tx1"/>
                </a:solidFill>
              </a:rPr>
              <a:t>.</a:t>
            </a:r>
            <a:r>
              <a:rPr lang="zh-TW" altLang="zh-TW" dirty="0" smtClean="0">
                <a:solidFill>
                  <a:schemeClr val="tx1"/>
                </a:solidFill>
              </a:rPr>
              <a:t>夜</a:t>
            </a:r>
            <a:r>
              <a:rPr lang="zh-TW" altLang="zh-TW" dirty="0" smtClean="0">
                <a:solidFill>
                  <a:schemeClr val="tx1"/>
                </a:solidFill>
              </a:rPr>
              <a:t>店</a:t>
            </a:r>
            <a:r>
              <a:rPr lang="zh-TW" altLang="en-US" dirty="0" smtClean="0">
                <a:solidFill>
                  <a:schemeClr val="tx1"/>
                </a:solidFill>
              </a:rPr>
              <a:t>  </a:t>
            </a:r>
            <a:r>
              <a:rPr lang="en-US" altLang="zh-TW" dirty="0" smtClean="0">
                <a:solidFill>
                  <a:schemeClr val="tx1"/>
                </a:solidFill>
              </a:rPr>
              <a:t>7</a:t>
            </a:r>
            <a:r>
              <a:rPr lang="en-US" altLang="zh-TW" dirty="0" smtClean="0">
                <a:solidFill>
                  <a:schemeClr val="tx1"/>
                </a:solidFill>
              </a:rPr>
              <a:t>.</a:t>
            </a:r>
            <a:r>
              <a:rPr lang="zh-TW" altLang="zh-TW" dirty="0" smtClean="0">
                <a:solidFill>
                  <a:schemeClr val="tx1"/>
                </a:solidFill>
              </a:rPr>
              <a:t>網</a:t>
            </a:r>
            <a:r>
              <a:rPr lang="zh-TW" altLang="zh-TW" dirty="0" smtClean="0">
                <a:solidFill>
                  <a:schemeClr val="tx1"/>
                </a:solidFill>
              </a:rPr>
              <a:t>咖</a:t>
            </a:r>
            <a:r>
              <a:rPr lang="zh-TW" altLang="en-US" dirty="0" smtClean="0">
                <a:solidFill>
                  <a:schemeClr val="tx1"/>
                </a:solidFill>
              </a:rPr>
              <a:t>  </a:t>
            </a:r>
            <a:r>
              <a:rPr lang="en-US" altLang="zh-TW" dirty="0" smtClean="0">
                <a:solidFill>
                  <a:schemeClr val="tx1"/>
                </a:solidFill>
              </a:rPr>
              <a:t>8</a:t>
            </a:r>
            <a:r>
              <a:rPr lang="en-US" altLang="zh-TW" dirty="0" smtClean="0">
                <a:solidFill>
                  <a:schemeClr val="tx1"/>
                </a:solidFill>
              </a:rPr>
              <a:t>.</a:t>
            </a:r>
            <a:r>
              <a:rPr lang="zh-TW" altLang="zh-TW" dirty="0" smtClean="0">
                <a:solidFill>
                  <a:schemeClr val="tx1"/>
                </a:solidFill>
              </a:rPr>
              <a:t>酒吧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9</a:t>
            </a:r>
            <a:r>
              <a:rPr lang="en-US" altLang="zh-TW" dirty="0" smtClean="0">
                <a:solidFill>
                  <a:schemeClr val="tx1"/>
                </a:solidFill>
              </a:rPr>
              <a:t>.</a:t>
            </a:r>
            <a:r>
              <a:rPr lang="zh-TW" altLang="zh-TW" dirty="0" smtClean="0">
                <a:solidFill>
                  <a:schemeClr val="tx1"/>
                </a:solidFill>
              </a:rPr>
              <a:t>小吃店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en-US" altLang="zh-TW" dirty="0" smtClean="0">
                <a:solidFill>
                  <a:schemeClr val="tx1"/>
                </a:solidFill>
              </a:rPr>
              <a:t>10</a:t>
            </a:r>
            <a:r>
              <a:rPr lang="en-US" altLang="zh-TW" dirty="0" smtClean="0">
                <a:solidFill>
                  <a:schemeClr val="tx1"/>
                </a:solidFill>
              </a:rPr>
              <a:t>.</a:t>
            </a:r>
            <a:r>
              <a:rPr lang="zh-TW" altLang="zh-TW" dirty="0" smtClean="0">
                <a:solidFill>
                  <a:schemeClr val="tx1"/>
                </a:solidFill>
              </a:rPr>
              <a:t>英國</a:t>
            </a:r>
            <a:r>
              <a:rPr lang="zh-TW" altLang="en-US" dirty="0" smtClean="0">
                <a:solidFill>
                  <a:schemeClr val="tx1"/>
                </a:solidFill>
              </a:rPr>
              <a:t>  </a:t>
            </a:r>
            <a:r>
              <a:rPr lang="en-US" altLang="zh-TW" dirty="0" smtClean="0">
                <a:solidFill>
                  <a:schemeClr val="tx1"/>
                </a:solidFill>
              </a:rPr>
              <a:t>11</a:t>
            </a:r>
            <a:r>
              <a:rPr lang="en-US" altLang="zh-TW" dirty="0" smtClean="0">
                <a:solidFill>
                  <a:schemeClr val="tx1"/>
                </a:solidFill>
              </a:rPr>
              <a:t>.</a:t>
            </a:r>
            <a:r>
              <a:rPr lang="zh-TW" altLang="zh-TW" dirty="0" smtClean="0">
                <a:solidFill>
                  <a:schemeClr val="tx1"/>
                </a:solidFill>
              </a:rPr>
              <a:t>廁所</a:t>
            </a:r>
            <a:r>
              <a:rPr lang="zh-TW" altLang="zh-TW" dirty="0" smtClean="0">
                <a:solidFill>
                  <a:schemeClr val="tx1"/>
                </a:solidFill>
              </a:rPr>
              <a:t>裡</a:t>
            </a:r>
            <a:r>
              <a:rPr lang="zh-TW" altLang="en-US" dirty="0" smtClean="0">
                <a:solidFill>
                  <a:schemeClr val="tx1"/>
                </a:solidFill>
              </a:rPr>
              <a:t>  </a:t>
            </a:r>
            <a:r>
              <a:rPr lang="en-US" altLang="zh-TW" dirty="0" smtClean="0">
                <a:solidFill>
                  <a:schemeClr val="tx1"/>
                </a:solidFill>
              </a:rPr>
              <a:t>12</a:t>
            </a:r>
            <a:r>
              <a:rPr lang="en-US" altLang="zh-TW" dirty="0" smtClean="0">
                <a:solidFill>
                  <a:schemeClr val="tx1"/>
                </a:solidFill>
              </a:rPr>
              <a:t>.</a:t>
            </a:r>
            <a:r>
              <a:rPr lang="zh-TW" altLang="zh-TW" dirty="0" smtClean="0">
                <a:solidFill>
                  <a:schemeClr val="tx1"/>
                </a:solidFill>
              </a:rPr>
              <a:t>操場</a:t>
            </a:r>
            <a:r>
              <a:rPr lang="zh-TW" altLang="zh-TW" dirty="0" smtClean="0">
                <a:solidFill>
                  <a:schemeClr val="tx1"/>
                </a:solidFill>
              </a:rPr>
              <a:t>上</a:t>
            </a:r>
            <a:r>
              <a:rPr lang="zh-TW" altLang="en-US" dirty="0" smtClean="0">
                <a:solidFill>
                  <a:schemeClr val="tx1"/>
                </a:solidFill>
              </a:rPr>
              <a:t>  </a:t>
            </a:r>
            <a:r>
              <a:rPr lang="en-US" altLang="zh-TW" dirty="0" smtClean="0">
                <a:solidFill>
                  <a:schemeClr val="tx1"/>
                </a:solidFill>
              </a:rPr>
              <a:t>13</a:t>
            </a:r>
            <a:r>
              <a:rPr lang="en-US" altLang="zh-TW" dirty="0" smtClean="0">
                <a:solidFill>
                  <a:schemeClr val="tx1"/>
                </a:solidFill>
              </a:rPr>
              <a:t>.</a:t>
            </a:r>
            <a:r>
              <a:rPr lang="zh-TW" altLang="zh-TW" dirty="0" smtClean="0">
                <a:solidFill>
                  <a:schemeClr val="tx1"/>
                </a:solidFill>
              </a:rPr>
              <a:t>河邊</a:t>
            </a:r>
            <a:r>
              <a:rPr lang="zh-TW" altLang="en-US" dirty="0" smtClean="0">
                <a:solidFill>
                  <a:schemeClr val="tx1"/>
                </a:solidFill>
              </a:rPr>
              <a:t>  </a:t>
            </a:r>
            <a:r>
              <a:rPr lang="en-US" altLang="zh-TW" dirty="0" smtClean="0">
                <a:solidFill>
                  <a:schemeClr val="tx1"/>
                </a:solidFill>
              </a:rPr>
              <a:t>14</a:t>
            </a:r>
            <a:r>
              <a:rPr lang="en-US" altLang="zh-TW" dirty="0" smtClean="0">
                <a:solidFill>
                  <a:schemeClr val="tx1"/>
                </a:solidFill>
              </a:rPr>
              <a:t>.</a:t>
            </a:r>
            <a:r>
              <a:rPr lang="zh-TW" altLang="zh-TW" dirty="0" smtClean="0">
                <a:solidFill>
                  <a:schemeClr val="tx1"/>
                </a:solidFill>
              </a:rPr>
              <a:t>牆</a:t>
            </a:r>
            <a:r>
              <a:rPr lang="zh-TW" altLang="zh-TW" dirty="0" smtClean="0">
                <a:solidFill>
                  <a:schemeClr val="tx1"/>
                </a:solidFill>
              </a:rPr>
              <a:t>上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15</a:t>
            </a:r>
            <a:r>
              <a:rPr lang="en-US" altLang="zh-TW" dirty="0" smtClean="0">
                <a:solidFill>
                  <a:schemeClr val="tx1"/>
                </a:solidFill>
              </a:rPr>
              <a:t>.</a:t>
            </a:r>
            <a:r>
              <a:rPr lang="zh-TW" altLang="zh-TW" dirty="0" smtClean="0">
                <a:solidFill>
                  <a:schemeClr val="tx1"/>
                </a:solidFill>
              </a:rPr>
              <a:t>汽車旅館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16.BMW</a:t>
            </a:r>
          </a:p>
          <a:p>
            <a:r>
              <a:rPr lang="zh-TW" altLang="zh-TW" dirty="0" smtClean="0">
                <a:solidFill>
                  <a:srgbClr val="FF0000"/>
                </a:solidFill>
              </a:rPr>
              <a:t>活動</a:t>
            </a:r>
            <a:r>
              <a:rPr lang="en-US" altLang="zh-TW" dirty="0" smtClean="0">
                <a:solidFill>
                  <a:srgbClr val="FF0000"/>
                </a:solidFill>
              </a:rPr>
              <a:t>:</a:t>
            </a:r>
            <a:endParaRPr lang="zh-TW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>
                <a:solidFill>
                  <a:schemeClr val="tx1"/>
                </a:solidFill>
              </a:rPr>
              <a:t>1.</a:t>
            </a:r>
            <a:r>
              <a:rPr lang="zh-TW" altLang="zh-TW" dirty="0" smtClean="0">
                <a:solidFill>
                  <a:schemeClr val="tx1"/>
                </a:solidFill>
              </a:rPr>
              <a:t>打</a:t>
            </a:r>
            <a:r>
              <a:rPr lang="zh-TW" altLang="zh-TW" dirty="0" smtClean="0">
                <a:solidFill>
                  <a:schemeClr val="tx1"/>
                </a:solidFill>
              </a:rPr>
              <a:t>飛機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2</a:t>
            </a:r>
            <a:r>
              <a:rPr lang="en-US" altLang="zh-TW" dirty="0" smtClean="0">
                <a:solidFill>
                  <a:schemeClr val="tx1"/>
                </a:solidFill>
              </a:rPr>
              <a:t>.</a:t>
            </a:r>
            <a:r>
              <a:rPr lang="zh-TW" altLang="zh-TW" dirty="0" smtClean="0">
                <a:solidFill>
                  <a:schemeClr val="tx1"/>
                </a:solidFill>
              </a:rPr>
              <a:t>玩</a:t>
            </a:r>
            <a:r>
              <a:rPr lang="zh-TW" altLang="zh-TW" dirty="0" smtClean="0">
                <a:solidFill>
                  <a:schemeClr val="tx1"/>
                </a:solidFill>
              </a:rPr>
              <a:t>手機</a:t>
            </a:r>
            <a:r>
              <a:rPr lang="zh-TW" altLang="en-US" dirty="0" smtClean="0">
                <a:solidFill>
                  <a:schemeClr val="tx1"/>
                </a:solidFill>
              </a:rPr>
              <a:t>   </a:t>
            </a:r>
            <a:r>
              <a:rPr lang="en-US" altLang="zh-TW" dirty="0" smtClean="0">
                <a:solidFill>
                  <a:schemeClr val="tx1"/>
                </a:solidFill>
              </a:rPr>
              <a:t>3</a:t>
            </a:r>
            <a:r>
              <a:rPr lang="en-US" altLang="zh-TW" dirty="0" smtClean="0">
                <a:solidFill>
                  <a:schemeClr val="tx1"/>
                </a:solidFill>
              </a:rPr>
              <a:t>.</a:t>
            </a:r>
            <a:r>
              <a:rPr lang="zh-TW" altLang="zh-TW" dirty="0" smtClean="0">
                <a:solidFill>
                  <a:schemeClr val="tx1"/>
                </a:solidFill>
              </a:rPr>
              <a:t>摸</a:t>
            </a:r>
            <a:r>
              <a:rPr lang="zh-TW" altLang="zh-TW" dirty="0" smtClean="0">
                <a:solidFill>
                  <a:schemeClr val="tx1"/>
                </a:solidFill>
              </a:rPr>
              <a:t>大象</a:t>
            </a:r>
            <a:r>
              <a:rPr lang="zh-TW" altLang="en-US" dirty="0" smtClean="0">
                <a:solidFill>
                  <a:schemeClr val="tx1"/>
                </a:solidFill>
              </a:rPr>
              <a:t>  </a:t>
            </a:r>
            <a:r>
              <a:rPr lang="en-US" altLang="zh-TW" dirty="0" smtClean="0">
                <a:solidFill>
                  <a:schemeClr val="tx1"/>
                </a:solidFill>
              </a:rPr>
              <a:t>4.</a:t>
            </a:r>
            <a:r>
              <a:rPr lang="zh-TW" altLang="zh-TW" dirty="0" smtClean="0">
                <a:solidFill>
                  <a:schemeClr val="tx1"/>
                </a:solidFill>
              </a:rPr>
              <a:t>騎馬</a:t>
            </a:r>
            <a:r>
              <a:rPr lang="zh-TW" altLang="en-US" dirty="0" smtClean="0">
                <a:solidFill>
                  <a:schemeClr val="tx1"/>
                </a:solidFill>
              </a:rPr>
              <a:t>  </a:t>
            </a:r>
            <a:r>
              <a:rPr lang="en-US" altLang="zh-TW" dirty="0" smtClean="0">
                <a:solidFill>
                  <a:schemeClr val="tx1"/>
                </a:solidFill>
              </a:rPr>
              <a:t>5</a:t>
            </a:r>
            <a:r>
              <a:rPr lang="en-US" altLang="zh-TW" dirty="0" smtClean="0">
                <a:solidFill>
                  <a:schemeClr val="tx1"/>
                </a:solidFill>
              </a:rPr>
              <a:t>.</a:t>
            </a:r>
            <a:r>
              <a:rPr lang="zh-TW" altLang="zh-TW" dirty="0" smtClean="0">
                <a:solidFill>
                  <a:schemeClr val="tx1"/>
                </a:solidFill>
              </a:rPr>
              <a:t>看</a:t>
            </a:r>
            <a:r>
              <a:rPr lang="zh-TW" altLang="zh-TW" dirty="0" smtClean="0">
                <a:solidFill>
                  <a:schemeClr val="tx1"/>
                </a:solidFill>
              </a:rPr>
              <a:t>比基尼</a:t>
            </a:r>
            <a:r>
              <a:rPr lang="zh-TW" altLang="en-US" dirty="0" smtClean="0">
                <a:solidFill>
                  <a:schemeClr val="tx1"/>
                </a:solidFill>
              </a:rPr>
              <a:t>  </a:t>
            </a:r>
            <a:r>
              <a:rPr lang="en-US" altLang="zh-TW" dirty="0" smtClean="0">
                <a:solidFill>
                  <a:schemeClr val="tx1"/>
                </a:solidFill>
              </a:rPr>
              <a:t>6</a:t>
            </a:r>
            <a:r>
              <a:rPr lang="en-US" altLang="zh-TW" dirty="0" smtClean="0">
                <a:solidFill>
                  <a:schemeClr val="tx1"/>
                </a:solidFill>
              </a:rPr>
              <a:t>.</a:t>
            </a:r>
            <a:r>
              <a:rPr lang="zh-TW" altLang="zh-TW" dirty="0" smtClean="0">
                <a:solidFill>
                  <a:schemeClr val="tx1"/>
                </a:solidFill>
              </a:rPr>
              <a:t>喝水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7</a:t>
            </a:r>
            <a:r>
              <a:rPr lang="en-US" altLang="zh-TW" dirty="0" smtClean="0">
                <a:solidFill>
                  <a:schemeClr val="tx1"/>
                </a:solidFill>
              </a:rPr>
              <a:t>.</a:t>
            </a:r>
            <a:r>
              <a:rPr lang="zh-TW" altLang="zh-TW" dirty="0" smtClean="0">
                <a:solidFill>
                  <a:schemeClr val="tx1"/>
                </a:solidFill>
              </a:rPr>
              <a:t>打</a:t>
            </a:r>
            <a:r>
              <a:rPr lang="zh-TW" altLang="zh-TW" dirty="0" smtClean="0">
                <a:solidFill>
                  <a:schemeClr val="tx1"/>
                </a:solidFill>
              </a:rPr>
              <a:t>電腦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altLang="zh-TW" dirty="0" smtClean="0">
                <a:solidFill>
                  <a:schemeClr val="tx1"/>
                </a:solidFill>
              </a:rPr>
              <a:t>8</a:t>
            </a:r>
            <a:r>
              <a:rPr lang="en-US" altLang="zh-TW" dirty="0" smtClean="0">
                <a:solidFill>
                  <a:schemeClr val="tx1"/>
                </a:solidFill>
              </a:rPr>
              <a:t>.</a:t>
            </a:r>
            <a:r>
              <a:rPr lang="zh-TW" altLang="zh-TW" dirty="0" smtClean="0">
                <a:solidFill>
                  <a:schemeClr val="tx1"/>
                </a:solidFill>
              </a:rPr>
              <a:t>喝酒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9</a:t>
            </a:r>
            <a:r>
              <a:rPr lang="en-US" altLang="zh-TW" dirty="0" smtClean="0">
                <a:solidFill>
                  <a:schemeClr val="tx1"/>
                </a:solidFill>
              </a:rPr>
              <a:t>.</a:t>
            </a:r>
            <a:r>
              <a:rPr lang="zh-TW" altLang="zh-TW" dirty="0" smtClean="0">
                <a:solidFill>
                  <a:schemeClr val="tx1"/>
                </a:solidFill>
              </a:rPr>
              <a:t>休息</a:t>
            </a:r>
            <a:r>
              <a:rPr lang="zh-TW" altLang="zh-TW" dirty="0" smtClean="0">
                <a:solidFill>
                  <a:schemeClr val="tx1"/>
                </a:solidFill>
              </a:rPr>
              <a:t>睡覺</a:t>
            </a:r>
            <a:r>
              <a:rPr lang="en-US" altLang="zh-TW" dirty="0" smtClean="0">
                <a:solidFill>
                  <a:schemeClr val="tx1"/>
                </a:solidFill>
              </a:rPr>
              <a:t>10</a:t>
            </a:r>
            <a:r>
              <a:rPr lang="en-US" altLang="zh-TW" dirty="0" smtClean="0">
                <a:solidFill>
                  <a:schemeClr val="tx1"/>
                </a:solidFill>
              </a:rPr>
              <a:t>.</a:t>
            </a:r>
            <a:r>
              <a:rPr lang="zh-TW" altLang="zh-TW" dirty="0" smtClean="0">
                <a:solidFill>
                  <a:schemeClr val="tx1"/>
                </a:solidFill>
              </a:rPr>
              <a:t>看</a:t>
            </a:r>
            <a:r>
              <a:rPr lang="zh-TW" altLang="zh-TW" dirty="0" smtClean="0">
                <a:solidFill>
                  <a:schemeClr val="tx1"/>
                </a:solidFill>
              </a:rPr>
              <a:t>女人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11</a:t>
            </a:r>
            <a:r>
              <a:rPr lang="en-US" altLang="zh-TW" dirty="0" smtClean="0">
                <a:solidFill>
                  <a:schemeClr val="tx1"/>
                </a:solidFill>
              </a:rPr>
              <a:t>.</a:t>
            </a:r>
            <a:r>
              <a:rPr lang="zh-TW" altLang="zh-TW" dirty="0" smtClean="0">
                <a:solidFill>
                  <a:schemeClr val="tx1"/>
                </a:solidFill>
              </a:rPr>
              <a:t>噴漆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12</a:t>
            </a:r>
            <a:r>
              <a:rPr lang="en-US" altLang="zh-TW" dirty="0" smtClean="0">
                <a:solidFill>
                  <a:schemeClr val="tx1"/>
                </a:solidFill>
              </a:rPr>
              <a:t>.</a:t>
            </a:r>
            <a:r>
              <a:rPr lang="zh-TW" altLang="zh-TW" dirty="0" smtClean="0">
                <a:solidFill>
                  <a:schemeClr val="tx1"/>
                </a:solidFill>
              </a:rPr>
              <a:t>發呆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13</a:t>
            </a:r>
            <a:r>
              <a:rPr lang="en-US" altLang="zh-TW" dirty="0" smtClean="0">
                <a:solidFill>
                  <a:schemeClr val="tx1"/>
                </a:solidFill>
              </a:rPr>
              <a:t>.</a:t>
            </a:r>
            <a:r>
              <a:rPr lang="zh-TW" altLang="zh-TW" dirty="0" smtClean="0">
                <a:solidFill>
                  <a:schemeClr val="tx1"/>
                </a:solidFill>
              </a:rPr>
              <a:t>看</a:t>
            </a:r>
            <a:r>
              <a:rPr lang="zh-TW" altLang="zh-TW" dirty="0" smtClean="0">
                <a:solidFill>
                  <a:schemeClr val="tx1"/>
                </a:solidFill>
              </a:rPr>
              <a:t>軍人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14</a:t>
            </a:r>
            <a:r>
              <a:rPr lang="en-US" altLang="zh-TW" dirty="0" smtClean="0">
                <a:solidFill>
                  <a:schemeClr val="tx1"/>
                </a:solidFill>
              </a:rPr>
              <a:t>.</a:t>
            </a:r>
            <a:r>
              <a:rPr lang="zh-TW" altLang="zh-TW" dirty="0" smtClean="0">
                <a:solidFill>
                  <a:schemeClr val="tx1"/>
                </a:solidFill>
              </a:rPr>
              <a:t>打</a:t>
            </a:r>
            <a:r>
              <a:rPr lang="zh-TW" altLang="zh-TW" dirty="0" smtClean="0">
                <a:solidFill>
                  <a:schemeClr val="tx1"/>
                </a:solidFill>
              </a:rPr>
              <a:t>人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15</a:t>
            </a:r>
            <a:r>
              <a:rPr lang="en-US" altLang="zh-TW" dirty="0" smtClean="0">
                <a:solidFill>
                  <a:schemeClr val="tx1"/>
                </a:solidFill>
              </a:rPr>
              <a:t>.</a:t>
            </a:r>
            <a:r>
              <a:rPr lang="zh-TW" altLang="zh-TW" dirty="0" smtClean="0">
                <a:solidFill>
                  <a:schemeClr val="tx1"/>
                </a:solidFill>
              </a:rPr>
              <a:t>打卡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16</a:t>
            </a:r>
            <a:r>
              <a:rPr lang="en-US" altLang="zh-TW" dirty="0" smtClean="0">
                <a:solidFill>
                  <a:schemeClr val="tx1"/>
                </a:solidFill>
              </a:rPr>
              <a:t>.</a:t>
            </a:r>
            <a:r>
              <a:rPr lang="zh-TW" altLang="zh-TW" dirty="0" smtClean="0">
                <a:solidFill>
                  <a:schemeClr val="tx1"/>
                </a:solidFill>
              </a:rPr>
              <a:t>做運動</a:t>
            </a:r>
          </a:p>
          <a:p>
            <a:endParaRPr lang="zh-TW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心智圖</a:t>
            </a:r>
            <a:endParaRPr lang="zh-TW" altLang="en-US" dirty="0"/>
          </a:p>
        </p:txBody>
      </p:sp>
      <p:pic>
        <p:nvPicPr>
          <p:cNvPr id="4" name="內容版面配置區 3" descr="IMAG04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72816"/>
            <a:ext cx="7620000" cy="42862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7543800" cy="1081807"/>
          </a:xfrm>
        </p:spPr>
        <p:txBody>
          <a:bodyPr/>
          <a:lstStyle/>
          <a:p>
            <a:pPr algn="ctr"/>
            <a:r>
              <a:rPr lang="en-US" altLang="zh-TW" dirty="0" smtClean="0"/>
              <a:t>Apple  </a:t>
            </a:r>
            <a:r>
              <a:rPr lang="zh-TW" altLang="en-US" dirty="0" smtClean="0"/>
              <a:t>報告</a:t>
            </a:r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8460432" cy="1143000"/>
          </a:xfrm>
        </p:spPr>
        <p:txBody>
          <a:bodyPr/>
          <a:lstStyle/>
          <a:p>
            <a:pPr algn="ctr"/>
            <a:r>
              <a:rPr lang="en-US" altLang="zh-TW" sz="5000" dirty="0" smtClean="0">
                <a:latin typeface="Adobe 繁黑體 Std B" pitchFamily="34" charset="-120"/>
                <a:ea typeface="Adobe 繁黑體 Std B" pitchFamily="34" charset="-120"/>
              </a:rPr>
              <a:t>Apple </a:t>
            </a:r>
            <a:r>
              <a:rPr lang="zh-TW" altLang="en-US" sz="5000" dirty="0" smtClean="0">
                <a:latin typeface="Adobe 繁黑體 Std B" pitchFamily="34" charset="-120"/>
                <a:ea typeface="Adobe 繁黑體 Std B" pitchFamily="34" charset="-120"/>
              </a:rPr>
              <a:t>目錄</a:t>
            </a:r>
            <a:endParaRPr lang="zh-TW" altLang="en-US" sz="50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-180528" y="1196752"/>
          <a:ext cx="8820472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3226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4624"/>
            <a:ext cx="8460432" cy="1143000"/>
          </a:xfrm>
        </p:spPr>
        <p:txBody>
          <a:bodyPr/>
          <a:lstStyle/>
          <a:p>
            <a:pPr algn="ctr"/>
            <a:r>
              <a:rPr lang="zh-TW" altLang="en-US" sz="5000" dirty="0" smtClean="0">
                <a:latin typeface="Adobe 繁黑體 Std B" pitchFamily="34" charset="-120"/>
                <a:ea typeface="Adobe 繁黑體 Std B" pitchFamily="34" charset="-120"/>
              </a:rPr>
              <a:t>公司簡介</a:t>
            </a:r>
            <a:endParaRPr lang="zh-TW" altLang="en-US" sz="50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328592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蘋果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公司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原稱蘋果電腦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公司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是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一家美國跨國公司，總部位於</a:t>
            </a:r>
            <a:r>
              <a:rPr lang="zh-TW" altLang="en-US" sz="2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美國加利福尼亞庫比蒂</a:t>
            </a:r>
            <a:r>
              <a:rPr lang="zh-TW" altLang="en-US" sz="2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諾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於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2007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日在舊金山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Macworld Expo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上宣佈改為現名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由史蒂夫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•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賈伯斯、史蒂夫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•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沃茲尼克、羅納德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•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韋恩三人創立於</a:t>
            </a:r>
            <a: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1976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年。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但韋恩在蘋果公司剛剛開始之後就退出了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致力於設計、開發和銷售消費電子、計算機軟體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、線上服務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和個人計算機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114300" indent="0"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 最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著名的硬體產品是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Mac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電腦系列、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iPod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媒體播放器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     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iPhone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智慧型手機和</a:t>
            </a:r>
            <a:r>
              <a:rPr lang="en-US" altLang="zh-TW" sz="2400" dirty="0" err="1">
                <a:latin typeface="標楷體" pitchFamily="65" charset="-120"/>
                <a:ea typeface="標楷體" pitchFamily="65" charset="-120"/>
              </a:rPr>
              <a:t>iPad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平板電腦；在線服務包括</a:t>
            </a:r>
            <a:r>
              <a:rPr lang="en-US" altLang="zh-TW" sz="2400" dirty="0" err="1">
                <a:latin typeface="標楷體" pitchFamily="65" charset="-120"/>
                <a:ea typeface="標楷體" pitchFamily="65" charset="-120"/>
              </a:rPr>
              <a:t>iCloud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iTunes Store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和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App Store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；消費軟體包括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OS X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和</a:t>
            </a:r>
            <a:r>
              <a:rPr lang="en-US" altLang="zh-TW" sz="2400" dirty="0" err="1">
                <a:latin typeface="標楷體" pitchFamily="65" charset="-120"/>
                <a:ea typeface="標楷體" pitchFamily="65" charset="-120"/>
              </a:rPr>
              <a:t>iOS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作業系統、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iTunes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多媒體瀏覽器、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Safari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網路瀏覽器，還有</a:t>
            </a:r>
            <a:r>
              <a:rPr lang="en-US" altLang="zh-TW" sz="2400" dirty="0" err="1">
                <a:latin typeface="標楷體" pitchFamily="65" charset="-120"/>
                <a:ea typeface="標楷體" pitchFamily="65" charset="-120"/>
              </a:rPr>
              <a:t>iLife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和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iWork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創意和生產力套件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114300" indent="0">
              <a:buNone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蘋果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公司在高科技企業中以</a:t>
            </a:r>
            <a:r>
              <a:rPr lang="zh-TW" altLang="en-US" sz="2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創新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而聞名世界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44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1136534"/>
              </p:ext>
            </p:extLst>
          </p:nvPr>
        </p:nvGraphicFramePr>
        <p:xfrm>
          <a:off x="251520" y="1657885"/>
          <a:ext cx="7924800" cy="4867460"/>
        </p:xfrm>
        <a:graphic>
          <a:graphicData uri="http://schemas.openxmlformats.org/drawingml/2006/table">
            <a:tbl>
              <a:tblPr/>
              <a:tblGrid>
                <a:gridCol w="963613"/>
                <a:gridCol w="6961187"/>
              </a:tblGrid>
              <a:tr h="918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1976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由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史帝夫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·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賈伯斯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史帝夫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·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沃茲尼克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和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羅納德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·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韋恩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創立。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6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1984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Macintosh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接力於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1980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年代持續發展。推出革命性的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Macintosh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電腦，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1997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史帝夫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·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賈伯斯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再度回到蘋果。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1998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推出第一代的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iMac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推出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iPod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數位音樂隨身聽。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推出最早的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64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位元個人電腦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Apple PowerMac G5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8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史帝夫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·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賈伯斯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發表了第一部使用英特爾處理器的桌上型電腦和筆記型電腦。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323528" y="379982"/>
            <a:ext cx="81369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600" dirty="0" smtClean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rPr>
              <a:t>重要產品簡介和事件</a:t>
            </a:r>
            <a:endParaRPr lang="zh-TW" altLang="en-US" sz="4600" dirty="0">
              <a:solidFill>
                <a:schemeClr val="tx2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388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472201"/>
              </p:ext>
            </p:extLst>
          </p:nvPr>
        </p:nvGraphicFramePr>
        <p:xfrm>
          <a:off x="251520" y="284942"/>
          <a:ext cx="7924800" cy="6401534"/>
        </p:xfrm>
        <a:graphic>
          <a:graphicData uri="http://schemas.openxmlformats.org/drawingml/2006/table">
            <a:tbl>
              <a:tblPr/>
              <a:tblGrid>
                <a:gridCol w="963613"/>
                <a:gridCol w="6961187"/>
              </a:tblGrid>
              <a:tr h="736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蘋果電腦公司正式推出其首款智慧型手機</a:t>
                      </a:r>
                      <a:r>
                        <a:rPr lang="en-US" altLang="zh-TW" sz="2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iPhone</a:t>
                      </a:r>
                      <a:r>
                        <a:rPr lang="zh-TW" altLang="en-US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，並宣布更名為</a:t>
                      </a:r>
                      <a:r>
                        <a:rPr lang="zh-TW" altLang="en-US" sz="2200" b="1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蘋果公司</a:t>
                      </a:r>
                      <a:r>
                        <a:rPr lang="zh-TW" altLang="en-US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。</a:t>
                      </a:r>
                      <a:endParaRPr kumimoji="1" lang="zh-TW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2008</a:t>
                      </a:r>
                      <a:endParaRPr kumimoji="1" lang="en-US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蘋果公司在</a:t>
                      </a:r>
                      <a:r>
                        <a:rPr lang="en-US" altLang="zh-TW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MacWorld2008</a:t>
                      </a:r>
                      <a:r>
                        <a:rPr lang="zh-TW" altLang="en-US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展會上發布</a:t>
                      </a:r>
                      <a:r>
                        <a:rPr lang="en-US" altLang="zh-TW" sz="2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MacBook Air</a:t>
                      </a:r>
                      <a:r>
                        <a:rPr lang="zh-TW" altLang="en-US" sz="2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筆記本電腦</a:t>
                      </a:r>
                      <a:r>
                        <a:rPr lang="zh-TW" altLang="en-US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，是當時市面上最薄的筆記本電腦</a:t>
                      </a:r>
                      <a:endParaRPr kumimoji="1" lang="zh-TW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賈伯斯逝世。</a:t>
                      </a:r>
                      <a:r>
                        <a:rPr lang="zh-TW" altLang="en-US" sz="2200" b="0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蒂姆</a:t>
                      </a:r>
                      <a:r>
                        <a:rPr lang="en-US" altLang="zh-TW" sz="2200" b="0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·</a:t>
                      </a:r>
                      <a:r>
                        <a:rPr kumimoji="1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庫克</a:t>
                      </a:r>
                      <a:r>
                        <a:rPr kumimoji="1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接手後並未對公司作出重大改變，大致照賈伯斯時代的方向繼續營運公司。</a:t>
                      </a:r>
                      <a:endParaRPr kumimoji="1" lang="en-US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發布的</a:t>
                      </a: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iPhone 5</a:t>
                      </a:r>
                      <a:r>
                        <a:rPr kumimoji="1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成了</a:t>
                      </a: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史帝夫</a:t>
                      </a: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·</a:t>
                      </a: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賈伯斯</a:t>
                      </a:r>
                      <a:r>
                        <a:rPr kumimoji="1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的遺作。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4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2013</a:t>
                      </a:r>
                      <a:endParaRPr kumimoji="1" lang="en-US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蘋果在</a:t>
                      </a:r>
                      <a:r>
                        <a:rPr lang="zh-TW" altLang="en-US" sz="2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全球軟體開發者年會</a:t>
                      </a:r>
                      <a:r>
                        <a:rPr lang="zh-TW" altLang="en-US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上發布</a:t>
                      </a:r>
                      <a:r>
                        <a:rPr lang="en-US" altLang="zh-TW" sz="2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OS X Mavericks</a:t>
                      </a:r>
                      <a:r>
                        <a:rPr lang="zh-TW" altLang="en-US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、</a:t>
                      </a:r>
                      <a:r>
                        <a:rPr lang="en-US" altLang="zh-TW" sz="2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iTunes Radio</a:t>
                      </a:r>
                      <a:r>
                        <a:rPr lang="zh-TW" altLang="en-US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音樂串流服務、全新圓筒型</a:t>
                      </a:r>
                      <a:r>
                        <a:rPr lang="en-US" altLang="zh-TW" sz="2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Mac Pro</a:t>
                      </a:r>
                      <a:r>
                        <a:rPr lang="zh-TW" altLang="en-US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以及</a:t>
                      </a:r>
                      <a:r>
                        <a:rPr lang="en-US" altLang="zh-TW" sz="2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iOS</a:t>
                      </a:r>
                      <a:r>
                        <a:rPr lang="en-US" altLang="zh-TW" sz="2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7</a:t>
                      </a:r>
                      <a:r>
                        <a:rPr lang="zh-TW" altLang="en-US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。</a:t>
                      </a:r>
                      <a:r>
                        <a:rPr lang="en-US" altLang="zh-TW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lang="zh-TW" altLang="en-US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截至</a:t>
                      </a:r>
                      <a:r>
                        <a:rPr lang="en-US" altLang="zh-TW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2013</a:t>
                      </a:r>
                      <a:r>
                        <a:rPr lang="zh-TW" altLang="en-US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年</a:t>
                      </a:r>
                      <a:r>
                        <a:rPr lang="en-US" altLang="zh-TW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4</a:t>
                      </a:r>
                      <a:r>
                        <a:rPr lang="zh-TW" altLang="en-US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月，蘋果已售出高達</a:t>
                      </a:r>
                      <a:r>
                        <a:rPr lang="en-US" altLang="zh-TW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3.56</a:t>
                      </a:r>
                      <a:r>
                        <a:rPr lang="zh-TW" altLang="en-US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億部</a:t>
                      </a:r>
                      <a:r>
                        <a:rPr lang="en-US" altLang="zh-TW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iPhone</a:t>
                      </a:r>
                      <a:r>
                        <a:rPr lang="zh-TW" altLang="en-US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。</a:t>
                      </a:r>
                      <a:r>
                        <a:rPr lang="en-US" altLang="zh-TW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)</a:t>
                      </a:r>
                      <a:r>
                        <a:rPr lang="zh-TW" altLang="en-US" sz="2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  </a:t>
                      </a:r>
                      <a:r>
                        <a:rPr lang="en-US" altLang="zh-TW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lang="zh-TW" altLang="en-US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推出</a:t>
                      </a:r>
                      <a:r>
                        <a:rPr lang="en-US" altLang="zh-TW" sz="2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iPhone 5C</a:t>
                      </a:r>
                      <a:r>
                        <a:rPr lang="zh-TW" altLang="en-US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及</a:t>
                      </a:r>
                      <a:r>
                        <a:rPr lang="en-US" altLang="zh-TW" sz="22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iPhone 5S</a:t>
                      </a:r>
                      <a:r>
                        <a:rPr lang="en-US" altLang="zh-TW" sz="22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)</a:t>
                      </a:r>
                      <a:endParaRPr lang="en-US" altLang="zh-TW" sz="2200" b="0" i="0" kern="1200" dirty="0" smtClean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0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2014</a:t>
                      </a:r>
                      <a:endParaRPr kumimoji="1" lang="en-US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庫克</a:t>
                      </a:r>
                      <a:r>
                        <a:rPr lang="zh-TW" altLang="en-US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於蘋果發表會上宣布蘋果手錶結合了運動追蹤和健康相關功能，並能與</a:t>
                      </a:r>
                      <a:r>
                        <a:rPr lang="en-US" altLang="zh-TW" sz="2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iOS</a:t>
                      </a:r>
                      <a:r>
                        <a:rPr lang="zh-TW" altLang="en-US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和其他蘋果產品與服務整合。</a:t>
                      </a:r>
                      <a:r>
                        <a:rPr lang="en-US" altLang="zh-TW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lang="zh-TW" altLang="en-US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推出</a:t>
                      </a:r>
                      <a:r>
                        <a:rPr lang="fr-FR" altLang="zh-TW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iPhone 6</a:t>
                      </a:r>
                      <a:r>
                        <a:rPr lang="zh-TW" altLang="fr-FR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及</a:t>
                      </a:r>
                      <a:r>
                        <a:rPr lang="fr-FR" altLang="zh-TW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iPhone 6 Plus</a:t>
                      </a:r>
                      <a:r>
                        <a:rPr lang="en-US" altLang="zh-TW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5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2015</a:t>
                      </a:r>
                      <a:endParaRPr kumimoji="1" lang="en-US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蘋果宣布推出線上付費音樂服務</a:t>
                      </a:r>
                      <a:r>
                        <a:rPr lang="en-US" altLang="zh-TW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Apple Music</a:t>
                      </a:r>
                      <a:r>
                        <a:rPr lang="zh-TW" altLang="en-US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與網路</a:t>
                      </a:r>
                      <a:r>
                        <a:rPr lang="en-US" altLang="zh-TW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FM</a:t>
                      </a:r>
                      <a:r>
                        <a:rPr lang="zh-TW" altLang="en-US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頻道</a:t>
                      </a:r>
                      <a:r>
                        <a:rPr lang="en-US" altLang="zh-TW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Beats 1</a:t>
                      </a:r>
                      <a:r>
                        <a:rPr kumimoji="1" lang="zh-TW" alt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。</a:t>
                      </a: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推出第九代產品</a:t>
                      </a:r>
                      <a:r>
                        <a:rPr lang="en-US" altLang="zh-TW" sz="2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6S</a:t>
                      </a:r>
                      <a:r>
                        <a:rPr lang="zh-TW" altLang="en-US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及</a:t>
                      </a:r>
                      <a:r>
                        <a:rPr lang="en-US" altLang="zh-TW" sz="2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iPhone 6S Plus</a:t>
                      </a:r>
                      <a:r>
                        <a:rPr kumimoji="1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1" lang="zh-TW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1858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836712"/>
            <a:ext cx="8062392" cy="4824536"/>
          </a:xfrm>
        </p:spPr>
      </p:pic>
    </p:spTree>
    <p:extLst>
      <p:ext uri="{BB962C8B-B14F-4D97-AF65-F5344CB8AC3E}">
        <p14:creationId xmlns:p14="http://schemas.microsoft.com/office/powerpoint/2010/main" xmlns="" val="78315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592" y="1124744"/>
            <a:ext cx="8447462" cy="4680520"/>
          </a:xfrm>
        </p:spPr>
      </p:pic>
    </p:spTree>
    <p:extLst>
      <p:ext uri="{BB962C8B-B14F-4D97-AF65-F5344CB8AC3E}">
        <p14:creationId xmlns:p14="http://schemas.microsoft.com/office/powerpoint/2010/main" xmlns="" val="376604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相鄰">
  <a:themeElements>
    <a:clrScheme name="相鄰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相鄰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931</TotalTime>
  <Words>1669</Words>
  <Application>Microsoft Office PowerPoint</Application>
  <PresentationFormat>如螢幕大小 (4:3)</PresentationFormat>
  <Paragraphs>164</Paragraphs>
  <Slides>23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相鄰</vt:lpstr>
      <vt:lpstr>期中作業</vt:lpstr>
      <vt:lpstr>目錄</vt:lpstr>
      <vt:lpstr>Apple  報告</vt:lpstr>
      <vt:lpstr>Apple 目錄</vt:lpstr>
      <vt:lpstr>公司簡介</vt:lpstr>
      <vt:lpstr>投影片 6</vt:lpstr>
      <vt:lpstr>投影片 7</vt:lpstr>
      <vt:lpstr>投影片 8</vt:lpstr>
      <vt:lpstr>投影片 9</vt:lpstr>
      <vt:lpstr>Apple Watch</vt:lpstr>
      <vt:lpstr>市值</vt:lpstr>
      <vt:lpstr>管理經營模式</vt:lpstr>
      <vt:lpstr>行銷策略</vt:lpstr>
      <vt:lpstr>SWOT</vt:lpstr>
      <vt:lpstr>公司願景</vt:lpstr>
      <vt:lpstr>公司願景</vt:lpstr>
      <vt:lpstr>競爭對手</vt:lpstr>
      <vt:lpstr>競爭對手</vt:lpstr>
      <vt:lpstr>未來發展</vt:lpstr>
      <vt:lpstr>結論</vt:lpstr>
      <vt:lpstr>參考文獻</vt:lpstr>
      <vt:lpstr>腦力激盪</vt:lpstr>
      <vt:lpstr>心智圖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期中報告</dc:title>
  <dc:creator>李侑珊</dc:creator>
  <cp:lastModifiedBy>陳穎杰</cp:lastModifiedBy>
  <cp:revision>34</cp:revision>
  <dcterms:created xsi:type="dcterms:W3CDTF">2015-10-26T16:30:35Z</dcterms:created>
  <dcterms:modified xsi:type="dcterms:W3CDTF">2016-11-11T06:28:20Z</dcterms:modified>
</cp:coreProperties>
</file>