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1" r:id="rId3"/>
    <p:sldId id="257" r:id="rId4"/>
    <p:sldId id="268" r:id="rId5"/>
    <p:sldId id="273" r:id="rId6"/>
    <p:sldId id="274" r:id="rId7"/>
    <p:sldId id="275" r:id="rId8"/>
    <p:sldId id="276" r:id="rId9"/>
    <p:sldId id="277" r:id="rId10"/>
    <p:sldId id="278" r:id="rId11"/>
    <p:sldId id="279" r:id="rId12"/>
    <p:sldId id="280" r:id="rId13"/>
    <p:sldId id="281" r:id="rId14"/>
    <p:sldId id="283" r:id="rId15"/>
    <p:sldId id="282" r:id="rId16"/>
    <p:sldId id="284" r:id="rId17"/>
    <p:sldId id="285" r:id="rId18"/>
    <p:sldId id="291" r:id="rId19"/>
    <p:sldId id="286" r:id="rId20"/>
    <p:sldId id="288" r:id="rId21"/>
    <p:sldId id="290" r:id="rId22"/>
    <p:sldId id="289"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27" autoAdjust="0"/>
  </p:normalViewPr>
  <p:slideViewPr>
    <p:cSldViewPr>
      <p:cViewPr>
        <p:scale>
          <a:sx n="100" d="100"/>
          <a:sy n="100" d="100"/>
        </p:scale>
        <p:origin x="-193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5BBEAD13-0566-4C6C-97E7-55F17F24B09F}" type="datetimeFigureOut">
              <a:rPr lang="zh-TW" altLang="en-US" smtClean="0"/>
              <a:pPr/>
              <a:t>2016/1/11</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5BBEAD13-0566-4C6C-97E7-55F17F24B09F}" type="datetimeFigureOut">
              <a:rPr lang="zh-TW" altLang="en-US" smtClean="0"/>
              <a:pPr/>
              <a:t>2016/1/11</a:t>
            </a:fld>
            <a:endParaRPr lang="zh-TW" altLang="en-US"/>
          </a:p>
        </p:txBody>
      </p:sp>
      <p:sp>
        <p:nvSpPr>
          <p:cNvPr id="9" name="投影片編號版面配置區 8"/>
          <p:cNvSpPr>
            <a:spLocks noGrp="1"/>
          </p:cNvSpPr>
          <p:nvPr>
            <p:ph type="sldNum" sz="quarter" idx="15"/>
          </p:nvPr>
        </p:nvSpPr>
        <p:spPr/>
        <p:txBody>
          <a:bodyPr rtlCol="0"/>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5BBEAD13-0566-4C6C-97E7-55F17F24B09F}" type="datetimeFigureOut">
              <a:rPr lang="zh-TW" altLang="en-US" smtClean="0"/>
              <a:pPr/>
              <a:t>2016/1/11</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2016/1/11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5BBEAD13-0566-4C6C-97E7-55F17F24B09F}" type="datetimeFigureOut">
              <a:rPr lang="zh-TW" altLang="en-US" smtClean="0"/>
              <a:pPr/>
              <a:t>2016/1/11</a:t>
            </a:fld>
            <a:endParaRPr lang="zh-TW" altLang="en-US"/>
          </a:p>
        </p:txBody>
      </p:sp>
      <p:sp>
        <p:nvSpPr>
          <p:cNvPr id="7" name="投影片編號版面配置區 6"/>
          <p:cNvSpPr>
            <a:spLocks noGrp="1"/>
          </p:cNvSpPr>
          <p:nvPr>
            <p:ph type="sldNum" sz="quarter" idx="11"/>
          </p:nvPr>
        </p:nvSpPr>
        <p:spPr/>
        <p:txBody>
          <a:bodyPr rtlCol="0"/>
          <a:lstStyle/>
          <a:p>
            <a:fld id="{73DA0BB7-265A-403C-9275-D587AB510EDC}"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2016/1/11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5BBEAD13-0566-4C6C-97E7-55F17F24B09F}" type="datetimeFigureOut">
              <a:rPr lang="zh-TW" altLang="en-US" smtClean="0"/>
              <a:pPr/>
              <a:t>2016/1/11</a:t>
            </a:fld>
            <a:endParaRPr lang="zh-TW" altLang="en-US"/>
          </a:p>
        </p:txBody>
      </p:sp>
      <p:sp>
        <p:nvSpPr>
          <p:cNvPr id="22" name="投影片編號版面配置區 21"/>
          <p:cNvSpPr>
            <a:spLocks noGrp="1"/>
          </p:cNvSpPr>
          <p:nvPr>
            <p:ph type="sldNum" sz="quarter" idx="15"/>
          </p:nvPr>
        </p:nvSpPr>
        <p:spPr/>
        <p:txBody>
          <a:bodyPr rtlCol="0"/>
          <a:lstStyle/>
          <a:p>
            <a:fld id="{73DA0BB7-265A-403C-9275-D587AB510EDC}"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5BBEAD13-0566-4C6C-97E7-55F17F24B09F}" type="datetimeFigureOut">
              <a:rPr lang="zh-TW" altLang="en-US" smtClean="0"/>
              <a:pPr/>
              <a:t>2016/1/11</a:t>
            </a:fld>
            <a:endParaRPr lang="zh-TW" altLang="en-US"/>
          </a:p>
        </p:txBody>
      </p:sp>
      <p:sp>
        <p:nvSpPr>
          <p:cNvPr id="18" name="投影片編號版面配置區 17"/>
          <p:cNvSpPr>
            <a:spLocks noGrp="1"/>
          </p:cNvSpPr>
          <p:nvPr>
            <p:ph type="sldNum" sz="quarter" idx="11"/>
          </p:nvPr>
        </p:nvSpPr>
        <p:spPr/>
        <p:txBody>
          <a:bodyPr rtlCol="0"/>
          <a:lstStyle/>
          <a:p>
            <a:fld id="{73DA0BB7-265A-403C-9275-D587AB510EDC}"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BEAD13-0566-4C6C-97E7-55F17F24B09F}" type="datetimeFigureOut">
              <a:rPr lang="zh-TW" altLang="en-US" smtClean="0"/>
              <a:pPr/>
              <a:t>2016/1/11</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lum bright="70000" contrast="-70000"/>
            <a:extLst>
              <a:ext uri="{BEBA8EAE-BF5A-486C-A8C5-ECC9F3942E4B}">
                <a14:imgProps xmlns:a14="http://schemas.microsoft.com/office/drawing/2010/main">
                  <a14:imgLayer r:embed="rId3">
                    <a14:imgEffect>
                      <a14:backgroundRemoval t="6348" b="95898" l="8887" r="85156">
                        <a14:foregroundMark x1="66471" y1="6348" x2="72201" y2="10254"/>
                        <a14:foregroundMark x1="66602" y1="11035" x2="66992" y2="21924"/>
                        <a14:foregroundMark x1="65104" y1="12891" x2="63867" y2="21094"/>
                        <a14:foregroundMark x1="66992" y1="37451" x2="70020" y2="95996"/>
                        <a14:foregroundMark x1="55273" y1="58936" x2="61263" y2="89453"/>
                        <a14:foregroundMark x1="74642" y1="56299" x2="85156" y2="88867"/>
                        <a14:foregroundMark x1="82422" y1="94580" x2="85156" y2="91309"/>
                      </a14:backgroundRemoval>
                    </a14:imgEffect>
                  </a14:imgLayer>
                </a14:imgProps>
              </a:ext>
              <a:ext uri="{28A0092B-C50C-407E-A947-70E740481C1C}">
                <a14:useLocalDpi xmlns:a14="http://schemas.microsoft.com/office/drawing/2010/main" val="0"/>
              </a:ext>
            </a:extLst>
          </a:blip>
          <a:srcRect r="10892"/>
          <a:stretch/>
        </p:blipFill>
        <p:spPr>
          <a:xfrm>
            <a:off x="-1" y="-14289"/>
            <a:ext cx="9185637" cy="6872289"/>
          </a:xfrm>
          <a:prstGeom prst="rect">
            <a:avLst/>
          </a:prstGeom>
        </p:spPr>
      </p:pic>
      <p:sp>
        <p:nvSpPr>
          <p:cNvPr id="5" name="矩形 4"/>
          <p:cNvSpPr/>
          <p:nvPr/>
        </p:nvSpPr>
        <p:spPr>
          <a:xfrm>
            <a:off x="584951" y="2348880"/>
            <a:ext cx="7974099"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b="1" dirty="0">
                <a:latin typeface="微軟正黑體" panose="020B0604030504040204" pitchFamily="34" charset="-120"/>
                <a:ea typeface="微軟正黑體" panose="020B0604030504040204" pitchFamily="34" charset="-120"/>
              </a:rPr>
              <a:t>從</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心靈</a:t>
            </a:r>
            <a:r>
              <a:rPr lang="zh-TW" altLang="en-US" sz="2800" b="1" dirty="0" smtClean="0">
                <a:latin typeface="微軟正黑體" panose="020B0604030504040204" pitchFamily="34" charset="-120"/>
                <a:ea typeface="微軟正黑體" panose="020B0604030504040204" pitchFamily="34" charset="-120"/>
              </a:rPr>
              <a:t>勇氣</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電影看</a:t>
            </a:r>
            <a:r>
              <a:rPr lang="zh-TW" altLang="en-US" sz="2800" b="1" dirty="0">
                <a:latin typeface="微軟正黑體" panose="020B0604030504040204" pitchFamily="34" charset="-120"/>
                <a:ea typeface="微軟正黑體" panose="020B0604030504040204" pitchFamily="34" charset="-120"/>
              </a:rPr>
              <a:t>能源與環境議題</a:t>
            </a:r>
            <a:endParaRPr lang="en-US" altLang="zh-TW" sz="2800" b="1"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18095" y="476672"/>
            <a:ext cx="6620999" cy="1569660"/>
          </a:xfrm>
          <a:prstGeom prst="rect">
            <a:avLst/>
          </a:prstGeom>
          <a:noFill/>
        </p:spPr>
        <p:txBody>
          <a:bodyPr wrap="square" rtlCol="0">
            <a:spAutoFit/>
          </a:bodyPr>
          <a:lstStyle/>
          <a:p>
            <a:r>
              <a:rPr lang="zh-TW" altLang="en-US" sz="9600" b="1" dirty="0">
                <a:ln>
                  <a:solidFill>
                    <a:schemeClr val="tx1">
                      <a:lumMod val="75000"/>
                      <a:lumOff val="25000"/>
                    </a:schemeClr>
                  </a:solidFill>
                </a:ln>
                <a:solidFill>
                  <a:schemeClr val="accent2"/>
                </a:solidFill>
                <a:effectLst>
                  <a:glow rad="101600">
                    <a:schemeClr val="tx1">
                      <a:lumMod val="95000"/>
                      <a:lumOff val="5000"/>
                      <a:alpha val="60000"/>
                    </a:schemeClr>
                  </a:glow>
                </a:effectLst>
                <a:latin typeface="微軟正黑體" panose="020B0604030504040204" pitchFamily="34" charset="-120"/>
                <a:ea typeface="微軟正黑體" panose="020B0604030504040204" pitchFamily="34" charset="-120"/>
              </a:rPr>
              <a:t>心靈勇氣</a:t>
            </a:r>
            <a:endParaRPr lang="zh-TW" altLang="en-US" sz="9600" dirty="0">
              <a:ln>
                <a:solidFill>
                  <a:schemeClr val="tx1">
                    <a:lumMod val="75000"/>
                    <a:lumOff val="25000"/>
                  </a:schemeClr>
                </a:solidFill>
              </a:ln>
              <a:solidFill>
                <a:schemeClr val="accent2"/>
              </a:solidFill>
              <a:effectLst>
                <a:glow rad="101600">
                  <a:schemeClr val="tx1">
                    <a:lumMod val="95000"/>
                    <a:lumOff val="5000"/>
                    <a:alpha val="60000"/>
                  </a:schemeClr>
                </a:glow>
              </a:effectLst>
            </a:endParaRPr>
          </a:p>
        </p:txBody>
      </p:sp>
      <p:sp>
        <p:nvSpPr>
          <p:cNvPr id="7" name="副標題 2"/>
          <p:cNvSpPr>
            <a:spLocks noGrp="1"/>
          </p:cNvSpPr>
          <p:nvPr>
            <p:ph type="subTitle" idx="1"/>
          </p:nvPr>
        </p:nvSpPr>
        <p:spPr>
          <a:xfrm>
            <a:off x="622857" y="3610495"/>
            <a:ext cx="4413305" cy="3247505"/>
          </a:xfrm>
        </p:spPr>
        <p:txBody>
          <a:bodyPr>
            <a:normAutofit/>
          </a:bodyPr>
          <a:lstStyle/>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學</a:t>
            </a:r>
            <a:r>
              <a:rPr lang="en-US" altLang="zh-TW" sz="2000" dirty="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校：南臺科技大學</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班        級：自控三甲</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課        程：</a:t>
            </a:r>
            <a:r>
              <a:rPr lang="zh-TW" altLang="en-US" sz="2000" dirty="0">
                <a:ln>
                  <a:solidFill>
                    <a:schemeClr val="tx1"/>
                  </a:solidFill>
                </a:ln>
                <a:solidFill>
                  <a:schemeClr val="tx1"/>
                </a:solidFill>
                <a:latin typeface="微軟正黑體" pitchFamily="34" charset="-120"/>
                <a:ea typeface="微軟正黑體" pitchFamily="34" charset="-120"/>
                <a:cs typeface="文鼎中特毛楷" pitchFamily="49" charset="-120"/>
              </a:rPr>
              <a:t>工程倫理與社會</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組        員：</a:t>
            </a:r>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4A212014</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吳孟豐</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4A212064</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林伯瑋</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4A212067  </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陳婉瑄</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4A212115</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葉俞慶</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指導</a:t>
            </a:r>
            <a:r>
              <a:rPr lang="zh-TW" altLang="en-US" sz="2000" dirty="0">
                <a:ln>
                  <a:solidFill>
                    <a:schemeClr val="tx1"/>
                  </a:solidFill>
                </a:ln>
                <a:solidFill>
                  <a:schemeClr val="tx1"/>
                </a:solidFill>
                <a:latin typeface="微軟正黑體" pitchFamily="34" charset="-120"/>
                <a:ea typeface="微軟正黑體" pitchFamily="34" charset="-120"/>
                <a:cs typeface="文鼎中特毛楷" pitchFamily="49" charset="-120"/>
              </a:rPr>
              <a:t>老師：林聰益</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p:txBody>
      </p:sp>
      <p:sp>
        <p:nvSpPr>
          <p:cNvPr id="8" name="副標題 2"/>
          <p:cNvSpPr txBox="1">
            <a:spLocks/>
          </p:cNvSpPr>
          <p:nvPr/>
        </p:nvSpPr>
        <p:spPr>
          <a:xfrm>
            <a:off x="5220072" y="3619661"/>
            <a:ext cx="4413305" cy="3247505"/>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學</a:t>
            </a:r>
            <a:r>
              <a:rPr lang="en-US" altLang="zh-TW"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    校：南臺科技大學</a:t>
            </a:r>
            <a:endParaRPr lang="en-US" altLang="zh-TW"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課        程：</a:t>
            </a:r>
            <a:r>
              <a:rPr lang="zh-TW" altLang="en-US" sz="2000" b="1" dirty="0">
                <a:ln>
                  <a:solidFill>
                    <a:schemeClr val="tx1"/>
                  </a:solidFill>
                </a:ln>
                <a:solidFill>
                  <a:schemeClr val="tx1"/>
                </a:solidFill>
                <a:latin typeface="微軟正黑體" pitchFamily="34" charset="-120"/>
                <a:ea typeface="微軟正黑體" pitchFamily="34" charset="-120"/>
                <a:cs typeface="文鼎中特毛楷" pitchFamily="49" charset="-120"/>
              </a:rPr>
              <a:t>電影與文學</a:t>
            </a:r>
            <a:endParaRPr lang="en-US" altLang="zh-TW"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組        員：</a:t>
            </a:r>
            <a:r>
              <a:rPr lang="zh-TW" altLang="en-US" sz="2000" b="1" dirty="0">
                <a:ln>
                  <a:solidFill>
                    <a:schemeClr val="tx1"/>
                  </a:solidFill>
                </a:ln>
                <a:solidFill>
                  <a:schemeClr val="tx1"/>
                </a:solidFill>
                <a:latin typeface="微軟正黑體" pitchFamily="34" charset="-120"/>
                <a:ea typeface="微軟正黑體" pitchFamily="34" charset="-120"/>
              </a:rPr>
              <a:t>孫榛</a:t>
            </a:r>
            <a:r>
              <a:rPr lang="zh-TW" altLang="en-US" sz="2000" b="1" dirty="0" smtClean="0">
                <a:ln>
                  <a:solidFill>
                    <a:schemeClr val="tx1"/>
                  </a:solidFill>
                </a:ln>
                <a:solidFill>
                  <a:schemeClr val="tx1"/>
                </a:solidFill>
                <a:latin typeface="微軟正黑體" pitchFamily="34" charset="-120"/>
                <a:ea typeface="微軟正黑體" pitchFamily="34" charset="-120"/>
              </a:rPr>
              <a:t>淋</a:t>
            </a:r>
            <a:endParaRPr lang="en-US" altLang="zh-TW" sz="2000" b="1" dirty="0" smtClean="0">
              <a:ln>
                <a:solidFill>
                  <a:schemeClr val="tx1"/>
                </a:solidFill>
              </a:ln>
              <a:solidFill>
                <a:schemeClr val="tx1"/>
              </a:solidFill>
              <a:latin typeface="微軟正黑體" pitchFamily="34" charset="-120"/>
              <a:ea typeface="微軟正黑體" pitchFamily="34"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rPr>
              <a:t>　　　　　</a:t>
            </a:r>
            <a:r>
              <a:rPr lang="en-US" altLang="zh-TW" sz="2000" b="1" dirty="0" smtClean="0">
                <a:ln>
                  <a:solidFill>
                    <a:schemeClr val="tx1"/>
                  </a:solidFill>
                </a:ln>
                <a:solidFill>
                  <a:schemeClr val="tx1"/>
                </a:solidFill>
                <a:latin typeface="微軟正黑體" pitchFamily="34" charset="-120"/>
                <a:ea typeface="微軟正黑體" pitchFamily="34" charset="-120"/>
              </a:rPr>
              <a:t>4A1B0105</a:t>
            </a:r>
            <a:r>
              <a:rPr lang="zh-TW" altLang="en-US" sz="2000" b="1" dirty="0" smtClean="0">
                <a:ln>
                  <a:solidFill>
                    <a:schemeClr val="tx1"/>
                  </a:solidFill>
                </a:ln>
                <a:solidFill>
                  <a:schemeClr val="tx1"/>
                </a:solidFill>
                <a:latin typeface="微軟正黑體" pitchFamily="34" charset="-120"/>
                <a:ea typeface="微軟正黑體" pitchFamily="34" charset="-120"/>
              </a:rPr>
              <a:t>呂</a:t>
            </a:r>
            <a:r>
              <a:rPr lang="zh-TW" altLang="en-US" sz="2000" b="1" dirty="0">
                <a:ln>
                  <a:solidFill>
                    <a:schemeClr val="tx1"/>
                  </a:solidFill>
                </a:ln>
                <a:solidFill>
                  <a:schemeClr val="tx1"/>
                </a:solidFill>
                <a:latin typeface="微軟正黑體" pitchFamily="34" charset="-120"/>
                <a:ea typeface="微軟正黑體" pitchFamily="34" charset="-120"/>
              </a:rPr>
              <a:t>煜</a:t>
            </a:r>
            <a:r>
              <a:rPr lang="zh-TW" altLang="en-US" sz="2000" b="1" dirty="0" smtClean="0">
                <a:ln>
                  <a:solidFill>
                    <a:schemeClr val="tx1"/>
                  </a:solidFill>
                </a:ln>
                <a:solidFill>
                  <a:schemeClr val="tx1"/>
                </a:solidFill>
                <a:latin typeface="微軟正黑體" pitchFamily="34" charset="-120"/>
                <a:ea typeface="微軟正黑體" pitchFamily="34" charset="-120"/>
              </a:rPr>
              <a:t>墡</a:t>
            </a:r>
            <a:endParaRPr lang="en-US" altLang="zh-TW" sz="2000" b="1" dirty="0" smtClean="0">
              <a:ln>
                <a:solidFill>
                  <a:schemeClr val="tx1"/>
                </a:solidFill>
              </a:ln>
              <a:solidFill>
                <a:schemeClr val="tx1"/>
              </a:solidFill>
              <a:latin typeface="微軟正黑體" pitchFamily="34" charset="-120"/>
              <a:ea typeface="微軟正黑體" pitchFamily="34"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rPr>
              <a:t>　　　　　</a:t>
            </a:r>
            <a:r>
              <a:rPr lang="en-US" altLang="zh-TW" sz="2000" b="1" dirty="0" smtClean="0">
                <a:ln>
                  <a:solidFill>
                    <a:schemeClr val="tx1"/>
                  </a:solidFill>
                </a:ln>
                <a:solidFill>
                  <a:schemeClr val="tx1"/>
                </a:solidFill>
                <a:latin typeface="微軟正黑體" pitchFamily="34" charset="-120"/>
                <a:ea typeface="微軟正黑體" pitchFamily="34" charset="-120"/>
              </a:rPr>
              <a:t>4A42C059</a:t>
            </a:r>
            <a:r>
              <a:rPr lang="zh-TW" altLang="en-US" sz="2000" b="1" dirty="0" smtClean="0">
                <a:ln>
                  <a:solidFill>
                    <a:schemeClr val="tx1"/>
                  </a:solidFill>
                </a:ln>
                <a:solidFill>
                  <a:schemeClr val="tx1"/>
                </a:solidFill>
                <a:latin typeface="微軟正黑體" pitchFamily="34" charset="-120"/>
                <a:ea typeface="微軟正黑體" pitchFamily="34" charset="-120"/>
              </a:rPr>
              <a:t>蔡</a:t>
            </a:r>
            <a:r>
              <a:rPr lang="zh-TW" altLang="en-US" sz="2000" b="1" dirty="0">
                <a:ln>
                  <a:solidFill>
                    <a:schemeClr val="tx1"/>
                  </a:solidFill>
                </a:ln>
                <a:solidFill>
                  <a:schemeClr val="tx1"/>
                </a:solidFill>
                <a:latin typeface="微軟正黑體" pitchFamily="34" charset="-120"/>
                <a:ea typeface="微軟正黑體" pitchFamily="34" charset="-120"/>
              </a:rPr>
              <a:t>炎桐</a:t>
            </a:r>
            <a:endParaRPr lang="en-US" altLang="zh-TW" sz="2000" b="1" dirty="0">
              <a:ln>
                <a:solidFill>
                  <a:schemeClr val="tx1"/>
                </a:solidFill>
              </a:ln>
              <a:solidFill>
                <a:schemeClr val="tx1"/>
              </a:solidFill>
              <a:latin typeface="微軟正黑體" pitchFamily="34" charset="-120"/>
              <a:ea typeface="微軟正黑體" pitchFamily="34"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指導老師：駱育萱</a:t>
            </a:r>
            <a:endParaRPr lang="en-US" altLang="zh-TW"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p:txBody>
      </p:sp>
    </p:spTree>
    <p:extLst>
      <p:ext uri="{BB962C8B-B14F-4D97-AF65-F5344CB8AC3E}">
        <p14:creationId xmlns:p14="http://schemas.microsoft.com/office/powerpoint/2010/main" val="386095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pic>
        <p:nvPicPr>
          <p:cNvPr id="2" name="圖片 1" descr="1363621677-4154959398_n.jpg"/>
          <p:cNvPicPr>
            <a:picLocks noChangeAspect="1"/>
          </p:cNvPicPr>
          <p:nvPr/>
        </p:nvPicPr>
        <p:blipFill rotWithShape="1">
          <a:blip r:embed="rId3"/>
          <a:srcRect l="-1" r="57278"/>
          <a:stretch/>
        </p:blipFill>
        <p:spPr>
          <a:xfrm>
            <a:off x="-108520" y="-6147"/>
            <a:ext cx="4178106" cy="3621829"/>
          </a:xfrm>
          <a:prstGeom prst="rect">
            <a:avLst/>
          </a:prstGeom>
        </p:spPr>
      </p:pic>
      <p:pic>
        <p:nvPicPr>
          <p:cNvPr id="3" name="圖片 2" descr="1363621677-4154959398_n.jpg"/>
          <p:cNvPicPr>
            <a:picLocks noChangeAspect="1"/>
          </p:cNvPicPr>
          <p:nvPr/>
        </p:nvPicPr>
        <p:blipFill rotWithShape="1">
          <a:blip r:embed="rId3"/>
          <a:srcRect l="47343" r="5175"/>
          <a:stretch/>
        </p:blipFill>
        <p:spPr>
          <a:xfrm>
            <a:off x="-115553" y="3599165"/>
            <a:ext cx="4178106" cy="3258835"/>
          </a:xfrm>
          <a:prstGeom prst="rect">
            <a:avLst/>
          </a:prstGeom>
        </p:spPr>
      </p:pic>
      <p:sp>
        <p:nvSpPr>
          <p:cNvPr id="4" name="內容版面配置區 2"/>
          <p:cNvSpPr txBox="1">
            <a:spLocks/>
          </p:cNvSpPr>
          <p:nvPr/>
        </p:nvSpPr>
        <p:spPr>
          <a:xfrm>
            <a:off x="4036936" y="3793871"/>
            <a:ext cx="4499992" cy="2279600"/>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buFont typeface="Wingdings"/>
              <a:buNone/>
            </a:pPr>
            <a:r>
              <a:rPr lang="zh-TW" altLang="en-US" dirty="0" smtClean="0">
                <a:latin typeface="微軟正黑體" pitchFamily="34" charset="-120"/>
                <a:ea typeface="微軟正黑體" pitchFamily="34" charset="-120"/>
              </a:rPr>
              <a:t>　　　</a:t>
            </a:r>
            <a:endParaRPr lang="zh-TW" altLang="en-US" dirty="0">
              <a:latin typeface="微軟正黑體" pitchFamily="34" charset="-120"/>
              <a:ea typeface="微軟正黑體" pitchFamily="34" charset="-120"/>
            </a:endParaRPr>
          </a:p>
        </p:txBody>
      </p:sp>
      <p:sp>
        <p:nvSpPr>
          <p:cNvPr id="5" name="矩形 4"/>
          <p:cNvSpPr/>
          <p:nvPr/>
        </p:nvSpPr>
        <p:spPr>
          <a:xfrm>
            <a:off x="4407254" y="1464325"/>
            <a:ext cx="4134465" cy="1446550"/>
          </a:xfrm>
          <a:prstGeom prst="rect">
            <a:avLst/>
          </a:prstGeom>
        </p:spPr>
        <p:txBody>
          <a:bodyPr wrap="none">
            <a:spAutoFit/>
          </a:bodyPr>
          <a:lstStyle/>
          <a:p>
            <a:r>
              <a:rPr lang="zh-TW" altLang="en-US" sz="8800" b="1" dirty="0" smtClean="0">
                <a:ln>
                  <a:solidFill>
                    <a:srgbClr val="FF99CC"/>
                  </a:solidFill>
                </a:ln>
                <a:solidFill>
                  <a:srgbClr val="FF99CC"/>
                </a:solidFill>
                <a:effectLst>
                  <a:glow rad="101600">
                    <a:schemeClr val="tx1">
                      <a:alpha val="60000"/>
                    </a:schemeClr>
                  </a:glow>
                </a:effectLst>
                <a:latin typeface="微軟正黑體" pitchFamily="34" charset="-120"/>
                <a:ea typeface="微軟正黑體" pitchFamily="34" charset="-120"/>
              </a:rPr>
              <a:t>艾 莉 絲</a:t>
            </a:r>
            <a:endParaRPr lang="zh-TW" altLang="en-US" sz="8800" dirty="0">
              <a:ln>
                <a:solidFill>
                  <a:srgbClr val="FF99CC"/>
                </a:solidFill>
              </a:ln>
              <a:solidFill>
                <a:srgbClr val="FF99CC"/>
              </a:solidFill>
              <a:effectLst>
                <a:glow rad="101600">
                  <a:schemeClr val="tx1">
                    <a:alpha val="60000"/>
                  </a:schemeClr>
                </a:glow>
              </a:effectLst>
            </a:endParaRPr>
          </a:p>
        </p:txBody>
      </p:sp>
    </p:spTree>
    <p:extLst>
      <p:ext uri="{BB962C8B-B14F-4D97-AF65-F5344CB8AC3E}">
        <p14:creationId xmlns:p14="http://schemas.microsoft.com/office/powerpoint/2010/main" val="18548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375" accel="50000" decel="50000" autoRev="1" fill="hold">
                                          <p:stCondLst>
                                            <p:cond delay="0"/>
                                          </p:stCondLst>
                                        </p:cTn>
                                        <p:tgtEl>
                                          <p:spTgt spid="5"/>
                                        </p:tgtEl>
                                        <p:attrNameLst>
                                          <p:attrName>ppt_x</p:attrName>
                                          <p:attrName>ppt_y</p:attrName>
                                        </p:attrNameLst>
                                      </p:cBhvr>
                                    </p:animMotion>
                                    <p:animRot by="1500000">
                                      <p:cBhvr>
                                        <p:cTn id="7" dur="188" fill="hold">
                                          <p:stCondLst>
                                            <p:cond delay="0"/>
                                          </p:stCondLst>
                                        </p:cTn>
                                        <p:tgtEl>
                                          <p:spTgt spid="5"/>
                                        </p:tgtEl>
                                        <p:attrNameLst>
                                          <p:attrName>r</p:attrName>
                                        </p:attrNameLst>
                                      </p:cBhvr>
                                    </p:animRot>
                                    <p:animRot by="-1500000">
                                      <p:cBhvr>
                                        <p:cTn id="8" dur="188" fill="hold">
                                          <p:stCondLst>
                                            <p:cond delay="188"/>
                                          </p:stCondLst>
                                        </p:cTn>
                                        <p:tgtEl>
                                          <p:spTgt spid="5"/>
                                        </p:tgtEl>
                                        <p:attrNameLst>
                                          <p:attrName>r</p:attrName>
                                        </p:attrNameLst>
                                      </p:cBhvr>
                                    </p:animRot>
                                    <p:animRot by="-1500000">
                                      <p:cBhvr>
                                        <p:cTn id="9" dur="188" fill="hold">
                                          <p:stCondLst>
                                            <p:cond delay="375"/>
                                          </p:stCondLst>
                                        </p:cTn>
                                        <p:tgtEl>
                                          <p:spTgt spid="5"/>
                                        </p:tgtEl>
                                        <p:attrNameLst>
                                          <p:attrName>r</p:attrName>
                                        </p:attrNameLst>
                                      </p:cBhvr>
                                    </p:animRot>
                                    <p:animRot by="1500000">
                                      <p:cBhvr>
                                        <p:cTn id="10" dur="188" fill="hold">
                                          <p:stCondLst>
                                            <p:cond delay="563"/>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357308"/>
            <a:ext cx="5524500" cy="3676650"/>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sp>
        <p:nvSpPr>
          <p:cNvPr id="5" name="矩形 4"/>
          <p:cNvSpPr/>
          <p:nvPr/>
        </p:nvSpPr>
        <p:spPr>
          <a:xfrm>
            <a:off x="1681622" y="620688"/>
            <a:ext cx="7704856" cy="1759841"/>
          </a:xfrm>
          <a:prstGeom prst="rect">
            <a:avLst/>
          </a:prstGeom>
        </p:spPr>
        <p:txBody>
          <a:bodyPr wrap="square">
            <a:spAutoFit/>
          </a:bodyPr>
          <a:lstStyle/>
          <a:p>
            <a:pPr lvl="0" algn="ctr">
              <a:lnSpc>
                <a:spcPct val="125000"/>
              </a:lnSpc>
            </a:pPr>
            <a:r>
              <a:rPr lang="zh-TW" altLang="en-US" sz="9600" b="1" dirty="0" smtClean="0">
                <a:ln>
                  <a:solidFill>
                    <a:schemeClr val="tx1"/>
                  </a:solidFill>
                </a:ln>
                <a:effectLst>
                  <a:glow rad="101600">
                    <a:schemeClr val="tx1">
                      <a:lumMod val="50000"/>
                      <a:alpha val="60000"/>
                    </a:schemeClr>
                  </a:glow>
                </a:effectLst>
                <a:latin typeface="微軟正黑體" pitchFamily="34" charset="-120"/>
                <a:ea typeface="微軟正黑體" pitchFamily="34" charset="-120"/>
              </a:rPr>
              <a:t>故事意義</a:t>
            </a:r>
            <a:endParaRPr lang="en-US" altLang="zh-TW" sz="9600" b="1" dirty="0">
              <a:ln>
                <a:solidFill>
                  <a:schemeClr val="tx1"/>
                </a:solidFill>
              </a:ln>
              <a:effectLst>
                <a:glow rad="101600">
                  <a:schemeClr val="tx1">
                    <a:lumMod val="50000"/>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337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sp>
        <p:nvSpPr>
          <p:cNvPr id="2" name="矩形 1"/>
          <p:cNvSpPr/>
          <p:nvPr/>
        </p:nvSpPr>
        <p:spPr>
          <a:xfrm>
            <a:off x="607199" y="476672"/>
            <a:ext cx="7929602" cy="6740307"/>
          </a:xfrm>
          <a:prstGeom prst="rect">
            <a:avLst/>
          </a:prstGeom>
        </p:spPr>
        <p:txBody>
          <a:bodyPr wrap="square">
            <a:spAutoFit/>
          </a:bodyPr>
          <a:lstStyle/>
          <a:p>
            <a:pPr algn="just"/>
            <a:r>
              <a:rPr lang="zh-TW" altLang="en-US" sz="2400" b="1" dirty="0" smtClean="0">
                <a:latin typeface="微軟正黑體" pitchFamily="34" charset="-120"/>
                <a:ea typeface="微軟正黑體" pitchFamily="34" charset="-120"/>
              </a:rPr>
              <a:t>環保與經濟開發</a:t>
            </a:r>
            <a:endParaRPr lang="en-US" altLang="zh-TW" sz="2400" b="1"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a:p>
            <a:pPr algn="just"/>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主角原本為了環球</a:t>
            </a:r>
            <a:r>
              <a:rPr lang="en-US" altLang="zh-TW" sz="2400" dirty="0" smtClean="0">
                <a:latin typeface="微軟正黑體" pitchFamily="34" charset="-120"/>
                <a:ea typeface="微軟正黑體" pitchFamily="34" charset="-120"/>
              </a:rPr>
              <a:t>(</a:t>
            </a:r>
            <a:r>
              <a:rPr lang="en-US" altLang="zh-TW" sz="2400" dirty="0" err="1" smtClean="0">
                <a:latin typeface="微軟正黑體" pitchFamily="34" charset="-120"/>
                <a:ea typeface="微軟正黑體" pitchFamily="34" charset="-120"/>
              </a:rPr>
              <a:t>Globle</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工作，想說開發天然氣所帶來的經濟效益非常龐大，這就足以說服民眾換來支持，完全不考慮開發天然氣對環境可能造成的傷害。</a:t>
            </a:r>
            <a:endParaRPr lang="en-US" altLang="zh-TW" sz="2400" dirty="0" smtClean="0">
              <a:latin typeface="微軟正黑體" pitchFamily="34" charset="-120"/>
              <a:ea typeface="微軟正黑體" pitchFamily="34" charset="-120"/>
            </a:endParaRPr>
          </a:p>
          <a:p>
            <a:pPr algn="just"/>
            <a:endParaRPr lang="en-US" altLang="zh-TW" sz="2400" dirty="0" smtClean="0">
              <a:latin typeface="微軟正黑體" pitchFamily="34" charset="-120"/>
              <a:ea typeface="微軟正黑體" pitchFamily="34" charset="-120"/>
            </a:endParaRPr>
          </a:p>
          <a:p>
            <a:pPr algn="just"/>
            <a:r>
              <a:rPr lang="zh-TW" altLang="en-US" sz="2400" b="1" dirty="0" smtClean="0">
                <a:latin typeface="微軟正黑體" pitchFamily="34" charset="-120"/>
                <a:ea typeface="微軟正黑體" pitchFamily="34" charset="-120"/>
              </a:rPr>
              <a:t>真實與謊言</a:t>
            </a:r>
            <a:endParaRPr lang="en-US" altLang="zh-TW" sz="2400" b="1"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真實部分：</a:t>
            </a:r>
            <a:endParaRPr lang="en-US" altLang="zh-TW"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　　開發天然氣確實可以為城鎮帶來非常龐大的經濟效益，以促進城鎮的繁榮。</a:t>
            </a:r>
            <a:endParaRPr lang="en-US" altLang="zh-TW" sz="2400" dirty="0" smtClean="0">
              <a:latin typeface="微軟正黑體" pitchFamily="34" charset="-120"/>
              <a:ea typeface="微軟正黑體" pitchFamily="34" charset="-120"/>
            </a:endParaRPr>
          </a:p>
          <a:p>
            <a:pPr algn="just"/>
            <a:endParaRPr lang="en-US" altLang="zh-TW"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謊言部分</a:t>
            </a:r>
            <a:r>
              <a:rPr lang="zh-TW" altLang="en-US" sz="2400" dirty="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457200" indent="-457200" algn="just">
              <a:buFont typeface="+mj-lt"/>
              <a:buAutoNum type="arabicPeriod"/>
            </a:pPr>
            <a:r>
              <a:rPr lang="zh-TW" altLang="en-US" sz="2400" dirty="0" smtClean="0">
                <a:latin typeface="微軟正黑體" pitchFamily="34" charset="-120"/>
                <a:ea typeface="微軟正黑體" pitchFamily="34" charset="-120"/>
              </a:rPr>
              <a:t>環球</a:t>
            </a:r>
            <a:r>
              <a:rPr lang="en-US" altLang="zh-TW" sz="2400" dirty="0" smtClean="0">
                <a:latin typeface="微軟正黑體" pitchFamily="34" charset="-120"/>
                <a:ea typeface="微軟正黑體" pitchFamily="34" charset="-120"/>
              </a:rPr>
              <a:t>(</a:t>
            </a:r>
            <a:r>
              <a:rPr lang="en-US" altLang="zh-TW" sz="2400" dirty="0" err="1" smtClean="0">
                <a:latin typeface="微軟正黑體" pitchFamily="34" charset="-120"/>
                <a:ea typeface="微軟正黑體" pitchFamily="34" charset="-120"/>
              </a:rPr>
              <a:t>Globle</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對於開發天然氣相當有經驗，不會對環境造成多大的破壞。</a:t>
            </a:r>
            <a:endParaRPr lang="en-US" altLang="zh-TW" sz="2400" dirty="0">
              <a:latin typeface="微軟正黑體" pitchFamily="34" charset="-120"/>
              <a:ea typeface="微軟正黑體" pitchFamily="34" charset="-120"/>
            </a:endParaRPr>
          </a:p>
          <a:p>
            <a:pPr marL="457200" indent="-457200" algn="just">
              <a:buFont typeface="+mj-lt"/>
              <a:buAutoNum type="arabicPeriod"/>
            </a:pPr>
            <a:r>
              <a:rPr lang="zh-TW" altLang="en-US" sz="2400" dirty="0">
                <a:latin typeface="微軟正黑體" pitchFamily="34" charset="-120"/>
                <a:ea typeface="微軟正黑體" pitchFamily="34" charset="-120"/>
              </a:rPr>
              <a:t>環</a:t>
            </a:r>
            <a:r>
              <a:rPr lang="zh-TW" altLang="en-US" sz="2400" dirty="0" smtClean="0">
                <a:latin typeface="微軟正黑體" pitchFamily="34" charset="-120"/>
                <a:ea typeface="微軟正黑體" pitchFamily="34" charset="-120"/>
              </a:rPr>
              <a:t>境</a:t>
            </a:r>
            <a:r>
              <a:rPr lang="zh-TW" altLang="en-US" sz="2400" dirty="0">
                <a:latin typeface="微軟正黑體" pitchFamily="34" charset="-120"/>
                <a:ea typeface="微軟正黑體" pitchFamily="34" charset="-120"/>
              </a:rPr>
              <a:t>保育運動人士達斯汀</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諾貝爾 所捏造的謠言。</a:t>
            </a:r>
            <a:endParaRPr lang="en-US" altLang="zh-TW" sz="2400" dirty="0">
              <a:latin typeface="微軟正黑體" pitchFamily="34" charset="-120"/>
              <a:ea typeface="微軟正黑體" pitchFamily="34" charset="-120"/>
            </a:endParaRPr>
          </a:p>
          <a:p>
            <a:pPr marL="457200" indent="-457200" algn="just">
              <a:buFont typeface="+mj-lt"/>
              <a:buAutoNum type="arabicPeriod"/>
            </a:pPr>
            <a:endParaRPr lang="en-US" altLang="zh-TW" sz="2400"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3555098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sp>
        <p:nvSpPr>
          <p:cNvPr id="2" name="矩形 1"/>
          <p:cNvSpPr/>
          <p:nvPr/>
        </p:nvSpPr>
        <p:spPr>
          <a:xfrm>
            <a:off x="449208" y="517205"/>
            <a:ext cx="8208912" cy="4647426"/>
          </a:xfrm>
          <a:prstGeom prst="rect">
            <a:avLst/>
          </a:prstGeom>
        </p:spPr>
        <p:txBody>
          <a:bodyPr wrap="square">
            <a:spAutoFit/>
          </a:bodyPr>
          <a:lstStyle/>
          <a:p>
            <a:pPr algn="just"/>
            <a:r>
              <a:rPr lang="zh-TW" altLang="en-US" sz="2800" b="1" dirty="0" smtClean="0">
                <a:latin typeface="微軟正黑體" pitchFamily="34" charset="-120"/>
                <a:ea typeface="微軟正黑體" pitchFamily="34" charset="-120"/>
              </a:rPr>
              <a:t>自尊與金錢</a:t>
            </a:r>
            <a:endParaRPr lang="en-US" altLang="zh-TW" sz="2800" b="1"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　　有部分的民眾覺得開發天然氣所帶來的金錢不如自己的家園來的重要，自己的家園需要自己來守護，他們對於自己的家園自己的土地是有責任的，不是用金錢可以買得到的。</a:t>
            </a:r>
            <a:endParaRPr lang="en-US" altLang="zh-TW" sz="2400" dirty="0" smtClean="0">
              <a:latin typeface="微軟正黑體" pitchFamily="34" charset="-120"/>
              <a:ea typeface="微軟正黑體" pitchFamily="34" charset="-120"/>
            </a:endParaRPr>
          </a:p>
          <a:p>
            <a:pPr algn="just"/>
            <a:endParaRPr lang="en-US" altLang="zh-TW" sz="2400" dirty="0" smtClean="0">
              <a:latin typeface="微軟正黑體" pitchFamily="34" charset="-120"/>
              <a:ea typeface="微軟正黑體" pitchFamily="34" charset="-120"/>
            </a:endParaRPr>
          </a:p>
          <a:p>
            <a:pPr algn="just"/>
            <a:r>
              <a:rPr lang="zh-TW" altLang="en-US" sz="2800" b="1" dirty="0">
                <a:latin typeface="微軟正黑體" pitchFamily="34" charset="-120"/>
                <a:ea typeface="微軟正黑體" pitchFamily="34" charset="-120"/>
              </a:rPr>
              <a:t>前</a:t>
            </a:r>
            <a:r>
              <a:rPr lang="zh-TW" altLang="en-US" sz="2800" b="1" dirty="0" smtClean="0">
                <a:latin typeface="微軟正黑體" pitchFamily="34" charset="-120"/>
                <a:ea typeface="微軟正黑體" pitchFamily="34" charset="-120"/>
              </a:rPr>
              <a:t>途與良知</a:t>
            </a:r>
            <a:endParaRPr lang="en-US" altLang="zh-TW" sz="2800" b="1"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　　如果成功說服民眾同意全球公司來開發天然氣，對於自己的事業絕對是有相當的幫助，錢途不可限量，但是到了最後還是覺得每個人對於自己家園的責任感的重要，所以良知戰勝了自己的錢途。</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787109"/>
            <a:ext cx="3096344" cy="2060477"/>
          </a:xfrm>
          <a:prstGeom prst="rect">
            <a:avLst/>
          </a:prstGeom>
          <a:ln>
            <a:noFill/>
          </a:ln>
          <a:effectLst>
            <a:softEdge rad="112500"/>
          </a:effectLst>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5132760"/>
            <a:ext cx="2570231" cy="1714826"/>
          </a:xfrm>
          <a:prstGeom prst="rect">
            <a:avLst/>
          </a:prstGeom>
          <a:ln>
            <a:noFill/>
          </a:ln>
          <a:effectLst>
            <a:softEdge rad="112500"/>
          </a:effectLst>
        </p:spPr>
      </p:pic>
    </p:spTree>
    <p:extLst>
      <p:ext uri="{BB962C8B-B14F-4D97-AF65-F5344CB8AC3E}">
        <p14:creationId xmlns:p14="http://schemas.microsoft.com/office/powerpoint/2010/main" val="25104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692696"/>
            <a:ext cx="5852160" cy="3904488"/>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sp>
        <p:nvSpPr>
          <p:cNvPr id="7" name="文字方塊 6"/>
          <p:cNvSpPr txBox="1"/>
          <p:nvPr/>
        </p:nvSpPr>
        <p:spPr>
          <a:xfrm>
            <a:off x="2051720" y="5294272"/>
            <a:ext cx="8280920" cy="1015663"/>
          </a:xfrm>
          <a:prstGeom prst="rect">
            <a:avLst/>
          </a:prstGeom>
          <a:noFill/>
        </p:spPr>
        <p:txBody>
          <a:bodyPr wrap="square" rtlCol="0">
            <a:spAutoFit/>
          </a:bodyPr>
          <a:lstStyle/>
          <a:p>
            <a:r>
              <a:rPr lang="zh-TW" altLang="en-US" sz="6000" b="1" dirty="0" smtClean="0">
                <a:ln>
                  <a:solidFill>
                    <a:schemeClr val="bg1"/>
                  </a:solidFill>
                </a:ln>
                <a:solidFill>
                  <a:schemeClr val="bg1"/>
                </a:solidFill>
                <a:effectLst>
                  <a:glow rad="127000">
                    <a:schemeClr val="tx1">
                      <a:alpha val="54000"/>
                    </a:schemeClr>
                  </a:glow>
                </a:effectLst>
                <a:latin typeface="微軟正黑體" pitchFamily="34" charset="-120"/>
                <a:ea typeface="微軟正黑體" pitchFamily="34" charset="-120"/>
              </a:rPr>
              <a:t>適當科技與風險評估</a:t>
            </a:r>
            <a:endParaRPr lang="zh-TW" altLang="en-US" sz="6000" b="1" dirty="0">
              <a:ln>
                <a:solidFill>
                  <a:schemeClr val="bg1"/>
                </a:solidFill>
              </a:ln>
              <a:solidFill>
                <a:schemeClr val="bg1"/>
              </a:solidFill>
              <a:effectLst>
                <a:glow rad="127000">
                  <a:schemeClr val="tx1">
                    <a:alpha val="54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09577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sp>
        <p:nvSpPr>
          <p:cNvPr id="2" name="矩形 1"/>
          <p:cNvSpPr/>
          <p:nvPr/>
        </p:nvSpPr>
        <p:spPr>
          <a:xfrm>
            <a:off x="629562" y="404664"/>
            <a:ext cx="7884876" cy="707886"/>
          </a:xfrm>
          <a:prstGeom prst="rect">
            <a:avLst/>
          </a:prstGeom>
        </p:spPr>
        <p:txBody>
          <a:bodyPr wrap="square">
            <a:spAutoFit/>
          </a:bodyPr>
          <a:lstStyle/>
          <a:p>
            <a:pPr algn="just"/>
            <a:r>
              <a:rPr lang="zh-TW" altLang="en-US" sz="2000" b="1" dirty="0" smtClean="0">
                <a:latin typeface="微軟正黑體" pitchFamily="34" charset="-120"/>
                <a:ea typeface="微軟正黑體" pitchFamily="34" charset="-120"/>
              </a:rPr>
              <a:t>　　</a:t>
            </a:r>
            <a:r>
              <a:rPr lang="zh-TW" altLang="zh-TW" sz="2000" b="1" dirty="0" smtClean="0">
                <a:latin typeface="微軟正黑體" pitchFamily="34" charset="-120"/>
                <a:ea typeface="微軟正黑體" pitchFamily="34" charset="-120"/>
              </a:rPr>
              <a:t>頁岩</a:t>
            </a:r>
            <a:r>
              <a:rPr lang="zh-TW" altLang="zh-TW" sz="2000" b="1" dirty="0">
                <a:latin typeface="微軟正黑體" pitchFamily="34" charset="-120"/>
                <a:ea typeface="微軟正黑體" pitchFamily="34" charset="-120"/>
              </a:rPr>
              <a:t>氣以其本身優越的條件及外在先進的技術，創造了開採和使用的契機，人類可藉其豐富之蘊藏量過渡到再生永續能源之普及。</a:t>
            </a:r>
            <a:endParaRPr lang="zh-TW" altLang="en-US" sz="2000" b="1" dirty="0">
              <a:latin typeface="微軟正黑體" pitchFamily="34" charset="-120"/>
              <a:ea typeface="微軟正黑體" pitchFamily="34" charset="-120"/>
            </a:endParaRPr>
          </a:p>
        </p:txBody>
      </p:sp>
      <p:sp>
        <p:nvSpPr>
          <p:cNvPr id="3" name="矩形 2"/>
          <p:cNvSpPr/>
          <p:nvPr/>
        </p:nvSpPr>
        <p:spPr>
          <a:xfrm>
            <a:off x="696402" y="1359173"/>
            <a:ext cx="7758862" cy="5816977"/>
          </a:xfrm>
          <a:prstGeom prst="rect">
            <a:avLst/>
          </a:prstGeom>
        </p:spPr>
        <p:txBody>
          <a:bodyPr wrap="square">
            <a:spAutoFit/>
          </a:bodyPr>
          <a:lstStyle/>
          <a:p>
            <a:pPr algn="just"/>
            <a:r>
              <a:rPr lang="zh-TW" altLang="zh-TW" sz="3200" b="1" dirty="0">
                <a:ln>
                  <a:solidFill>
                    <a:schemeClr val="tx1"/>
                  </a:solidFill>
                </a:ln>
                <a:latin typeface="微軟正黑體" pitchFamily="34" charset="-120"/>
                <a:ea typeface="微軟正黑體" pitchFamily="34" charset="-120"/>
              </a:rPr>
              <a:t>頁岩氣的</a:t>
            </a:r>
            <a:r>
              <a:rPr lang="zh-TW" altLang="zh-TW" sz="3200" b="1" dirty="0" smtClean="0">
                <a:ln>
                  <a:solidFill>
                    <a:schemeClr val="tx1"/>
                  </a:solidFill>
                </a:ln>
                <a:latin typeface="微軟正黑體" pitchFamily="34" charset="-120"/>
                <a:ea typeface="微軟正黑體" pitchFamily="34" charset="-120"/>
              </a:rPr>
              <a:t>優點</a:t>
            </a:r>
            <a:r>
              <a:rPr lang="zh-TW" altLang="en-US" sz="3200" b="1" dirty="0" smtClean="0">
                <a:ln>
                  <a:solidFill>
                    <a:schemeClr val="tx1"/>
                  </a:solidFill>
                </a:ln>
                <a:latin typeface="微軟正黑體" pitchFamily="34" charset="-120"/>
                <a:ea typeface="微軟正黑體" pitchFamily="34" charset="-120"/>
              </a:rPr>
              <a:t>：</a:t>
            </a:r>
            <a:endParaRPr lang="en-US" altLang="zh-TW" sz="3200" b="1" dirty="0" smtClean="0">
              <a:ln>
                <a:solidFill>
                  <a:schemeClr val="tx1"/>
                </a:solidFill>
              </a:ln>
              <a:latin typeface="微軟正黑體" pitchFamily="34" charset="-120"/>
              <a:ea typeface="微軟正黑體" pitchFamily="34" charset="-120"/>
            </a:endParaRPr>
          </a:p>
          <a:p>
            <a:pPr algn="just"/>
            <a:endParaRPr lang="en-US" altLang="zh-TW" b="1" dirty="0" smtClean="0">
              <a:ln>
                <a:solidFill>
                  <a:schemeClr val="tx1"/>
                </a:solidFill>
              </a:ln>
              <a:latin typeface="微軟正黑體" pitchFamily="34" charset="-120"/>
              <a:ea typeface="微軟正黑體" pitchFamily="34" charset="-120"/>
            </a:endParaRPr>
          </a:p>
          <a:p>
            <a:pPr marL="457200" lvl="0" indent="-457200" algn="just">
              <a:buFont typeface="+mj-lt"/>
              <a:buAutoNum type="arabicPeriod"/>
            </a:pPr>
            <a:r>
              <a:rPr lang="zh-TW" altLang="zh-TW" sz="2000" b="1" dirty="0" smtClean="0">
                <a:latin typeface="微軟正黑體" pitchFamily="34" charset="-120"/>
                <a:ea typeface="微軟正黑體" pitchFamily="34" charset="-120"/>
              </a:rPr>
              <a:t>頁岩</a:t>
            </a:r>
            <a:r>
              <a:rPr lang="zh-TW" altLang="zh-TW" sz="2000" b="1" dirty="0">
                <a:latin typeface="微軟正黑體" pitchFamily="34" charset="-120"/>
                <a:ea typeface="微軟正黑體" pitchFamily="34" charset="-120"/>
              </a:rPr>
              <a:t>氣為最乾淨的化石燃料</a:t>
            </a:r>
          </a:p>
          <a:p>
            <a:pPr algn="just"/>
            <a:r>
              <a:rPr lang="zh-TW" altLang="zh-TW" sz="2000" dirty="0">
                <a:latin typeface="微軟正黑體" pitchFamily="34" charset="-120"/>
                <a:ea typeface="微軟正黑體" pitchFamily="34" charset="-120"/>
              </a:rPr>
              <a:t>　　使用天然氣的好處是比燃燒其他石化燃料（煤或石油）乾淨，也就是產生的溫室氣體較少，具體比較如下表。</a:t>
            </a: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en-US" altLang="zh-TW" sz="2000" dirty="0" smtClean="0">
              <a:latin typeface="微軟正黑體" pitchFamily="34" charset="-120"/>
              <a:ea typeface="微軟正黑體" pitchFamily="34" charset="-120"/>
            </a:endParaRPr>
          </a:p>
          <a:p>
            <a:pPr algn="just"/>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a:t>
            </a:r>
            <a:r>
              <a:rPr lang="zh-TW" altLang="zh-TW" dirty="0" smtClean="0">
                <a:latin typeface="微軟正黑體" pitchFamily="34" charset="-120"/>
                <a:ea typeface="微軟正黑體" pitchFamily="34" charset="-120"/>
              </a:rPr>
              <a:t>表</a:t>
            </a:r>
            <a:r>
              <a:rPr lang="zh-TW" altLang="zh-TW" dirty="0">
                <a:latin typeface="微軟正黑體" pitchFamily="34" charset="-120"/>
                <a:ea typeface="微軟正黑體" pitchFamily="34" charset="-120"/>
              </a:rPr>
              <a:t>：天然氣、煤和石油燃燒產生溫室氣體量之</a:t>
            </a:r>
            <a:r>
              <a:rPr lang="zh-TW" altLang="zh-TW" dirty="0" smtClean="0">
                <a:latin typeface="微軟正黑體" pitchFamily="34" charset="-120"/>
                <a:ea typeface="微軟正黑體" pitchFamily="34" charset="-120"/>
              </a:rPr>
              <a:t>比較</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algn="just"/>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天然氣不但產生二氧化碳之量是煤的一半，其他溫室氣體的產生量更是微不足道。對緩和全球氣溫上升有積極正面作用。</a:t>
            </a:r>
          </a:p>
          <a:p>
            <a:pPr algn="just"/>
            <a:endParaRPr lang="zh-TW" altLang="zh-TW" sz="2800" b="1" dirty="0">
              <a:ln>
                <a:solidFill>
                  <a:schemeClr val="tx1"/>
                </a:solidFill>
              </a:ln>
              <a:latin typeface="微軟正黑體" pitchFamily="34" charset="-120"/>
              <a:ea typeface="微軟正黑體" pitchFamily="34" charset="-120"/>
            </a:endParaRPr>
          </a:p>
        </p:txBody>
      </p:sp>
      <p:pic>
        <p:nvPicPr>
          <p:cNvPr id="4" name="圖片 3" descr="http://3.bp.blogspot.com/-NlnSDm_FXms/UzOc7JGCfTI/AAAAAAAACN4/-MezGwKeQWU/s1600/%E8%A1%A8%E5%9C%96-we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222815"/>
            <a:ext cx="4226226" cy="1808619"/>
          </a:xfrm>
          <a:prstGeom prst="rect">
            <a:avLst/>
          </a:prstGeom>
          <a:noFill/>
          <a:ln>
            <a:noFill/>
          </a:ln>
        </p:spPr>
      </p:pic>
    </p:spTree>
    <p:extLst>
      <p:ext uri="{BB962C8B-B14F-4D97-AF65-F5344CB8AC3E}">
        <p14:creationId xmlns:p14="http://schemas.microsoft.com/office/powerpoint/2010/main" val="2461212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sp>
        <p:nvSpPr>
          <p:cNvPr id="4" name="矩形 3"/>
          <p:cNvSpPr/>
          <p:nvPr/>
        </p:nvSpPr>
        <p:spPr>
          <a:xfrm>
            <a:off x="539552" y="332656"/>
            <a:ext cx="7830616" cy="1631216"/>
          </a:xfrm>
          <a:prstGeom prst="rect">
            <a:avLst/>
          </a:prstGeom>
        </p:spPr>
        <p:txBody>
          <a:bodyPr wrap="square">
            <a:spAutoFit/>
          </a:bodyPr>
          <a:lstStyle/>
          <a:p>
            <a:pPr algn="just"/>
            <a:r>
              <a:rPr lang="zh-TW" altLang="en-US" sz="2000" b="1" dirty="0" smtClean="0">
                <a:latin typeface="微軟正黑體" pitchFamily="34" charset="-120"/>
                <a:ea typeface="微軟正黑體" pitchFamily="34" charset="-120"/>
              </a:rPr>
              <a:t>２</a:t>
            </a:r>
            <a:r>
              <a:rPr lang="en-US" altLang="zh-TW" sz="2000" b="1" dirty="0" smtClean="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r>
              <a:rPr lang="zh-TW" altLang="zh-TW" sz="2000" b="1" dirty="0" smtClean="0">
                <a:latin typeface="微軟正黑體" pitchFamily="34" charset="-120"/>
                <a:ea typeface="微軟正黑體" pitchFamily="34" charset="-120"/>
              </a:rPr>
              <a:t>目前</a:t>
            </a:r>
            <a:r>
              <a:rPr lang="zh-TW" altLang="zh-TW" sz="2000" b="1" dirty="0">
                <a:latin typeface="微軟正黑體" pitchFamily="34" charset="-120"/>
                <a:ea typeface="微軟正黑體" pitchFamily="34" charset="-120"/>
              </a:rPr>
              <a:t>美國頁岩氣較傳統天然氣價格低</a:t>
            </a:r>
          </a:p>
          <a:p>
            <a:pPr algn="just"/>
            <a:r>
              <a:rPr lang="zh-TW" altLang="zh-TW" sz="2000" dirty="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未來</a:t>
            </a:r>
            <a:r>
              <a:rPr lang="zh-TW" altLang="zh-TW" sz="2000" dirty="0">
                <a:latin typeface="微軟正黑體" pitchFamily="34" charset="-120"/>
                <a:ea typeface="微軟正黑體" pitchFamily="34" charset="-120"/>
              </a:rPr>
              <a:t>美國頁岩氣價格之高低尚無法估計</a:t>
            </a:r>
            <a:r>
              <a:rPr lang="zh-TW"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雖</a:t>
            </a:r>
            <a:r>
              <a:rPr lang="zh-TW" altLang="zh-TW" sz="2000" dirty="0" smtClean="0">
                <a:latin typeface="微軟正黑體" pitchFamily="34" charset="-120"/>
                <a:ea typeface="微軟正黑體" pitchFamily="34" charset="-120"/>
              </a:rPr>
              <a:t>然</a:t>
            </a:r>
            <a:r>
              <a:rPr lang="zh-TW" altLang="zh-TW" sz="2000" dirty="0">
                <a:latin typeface="微軟正黑體" pitchFamily="34" charset="-120"/>
                <a:ea typeface="微軟正黑體" pitchFamily="34" charset="-120"/>
              </a:rPr>
              <a:t>目前美國境內</a:t>
            </a:r>
            <a:r>
              <a:rPr lang="zh-TW" altLang="zh-TW" sz="2000" dirty="0" smtClean="0">
                <a:latin typeface="微軟正黑體" pitchFamily="34" charset="-120"/>
                <a:ea typeface="微軟正黑體" pitchFamily="34" charset="-120"/>
              </a:rPr>
              <a:t>天然氣</a:t>
            </a:r>
            <a:r>
              <a:rPr lang="zh-TW" altLang="en-US" sz="2000" dirty="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含</a:t>
            </a:r>
            <a:r>
              <a:rPr lang="zh-TW" altLang="zh-TW" sz="2000" dirty="0">
                <a:latin typeface="微軟正黑體" pitchFamily="34" charset="-120"/>
                <a:ea typeface="微軟正黑體" pitchFamily="34" charset="-120"/>
              </a:rPr>
              <a:t>頁岩</a:t>
            </a:r>
            <a:r>
              <a:rPr lang="zh-TW" altLang="zh-TW" sz="2000" dirty="0" smtClean="0">
                <a:latin typeface="微軟正黑體" pitchFamily="34" charset="-120"/>
                <a:ea typeface="微軟正黑體" pitchFamily="34" charset="-120"/>
              </a:rPr>
              <a:t>氣</a:t>
            </a:r>
            <a:r>
              <a:rPr lang="zh-TW" altLang="en-US" sz="2000" dirty="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價格</a:t>
            </a:r>
            <a:r>
              <a:rPr lang="zh-TW" altLang="zh-TW" sz="2000" dirty="0">
                <a:latin typeface="微軟正黑體" pitchFamily="34" charset="-120"/>
                <a:ea typeface="微軟正黑體" pitchFamily="34" charset="-120"/>
              </a:rPr>
              <a:t>十分便宜，但在全球天然氣價格中仍相對便宜。液化天然氣相對</a:t>
            </a:r>
            <a:r>
              <a:rPr lang="zh-TW" altLang="zh-TW" sz="2000" dirty="0" smtClean="0">
                <a:latin typeface="微軟正黑體" pitchFamily="34" charset="-120"/>
                <a:ea typeface="微軟正黑體" pitchFamily="34" charset="-120"/>
              </a:rPr>
              <a:t>傳統天然氣</a:t>
            </a:r>
            <a:r>
              <a:rPr lang="zh-TW" altLang="zh-TW" sz="2000" dirty="0">
                <a:latin typeface="微軟正黑體" pitchFamily="34" charset="-120"/>
                <a:ea typeface="微軟正黑體" pitchFamily="34" charset="-120"/>
              </a:rPr>
              <a:t>價格昂貴，而東亞</a:t>
            </a:r>
            <a:r>
              <a:rPr lang="zh-TW" altLang="zh-TW" sz="2000" dirty="0" smtClean="0">
                <a:latin typeface="微軟正黑體" pitchFamily="34" charset="-120"/>
                <a:ea typeface="微軟正黑體" pitchFamily="34" charset="-120"/>
              </a:rPr>
              <a:t>各國</a:t>
            </a:r>
            <a:r>
              <a:rPr lang="zh-TW" altLang="en-US" sz="2000" dirty="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日本</a:t>
            </a:r>
            <a:r>
              <a:rPr lang="zh-TW" altLang="zh-TW" sz="2000" dirty="0">
                <a:latin typeface="微軟正黑體" pitchFamily="34" charset="-120"/>
                <a:ea typeface="微軟正黑體" pitchFamily="34" charset="-120"/>
              </a:rPr>
              <a:t>、韓國、中 國與</a:t>
            </a:r>
            <a:r>
              <a:rPr lang="zh-TW" altLang="zh-TW" sz="2000" dirty="0" smtClean="0">
                <a:latin typeface="微軟正黑體" pitchFamily="34" charset="-120"/>
                <a:ea typeface="微軟正黑體" pitchFamily="34" charset="-120"/>
              </a:rPr>
              <a:t>臺灣</a:t>
            </a:r>
            <a:r>
              <a:rPr lang="zh-TW" altLang="en-US" sz="2000" dirty="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為</a:t>
            </a:r>
            <a:r>
              <a:rPr lang="zh-TW" altLang="zh-TW" sz="2000" dirty="0">
                <a:latin typeface="微軟正黑體" pitchFamily="34" charset="-120"/>
                <a:ea typeface="微軟正黑體" pitchFamily="34" charset="-120"/>
              </a:rPr>
              <a:t>液化天然氣之主要進口國家之一。</a:t>
            </a:r>
          </a:p>
        </p:txBody>
      </p:sp>
      <p:sp>
        <p:nvSpPr>
          <p:cNvPr id="7" name="矩形 6"/>
          <p:cNvSpPr/>
          <p:nvPr/>
        </p:nvSpPr>
        <p:spPr>
          <a:xfrm>
            <a:off x="539552" y="2204864"/>
            <a:ext cx="7830616" cy="4401205"/>
          </a:xfrm>
          <a:prstGeom prst="rect">
            <a:avLst/>
          </a:prstGeom>
        </p:spPr>
        <p:txBody>
          <a:bodyPr wrap="square">
            <a:spAutoFit/>
          </a:bodyPr>
          <a:lstStyle/>
          <a:p>
            <a:pPr lvl="0" algn="just"/>
            <a:r>
              <a:rPr lang="zh-TW" altLang="en-US" sz="2000" b="1" dirty="0" smtClean="0">
                <a:latin typeface="微軟正黑體" pitchFamily="34" charset="-120"/>
                <a:ea typeface="微軟正黑體" pitchFamily="34" charset="-120"/>
              </a:rPr>
              <a:t>３</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　</a:t>
            </a:r>
            <a:r>
              <a:rPr lang="zh-TW" altLang="zh-TW" sz="2000" b="1" dirty="0" smtClean="0">
                <a:latin typeface="微軟正黑體" pitchFamily="34" charset="-120"/>
                <a:ea typeface="微軟正黑體" pitchFamily="34" charset="-120"/>
              </a:rPr>
              <a:t>頁岩</a:t>
            </a:r>
            <a:r>
              <a:rPr lang="zh-TW" altLang="zh-TW" sz="2000" b="1" dirty="0">
                <a:latin typeface="微軟正黑體" pitchFamily="34" charset="-120"/>
                <a:ea typeface="微軟正黑體" pitchFamily="34" charset="-120"/>
              </a:rPr>
              <a:t>氣儲量豐沛</a:t>
            </a:r>
          </a:p>
          <a:p>
            <a:pPr algn="just"/>
            <a:r>
              <a:rPr lang="zh-TW" altLang="zh-TW" sz="2000" dirty="0">
                <a:latin typeface="微軟正黑體" pitchFamily="34" charset="-120"/>
                <a:ea typeface="微軟正黑體" pitchFamily="34" charset="-120"/>
              </a:rPr>
              <a:t>　　頁岩氣生產量占</a:t>
            </a:r>
            <a:r>
              <a:rPr lang="en-US" altLang="zh-TW" sz="2000" dirty="0">
                <a:latin typeface="微軟正黑體" pitchFamily="34" charset="-120"/>
                <a:ea typeface="微軟正黑體" pitchFamily="34" charset="-120"/>
              </a:rPr>
              <a:t>2011</a:t>
            </a:r>
            <a:r>
              <a:rPr lang="zh-TW" altLang="zh-TW" sz="2000" dirty="0">
                <a:latin typeface="微軟正黑體" pitchFamily="34" charset="-120"/>
                <a:ea typeface="微軟正黑體" pitchFamily="34" charset="-120"/>
              </a:rPr>
              <a:t>年美國天然氣總</a:t>
            </a:r>
            <a:r>
              <a:rPr lang="zh-TW" altLang="zh-TW" sz="2000" dirty="0" smtClean="0">
                <a:latin typeface="微軟正黑體" pitchFamily="34" charset="-120"/>
                <a:ea typeface="微軟正黑體" pitchFamily="34" charset="-120"/>
              </a:rPr>
              <a:t>生產量</a:t>
            </a:r>
            <a:r>
              <a:rPr lang="zh-TW" altLang="zh-TW" sz="2000" dirty="0">
                <a:latin typeface="微軟正黑體" pitchFamily="34" charset="-120"/>
                <a:ea typeface="微軟正黑體" pitchFamily="34" charset="-120"/>
              </a:rPr>
              <a:t>約占</a:t>
            </a:r>
            <a:r>
              <a:rPr lang="en-US" altLang="zh-TW" sz="2000" dirty="0">
                <a:latin typeface="微軟正黑體" pitchFamily="34" charset="-120"/>
                <a:ea typeface="微軟正黑體" pitchFamily="34" charset="-120"/>
              </a:rPr>
              <a:t>34.13%</a:t>
            </a:r>
            <a:r>
              <a:rPr lang="zh-TW" altLang="zh-TW" sz="2000" dirty="0">
                <a:latin typeface="微軟正黑體" pitchFamily="34" charset="-120"/>
                <a:ea typeface="微軟正黑體" pitchFamily="34" charset="-120"/>
              </a:rPr>
              <a:t>，</a:t>
            </a:r>
            <a:r>
              <a:rPr lang="en-US" altLang="zh-TW" sz="2000" dirty="0">
                <a:latin typeface="微軟正黑體" pitchFamily="34" charset="-120"/>
                <a:ea typeface="微軟正黑體" pitchFamily="34" charset="-120"/>
              </a:rPr>
              <a:t>EIA</a:t>
            </a:r>
            <a:r>
              <a:rPr lang="zh-TW" altLang="zh-TW" sz="2000" dirty="0">
                <a:latin typeface="微軟正黑體" pitchFamily="34" charset="-120"/>
                <a:ea typeface="微軟正黑體" pitchFamily="34" charset="-120"/>
              </a:rPr>
              <a:t>預測頁岩氣的重要性將</a:t>
            </a:r>
            <a:r>
              <a:rPr lang="zh-TW" altLang="zh-TW" sz="2000" dirty="0" smtClean="0">
                <a:latin typeface="微軟正黑體" pitchFamily="34" charset="-120"/>
                <a:ea typeface="微軟正黑體" pitchFamily="34" charset="-120"/>
              </a:rPr>
              <a:t>持續</a:t>
            </a:r>
            <a:r>
              <a:rPr lang="zh-TW" altLang="zh-TW" sz="2000" dirty="0">
                <a:latin typeface="微軟正黑體" pitchFamily="34" charset="-120"/>
                <a:ea typeface="微軟正黑體" pitchFamily="34" charset="-120"/>
              </a:rPr>
              <a:t>提升，預計在</a:t>
            </a:r>
            <a:r>
              <a:rPr lang="en-US" altLang="zh-TW" sz="2000" dirty="0">
                <a:latin typeface="微軟正黑體" pitchFamily="34" charset="-120"/>
                <a:ea typeface="微軟正黑體" pitchFamily="34" charset="-120"/>
              </a:rPr>
              <a:t>2040</a:t>
            </a:r>
            <a:r>
              <a:rPr lang="zh-TW" altLang="zh-TW" sz="2000" dirty="0">
                <a:latin typeface="微軟正黑體" pitchFamily="34" charset="-120"/>
                <a:ea typeface="微軟正黑體" pitchFamily="34" charset="-120"/>
              </a:rPr>
              <a:t>年，頁岩氣占天然氣產量 比重將可達</a:t>
            </a:r>
            <a:r>
              <a:rPr lang="en-US" altLang="zh-TW" sz="2000" dirty="0">
                <a:latin typeface="微軟正黑體" pitchFamily="34" charset="-120"/>
                <a:ea typeface="微軟正黑體" pitchFamily="34" charset="-120"/>
              </a:rPr>
              <a:t>50.4%</a:t>
            </a:r>
            <a:r>
              <a:rPr lang="zh-TW" altLang="zh-TW" sz="2000" dirty="0">
                <a:latin typeface="微軟正黑體" pitchFamily="34" charset="-120"/>
                <a:ea typeface="微軟正黑體" pitchFamily="34" charset="-120"/>
              </a:rPr>
              <a:t>，如圖</a:t>
            </a:r>
            <a:r>
              <a:rPr lang="en-US" altLang="zh-TW" sz="2000" dirty="0">
                <a:latin typeface="微軟正黑體" pitchFamily="34" charset="-120"/>
                <a:ea typeface="微軟正黑體" pitchFamily="34" charset="-120"/>
              </a:rPr>
              <a:t>4</a:t>
            </a:r>
            <a:r>
              <a:rPr lang="zh-TW" altLang="zh-TW" sz="2000" dirty="0">
                <a:latin typeface="微軟正黑體" pitchFamily="34" charset="-120"/>
                <a:ea typeface="微軟正黑體" pitchFamily="34" charset="-120"/>
              </a:rPr>
              <a:t>。</a:t>
            </a: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en-US" altLang="zh-TW" sz="2000" dirty="0" smtClean="0">
              <a:latin typeface="微軟正黑體" pitchFamily="34" charset="-120"/>
              <a:ea typeface="微軟正黑體" pitchFamily="34" charset="-120"/>
            </a:endParaRPr>
          </a:p>
          <a:p>
            <a:pPr algn="just"/>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a:t>
            </a:r>
            <a:r>
              <a:rPr lang="zh-TW" altLang="en-US"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圖</a:t>
            </a:r>
            <a:r>
              <a:rPr lang="en-US" altLang="zh-TW" sz="2000" dirty="0">
                <a:latin typeface="微軟正黑體" pitchFamily="34" charset="-120"/>
                <a:ea typeface="微軟正黑體" pitchFamily="34" charset="-120"/>
              </a:rPr>
              <a:t>4 1990-2040</a:t>
            </a:r>
            <a:r>
              <a:rPr lang="zh-TW" altLang="zh-TW" sz="2000" dirty="0">
                <a:latin typeface="微軟正黑體" pitchFamily="34" charset="-120"/>
                <a:ea typeface="微軟正黑體" pitchFamily="34" charset="-120"/>
              </a:rPr>
              <a:t>年美國天然氣生產</a:t>
            </a:r>
            <a:r>
              <a:rPr lang="zh-TW" altLang="zh-TW" sz="2000" dirty="0" smtClean="0">
                <a:latin typeface="微軟正黑體" pitchFamily="34" charset="-120"/>
                <a:ea typeface="微軟正黑體" pitchFamily="34" charset="-120"/>
              </a:rPr>
              <a:t>來源</a:t>
            </a:r>
            <a:r>
              <a:rPr lang="zh-TW" altLang="en-US" sz="2000" dirty="0" smtClean="0">
                <a:latin typeface="微軟正黑體" pitchFamily="34" charset="-120"/>
                <a:ea typeface="微軟正黑體" pitchFamily="34" charset="-120"/>
              </a:rPr>
              <a:t>）</a:t>
            </a:r>
            <a:endParaRPr lang="zh-TW" altLang="zh-TW" sz="2000" dirty="0">
              <a:latin typeface="微軟正黑體" pitchFamily="34" charset="-120"/>
              <a:ea typeface="微軟正黑體" pitchFamily="34" charset="-120"/>
            </a:endParaRPr>
          </a:p>
        </p:txBody>
      </p:sp>
      <p:pic>
        <p:nvPicPr>
          <p:cNvPr id="10" name="圖片 9"/>
          <p:cNvPicPr/>
          <p:nvPr/>
        </p:nvPicPr>
        <p:blipFill>
          <a:blip r:embed="rId3">
            <a:extLst>
              <a:ext uri="{28A0092B-C50C-407E-A947-70E740481C1C}">
                <a14:useLocalDpi xmlns:a14="http://schemas.microsoft.com/office/drawing/2010/main" val="0"/>
              </a:ext>
            </a:extLst>
          </a:blip>
          <a:stretch>
            <a:fillRect/>
          </a:stretch>
        </p:blipFill>
        <p:spPr>
          <a:xfrm>
            <a:off x="2703499" y="3618627"/>
            <a:ext cx="3736999" cy="2448272"/>
          </a:xfrm>
          <a:prstGeom prst="rect">
            <a:avLst/>
          </a:prstGeom>
        </p:spPr>
      </p:pic>
    </p:spTree>
    <p:extLst>
      <p:ext uri="{BB962C8B-B14F-4D97-AF65-F5344CB8AC3E}">
        <p14:creationId xmlns:p14="http://schemas.microsoft.com/office/powerpoint/2010/main" val="324400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sp>
        <p:nvSpPr>
          <p:cNvPr id="2" name="矩形 1"/>
          <p:cNvSpPr/>
          <p:nvPr/>
        </p:nvSpPr>
        <p:spPr>
          <a:xfrm>
            <a:off x="503548" y="476672"/>
            <a:ext cx="8136904" cy="3939540"/>
          </a:xfrm>
          <a:prstGeom prst="rect">
            <a:avLst/>
          </a:prstGeom>
        </p:spPr>
        <p:txBody>
          <a:bodyPr wrap="square">
            <a:spAutoFit/>
          </a:bodyPr>
          <a:lstStyle/>
          <a:p>
            <a:pPr algn="just"/>
            <a:r>
              <a:rPr lang="zh-TW" altLang="zh-TW" sz="3200" b="1" dirty="0">
                <a:ln>
                  <a:solidFill>
                    <a:schemeClr val="tx1"/>
                  </a:solidFill>
                </a:ln>
                <a:latin typeface="微軟正黑體" pitchFamily="34" charset="-120"/>
                <a:ea typeface="微軟正黑體" pitchFamily="34" charset="-120"/>
              </a:rPr>
              <a:t>風險與解決之</a:t>
            </a:r>
            <a:r>
              <a:rPr lang="zh-TW" altLang="zh-TW" sz="3200" b="1" dirty="0" smtClean="0">
                <a:ln>
                  <a:solidFill>
                    <a:schemeClr val="tx1"/>
                  </a:solidFill>
                </a:ln>
                <a:latin typeface="微軟正黑體" pitchFamily="34" charset="-120"/>
                <a:ea typeface="微軟正黑體" pitchFamily="34" charset="-120"/>
              </a:rPr>
              <a:t>道</a:t>
            </a:r>
            <a:endParaRPr lang="en-US" altLang="zh-TW" sz="3200" b="1" dirty="0" smtClean="0">
              <a:ln>
                <a:solidFill>
                  <a:schemeClr val="tx1"/>
                </a:solidFill>
              </a:ln>
              <a:latin typeface="微軟正黑體" pitchFamily="34" charset="-120"/>
              <a:ea typeface="微軟正黑體" pitchFamily="34" charset="-120"/>
            </a:endParaRPr>
          </a:p>
          <a:p>
            <a:pPr algn="just"/>
            <a:endParaRPr lang="zh-TW" altLang="zh-TW" b="1" dirty="0">
              <a:ln>
                <a:solidFill>
                  <a:schemeClr val="tx1"/>
                </a:solidFill>
              </a:ln>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非正規之頁岩氣的產地也是非</a:t>
            </a:r>
            <a:r>
              <a:rPr lang="zh-TW" altLang="zh-TW" sz="2000" dirty="0" smtClean="0">
                <a:latin typeface="微軟正黑體" pitchFamily="34" charset="-120"/>
                <a:ea typeface="微軟正黑體" pitchFamily="34" charset="-120"/>
              </a:rPr>
              <a:t>正規</a:t>
            </a:r>
            <a:r>
              <a:rPr lang="zh-TW" altLang="en-US" sz="2000" dirty="0" smtClean="0">
                <a:latin typeface="微軟正黑體" pitchFamily="34" charset="-120"/>
                <a:ea typeface="微軟正黑體" pitchFamily="34" charset="-120"/>
              </a:rPr>
              <a:t>的</a:t>
            </a:r>
            <a:r>
              <a:rPr lang="zh-TW" altLang="zh-TW" sz="2000" dirty="0" smtClean="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幾乎所有的產地都不產石油和天然氣。若原來的能源輸入國可以自給自足，甚至可以輸出的話，那麼原來的輸出國就必須另謀出路。因此出現了許多期待及焦慮，同時也擾亂了市場及社會安寧</a:t>
            </a:r>
            <a:r>
              <a:rPr lang="zh-TW" altLang="zh-TW" sz="2000" dirty="0" smtClean="0">
                <a:latin typeface="微軟正黑體" pitchFamily="34" charset="-120"/>
                <a:ea typeface="微軟正黑體" pitchFamily="34" charset="-120"/>
              </a:rPr>
              <a:t>。</a:t>
            </a:r>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投資的風險亦大，開掘頁岩氣需長時的探勘及後續工作，可能受到未預期的干擾</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以上的人為因素不可預期，下面有幾點是頁岩氣對環境、安全可能的風險。</a:t>
            </a: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p:txBody>
      </p:sp>
      <p:sp>
        <p:nvSpPr>
          <p:cNvPr id="3" name="矩形 2"/>
          <p:cNvSpPr/>
          <p:nvPr/>
        </p:nvSpPr>
        <p:spPr>
          <a:xfrm>
            <a:off x="503548" y="4292748"/>
            <a:ext cx="8136904" cy="2308324"/>
          </a:xfrm>
          <a:prstGeom prst="rect">
            <a:avLst/>
          </a:prstGeom>
        </p:spPr>
        <p:txBody>
          <a:bodyPr wrap="square">
            <a:spAutoFit/>
          </a:bodyPr>
          <a:lstStyle/>
          <a:p>
            <a:pPr lvl="0" algn="just"/>
            <a:r>
              <a:rPr lang="zh-TW" altLang="en-US" sz="2400" b="1" dirty="0" smtClean="0">
                <a:latin typeface="微軟正黑體" pitchFamily="34" charset="-120"/>
                <a:ea typeface="微軟正黑體" pitchFamily="34" charset="-120"/>
              </a:rPr>
              <a:t>１</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汙染</a:t>
            </a:r>
            <a:r>
              <a:rPr lang="zh-TW" altLang="zh-TW" sz="2400" b="1" dirty="0">
                <a:latin typeface="微軟正黑體" pitchFamily="34" charset="-120"/>
                <a:ea typeface="微軟正黑體" pitchFamily="34" charset="-120"/>
              </a:rPr>
              <a:t>地面及地下水</a:t>
            </a:r>
          </a:p>
          <a:p>
            <a:pPr algn="just"/>
            <a:r>
              <a:rPr lang="zh-TW" altLang="zh-TW" sz="2000" dirty="0">
                <a:latin typeface="微軟正黑體" pitchFamily="34" charset="-120"/>
                <a:ea typeface="微軟正黑體" pitchFamily="34" charset="-120"/>
              </a:rPr>
              <a:t>　　當水力裂解法操作時，除水之外還打入潤滑劑、抗蝕劑及抗生物劑。這些化學物品是有可能汙染土地和地下水源。其原因是用於水力裂解的水約有</a:t>
            </a:r>
            <a:r>
              <a:rPr lang="en-US" altLang="zh-TW" sz="2000" dirty="0">
                <a:latin typeface="微軟正黑體" pitchFamily="34" charset="-120"/>
                <a:ea typeface="微軟正黑體" pitchFamily="34" charset="-120"/>
              </a:rPr>
              <a:t>10~30</a:t>
            </a:r>
            <a:r>
              <a:rPr lang="zh-TW" altLang="zh-TW" sz="2000" dirty="0">
                <a:latin typeface="微軟正黑體" pitchFamily="34" charset="-120"/>
                <a:ea typeface="微軟正黑體" pitchFamily="34" charset="-120"/>
              </a:rPr>
              <a:t>％會隨抽出之氣體返回地面，稱之為「回流」</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a:latin typeface="微軟正黑體" pitchFamily="34" charset="-120"/>
              <a:ea typeface="微軟正黑體" pitchFamily="34" charset="-120"/>
            </a:endParaRPr>
          </a:p>
          <a:p>
            <a:pPr algn="just"/>
            <a:r>
              <a:rPr lang="zh-TW" altLang="en-US" sz="2000" b="1" dirty="0">
                <a:latin typeface="微軟正黑體" pitchFamily="34" charset="-120"/>
                <a:ea typeface="微軟正黑體" pitchFamily="34" charset="-120"/>
              </a:rPr>
              <a:t>解決方法</a:t>
            </a:r>
            <a:r>
              <a:rPr lang="zh-TW" altLang="en-US" sz="2000" b="1"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r>
              <a:rPr lang="zh-TW" altLang="en-US" sz="2000" dirty="0">
                <a:latin typeface="微軟正黑體" pitchFamily="34" charset="-120"/>
                <a:ea typeface="微軟正黑體" pitchFamily="34" charset="-120"/>
              </a:rPr>
              <a:t>　</a:t>
            </a:r>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目前回流</a:t>
            </a:r>
            <a:r>
              <a:rPr lang="zh-TW" altLang="zh-TW" sz="2000" dirty="0">
                <a:latin typeface="微軟正黑體" pitchFamily="34" charset="-120"/>
                <a:ea typeface="微軟正黑體" pitchFamily="34" charset="-120"/>
              </a:rPr>
              <a:t>的水可就地暫時儲存，或由水車運到廢水處理廠。</a:t>
            </a:r>
          </a:p>
        </p:txBody>
      </p:sp>
    </p:spTree>
    <p:extLst>
      <p:ext uri="{BB962C8B-B14F-4D97-AF65-F5344CB8AC3E}">
        <p14:creationId xmlns:p14="http://schemas.microsoft.com/office/powerpoint/2010/main" val="973184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535438"/>
            <a:ext cx="5981700" cy="6143625"/>
          </a:xfrm>
          <a:prstGeom prst="rect">
            <a:avLst/>
          </a:prstGeom>
        </p:spPr>
      </p:pic>
      <p:sp>
        <p:nvSpPr>
          <p:cNvPr id="7" name="矩形 6"/>
          <p:cNvSpPr/>
          <p:nvPr/>
        </p:nvSpPr>
        <p:spPr>
          <a:xfrm>
            <a:off x="-1404664" y="53378"/>
            <a:ext cx="6157848"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4400" b="1" cap="none" spc="0" dirty="0" smtClean="0">
                <a:ln w="11430"/>
                <a:solidFill>
                  <a:srgbClr val="92D050"/>
                </a:solidFill>
                <a:effectLst>
                  <a:outerShdw blurRad="50800" dist="39000" dir="5460000" algn="tl">
                    <a:srgbClr val="000000">
                      <a:alpha val="38000"/>
                    </a:srgbClr>
                  </a:outerShdw>
                </a:effectLst>
              </a:rPr>
              <a:t>水力壓裂法</a:t>
            </a:r>
            <a:endParaRPr lang="zh-TW" altLang="en-US" sz="4400" b="1" cap="none" spc="0" dirty="0">
              <a:ln w="11430"/>
              <a:solidFill>
                <a:srgbClr val="92D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67156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03648" y="188640"/>
            <a:ext cx="6192688" cy="6388836"/>
          </a:xfrm>
          <a:prstGeom prst="rect">
            <a:avLst/>
          </a:prstGeom>
        </p:spPr>
      </p:pic>
      <p:sp>
        <p:nvSpPr>
          <p:cNvPr id="4" name="矩形 3"/>
          <p:cNvSpPr/>
          <p:nvPr/>
        </p:nvSpPr>
        <p:spPr>
          <a:xfrm>
            <a:off x="592460" y="404664"/>
            <a:ext cx="7920880" cy="2308324"/>
          </a:xfrm>
          <a:prstGeom prst="rect">
            <a:avLst/>
          </a:prstGeom>
        </p:spPr>
        <p:txBody>
          <a:bodyPr wrap="square">
            <a:spAutoFit/>
          </a:bodyPr>
          <a:lstStyle/>
          <a:p>
            <a:pPr lvl="0" algn="just"/>
            <a:r>
              <a:rPr lang="zh-TW" altLang="en-US" sz="2400" b="1" dirty="0" smtClean="0">
                <a:latin typeface="微軟正黑體" pitchFamily="34" charset="-120"/>
                <a:ea typeface="微軟正黑體" pitchFamily="34" charset="-120"/>
              </a:rPr>
              <a:t>３</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引發</a:t>
            </a:r>
            <a:r>
              <a:rPr lang="zh-TW" altLang="zh-TW" sz="2400" b="1" dirty="0">
                <a:latin typeface="微軟正黑體" pitchFamily="34" charset="-120"/>
                <a:ea typeface="微軟正黑體" pitchFamily="34" charset="-120"/>
              </a:rPr>
              <a:t>地震</a:t>
            </a:r>
          </a:p>
          <a:p>
            <a:pPr algn="just"/>
            <a:r>
              <a:rPr lang="zh-TW" altLang="zh-TW" sz="2000" dirty="0">
                <a:latin typeface="微軟正黑體" pitchFamily="34" charset="-120"/>
                <a:ea typeface="微軟正黑體" pitchFamily="34" charset="-120"/>
              </a:rPr>
              <a:t>　　水力裂解常撐出幾百公尺的裂縫，及頁岩氣釋出時氣化產生的壓力，都可能引發微地震</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a:latin typeface="微軟正黑體" pitchFamily="34" charset="-120"/>
              <a:ea typeface="微軟正黑體" pitchFamily="34" charset="-120"/>
            </a:endParaRPr>
          </a:p>
          <a:p>
            <a:pPr algn="just"/>
            <a:r>
              <a:rPr lang="zh-TW" altLang="en-US" sz="2000" b="1" dirty="0" smtClean="0">
                <a:latin typeface="微軟正黑體" pitchFamily="34" charset="-120"/>
                <a:ea typeface="微軟正黑體" pitchFamily="34" charset="-120"/>
              </a:rPr>
              <a:t>解決方法：</a:t>
            </a:r>
            <a:endParaRPr lang="zh-TW" altLang="zh-TW" sz="2000" b="1"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防止之法是在開始鑽井之前要瞭解當地之地質，模擬水力裂解對地層之影響，才可保護水源及防止地震。</a:t>
            </a:r>
          </a:p>
        </p:txBody>
      </p:sp>
      <p:sp>
        <p:nvSpPr>
          <p:cNvPr id="6" name="矩形 5"/>
          <p:cNvSpPr/>
          <p:nvPr/>
        </p:nvSpPr>
        <p:spPr>
          <a:xfrm>
            <a:off x="592460" y="3212976"/>
            <a:ext cx="7920880" cy="2616101"/>
          </a:xfrm>
          <a:prstGeom prst="rect">
            <a:avLst/>
          </a:prstGeom>
        </p:spPr>
        <p:txBody>
          <a:bodyPr wrap="square">
            <a:spAutoFit/>
          </a:bodyPr>
          <a:lstStyle/>
          <a:p>
            <a:pPr lvl="0" algn="just"/>
            <a:r>
              <a:rPr lang="en-US" altLang="zh-TW" sz="2400" b="1" dirty="0">
                <a:latin typeface="微軟正黑體" pitchFamily="34" charset="-120"/>
                <a:ea typeface="微軟正黑體" pitchFamily="34" charset="-120"/>
              </a:rPr>
              <a:t>4</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壓擠</a:t>
            </a:r>
            <a:r>
              <a:rPr lang="zh-TW" altLang="zh-TW" sz="2400" b="1" dirty="0">
                <a:latin typeface="微軟正黑體" pitchFamily="34" charset="-120"/>
                <a:ea typeface="微軟正黑體" pitchFamily="34" charset="-120"/>
              </a:rPr>
              <a:t>其他能源的經費</a:t>
            </a:r>
          </a:p>
          <a:p>
            <a:pPr algn="just"/>
            <a:r>
              <a:rPr lang="zh-TW" altLang="zh-TW" sz="2000" dirty="0">
                <a:latin typeface="微軟正黑體" pitchFamily="34" charset="-120"/>
                <a:ea typeface="微軟正黑體" pitchFamily="34" charset="-120"/>
              </a:rPr>
              <a:t>　　根據一項對石油及天然氣業界的非正式調查，有七成以上的業者認為發展較低廉的頁岩氣，會擠壓到再生能源（太陽能、風能、地熱能等）的發展</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a:latin typeface="微軟正黑體" pitchFamily="34" charset="-120"/>
              <a:ea typeface="微軟正黑體" pitchFamily="34" charset="-120"/>
            </a:endParaRPr>
          </a:p>
          <a:p>
            <a:pPr algn="just"/>
            <a:r>
              <a:rPr lang="zh-TW" altLang="en-US" sz="2000" b="1" dirty="0">
                <a:latin typeface="微軟正黑體" pitchFamily="34" charset="-120"/>
                <a:ea typeface="微軟正黑體" pitchFamily="34" charset="-120"/>
              </a:rPr>
              <a:t>解決方法</a:t>
            </a:r>
            <a:r>
              <a:rPr lang="zh-TW" altLang="en-US" sz="2000" b="1"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理論上</a:t>
            </a:r>
            <a:r>
              <a:rPr lang="zh-TW" altLang="zh-TW" sz="2000" dirty="0">
                <a:latin typeface="微軟正黑體" pitchFamily="34" charset="-120"/>
                <a:ea typeface="微軟正黑體" pitchFamily="34" charset="-120"/>
              </a:rPr>
              <a:t>非正規能源也有用盡的一天，為能永續，發展再生能源才是治本之策。</a:t>
            </a:r>
          </a:p>
        </p:txBody>
      </p:sp>
    </p:spTree>
    <p:extLst>
      <p:ext uri="{BB962C8B-B14F-4D97-AF65-F5344CB8AC3E}">
        <p14:creationId xmlns:p14="http://schemas.microsoft.com/office/powerpoint/2010/main" val="92221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extLst>
              <a:ext uri="{BEBA8EAE-BF5A-486C-A8C5-ECC9F3942E4B}">
                <a14:imgProps xmlns:a14="http://schemas.microsoft.com/office/drawing/2010/main">
                  <a14:imgLayer r:embed="rId3">
                    <a14:imgEffect>
                      <a14:backgroundRemoval t="8031" b="98187" l="9138" r="99138">
                        <a14:foregroundMark x1="59483" y1="75907" x2="59483" y2="75907"/>
                        <a14:foregroundMark x1="57759" y1="79275" x2="57759" y2="79275"/>
                        <a14:foregroundMark x1="54310" y1="86788" x2="54310" y2="86788"/>
                        <a14:foregroundMark x1="50517" y1="82124" x2="50517" y2="82124"/>
                        <a14:foregroundMark x1="54483" y1="84197" x2="54483" y2="84197"/>
                        <a14:foregroundMark x1="54483" y1="84715" x2="54483" y2="84715"/>
                        <a14:foregroundMark x1="58276" y1="86528" x2="58276" y2="86528"/>
                        <a14:foregroundMark x1="58103" y1="92228" x2="58103" y2="92228"/>
                        <a14:foregroundMark x1="47241" y1="93782" x2="86897" y2="90415"/>
                        <a14:foregroundMark x1="57586" y1="66580" x2="57586" y2="66580"/>
                        <a14:foregroundMark x1="56724" y1="60881" x2="56897" y2="67876"/>
                        <a14:foregroundMark x1="42241" y1="85233" x2="41897" y2="94041"/>
                        <a14:foregroundMark x1="37069" y1="98187" x2="93448" y2="96632"/>
                        <a14:foregroundMark x1="98621" y1="81088" x2="98793" y2="93523"/>
                        <a14:foregroundMark x1="69310" y1="18135" x2="71724" y2="22798"/>
                        <a14:foregroundMark x1="61379" y1="8290" x2="64655" y2="9585"/>
                        <a14:foregroundMark x1="52069" y1="13990" x2="55345" y2="10363"/>
                        <a14:foregroundMark x1="48966" y1="13990" x2="49828" y2="14249"/>
                        <a14:foregroundMark x1="48276" y1="14249" x2="51552" y2="18135"/>
                        <a14:foregroundMark x1="48793" y1="14767" x2="52759" y2="11399"/>
                        <a14:foregroundMark x1="69138" y1="9067" x2="72931" y2="11399"/>
                        <a14:foregroundMark x1="55172" y1="9326" x2="56724" y2="8290"/>
                        <a14:backgroundMark x1="35000" y1="52332" x2="35000" y2="52332"/>
                        <a14:backgroundMark x1="34655" y1="52850" x2="34655" y2="52850"/>
                        <a14:backgroundMark x1="35690" y1="52591" x2="28276" y2="56477"/>
                      </a14:backgroundRemoval>
                    </a14:imgEffect>
                  </a14:imgLayer>
                </a14:imgProps>
              </a:ext>
              <a:ext uri="{28A0092B-C50C-407E-A947-70E740481C1C}">
                <a14:useLocalDpi xmlns:a14="http://schemas.microsoft.com/office/drawing/2010/main" val="0"/>
              </a:ext>
            </a:extLst>
          </a:blip>
          <a:srcRect r="11264"/>
          <a:stretch/>
        </p:blipFill>
        <p:spPr>
          <a:xfrm>
            <a:off x="-2" y="-11618"/>
            <a:ext cx="9144001" cy="6858000"/>
          </a:xfrm>
          <a:prstGeom prst="rect">
            <a:avLst/>
          </a:prstGeom>
        </p:spPr>
      </p:pic>
      <p:sp>
        <p:nvSpPr>
          <p:cNvPr id="4" name="文字方塊 3"/>
          <p:cNvSpPr txBox="1"/>
          <p:nvPr/>
        </p:nvSpPr>
        <p:spPr>
          <a:xfrm>
            <a:off x="-396552" y="448389"/>
            <a:ext cx="6840760" cy="6001643"/>
          </a:xfrm>
          <a:prstGeom prst="rect">
            <a:avLst/>
          </a:prstGeom>
          <a:noFill/>
        </p:spPr>
        <p:txBody>
          <a:bodyPr wrap="square" rtlCol="0">
            <a:spAutoFit/>
          </a:bodyPr>
          <a:lstStyle/>
          <a:p>
            <a:pPr algn="ctr"/>
            <a:r>
              <a:rPr lang="zh-TW" altLang="en-US" sz="9600" b="1" dirty="0" smtClean="0">
                <a:ln>
                  <a:solidFill>
                    <a:schemeClr val="tx1"/>
                  </a:solidFill>
                </a:ln>
                <a:effectLst>
                  <a:glow rad="330200">
                    <a:schemeClr val="bg1">
                      <a:alpha val="60000"/>
                    </a:schemeClr>
                  </a:glow>
                </a:effectLst>
                <a:latin typeface="微軟正黑體" pitchFamily="34" charset="-120"/>
                <a:ea typeface="微軟正黑體" pitchFamily="34" charset="-120"/>
              </a:rPr>
              <a:t>電 </a:t>
            </a:r>
            <a:endParaRPr lang="en-US" altLang="zh-TW" sz="9600" b="1" dirty="0" smtClean="0">
              <a:ln>
                <a:solidFill>
                  <a:schemeClr val="tx1"/>
                </a:solidFill>
              </a:ln>
              <a:effectLst>
                <a:glow rad="330200">
                  <a:schemeClr val="bg1">
                    <a:alpha val="60000"/>
                  </a:schemeClr>
                </a:glow>
              </a:effectLst>
              <a:latin typeface="微軟正黑體" pitchFamily="34" charset="-120"/>
              <a:ea typeface="微軟正黑體" pitchFamily="34" charset="-120"/>
            </a:endParaRPr>
          </a:p>
          <a:p>
            <a:pPr algn="ctr"/>
            <a:r>
              <a:rPr lang="zh-TW" altLang="en-US" sz="9600" b="1" dirty="0" smtClean="0">
                <a:ln>
                  <a:solidFill>
                    <a:schemeClr val="tx1"/>
                  </a:solidFill>
                </a:ln>
                <a:effectLst>
                  <a:glow rad="330200">
                    <a:schemeClr val="bg1">
                      <a:alpha val="60000"/>
                    </a:schemeClr>
                  </a:glow>
                </a:effectLst>
                <a:latin typeface="微軟正黑體" pitchFamily="34" charset="-120"/>
                <a:ea typeface="微軟正黑體" pitchFamily="34" charset="-120"/>
              </a:rPr>
              <a:t>影 </a:t>
            </a:r>
            <a:endParaRPr lang="en-US" altLang="zh-TW" sz="9600" b="1" dirty="0" smtClean="0">
              <a:ln>
                <a:solidFill>
                  <a:schemeClr val="tx1"/>
                </a:solidFill>
              </a:ln>
              <a:effectLst>
                <a:glow rad="330200">
                  <a:schemeClr val="bg1">
                    <a:alpha val="60000"/>
                  </a:schemeClr>
                </a:glow>
              </a:effectLst>
              <a:latin typeface="微軟正黑體" pitchFamily="34" charset="-120"/>
              <a:ea typeface="微軟正黑體" pitchFamily="34" charset="-120"/>
            </a:endParaRPr>
          </a:p>
          <a:p>
            <a:pPr algn="ctr"/>
            <a:r>
              <a:rPr lang="zh-TW" altLang="en-US" sz="9600" b="1" dirty="0" smtClean="0">
                <a:ln>
                  <a:solidFill>
                    <a:schemeClr val="tx1"/>
                  </a:solidFill>
                </a:ln>
                <a:effectLst>
                  <a:glow rad="330200">
                    <a:schemeClr val="bg1">
                      <a:alpha val="60000"/>
                    </a:schemeClr>
                  </a:glow>
                </a:effectLst>
                <a:latin typeface="微軟正黑體" pitchFamily="34" charset="-120"/>
                <a:ea typeface="微軟正黑體" pitchFamily="34" charset="-120"/>
              </a:rPr>
              <a:t>簡 </a:t>
            </a:r>
            <a:endParaRPr lang="en-US" altLang="zh-TW" sz="9600" b="1" dirty="0" smtClean="0">
              <a:ln>
                <a:solidFill>
                  <a:schemeClr val="tx1"/>
                </a:solidFill>
              </a:ln>
              <a:effectLst>
                <a:glow rad="330200">
                  <a:schemeClr val="bg1">
                    <a:alpha val="60000"/>
                  </a:schemeClr>
                </a:glow>
              </a:effectLst>
              <a:latin typeface="微軟正黑體" pitchFamily="34" charset="-120"/>
              <a:ea typeface="微軟正黑體" pitchFamily="34" charset="-120"/>
            </a:endParaRPr>
          </a:p>
          <a:p>
            <a:pPr algn="ctr"/>
            <a:r>
              <a:rPr lang="zh-TW" altLang="en-US" sz="9600" b="1" dirty="0" smtClean="0">
                <a:ln>
                  <a:solidFill>
                    <a:schemeClr val="tx1"/>
                  </a:solidFill>
                </a:ln>
                <a:effectLst>
                  <a:glow rad="330200">
                    <a:schemeClr val="bg1">
                      <a:alpha val="60000"/>
                    </a:schemeClr>
                  </a:glow>
                </a:effectLst>
                <a:latin typeface="微軟正黑體" pitchFamily="34" charset="-120"/>
                <a:ea typeface="微軟正黑體" pitchFamily="34" charset="-120"/>
              </a:rPr>
              <a:t>介</a:t>
            </a:r>
            <a:endParaRPr lang="zh-TW" altLang="en-US" sz="9600" b="1" dirty="0">
              <a:ln>
                <a:solidFill>
                  <a:schemeClr val="tx1"/>
                </a:solidFill>
              </a:ln>
              <a:effectLst>
                <a:glow rad="330200">
                  <a:schemeClr val="bg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55274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sp>
        <p:nvSpPr>
          <p:cNvPr id="2" name="矩形 1"/>
          <p:cNvSpPr/>
          <p:nvPr/>
        </p:nvSpPr>
        <p:spPr>
          <a:xfrm>
            <a:off x="288961" y="692696"/>
            <a:ext cx="8208912" cy="2308324"/>
          </a:xfrm>
          <a:prstGeom prst="rect">
            <a:avLst/>
          </a:prstGeom>
        </p:spPr>
        <p:txBody>
          <a:bodyPr wrap="square">
            <a:spAutoFit/>
          </a:bodyPr>
          <a:lstStyle/>
          <a:p>
            <a:pPr lvl="0" algn="just"/>
            <a:r>
              <a:rPr lang="en-US" altLang="zh-TW" sz="2400" b="1" dirty="0">
                <a:latin typeface="微軟正黑體" pitchFamily="34" charset="-120"/>
                <a:ea typeface="微軟正黑體" pitchFamily="34" charset="-120"/>
              </a:rPr>
              <a:t>5</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社會</a:t>
            </a:r>
            <a:r>
              <a:rPr lang="zh-TW" altLang="zh-TW" sz="2400" b="1" dirty="0">
                <a:latin typeface="微軟正黑體" pitchFamily="34" charset="-120"/>
                <a:ea typeface="微軟正黑體" pitchFamily="34" charset="-120"/>
              </a:rPr>
              <a:t>的反應</a:t>
            </a:r>
          </a:p>
          <a:p>
            <a:pPr algn="just"/>
            <a:r>
              <a:rPr lang="zh-TW" altLang="zh-TW" sz="2000" dirty="0">
                <a:latin typeface="微軟正黑體" pitchFamily="34" charset="-120"/>
                <a:ea typeface="微軟正黑體" pitchFamily="34" charset="-120"/>
              </a:rPr>
              <a:t>　　民眾對鑽取頁岩氣的疑慮有汙染了水源、毒死了家畜、破壞了景觀及妨礙了生物能源發展等，尤其前三樣直接和當地居民生活息息相關</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a:latin typeface="微軟正黑體" pitchFamily="34" charset="-120"/>
              <a:ea typeface="微軟正黑體" pitchFamily="34" charset="-120"/>
            </a:endParaRPr>
          </a:p>
          <a:p>
            <a:pPr algn="just"/>
            <a:r>
              <a:rPr lang="zh-TW" altLang="en-US" sz="2000" b="1" dirty="0">
                <a:latin typeface="微軟正黑體" pitchFamily="34" charset="-120"/>
                <a:ea typeface="微軟正黑體" pitchFamily="34" charset="-120"/>
              </a:rPr>
              <a:t>解決方法</a:t>
            </a:r>
            <a:r>
              <a:rPr lang="zh-TW" altLang="en-US" sz="2000" b="1"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因此</a:t>
            </a:r>
            <a:r>
              <a:rPr lang="zh-TW" altLang="zh-TW" sz="2000" dirty="0">
                <a:latin typeface="微軟正黑體" pitchFamily="34" charset="-120"/>
                <a:ea typeface="微軟正黑體" pitchFamily="34" charset="-120"/>
              </a:rPr>
              <a:t>在人口集密地區發展頁岩氣的阻力甚大，若是要做應通過良好的公民協商。</a:t>
            </a:r>
          </a:p>
        </p:txBody>
      </p:sp>
      <p:sp>
        <p:nvSpPr>
          <p:cNvPr id="3" name="矩形 2"/>
          <p:cNvSpPr/>
          <p:nvPr/>
        </p:nvSpPr>
        <p:spPr>
          <a:xfrm>
            <a:off x="323528" y="3717032"/>
            <a:ext cx="8208912" cy="2277547"/>
          </a:xfrm>
          <a:prstGeom prst="rect">
            <a:avLst/>
          </a:prstGeom>
        </p:spPr>
        <p:txBody>
          <a:bodyPr wrap="square">
            <a:spAutoFit/>
          </a:bodyPr>
          <a:lstStyle/>
          <a:p>
            <a:pPr algn="just"/>
            <a:r>
              <a:rPr lang="zh-TW" altLang="zh-TW" sz="2400" b="1" dirty="0" smtClean="0">
                <a:latin typeface="微軟正黑體" pitchFamily="34" charset="-120"/>
                <a:ea typeface="微軟正黑體" pitchFamily="34" charset="-120"/>
              </a:rPr>
              <a:t>若</a:t>
            </a:r>
            <a:r>
              <a:rPr lang="zh-TW" altLang="zh-TW" sz="2400" b="1" dirty="0">
                <a:latin typeface="微軟正黑體" pitchFamily="34" charset="-120"/>
                <a:ea typeface="微軟正黑體" pitchFamily="34" charset="-120"/>
              </a:rPr>
              <a:t>在偏遠地區則是另一番</a:t>
            </a:r>
            <a:r>
              <a:rPr lang="zh-TW" altLang="zh-TW" sz="2400" b="1" dirty="0" smtClean="0">
                <a:latin typeface="微軟正黑體" pitchFamily="34" charset="-120"/>
                <a:ea typeface="微軟正黑體" pitchFamily="34" charset="-120"/>
              </a:rPr>
              <a:t>情景</a:t>
            </a:r>
            <a:endParaRPr lang="en-US" altLang="zh-TW" sz="2400" b="1" dirty="0" smtClean="0">
              <a:latin typeface="微軟正黑體" pitchFamily="34" charset="-120"/>
              <a:ea typeface="微軟正黑體" pitchFamily="34" charset="-120"/>
            </a:endParaRPr>
          </a:p>
          <a:p>
            <a:pPr algn="just"/>
            <a:endParaRPr lang="en-US" altLang="zh-TW" b="1" dirty="0" smtClean="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自</a:t>
            </a:r>
            <a:r>
              <a:rPr lang="zh-TW" altLang="zh-TW" sz="2000" dirty="0">
                <a:latin typeface="微軟正黑體" pitchFamily="34" charset="-120"/>
                <a:ea typeface="微軟正黑體" pitchFamily="34" charset="-120"/>
              </a:rPr>
              <a:t>頁岩氣開採以來，許多頁岩氣井所在地的地主因此得利成了百萬富翁，同時也為地方創造了就業機會。此現象在北達柯達州威利斯頓市尤為顯著，這地區一直是個窮地方，政府負債，人口外流。自</a:t>
            </a:r>
            <a:r>
              <a:rPr lang="en-US" altLang="zh-TW" sz="2000" dirty="0" smtClean="0">
                <a:latin typeface="微軟正黑體" pitchFamily="34" charset="-120"/>
                <a:ea typeface="微軟正黑體" pitchFamily="34" charset="-120"/>
              </a:rPr>
              <a:t>5</a:t>
            </a:r>
            <a:r>
              <a:rPr lang="zh-TW" altLang="zh-TW" sz="2000" dirty="0" smtClean="0">
                <a:latin typeface="微軟正黑體" pitchFamily="34" charset="-120"/>
                <a:ea typeface="微軟正黑體" pitchFamily="34" charset="-120"/>
              </a:rPr>
              <a:t>年前</a:t>
            </a:r>
            <a:r>
              <a:rPr lang="zh-TW" altLang="zh-TW" sz="2000" dirty="0">
                <a:latin typeface="微軟正黑體" pitchFamily="34" charset="-120"/>
                <a:ea typeface="微軟正黑體" pitchFamily="34" charset="-120"/>
              </a:rPr>
              <a:t>以水平鑽井法及水力裂解技術開採後，創造了就業機會，人口由</a:t>
            </a:r>
            <a:r>
              <a:rPr lang="en-US" altLang="zh-TW" sz="2000" dirty="0">
                <a:latin typeface="微軟正黑體" pitchFamily="34" charset="-120"/>
                <a:ea typeface="微軟正黑體" pitchFamily="34" charset="-120"/>
              </a:rPr>
              <a:t>1.2 </a:t>
            </a:r>
            <a:r>
              <a:rPr lang="zh-TW" altLang="zh-TW" sz="2000" dirty="0">
                <a:latin typeface="微軟正黑體" pitchFamily="34" charset="-120"/>
                <a:ea typeface="微軟正黑體" pitchFamily="34" charset="-120"/>
              </a:rPr>
              <a:t>萬爆增到</a:t>
            </a:r>
            <a:r>
              <a:rPr lang="en-US" altLang="zh-TW" sz="2000" dirty="0">
                <a:latin typeface="微軟正黑體" pitchFamily="34" charset="-120"/>
                <a:ea typeface="微軟正黑體" pitchFamily="34" charset="-120"/>
              </a:rPr>
              <a:t>3 </a:t>
            </a:r>
            <a:r>
              <a:rPr lang="zh-TW" altLang="zh-TW" sz="2000" dirty="0">
                <a:latin typeface="微軟正黑體" pitchFamily="34" charset="-120"/>
                <a:ea typeface="微軟正黑體" pitchFamily="34" charset="-120"/>
              </a:rPr>
              <a:t>萬人。所以頁岩氣的開發在這些地方是雙贏的局面。</a:t>
            </a:r>
          </a:p>
        </p:txBody>
      </p:sp>
    </p:spTree>
    <p:extLst>
      <p:ext uri="{BB962C8B-B14F-4D97-AF65-F5344CB8AC3E}">
        <p14:creationId xmlns:p14="http://schemas.microsoft.com/office/powerpoint/2010/main" val="2597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03648" y="216301"/>
            <a:ext cx="6192688" cy="6388836"/>
          </a:xfrm>
          <a:prstGeom prst="rect">
            <a:avLst/>
          </a:prstGeom>
        </p:spPr>
      </p:pic>
      <p:sp>
        <p:nvSpPr>
          <p:cNvPr id="3" name="文字方塊 2"/>
          <p:cNvSpPr txBox="1"/>
          <p:nvPr/>
        </p:nvSpPr>
        <p:spPr>
          <a:xfrm>
            <a:off x="323528" y="194737"/>
            <a:ext cx="2520280" cy="707886"/>
          </a:xfrm>
          <a:prstGeom prst="rect">
            <a:avLst/>
          </a:prstGeom>
          <a:noFill/>
        </p:spPr>
        <p:txBody>
          <a:bodyPr wrap="square" rtlCol="0">
            <a:spAutoFit/>
          </a:bodyPr>
          <a:lstStyle/>
          <a:p>
            <a:r>
              <a:rPr lang="zh-TW" altLang="en-US" sz="4000" dirty="0">
                <a:solidFill>
                  <a:srgbClr val="FFC000"/>
                </a:solidFill>
                <a:latin typeface="微軟正黑體" panose="020B0604030504040204" pitchFamily="34" charset="-120"/>
                <a:ea typeface="微軟正黑體" panose="020B0604030504040204" pitchFamily="34" charset="-120"/>
              </a:rPr>
              <a:t>引用資料</a:t>
            </a:r>
          </a:p>
        </p:txBody>
      </p:sp>
      <p:sp>
        <p:nvSpPr>
          <p:cNvPr id="4" name="文字方塊 3"/>
          <p:cNvSpPr txBox="1"/>
          <p:nvPr/>
        </p:nvSpPr>
        <p:spPr>
          <a:xfrm>
            <a:off x="467544" y="1036995"/>
            <a:ext cx="3677610" cy="369332"/>
          </a:xfrm>
          <a:prstGeom prst="rect">
            <a:avLst/>
          </a:prstGeom>
          <a:noFill/>
        </p:spPr>
        <p:txBody>
          <a:bodyPr wrap="none" rtlCol="0">
            <a:spAutoFit/>
          </a:bodyPr>
          <a:lstStyle/>
          <a:p>
            <a:r>
              <a:rPr lang="en-US" altLang="zh-TW" dirty="0"/>
              <a:t>http://pansci.asia/archives/70951</a:t>
            </a:r>
            <a:endParaRPr lang="zh-TW" altLang="en-US" dirty="0"/>
          </a:p>
        </p:txBody>
      </p:sp>
      <p:sp>
        <p:nvSpPr>
          <p:cNvPr id="5" name="文字方塊 4"/>
          <p:cNvSpPr txBox="1"/>
          <p:nvPr/>
        </p:nvSpPr>
        <p:spPr>
          <a:xfrm>
            <a:off x="467544" y="1657132"/>
            <a:ext cx="7495963" cy="369332"/>
          </a:xfrm>
          <a:prstGeom prst="rect">
            <a:avLst/>
          </a:prstGeom>
          <a:noFill/>
        </p:spPr>
        <p:txBody>
          <a:bodyPr wrap="none" rtlCol="0">
            <a:spAutoFit/>
          </a:bodyPr>
          <a:lstStyle/>
          <a:p>
            <a:r>
              <a:rPr lang="en-US" altLang="zh-TW" dirty="0"/>
              <a:t>http://www.taiwanus.net/news/news/2013/201301211808281707.htm</a:t>
            </a:r>
            <a:endParaRPr lang="zh-TW" altLang="en-US" dirty="0"/>
          </a:p>
        </p:txBody>
      </p:sp>
      <p:sp>
        <p:nvSpPr>
          <p:cNvPr id="6" name="文字方塊 5"/>
          <p:cNvSpPr txBox="1"/>
          <p:nvPr/>
        </p:nvSpPr>
        <p:spPr>
          <a:xfrm>
            <a:off x="467544" y="2276872"/>
            <a:ext cx="6875600" cy="369332"/>
          </a:xfrm>
          <a:prstGeom prst="rect">
            <a:avLst/>
          </a:prstGeom>
          <a:noFill/>
        </p:spPr>
        <p:txBody>
          <a:bodyPr wrap="none" rtlCol="0">
            <a:spAutoFit/>
          </a:bodyPr>
          <a:lstStyle/>
          <a:p>
            <a:r>
              <a:rPr lang="en-US" altLang="zh-TW" dirty="0"/>
              <a:t>http://www.businessweekly.com.tw/KBlogArticle.aspx?id=2568</a:t>
            </a:r>
            <a:endParaRPr lang="zh-TW" altLang="en-US" dirty="0"/>
          </a:p>
        </p:txBody>
      </p:sp>
      <p:sp>
        <p:nvSpPr>
          <p:cNvPr id="7" name="文字方塊 6"/>
          <p:cNvSpPr txBox="1"/>
          <p:nvPr/>
        </p:nvSpPr>
        <p:spPr>
          <a:xfrm>
            <a:off x="467544" y="2872988"/>
            <a:ext cx="6999032" cy="369332"/>
          </a:xfrm>
          <a:prstGeom prst="rect">
            <a:avLst/>
          </a:prstGeom>
          <a:noFill/>
        </p:spPr>
        <p:txBody>
          <a:bodyPr wrap="none" rtlCol="0">
            <a:spAutoFit/>
          </a:bodyPr>
          <a:lstStyle/>
          <a:p>
            <a:r>
              <a:rPr lang="en-US" altLang="zh-TW" dirty="0"/>
              <a:t>http://new.cpc.com.tw/division/lngb/information-text.aspx?id=24</a:t>
            </a:r>
            <a:endParaRPr lang="zh-TW" altLang="en-US" dirty="0"/>
          </a:p>
        </p:txBody>
      </p:sp>
    </p:spTree>
    <p:extLst>
      <p:ext uri="{BB962C8B-B14F-4D97-AF65-F5344CB8AC3E}">
        <p14:creationId xmlns:p14="http://schemas.microsoft.com/office/powerpoint/2010/main" val="2476955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 y="0"/>
            <a:ext cx="9144000" cy="6858000"/>
          </a:xfrm>
          <a:prstGeom prst="rect">
            <a:avLst/>
          </a:prstGeom>
        </p:spPr>
      </p:pic>
      <p:sp>
        <p:nvSpPr>
          <p:cNvPr id="4" name="文字方塊 3"/>
          <p:cNvSpPr txBox="1"/>
          <p:nvPr/>
        </p:nvSpPr>
        <p:spPr>
          <a:xfrm>
            <a:off x="2902" y="2417843"/>
            <a:ext cx="3456384" cy="2646878"/>
          </a:xfrm>
          <a:prstGeom prst="rect">
            <a:avLst/>
          </a:prstGeom>
          <a:noFill/>
        </p:spPr>
        <p:txBody>
          <a:bodyPr wrap="square" rtlCol="0">
            <a:spAutoFit/>
          </a:bodyPr>
          <a:lstStyle/>
          <a:p>
            <a:pPr algn="just"/>
            <a:r>
              <a:rPr lang="zh-TW" altLang="en-US" sz="16600" b="1" dirty="0" smtClean="0">
                <a:solidFill>
                  <a:schemeClr val="bg1"/>
                </a:solidFill>
                <a:effectLst>
                  <a:glow rad="101600">
                    <a:schemeClr val="tx1">
                      <a:alpha val="60000"/>
                    </a:schemeClr>
                  </a:glow>
                </a:effectLst>
                <a:latin typeface="微軟正黑體" pitchFamily="34" charset="-120"/>
                <a:ea typeface="微軟正黑體" pitchFamily="34" charset="-120"/>
              </a:rPr>
              <a:t>謝</a:t>
            </a:r>
            <a:endParaRPr lang="zh-TW" altLang="en-US" sz="8800" b="1" dirty="0">
              <a:solidFill>
                <a:schemeClr val="bg1"/>
              </a:solidFill>
              <a:effectLst>
                <a:glow rad="101600">
                  <a:schemeClr val="tx1">
                    <a:alpha val="60000"/>
                  </a:schemeClr>
                </a:glow>
              </a:effectLst>
              <a:latin typeface="微軟正黑體" pitchFamily="34" charset="-120"/>
              <a:ea typeface="微軟正黑體" pitchFamily="34" charset="-120"/>
            </a:endParaRPr>
          </a:p>
        </p:txBody>
      </p:sp>
      <p:sp>
        <p:nvSpPr>
          <p:cNvPr id="5" name="文字方塊 4"/>
          <p:cNvSpPr txBox="1"/>
          <p:nvPr/>
        </p:nvSpPr>
        <p:spPr>
          <a:xfrm>
            <a:off x="2304227" y="692696"/>
            <a:ext cx="3456384" cy="3154710"/>
          </a:xfrm>
          <a:prstGeom prst="rect">
            <a:avLst/>
          </a:prstGeom>
          <a:noFill/>
        </p:spPr>
        <p:txBody>
          <a:bodyPr wrap="square" rtlCol="0">
            <a:spAutoFit/>
          </a:bodyPr>
          <a:lstStyle/>
          <a:p>
            <a:pPr algn="just"/>
            <a:r>
              <a:rPr lang="zh-TW" altLang="en-US" sz="19900" b="1" dirty="0" smtClean="0">
                <a:ln>
                  <a:solidFill>
                    <a:schemeClr val="bg1"/>
                  </a:solidFill>
                </a:ln>
                <a:effectLst>
                  <a:glow rad="101600">
                    <a:schemeClr val="bg1">
                      <a:alpha val="60000"/>
                    </a:schemeClr>
                  </a:glow>
                </a:effectLst>
                <a:latin typeface="微軟正黑體" pitchFamily="34" charset="-120"/>
                <a:ea typeface="微軟正黑體" pitchFamily="34" charset="-120"/>
              </a:rPr>
              <a:t>謝</a:t>
            </a:r>
            <a:endParaRPr lang="zh-TW" altLang="en-US" sz="19900" b="1" dirty="0">
              <a:ln>
                <a:solidFill>
                  <a:schemeClr val="bg1"/>
                </a:solidFill>
              </a:ln>
              <a:effectLst>
                <a:glow rad="101600">
                  <a:schemeClr val="bg1">
                    <a:alpha val="60000"/>
                  </a:schemeClr>
                </a:glow>
              </a:effectLst>
              <a:latin typeface="微軟正黑體" pitchFamily="34" charset="-120"/>
              <a:ea typeface="微軟正黑體" pitchFamily="34" charset="-120"/>
            </a:endParaRPr>
          </a:p>
        </p:txBody>
      </p:sp>
      <p:sp>
        <p:nvSpPr>
          <p:cNvPr id="6" name="文字方塊 5"/>
          <p:cNvSpPr txBox="1"/>
          <p:nvPr/>
        </p:nvSpPr>
        <p:spPr>
          <a:xfrm>
            <a:off x="4067944" y="3487366"/>
            <a:ext cx="3456384" cy="2646878"/>
          </a:xfrm>
          <a:prstGeom prst="rect">
            <a:avLst/>
          </a:prstGeom>
          <a:noFill/>
        </p:spPr>
        <p:txBody>
          <a:bodyPr wrap="square" rtlCol="0">
            <a:spAutoFit/>
          </a:bodyPr>
          <a:lstStyle/>
          <a:p>
            <a:pPr algn="just"/>
            <a:r>
              <a:rPr lang="zh-TW" altLang="en-US" sz="16600" b="1" dirty="0" smtClean="0">
                <a:ln>
                  <a:solidFill>
                    <a:schemeClr val="tx1"/>
                  </a:solidFill>
                </a:ln>
                <a:solidFill>
                  <a:schemeClr val="bg1"/>
                </a:solidFill>
                <a:effectLst>
                  <a:glow rad="101600">
                    <a:schemeClr val="tx1">
                      <a:alpha val="60000"/>
                    </a:schemeClr>
                  </a:glow>
                </a:effectLst>
                <a:latin typeface="微軟正黑體" pitchFamily="34" charset="-120"/>
                <a:ea typeface="微軟正黑體" pitchFamily="34" charset="-120"/>
              </a:rPr>
              <a:t>大</a:t>
            </a:r>
            <a:endParaRPr lang="zh-TW" altLang="en-US" sz="16600" b="1" dirty="0">
              <a:ln>
                <a:solidFill>
                  <a:schemeClr val="tx1"/>
                </a:solidFill>
              </a:ln>
              <a:solidFill>
                <a:schemeClr val="bg1"/>
              </a:solidFill>
              <a:effectLst>
                <a:glow rad="101600">
                  <a:schemeClr val="tx1">
                    <a:alpha val="60000"/>
                  </a:schemeClr>
                </a:glow>
              </a:effectLst>
              <a:latin typeface="微軟正黑體" pitchFamily="34" charset="-120"/>
              <a:ea typeface="微軟正黑體" pitchFamily="34" charset="-120"/>
            </a:endParaRPr>
          </a:p>
        </p:txBody>
      </p:sp>
      <p:sp>
        <p:nvSpPr>
          <p:cNvPr id="7" name="文字方塊 6"/>
          <p:cNvSpPr txBox="1"/>
          <p:nvPr/>
        </p:nvSpPr>
        <p:spPr>
          <a:xfrm>
            <a:off x="6444208" y="1910011"/>
            <a:ext cx="3456384" cy="3154710"/>
          </a:xfrm>
          <a:prstGeom prst="rect">
            <a:avLst/>
          </a:prstGeom>
          <a:noFill/>
        </p:spPr>
        <p:txBody>
          <a:bodyPr wrap="square" rtlCol="0">
            <a:spAutoFit/>
          </a:bodyPr>
          <a:lstStyle/>
          <a:p>
            <a:pPr algn="just"/>
            <a:r>
              <a:rPr lang="zh-TW" altLang="en-US" sz="19900" b="1" dirty="0" smtClean="0">
                <a:ln>
                  <a:solidFill>
                    <a:schemeClr val="bg1"/>
                  </a:solidFill>
                </a:ln>
                <a:effectLst>
                  <a:glow rad="101600">
                    <a:schemeClr val="bg1">
                      <a:alpha val="60000"/>
                    </a:schemeClr>
                  </a:glow>
                </a:effectLst>
                <a:latin typeface="微軟正黑體" pitchFamily="34" charset="-120"/>
                <a:ea typeface="微軟正黑體" pitchFamily="34" charset="-120"/>
              </a:rPr>
              <a:t>家</a:t>
            </a:r>
            <a:endParaRPr lang="zh-TW" altLang="en-US" sz="19900" b="1" dirty="0">
              <a:ln>
                <a:solidFill>
                  <a:schemeClr val="bg1"/>
                </a:solidFill>
              </a:ln>
              <a:effectLst>
                <a:glow rad="101600">
                  <a:schemeClr val="bg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400639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1000"/>
                                        <p:tgtEl>
                                          <p:spTgt spid="7"/>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1000"/>
                                        <p:tgtEl>
                                          <p:spTgt spid="5"/>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873060"/>
            <a:ext cx="2759203" cy="1837985"/>
          </a:xfrm>
          <a:prstGeom prst="rect">
            <a:avLst/>
          </a:prstGeom>
          <a:ln>
            <a:noFill/>
          </a:ln>
          <a:effectLst>
            <a:softEdge rad="112500"/>
          </a:effectLst>
        </p:spPr>
      </p:pic>
      <p:sp>
        <p:nvSpPr>
          <p:cNvPr id="7" name="矩形 6"/>
          <p:cNvSpPr/>
          <p:nvPr/>
        </p:nvSpPr>
        <p:spPr>
          <a:xfrm>
            <a:off x="617896" y="548680"/>
            <a:ext cx="7858180" cy="4093428"/>
          </a:xfrm>
          <a:prstGeom prst="rect">
            <a:avLst/>
          </a:prstGeom>
        </p:spPr>
        <p:txBody>
          <a:bodyPr wrap="square">
            <a:spAutoFit/>
          </a:bodyPr>
          <a:lstStyle/>
          <a:p>
            <a:pPr algn="just"/>
            <a:r>
              <a:rPr lang="zh-TW" altLang="en-US" sz="2000" dirty="0" smtClean="0">
                <a:latin typeface="微軟正黑體" pitchFamily="34" charset="-120"/>
                <a:ea typeface="微軟正黑體" pitchFamily="34" charset="-120"/>
              </a:rPr>
              <a:t>        故事</a:t>
            </a:r>
            <a:r>
              <a:rPr lang="zh-TW" altLang="en-US" sz="2000" dirty="0">
                <a:latin typeface="微軟正黑體" pitchFamily="34" charset="-120"/>
                <a:ea typeface="微軟正黑體" pitchFamily="34" charset="-120"/>
              </a:rPr>
              <a:t>敘述從小在農場長大</a:t>
            </a:r>
            <a:r>
              <a:rPr lang="zh-TW" altLang="en-US" sz="2000" dirty="0" smtClean="0">
                <a:latin typeface="微軟正黑體" pitchFamily="34" charset="-120"/>
                <a:ea typeface="微軟正黑體" pitchFamily="34" charset="-120"/>
              </a:rPr>
              <a:t>的</a:t>
            </a:r>
            <a:r>
              <a:rPr lang="zh-TW" altLang="zh-TW" sz="2000" dirty="0" smtClean="0">
                <a:latin typeface="微軟正黑體" pitchFamily="34" charset="-120"/>
                <a:ea typeface="微軟正黑體" pitchFamily="34" charset="-120"/>
              </a:rPr>
              <a:t>史提夫</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巴特勒</a:t>
            </a:r>
            <a:r>
              <a:rPr lang="zh-TW" altLang="en-US" sz="2000" dirty="0" smtClean="0">
                <a:latin typeface="微軟正黑體" pitchFamily="34" charset="-120"/>
                <a:ea typeface="微軟正黑體" pitchFamily="34" charset="-120"/>
              </a:rPr>
              <a:t>是</a:t>
            </a:r>
            <a:r>
              <a:rPr lang="zh-TW" altLang="en-US" sz="2000" dirty="0">
                <a:latin typeface="微軟正黑體" pitchFamily="34" charset="-120"/>
                <a:ea typeface="微軟正黑體" pitchFamily="34" charset="-120"/>
              </a:rPr>
              <a:t>一名能源開發公司的王牌業務員，他與資深</a:t>
            </a:r>
            <a:r>
              <a:rPr lang="zh-TW" altLang="en-US" sz="2000" dirty="0" smtClean="0">
                <a:latin typeface="微軟正黑體" pitchFamily="34" charset="-120"/>
                <a:ea typeface="微軟正黑體" pitchFamily="34" charset="-120"/>
              </a:rPr>
              <a:t>業務</a:t>
            </a:r>
            <a:r>
              <a:rPr lang="zh-TW" altLang="zh-TW" sz="2000" dirty="0" smtClean="0">
                <a:latin typeface="微軟正黑體" pitchFamily="34" charset="-120"/>
                <a:ea typeface="微軟正黑體" pitchFamily="34" charset="-120"/>
              </a:rPr>
              <a:t>蘇</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湯瑪遜</a:t>
            </a:r>
            <a:r>
              <a:rPr lang="zh-TW" altLang="en-US" sz="2000" dirty="0" smtClean="0">
                <a:latin typeface="微軟正黑體" pitchFamily="34" charset="-120"/>
                <a:ea typeface="微軟正黑體" pitchFamily="34" charset="-120"/>
              </a:rPr>
              <a:t>搭檔</a:t>
            </a:r>
            <a:r>
              <a:rPr lang="zh-TW" altLang="en-US" sz="2000" dirty="0">
                <a:latin typeface="微軟正黑體" pitchFamily="34" charset="-120"/>
                <a:ea typeface="微軟正黑體" pitchFamily="34" charset="-120"/>
              </a:rPr>
              <a:t>，被公司派往一個寧靜鄉村小鎮，進行開發地下天然氣的任務，而純樸的麥金利鎮因為受到金融風暴的重</a:t>
            </a:r>
            <a:r>
              <a:rPr lang="zh-TW" altLang="en-US" sz="2000" dirty="0" smtClean="0">
                <a:latin typeface="微軟正黑體" pitchFamily="34" charset="-120"/>
                <a:ea typeface="微軟正黑體" pitchFamily="34" charset="-120"/>
              </a:rPr>
              <a:t>挫，</a:t>
            </a:r>
            <a:r>
              <a:rPr lang="zh-TW" altLang="en-US" sz="2000" dirty="0">
                <a:latin typeface="微軟正黑體" pitchFamily="34" charset="-120"/>
                <a:ea typeface="微軟正黑體" pitchFamily="34" charset="-120"/>
              </a:rPr>
              <a:t>史帝夫所屬的能源開發公司就想藉此機會試圖說服當地居民接受提議，將當地的開採權賣給能源開發公司，也能幫助鎮民紓困生活。</a:t>
            </a:r>
          </a:p>
          <a:p>
            <a:pPr algn="just"/>
            <a:endParaRPr lang="zh-TW" altLang="en-US" sz="2000" dirty="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當地</a:t>
            </a:r>
            <a:r>
              <a:rPr lang="zh-TW" altLang="en-US" sz="2000" dirty="0">
                <a:latin typeface="微軟正黑體" pitchFamily="34" charset="-120"/>
                <a:ea typeface="微軟正黑體" pitchFamily="34" charset="-120"/>
              </a:rPr>
              <a:t>備受敬重的資深</a:t>
            </a:r>
            <a:r>
              <a:rPr lang="zh-TW" altLang="en-US" sz="2000" dirty="0" smtClean="0">
                <a:latin typeface="微軟正黑體" pitchFamily="34" charset="-120"/>
                <a:ea typeface="微軟正黑體" pitchFamily="34" charset="-120"/>
              </a:rPr>
              <a:t>教師</a:t>
            </a:r>
            <a:r>
              <a:rPr lang="zh-TW" altLang="zh-TW" sz="2000" dirty="0" smtClean="0">
                <a:latin typeface="微軟正黑體" pitchFamily="34" charset="-120"/>
                <a:ea typeface="微軟正黑體" pitchFamily="34" charset="-120"/>
              </a:rPr>
              <a:t>法蘭克</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葉慈</a:t>
            </a:r>
            <a:r>
              <a:rPr lang="zh-TW" altLang="en-US" sz="2000" dirty="0" smtClean="0">
                <a:latin typeface="微軟正黑體" pitchFamily="34" charset="-120"/>
                <a:ea typeface="微軟正黑體" pitchFamily="34" charset="-120"/>
              </a:rPr>
              <a:t>卻</a:t>
            </a:r>
            <a:r>
              <a:rPr lang="zh-TW" altLang="en-US" sz="2000" dirty="0">
                <a:latin typeface="微軟正黑體" pitchFamily="34" charset="-120"/>
                <a:ea typeface="微軟正黑體" pitchFamily="34" charset="-120"/>
              </a:rPr>
              <a:t>在說明會主張呼籲鎮民關切這個開採案的利弊</a:t>
            </a:r>
            <a:r>
              <a:rPr lang="zh-TW" altLang="en-US" sz="2000" dirty="0" smtClean="0">
                <a:latin typeface="微軟正黑體" pitchFamily="34" charset="-120"/>
                <a:ea typeface="微軟正黑體" pitchFamily="34" charset="-120"/>
              </a:rPr>
              <a:t>，而</a:t>
            </a:r>
            <a:r>
              <a:rPr lang="zh-TW" altLang="zh-TW" sz="2000" dirty="0" smtClean="0">
                <a:latin typeface="微軟正黑體" pitchFamily="34" charset="-120"/>
                <a:ea typeface="微軟正黑體" pitchFamily="34" charset="-120"/>
              </a:rPr>
              <a:t>投票決定是否要開發天然氣</a:t>
            </a:r>
            <a:r>
              <a:rPr lang="zh-TW" altLang="en-US"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鎮上出現</a:t>
            </a:r>
            <a:r>
              <a:rPr lang="zh-TW" altLang="en-US" sz="2000" dirty="0" smtClean="0">
                <a:latin typeface="微軟正黑體" pitchFamily="34" charset="-120"/>
                <a:ea typeface="微軟正黑體" pitchFamily="34" charset="-120"/>
              </a:rPr>
              <a:t>了</a:t>
            </a:r>
            <a:r>
              <a:rPr lang="zh-TW" altLang="zh-TW" sz="2000" dirty="0" smtClean="0">
                <a:latin typeface="微軟正黑體" pitchFamily="34" charset="-120"/>
                <a:ea typeface="微軟正黑體" pitchFamily="34" charset="-120"/>
              </a:rPr>
              <a:t>一位</a:t>
            </a:r>
            <a:r>
              <a:rPr lang="zh-TW" altLang="en-US" sz="2000" dirty="0" smtClean="0">
                <a:latin typeface="微軟正黑體" pitchFamily="34" charset="-120"/>
                <a:ea typeface="微軟正黑體" pitchFamily="34" charset="-120"/>
              </a:rPr>
              <a:t>自稱</a:t>
            </a:r>
            <a:r>
              <a:rPr lang="zh-TW" altLang="zh-TW" sz="2000" dirty="0" smtClean="0">
                <a:latin typeface="微軟正黑體" pitchFamily="34" charset="-120"/>
                <a:ea typeface="微軟正黑體" pitchFamily="34" charset="-120"/>
              </a:rPr>
              <a:t>環保團體「雅典娜」</a:t>
            </a:r>
            <a:r>
              <a:rPr lang="zh-TW" altLang="en-US" sz="2000" dirty="0" smtClean="0">
                <a:latin typeface="微軟正黑體" pitchFamily="34" charset="-120"/>
                <a:ea typeface="微軟正黑體" pitchFamily="34" charset="-120"/>
              </a:rPr>
              <a:t>派來</a:t>
            </a:r>
            <a:r>
              <a:rPr lang="zh-TW" altLang="zh-TW" sz="2000" dirty="0" smtClean="0">
                <a:latin typeface="微軟正黑體" pitchFamily="34" charset="-120"/>
                <a:ea typeface="微軟正黑體" pitchFamily="34" charset="-120"/>
              </a:rPr>
              <a:t>的環保人士達斯汀</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諾貝爾</a:t>
            </a:r>
            <a:r>
              <a:rPr lang="zh-TW" altLang="en-US"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他提供證據指控全球能源開採公司所進行的計畫</a:t>
            </a:r>
            <a:r>
              <a:rPr lang="zh-TW" altLang="en-US" sz="2000" dirty="0" smtClean="0">
                <a:latin typeface="微軟正黑體" pitchFamily="34" charset="-120"/>
                <a:ea typeface="微軟正黑體" pitchFamily="34" charset="-120"/>
              </a:rPr>
              <a:t>，揭發事件</a:t>
            </a:r>
            <a:r>
              <a:rPr lang="zh-TW" altLang="en-US" sz="2000" dirty="0">
                <a:latin typeface="微軟正黑體" pitchFamily="34" charset="-120"/>
                <a:ea typeface="微軟正黑體" pitchFamily="34" charset="-120"/>
              </a:rPr>
              <a:t>背後不為人知的驚人真相，所有鎮民</a:t>
            </a:r>
            <a:r>
              <a:rPr lang="zh-TW" altLang="en-US" sz="2000" dirty="0" smtClean="0">
                <a:latin typeface="微軟正黑體" pitchFamily="34" charset="-120"/>
                <a:ea typeface="微軟正黑體" pitchFamily="34" charset="-120"/>
              </a:rPr>
              <a:t>開始擔心家園</a:t>
            </a:r>
            <a:r>
              <a:rPr lang="zh-TW" altLang="en-US" sz="2000" dirty="0">
                <a:latin typeface="微軟正黑體" pitchFamily="34" charset="-120"/>
                <a:ea typeface="微軟正黑體" pitchFamily="34" charset="-120"/>
              </a:rPr>
              <a:t>之</a:t>
            </a:r>
            <a:r>
              <a:rPr lang="zh-TW" altLang="en-US" sz="2000" dirty="0" smtClean="0">
                <a:latin typeface="微軟正黑體" pitchFamily="34" charset="-120"/>
                <a:ea typeface="微軟正黑體" pitchFamily="34" charset="-120"/>
              </a:rPr>
              <a:t>安全問題，</a:t>
            </a:r>
            <a:r>
              <a:rPr lang="zh-TW" altLang="en-US" sz="2000" dirty="0">
                <a:latin typeface="微軟正黑體" pitchFamily="34" charset="-120"/>
                <a:ea typeface="微軟正黑體" pitchFamily="34" charset="-120"/>
              </a:rPr>
              <a:t>原一面倒的開採案，卻突然陷入</a:t>
            </a:r>
            <a:r>
              <a:rPr lang="zh-TW" altLang="en-US" sz="2000" dirty="0" smtClean="0">
                <a:latin typeface="微軟正黑體" pitchFamily="34" charset="-120"/>
                <a:ea typeface="微軟正黑體" pitchFamily="34" charset="-120"/>
              </a:rPr>
              <a:t>膠著。</a:t>
            </a:r>
            <a:endParaRPr lang="zh-TW" altLang="en-US" sz="2000" dirty="0">
              <a:latin typeface="微軟正黑體" pitchFamily="34" charset="-120"/>
              <a:ea typeface="微軟正黑體" pitchFamily="34" charset="-120"/>
            </a:endParaRPr>
          </a:p>
        </p:txBody>
      </p:sp>
      <p:pic>
        <p:nvPicPr>
          <p:cNvPr id="13" name="圖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37" y="4873060"/>
            <a:ext cx="2523237" cy="1894722"/>
          </a:xfrm>
          <a:prstGeom prst="rect">
            <a:avLst/>
          </a:prstGeom>
          <a:ln>
            <a:noFill/>
          </a:ln>
          <a:effectLst>
            <a:softEdge rad="112500"/>
          </a:effectLst>
        </p:spPr>
      </p:pic>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4895871"/>
            <a:ext cx="2726318" cy="1817546"/>
          </a:xfrm>
          <a:prstGeom prst="rect">
            <a:avLst/>
          </a:prstGeom>
          <a:ln>
            <a:noFill/>
          </a:ln>
          <a:effectLst>
            <a:softEdge rad="112500"/>
          </a:effectLst>
        </p:spPr>
      </p:pic>
    </p:spTree>
    <p:extLst>
      <p:ext uri="{BB962C8B-B14F-4D97-AF65-F5344CB8AC3E}">
        <p14:creationId xmlns:p14="http://schemas.microsoft.com/office/powerpoint/2010/main" val="7586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sp>
        <p:nvSpPr>
          <p:cNvPr id="8" name="內容版面配置區 2"/>
          <p:cNvSpPr>
            <a:spLocks noGrp="1"/>
          </p:cNvSpPr>
          <p:nvPr>
            <p:ph sz="quarter" idx="1"/>
          </p:nvPr>
        </p:nvSpPr>
        <p:spPr>
          <a:xfrm>
            <a:off x="539552" y="3429000"/>
            <a:ext cx="7758138" cy="4043377"/>
          </a:xfrm>
        </p:spPr>
        <p:txBody>
          <a:bodyPr>
            <a:normAutofit/>
          </a:bodyPr>
          <a:lstStyle/>
          <a:p>
            <a:pPr algn="just">
              <a:buNone/>
            </a:pPr>
            <a:r>
              <a:rPr lang="zh-TW" altLang="en-US" sz="2000" dirty="0" smtClean="0">
                <a:latin typeface="微軟正黑體" pitchFamily="34" charset="-120"/>
                <a:ea typeface="微軟正黑體" pitchFamily="34" charset="-120"/>
              </a:rPr>
              <a:t>             </a:t>
            </a:r>
          </a:p>
          <a:p>
            <a:pPr algn="just">
              <a:buNone/>
            </a:pPr>
            <a:r>
              <a:rPr lang="zh-TW" altLang="en-US" sz="2000" dirty="0" smtClean="0">
                <a:latin typeface="微軟正黑體" pitchFamily="34" charset="-120"/>
                <a:ea typeface="微軟正黑體" pitchFamily="34" charset="-120"/>
              </a:rPr>
              <a:t>             當史提夫邂逅了美麗的教師艾莉絲，還有他一步步在遊說鄉村居民的過程，他的內心也漸漸產生了變化，看似輕而易舉的短期差事突然變得錯縱複雜，他甚至開始懷疑自己的良知。當人的內心開始天人交戰，有時，僅剩的卻是心靈深處最渴望的勇氣，這場意外的心靈之旅，也將要改變</a:t>
            </a:r>
            <a:r>
              <a:rPr lang="zh-TW" altLang="zh-TW" sz="2000" dirty="0" smtClean="0">
                <a:latin typeface="微軟正黑體" pitchFamily="34" charset="-120"/>
                <a:ea typeface="微軟正黑體" pitchFamily="34" charset="-120"/>
              </a:rPr>
              <a:t>史提夫</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巴特勒</a:t>
            </a:r>
            <a:r>
              <a:rPr lang="zh-TW" altLang="en-US" sz="2000" dirty="0" smtClean="0">
                <a:latin typeface="微軟正黑體" pitchFamily="34" charset="-120"/>
                <a:ea typeface="微軟正黑體" pitchFamily="34" charset="-120"/>
              </a:rPr>
              <a:t>的人生。</a:t>
            </a:r>
          </a:p>
          <a:p>
            <a:pPr algn="just"/>
            <a:endParaRPr lang="zh-TW" altLang="en-US" sz="2400" dirty="0"/>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0" y="294765"/>
            <a:ext cx="3859104" cy="2635217"/>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353" y="261190"/>
            <a:ext cx="4060549" cy="2702365"/>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969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0"/>
            <a:ext cx="4572000" cy="6858000"/>
          </a:xfrm>
          <a:prstGeom prst="rect">
            <a:avLst/>
          </a:prstGeom>
          <a:ln w="762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7" name="文字方塊 6"/>
          <p:cNvSpPr txBox="1"/>
          <p:nvPr/>
        </p:nvSpPr>
        <p:spPr>
          <a:xfrm>
            <a:off x="-190545" y="428178"/>
            <a:ext cx="6840760" cy="6001643"/>
          </a:xfrm>
          <a:prstGeom prst="rect">
            <a:avLst/>
          </a:prstGeom>
          <a:noFill/>
        </p:spPr>
        <p:txBody>
          <a:bodyPr wrap="square" rtlCol="0">
            <a:spAutoFit/>
          </a:bodyPr>
          <a:lstStyle/>
          <a:p>
            <a:pPr algn="ctr"/>
            <a:r>
              <a:rPr lang="zh-TW" altLang="en-US"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rPr>
              <a:t>人 </a:t>
            </a:r>
            <a:endParaRPr lang="en-US" altLang="zh-TW"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endParaRPr>
          </a:p>
          <a:p>
            <a:pPr algn="ctr"/>
            <a:r>
              <a:rPr lang="zh-TW" altLang="en-US"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rPr>
              <a:t>物</a:t>
            </a:r>
            <a:endParaRPr lang="en-US" altLang="zh-TW"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endParaRPr>
          </a:p>
          <a:p>
            <a:pPr algn="ctr"/>
            <a:r>
              <a:rPr lang="zh-TW" altLang="en-US"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rPr>
              <a:t>介</a:t>
            </a:r>
            <a:endParaRPr lang="en-US" altLang="zh-TW"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endParaRPr>
          </a:p>
          <a:p>
            <a:pPr algn="ctr"/>
            <a:r>
              <a:rPr lang="zh-TW" altLang="en-US"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rPr>
              <a:t>紹</a:t>
            </a:r>
            <a:endParaRPr lang="zh-TW" altLang="en-US" sz="9600" b="1" dirty="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1883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pic>
        <p:nvPicPr>
          <p:cNvPr id="2" name="圖片 1" descr="1363621674-2559991265_n.jpg"/>
          <p:cNvPicPr>
            <a:picLocks noChangeAspect="1"/>
          </p:cNvPicPr>
          <p:nvPr/>
        </p:nvPicPr>
        <p:blipFill>
          <a:blip r:embed="rId3"/>
          <a:stretch>
            <a:fillRect/>
          </a:stretch>
        </p:blipFill>
        <p:spPr>
          <a:xfrm>
            <a:off x="-1" y="-1"/>
            <a:ext cx="9144001" cy="3398109"/>
          </a:xfrm>
          <a:prstGeom prst="rect">
            <a:avLst/>
          </a:prstGeom>
        </p:spPr>
      </p:pic>
      <p:sp>
        <p:nvSpPr>
          <p:cNvPr id="3" name="矩形 2"/>
          <p:cNvSpPr/>
          <p:nvPr/>
        </p:nvSpPr>
        <p:spPr>
          <a:xfrm>
            <a:off x="697533" y="4162258"/>
            <a:ext cx="7748934" cy="461665"/>
          </a:xfrm>
          <a:prstGeom prst="rect">
            <a:avLst/>
          </a:prstGeom>
        </p:spPr>
        <p:txBody>
          <a:bodyPr wrap="square">
            <a:spAutoFit/>
          </a:bodyPr>
          <a:lstStyle/>
          <a:p>
            <a:pPr algn="just"/>
            <a:r>
              <a:rPr lang="zh-TW" altLang="en-US" sz="2400" dirty="0" smtClean="0">
                <a:latin typeface="微軟正黑體" pitchFamily="34" charset="-120"/>
                <a:ea typeface="微軟正黑體" pitchFamily="34" charset="-120"/>
              </a:rPr>
              <a:t>　　</a:t>
            </a:r>
            <a:endParaRPr lang="zh-TW" altLang="en-US" sz="2400" dirty="0">
              <a:latin typeface="微軟正黑體" pitchFamily="34" charset="-120"/>
              <a:ea typeface="微軟正黑體" pitchFamily="34" charset="-120"/>
            </a:endParaRPr>
          </a:p>
        </p:txBody>
      </p:sp>
      <p:sp>
        <p:nvSpPr>
          <p:cNvPr id="4" name="矩形 3"/>
          <p:cNvSpPr/>
          <p:nvPr/>
        </p:nvSpPr>
        <p:spPr>
          <a:xfrm>
            <a:off x="1230609" y="4170663"/>
            <a:ext cx="6682779" cy="1477328"/>
          </a:xfrm>
          <a:prstGeom prst="rect">
            <a:avLst/>
          </a:prstGeom>
        </p:spPr>
        <p:txBody>
          <a:bodyPr wrap="square">
            <a:spAutoFit/>
          </a:bodyPr>
          <a:lstStyle/>
          <a:p>
            <a:pPr lvl="0" algn="ctr">
              <a:lnSpc>
                <a:spcPct val="125000"/>
              </a:lnSpc>
            </a:pPr>
            <a:r>
              <a:rPr lang="zh-TW" altLang="en-US" sz="7200" b="1" dirty="0">
                <a:ln>
                  <a:solidFill>
                    <a:schemeClr val="bg1"/>
                  </a:solidFill>
                </a:ln>
                <a:solidFill>
                  <a:schemeClr val="bg1"/>
                </a:solidFill>
                <a:effectLst>
                  <a:glow rad="101600">
                    <a:schemeClr val="tx1">
                      <a:alpha val="60000"/>
                    </a:schemeClr>
                  </a:glow>
                </a:effectLst>
                <a:latin typeface="微軟正黑體" pitchFamily="34" charset="-120"/>
                <a:ea typeface="微軟正黑體" pitchFamily="34" charset="-120"/>
              </a:rPr>
              <a:t>史提夫巴特勒</a:t>
            </a:r>
            <a:endParaRPr lang="en-US" altLang="zh-TW" sz="7200" b="1" dirty="0">
              <a:ln>
                <a:solidFill>
                  <a:schemeClr val="bg1"/>
                </a:solidFill>
              </a:ln>
              <a:solidFill>
                <a:schemeClr val="bg1"/>
              </a:solidFill>
              <a:effectLst>
                <a:glow rad="101600">
                  <a:schemeClr val="tx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3368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 -4.93062E-6 L 0 -0.10453 " pathEditMode="relative" rAng="0" ptsTypes="AA">
                                      <p:cBhvr>
                                        <p:cTn id="6" dur="250" accel="50000" decel="50000" autoRev="1" fill="hold">
                                          <p:stCondLst>
                                            <p:cond delay="0"/>
                                          </p:stCondLst>
                                        </p:cTn>
                                        <p:tgtEl>
                                          <p:spTgt spid="4"/>
                                        </p:tgtEl>
                                        <p:attrNameLst>
                                          <p:attrName>ppt_x</p:attrName>
                                          <p:attrName>ppt_y</p:attrName>
                                        </p:attrNameLst>
                                      </p:cBhvr>
                                      <p:rCtr x="0" y="-5227"/>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52431" y="234582"/>
            <a:ext cx="6192688" cy="6388836"/>
          </a:xfrm>
          <a:prstGeom prst="rect">
            <a:avLst/>
          </a:prstGeom>
        </p:spPr>
      </p:pic>
      <p:pic>
        <p:nvPicPr>
          <p:cNvPr id="6" name="圖片 5" descr="1363621675-3059442876_n.jpg"/>
          <p:cNvPicPr>
            <a:picLocks noChangeAspect="1"/>
          </p:cNvPicPr>
          <p:nvPr/>
        </p:nvPicPr>
        <p:blipFill rotWithShape="1">
          <a:blip r:embed="rId3"/>
          <a:srcRect l="57088" t="-14480" r="7120" b="14480"/>
          <a:stretch/>
        </p:blipFill>
        <p:spPr>
          <a:xfrm>
            <a:off x="0" y="4581128"/>
            <a:ext cx="2223915" cy="2428892"/>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descr="1363621675-3059442876_n.jpg"/>
          <p:cNvPicPr>
            <a:picLocks noChangeAspect="1"/>
          </p:cNvPicPr>
          <p:nvPr/>
        </p:nvPicPr>
        <p:blipFill rotWithShape="1">
          <a:blip r:embed="rId3"/>
          <a:srcRect r="43560"/>
          <a:stretch/>
        </p:blipFill>
        <p:spPr>
          <a:xfrm>
            <a:off x="0" y="2809517"/>
            <a:ext cx="3146648" cy="2179422"/>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900"/>
            <a:ext cx="3979508" cy="2792288"/>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sp>
        <p:nvSpPr>
          <p:cNvPr id="8" name="矩形 7"/>
          <p:cNvSpPr/>
          <p:nvPr/>
        </p:nvSpPr>
        <p:spPr>
          <a:xfrm>
            <a:off x="3563888" y="3924805"/>
            <a:ext cx="5112568" cy="523220"/>
          </a:xfrm>
          <a:prstGeom prst="rect">
            <a:avLst/>
          </a:prstGeom>
        </p:spPr>
        <p:txBody>
          <a:bodyPr wrap="square">
            <a:spAutoFit/>
          </a:bodyPr>
          <a:lstStyle/>
          <a:p>
            <a:pPr lvl="0" algn="just"/>
            <a:r>
              <a:rPr lang="zh-TW" altLang="en-US" sz="2800" dirty="0" smtClean="0">
                <a:latin typeface="微軟正黑體" pitchFamily="34" charset="-120"/>
                <a:ea typeface="微軟正黑體" pitchFamily="34" charset="-120"/>
              </a:rPr>
              <a:t>　</a:t>
            </a:r>
            <a:endParaRPr lang="zh-TW" altLang="en-US" sz="2400" dirty="0"/>
          </a:p>
        </p:txBody>
      </p:sp>
      <p:sp>
        <p:nvSpPr>
          <p:cNvPr id="9" name="矩形 8"/>
          <p:cNvSpPr/>
          <p:nvPr/>
        </p:nvSpPr>
        <p:spPr>
          <a:xfrm>
            <a:off x="3608597" y="3030103"/>
            <a:ext cx="4958409" cy="5690019"/>
          </a:xfrm>
          <a:prstGeom prst="rect">
            <a:avLst/>
          </a:prstGeom>
        </p:spPr>
        <p:txBody>
          <a:bodyPr wrap="none">
            <a:spAutoFit/>
          </a:bodyPr>
          <a:lstStyle/>
          <a:p>
            <a:pPr lvl="0" algn="ctr">
              <a:lnSpc>
                <a:spcPct val="125000"/>
              </a:lnSpc>
            </a:pPr>
            <a:r>
              <a:rPr lang="zh-TW" altLang="en-US" sz="8800" dirty="0" smtClean="0">
                <a:solidFill>
                  <a:schemeClr val="bg2"/>
                </a:solidFill>
                <a:latin typeface="微軟正黑體" panose="020B0604030504040204" pitchFamily="34" charset="-120"/>
                <a:ea typeface="微軟正黑體" panose="020B0604030504040204" pitchFamily="34" charset="-120"/>
              </a:rPr>
              <a:t>蘇</a:t>
            </a:r>
            <a:r>
              <a:rPr lang="en-US" altLang="zh-TW" sz="8800" dirty="0">
                <a:solidFill>
                  <a:schemeClr val="bg2"/>
                </a:solidFill>
                <a:latin typeface="微軟正黑體" panose="020B0604030504040204" pitchFamily="34" charset="-120"/>
                <a:ea typeface="微軟正黑體" panose="020B0604030504040204" pitchFamily="34" charset="-120"/>
              </a:rPr>
              <a:t>‧</a:t>
            </a:r>
            <a:r>
              <a:rPr lang="zh-TW" altLang="en-US" sz="8800" dirty="0">
                <a:solidFill>
                  <a:schemeClr val="bg2"/>
                </a:solidFill>
                <a:latin typeface="微軟正黑體" panose="020B0604030504040204" pitchFamily="34" charset="-120"/>
                <a:ea typeface="微軟正黑體" panose="020B0604030504040204" pitchFamily="34" charset="-120"/>
              </a:rPr>
              <a:t>湯普遜</a:t>
            </a:r>
            <a:endParaRPr lang="en-US" altLang="zh-TW" sz="8800" dirty="0">
              <a:solidFill>
                <a:schemeClr val="bg2"/>
              </a:solidFill>
              <a:latin typeface="微軟正黑體" panose="020B0604030504040204" pitchFamily="34" charset="-120"/>
              <a:ea typeface="微軟正黑體" panose="020B0604030504040204" pitchFamily="34" charset="-120"/>
            </a:endParaRPr>
          </a:p>
          <a:p>
            <a:pPr algn="ctr">
              <a:lnSpc>
                <a:spcPct val="125000"/>
              </a:lnSpc>
            </a:pPr>
            <a:endParaRPr lang="en-US" altLang="zh-TW" sz="8800" b="1" dirty="0">
              <a:solidFill>
                <a:schemeClr val="bg2"/>
              </a:solidFill>
              <a:latin typeface="微軟正黑體" panose="020B0604030504040204" pitchFamily="34" charset="-120"/>
              <a:ea typeface="微軟正黑體" panose="020B0604030504040204" pitchFamily="34" charset="-120"/>
            </a:endParaRPr>
          </a:p>
          <a:p>
            <a:pPr lvl="0" algn="ctr">
              <a:lnSpc>
                <a:spcPct val="125000"/>
              </a:lnSpc>
            </a:pPr>
            <a:endParaRPr lang="en-US" altLang="zh-TW" sz="11500" b="1" dirty="0">
              <a:ln>
                <a:solidFill>
                  <a:schemeClr val="tx1">
                    <a:lumMod val="50000"/>
                    <a:lumOff val="50000"/>
                  </a:schemeClr>
                </a:solidFill>
              </a:ln>
              <a:solidFill>
                <a:schemeClr val="accent2"/>
              </a:solidFill>
              <a:effectLst>
                <a:glow rad="101600">
                  <a:schemeClr val="tx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2144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pic>
        <p:nvPicPr>
          <p:cNvPr id="3" name="圖片 2" descr="1363621677-2093394402_n.jpg"/>
          <p:cNvPicPr>
            <a:picLocks noChangeAspect="1"/>
          </p:cNvPicPr>
          <p:nvPr/>
        </p:nvPicPr>
        <p:blipFill rotWithShape="1">
          <a:blip r:embed="rId3"/>
          <a:srcRect l="52404" t="-529" b="529"/>
          <a:stretch/>
        </p:blipFill>
        <p:spPr>
          <a:xfrm>
            <a:off x="6025466" y="4584"/>
            <a:ext cx="3229751" cy="2865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圖片 3"/>
          <p:cNvPicPr>
            <a:picLocks noChangeAspect="1"/>
          </p:cNvPicPr>
          <p:nvPr/>
        </p:nvPicPr>
        <p:blipFill rotWithShape="1">
          <a:blip r:embed="rId4" cstate="print">
            <a:extLst>
              <a:ext uri="{28A0092B-C50C-407E-A947-70E740481C1C}">
                <a14:useLocalDpi xmlns:a14="http://schemas.microsoft.com/office/drawing/2010/main" val="0"/>
              </a:ext>
            </a:extLst>
          </a:blip>
          <a:srcRect l="20615" t="5213" r="32308" b="8364"/>
          <a:stretch/>
        </p:blipFill>
        <p:spPr>
          <a:xfrm>
            <a:off x="0" y="3861049"/>
            <a:ext cx="2902269" cy="299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圖片 1" descr="1363621677-2093394402_n.jpg"/>
          <p:cNvPicPr>
            <a:picLocks noChangeAspect="1"/>
          </p:cNvPicPr>
          <p:nvPr/>
        </p:nvPicPr>
        <p:blipFill rotWithShape="1">
          <a:blip r:embed="rId3"/>
          <a:srcRect r="50000"/>
          <a:stretch/>
        </p:blipFill>
        <p:spPr>
          <a:xfrm>
            <a:off x="2939977" y="1515719"/>
            <a:ext cx="3058036" cy="2582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矩形 4"/>
          <p:cNvSpPr/>
          <p:nvPr/>
        </p:nvSpPr>
        <p:spPr>
          <a:xfrm>
            <a:off x="3042456" y="4365104"/>
            <a:ext cx="6019010" cy="461665"/>
          </a:xfrm>
          <a:prstGeom prst="rect">
            <a:avLst/>
          </a:prstGeom>
        </p:spPr>
        <p:txBody>
          <a:bodyPr wrap="square">
            <a:spAutoFit/>
          </a:bodyPr>
          <a:lstStyle/>
          <a:p>
            <a:pPr algn="just"/>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sp>
        <p:nvSpPr>
          <p:cNvPr id="6" name="矩形 5"/>
          <p:cNvSpPr/>
          <p:nvPr/>
        </p:nvSpPr>
        <p:spPr>
          <a:xfrm>
            <a:off x="234143" y="188639"/>
            <a:ext cx="5616625" cy="1134541"/>
          </a:xfrm>
          <a:prstGeom prst="rect">
            <a:avLst/>
          </a:prstGeom>
        </p:spPr>
        <p:txBody>
          <a:bodyPr wrap="square">
            <a:spAutoFit/>
          </a:bodyPr>
          <a:lstStyle/>
          <a:p>
            <a:pPr lvl="0" algn="ctr">
              <a:lnSpc>
                <a:spcPct val="125000"/>
              </a:lnSpc>
            </a:pPr>
            <a:r>
              <a:rPr lang="zh-TW" altLang="en-US" sz="6000" b="1" dirty="0">
                <a:ln>
                  <a:solidFill>
                    <a:schemeClr val="tx1">
                      <a:lumMod val="75000"/>
                      <a:lumOff val="25000"/>
                    </a:schemeClr>
                  </a:solidFill>
                </a:ln>
                <a:effectLst>
                  <a:glow rad="101600">
                    <a:schemeClr val="tx1">
                      <a:lumMod val="50000"/>
                      <a:lumOff val="50000"/>
                      <a:alpha val="60000"/>
                    </a:schemeClr>
                  </a:glow>
                </a:effectLst>
                <a:latin typeface="微軟正黑體" pitchFamily="34" charset="-120"/>
                <a:ea typeface="微軟正黑體" pitchFamily="34" charset="-120"/>
              </a:rPr>
              <a:t>達斯汀諾貝爾</a:t>
            </a:r>
            <a:endParaRPr lang="en-US" altLang="zh-TW" sz="6000" b="1" dirty="0">
              <a:ln>
                <a:solidFill>
                  <a:schemeClr val="tx1">
                    <a:lumMod val="75000"/>
                    <a:lumOff val="25000"/>
                  </a:schemeClr>
                </a:solidFill>
              </a:ln>
              <a:effectLst>
                <a:glow rad="101600">
                  <a:schemeClr val="tx1">
                    <a:lumMod val="50000"/>
                    <a:lumOff val="50000"/>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4327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750" autoRev="1" fill="remove"/>
                                        <p:tgtEl>
                                          <p:spTgt spid="6"/>
                                        </p:tgtEl>
                                        <p:attrNameLst>
                                          <p:attrName>style.color</p:attrName>
                                        </p:attrNameLst>
                                      </p:cBhvr>
                                      <p:to>
                                        <a:schemeClr val="bg1"/>
                                      </p:to>
                                    </p:animClr>
                                    <p:animClr clrSpc="rgb" dir="cw">
                                      <p:cBhvr>
                                        <p:cTn id="7" dur="750" autoRev="1" fill="remove"/>
                                        <p:tgtEl>
                                          <p:spTgt spid="6"/>
                                        </p:tgtEl>
                                        <p:attrNameLst>
                                          <p:attrName>fillcolor</p:attrName>
                                        </p:attrNameLst>
                                      </p:cBhvr>
                                      <p:to>
                                        <a:schemeClr val="bg1"/>
                                      </p:to>
                                    </p:animClr>
                                    <p:set>
                                      <p:cBhvr>
                                        <p:cTn id="8" dur="750" autoRev="1" fill="remove"/>
                                        <p:tgtEl>
                                          <p:spTgt spid="6"/>
                                        </p:tgtEl>
                                        <p:attrNameLst>
                                          <p:attrName>fill.type</p:attrName>
                                        </p:attrNameLst>
                                      </p:cBhvr>
                                      <p:to>
                                        <p:strVal val="solid"/>
                                      </p:to>
                                    </p:set>
                                    <p:set>
                                      <p:cBhvr>
                                        <p:cTn id="9" dur="7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475656" y="234582"/>
            <a:ext cx="6192688" cy="6388836"/>
          </a:xfrm>
          <a:prstGeom prst="rect">
            <a:avLst/>
          </a:prstGeom>
        </p:spPr>
      </p:pic>
      <p:pic>
        <p:nvPicPr>
          <p:cNvPr id="3" name="圖片 2" descr="y4.jpg"/>
          <p:cNvPicPr>
            <a:picLocks noChangeAspect="1"/>
          </p:cNvPicPr>
          <p:nvPr/>
        </p:nvPicPr>
        <p:blipFill>
          <a:blip r:embed="rId3"/>
          <a:stretch>
            <a:fillRect/>
          </a:stretch>
        </p:blipFill>
        <p:spPr>
          <a:xfrm>
            <a:off x="4461494" y="3711530"/>
            <a:ext cx="4716017" cy="3146469"/>
          </a:xfrm>
          <a:prstGeom prst="rect">
            <a:avLst/>
          </a:prstGeom>
        </p:spPr>
      </p:pic>
      <p:pic>
        <p:nvPicPr>
          <p:cNvPr id="2" name="圖片 1" descr="201212141145447914097.jpg"/>
          <p:cNvPicPr>
            <a:picLocks noChangeAspect="1"/>
          </p:cNvPicPr>
          <p:nvPr/>
        </p:nvPicPr>
        <p:blipFill>
          <a:blip r:embed="rId4"/>
          <a:stretch>
            <a:fillRect/>
          </a:stretch>
        </p:blipFill>
        <p:spPr>
          <a:xfrm>
            <a:off x="107504" y="1772816"/>
            <a:ext cx="4549303" cy="3149517"/>
          </a:xfrm>
          <a:prstGeom prst="rect">
            <a:avLst/>
          </a:prstGeom>
        </p:spPr>
      </p:pic>
      <p:sp>
        <p:nvSpPr>
          <p:cNvPr id="4" name="矩形 3"/>
          <p:cNvSpPr/>
          <p:nvPr/>
        </p:nvSpPr>
        <p:spPr>
          <a:xfrm>
            <a:off x="1196413" y="1844824"/>
            <a:ext cx="6683956" cy="400110"/>
          </a:xfrm>
          <a:prstGeom prst="rect">
            <a:avLst/>
          </a:prstGeom>
        </p:spPr>
        <p:txBody>
          <a:bodyPr wrap="square">
            <a:spAutoFit/>
          </a:bodyPr>
          <a:lstStyle/>
          <a:p>
            <a:pPr algn="just"/>
            <a:r>
              <a:rPr lang="zh-TW" altLang="en-US" sz="2000" dirty="0" smtClean="0"/>
              <a:t>         </a:t>
            </a:r>
            <a:endParaRPr lang="zh-TW" altLang="en-US" sz="2400" dirty="0">
              <a:latin typeface="微軟正黑體" pitchFamily="34" charset="-120"/>
              <a:ea typeface="微軟正黑體" pitchFamily="34" charset="-120"/>
            </a:endParaRPr>
          </a:p>
        </p:txBody>
      </p:sp>
      <p:sp>
        <p:nvSpPr>
          <p:cNvPr id="5" name="矩形 4"/>
          <p:cNvSpPr/>
          <p:nvPr/>
        </p:nvSpPr>
        <p:spPr>
          <a:xfrm>
            <a:off x="2172301" y="260648"/>
            <a:ext cx="4801315" cy="1342996"/>
          </a:xfrm>
          <a:prstGeom prst="rect">
            <a:avLst/>
          </a:prstGeom>
        </p:spPr>
        <p:txBody>
          <a:bodyPr wrap="none">
            <a:spAutoFit/>
          </a:bodyPr>
          <a:lstStyle/>
          <a:p>
            <a:pPr lvl="0" algn="ctr">
              <a:lnSpc>
                <a:spcPct val="125000"/>
              </a:lnSpc>
            </a:pPr>
            <a:r>
              <a:rPr lang="zh-TW" altLang="en-US" sz="7200" b="1" dirty="0">
                <a:ln>
                  <a:solidFill>
                    <a:schemeClr val="bg1"/>
                  </a:solidFill>
                </a:ln>
                <a:solidFill>
                  <a:schemeClr val="bg1"/>
                </a:solidFill>
                <a:effectLst>
                  <a:glow rad="279400">
                    <a:schemeClr val="tx1">
                      <a:lumMod val="50000"/>
                      <a:lumOff val="50000"/>
                    </a:schemeClr>
                  </a:glow>
                </a:effectLst>
                <a:latin typeface="微軟正黑體" pitchFamily="34" charset="-120"/>
                <a:ea typeface="微軟正黑體" pitchFamily="34" charset="-120"/>
              </a:rPr>
              <a:t>法蘭克葉慈</a:t>
            </a:r>
            <a:endParaRPr lang="en-US" altLang="zh-TW" sz="7200" b="1" dirty="0">
              <a:ln>
                <a:solidFill>
                  <a:schemeClr val="bg1"/>
                </a:solidFill>
              </a:ln>
              <a:solidFill>
                <a:schemeClr val="bg1"/>
              </a:solidFill>
              <a:effectLst>
                <a:glow rad="279400">
                  <a:schemeClr val="tx1">
                    <a:lumMod val="50000"/>
                    <a:lumOff val="5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6971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417</TotalTime>
  <Words>452</Words>
  <Application>Microsoft Office PowerPoint</Application>
  <PresentationFormat>如螢幕大小 (4:3)</PresentationFormat>
  <Paragraphs>129</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壁窗</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win7</dc:creator>
  <cp:lastModifiedBy>a</cp:lastModifiedBy>
  <cp:revision>36</cp:revision>
  <dcterms:created xsi:type="dcterms:W3CDTF">2015-10-21T18:52:50Z</dcterms:created>
  <dcterms:modified xsi:type="dcterms:W3CDTF">2016-01-11T09:24:53Z</dcterms:modified>
</cp:coreProperties>
</file>