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3" r:id="rId3"/>
    <p:sldId id="262" r:id="rId4"/>
    <p:sldId id="261" r:id="rId5"/>
    <p:sldId id="263" r:id="rId6"/>
    <p:sldId id="264" r:id="rId7"/>
    <p:sldId id="265" r:id="rId8"/>
    <p:sldId id="266" r:id="rId9"/>
    <p:sldId id="267" r:id="rId10"/>
    <p:sldId id="268" r:id="rId11"/>
    <p:sldId id="269" r:id="rId12"/>
    <p:sldId id="270" r:id="rId13"/>
    <p:sldId id="271" r:id="rId14"/>
    <p:sldId id="272" r:id="rId15"/>
    <p:sldId id="273" r:id="rId16"/>
    <p:sldId id="257" r:id="rId17"/>
    <p:sldId id="258" r:id="rId18"/>
    <p:sldId id="274" r:id="rId19"/>
    <p:sldId id="259" r:id="rId20"/>
    <p:sldId id="260" r:id="rId21"/>
    <p:sldId id="276" r:id="rId22"/>
    <p:sldId id="277" r:id="rId23"/>
    <p:sldId id="278" r:id="rId24"/>
    <p:sldId id="279" r:id="rId25"/>
    <p:sldId id="275" r:id="rId26"/>
    <p:sldId id="280" r:id="rId27"/>
    <p:sldId id="281" r:id="rId28"/>
    <p:sldId id="282" r:id="rId2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5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EBF1E0-6A59-4DDC-8513-AB4BDDDE859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TW" altLang="en-US"/>
        </a:p>
      </dgm:t>
    </dgm:pt>
    <dgm:pt modelId="{AE478BA1-5801-4D28-85AD-66631F37DF38}">
      <dgm:prSet phldrT="[文字]" custT="1"/>
      <dgm:spPr/>
      <dgm:t>
        <a:bodyPr/>
        <a:lstStyle/>
        <a:p>
          <a:r>
            <a:rPr lang="zh-TW" altLang="en-US" sz="3200" dirty="0" smtClean="0">
              <a:latin typeface="標楷體" pitchFamily="65" charset="-120"/>
              <a:ea typeface="標楷體" pitchFamily="65" charset="-120"/>
            </a:rPr>
            <a:t>摘要</a:t>
          </a:r>
          <a:endParaRPr lang="zh-TW" altLang="en-US" sz="3200" dirty="0">
            <a:latin typeface="標楷體" pitchFamily="65" charset="-120"/>
            <a:ea typeface="標楷體" pitchFamily="65" charset="-120"/>
          </a:endParaRPr>
        </a:p>
      </dgm:t>
    </dgm:pt>
    <dgm:pt modelId="{A49031CC-4A14-4902-82CB-4A77B9777240}" type="parTrans" cxnId="{16BFEA97-C2FF-44A2-8C80-CB645B1CE10E}">
      <dgm:prSet/>
      <dgm:spPr/>
      <dgm:t>
        <a:bodyPr/>
        <a:lstStyle/>
        <a:p>
          <a:endParaRPr lang="zh-TW" altLang="en-US"/>
        </a:p>
      </dgm:t>
    </dgm:pt>
    <dgm:pt modelId="{DE650851-936D-4A0B-9E9D-98E13A459C99}" type="sibTrans" cxnId="{16BFEA97-C2FF-44A2-8C80-CB645B1CE10E}">
      <dgm:prSet/>
      <dgm:spPr/>
      <dgm:t>
        <a:bodyPr/>
        <a:lstStyle/>
        <a:p>
          <a:endParaRPr lang="zh-TW" altLang="en-US"/>
        </a:p>
      </dgm:t>
    </dgm:pt>
    <dgm:pt modelId="{48DE861D-7927-409E-97DC-C5A349F4DDD5}">
      <dgm:prSet phldrT="[文字]" custT="1"/>
      <dgm:spPr/>
      <dgm:t>
        <a:bodyPr/>
        <a:lstStyle/>
        <a:p>
          <a:r>
            <a:rPr lang="zh-TW" altLang="en-US" sz="3200" dirty="0" smtClean="0">
              <a:latin typeface="標楷體" pitchFamily="65" charset="-120"/>
              <a:ea typeface="標楷體" pitchFamily="65" charset="-120"/>
            </a:rPr>
            <a:t>前言</a:t>
          </a:r>
          <a:endParaRPr lang="zh-TW" altLang="en-US" sz="3200" dirty="0">
            <a:latin typeface="標楷體" pitchFamily="65" charset="-120"/>
            <a:ea typeface="標楷體" pitchFamily="65" charset="-120"/>
          </a:endParaRPr>
        </a:p>
      </dgm:t>
    </dgm:pt>
    <dgm:pt modelId="{821B423E-9269-4E4B-9478-CE7061610C60}" type="parTrans" cxnId="{D6F6815F-3771-4075-B693-30CAA57484A2}">
      <dgm:prSet/>
      <dgm:spPr/>
      <dgm:t>
        <a:bodyPr/>
        <a:lstStyle/>
        <a:p>
          <a:endParaRPr lang="zh-TW" altLang="en-US"/>
        </a:p>
      </dgm:t>
    </dgm:pt>
    <dgm:pt modelId="{13BAD2BA-B2DE-473D-B1E1-C243A662AE81}" type="sibTrans" cxnId="{D6F6815F-3771-4075-B693-30CAA57484A2}">
      <dgm:prSet/>
      <dgm:spPr/>
      <dgm:t>
        <a:bodyPr/>
        <a:lstStyle/>
        <a:p>
          <a:endParaRPr lang="zh-TW" altLang="en-US"/>
        </a:p>
      </dgm:t>
    </dgm:pt>
    <dgm:pt modelId="{B347BA73-CBE0-4203-9FD6-8C8ABD973C07}">
      <dgm:prSet phldrT="[文字]" custT="1"/>
      <dgm:spPr/>
      <dgm:t>
        <a:bodyPr/>
        <a:lstStyle/>
        <a:p>
          <a:r>
            <a:rPr lang="zh-TW" altLang="en-US" sz="3200" dirty="0" smtClean="0">
              <a:latin typeface="標楷體" pitchFamily="65" charset="-120"/>
              <a:ea typeface="標楷體" pitchFamily="65" charset="-120"/>
            </a:rPr>
            <a:t>文獻回顧</a:t>
          </a:r>
          <a:endParaRPr lang="en-US" altLang="zh-TW" sz="3200" dirty="0" smtClean="0">
            <a:latin typeface="標楷體" pitchFamily="65" charset="-120"/>
            <a:ea typeface="標楷體" pitchFamily="65" charset="-120"/>
          </a:endParaRPr>
        </a:p>
      </dgm:t>
    </dgm:pt>
    <dgm:pt modelId="{096BD1E4-5B1D-4E63-B3EA-E799CA42915D}" type="parTrans" cxnId="{CC1A8C26-3ACB-44D0-A889-F29A8BDD9754}">
      <dgm:prSet/>
      <dgm:spPr/>
      <dgm:t>
        <a:bodyPr/>
        <a:lstStyle/>
        <a:p>
          <a:endParaRPr lang="zh-TW" altLang="en-US"/>
        </a:p>
      </dgm:t>
    </dgm:pt>
    <dgm:pt modelId="{D576FDA8-2045-4F65-A3EC-49F9896A9768}" type="sibTrans" cxnId="{CC1A8C26-3ACB-44D0-A889-F29A8BDD9754}">
      <dgm:prSet/>
      <dgm:spPr/>
      <dgm:t>
        <a:bodyPr/>
        <a:lstStyle/>
        <a:p>
          <a:endParaRPr lang="zh-TW" altLang="en-US"/>
        </a:p>
      </dgm:t>
    </dgm:pt>
    <dgm:pt modelId="{278999E2-32CE-4941-A9A1-28E5D18E4020}">
      <dgm:prSet phldrT="[文字]" custT="1"/>
      <dgm:spPr/>
      <dgm:t>
        <a:bodyPr/>
        <a:lstStyle/>
        <a:p>
          <a:r>
            <a:rPr lang="zh-TW" altLang="en-US" sz="3200" dirty="0" smtClean="0">
              <a:latin typeface="標楷體" pitchFamily="65" charset="-120"/>
              <a:ea typeface="標楷體" pitchFamily="65" charset="-120"/>
            </a:rPr>
            <a:t>研究方法</a:t>
          </a:r>
          <a:endParaRPr lang="en-US" altLang="zh-TW" sz="3200" dirty="0" smtClean="0">
            <a:latin typeface="標楷體" pitchFamily="65" charset="-120"/>
            <a:ea typeface="標楷體" pitchFamily="65" charset="-120"/>
          </a:endParaRPr>
        </a:p>
      </dgm:t>
    </dgm:pt>
    <dgm:pt modelId="{5F265374-2BD9-422F-B918-A14358EBAB30}" type="parTrans" cxnId="{32665F32-2D85-4BC7-BB60-E07C576469C3}">
      <dgm:prSet/>
      <dgm:spPr/>
      <dgm:t>
        <a:bodyPr/>
        <a:lstStyle/>
        <a:p>
          <a:endParaRPr lang="zh-TW" altLang="en-US"/>
        </a:p>
      </dgm:t>
    </dgm:pt>
    <dgm:pt modelId="{06CB6CF9-4448-4D41-B387-109BB383DBEB}" type="sibTrans" cxnId="{32665F32-2D85-4BC7-BB60-E07C576469C3}">
      <dgm:prSet/>
      <dgm:spPr/>
      <dgm:t>
        <a:bodyPr/>
        <a:lstStyle/>
        <a:p>
          <a:endParaRPr lang="zh-TW" altLang="en-US"/>
        </a:p>
      </dgm:t>
    </dgm:pt>
    <dgm:pt modelId="{8F7E1BBC-0CE0-4004-A55E-410C78E05ACC}">
      <dgm:prSet phldrT="[文字]" custT="1"/>
      <dgm:spPr/>
      <dgm:t>
        <a:bodyPr/>
        <a:lstStyle/>
        <a:p>
          <a:r>
            <a:rPr lang="zh-TW" altLang="en-US" sz="3200" dirty="0" smtClean="0">
              <a:latin typeface="標楷體" pitchFamily="65" charset="-120"/>
              <a:ea typeface="標楷體" pitchFamily="65" charset="-120"/>
            </a:rPr>
            <a:t>個案分析</a:t>
          </a:r>
          <a:endParaRPr lang="en-US" altLang="zh-TW" sz="3200" dirty="0" smtClean="0">
            <a:latin typeface="標楷體" pitchFamily="65" charset="-120"/>
            <a:ea typeface="標楷體" pitchFamily="65" charset="-120"/>
          </a:endParaRPr>
        </a:p>
      </dgm:t>
    </dgm:pt>
    <dgm:pt modelId="{F1E13C66-9796-4D37-8579-92C5CFC2EA8B}" type="parTrans" cxnId="{252650E3-025E-4442-B3E3-811205C8B0B0}">
      <dgm:prSet/>
      <dgm:spPr/>
      <dgm:t>
        <a:bodyPr/>
        <a:lstStyle/>
        <a:p>
          <a:endParaRPr lang="zh-TW" altLang="en-US"/>
        </a:p>
      </dgm:t>
    </dgm:pt>
    <dgm:pt modelId="{00AD7C1B-9064-4BD1-89E3-EA4414E9EDD2}" type="sibTrans" cxnId="{252650E3-025E-4442-B3E3-811205C8B0B0}">
      <dgm:prSet/>
      <dgm:spPr/>
      <dgm:t>
        <a:bodyPr/>
        <a:lstStyle/>
        <a:p>
          <a:endParaRPr lang="zh-TW" altLang="en-US"/>
        </a:p>
      </dgm:t>
    </dgm:pt>
    <dgm:pt modelId="{6F2F612D-BB70-4488-9529-36AD85C085F4}">
      <dgm:prSet phldrT="[文字]" custT="1"/>
      <dgm:spPr/>
      <dgm:t>
        <a:bodyPr/>
        <a:lstStyle/>
        <a:p>
          <a:r>
            <a:rPr lang="zh-TW" altLang="en-US" sz="3200" dirty="0" smtClean="0">
              <a:latin typeface="標楷體" pitchFamily="65" charset="-120"/>
              <a:ea typeface="標楷體" pitchFamily="65" charset="-120"/>
            </a:rPr>
            <a:t>結論與建議</a:t>
          </a:r>
          <a:endParaRPr lang="en-US" altLang="zh-TW" sz="3200" dirty="0" smtClean="0">
            <a:latin typeface="標楷體" pitchFamily="65" charset="-120"/>
            <a:ea typeface="標楷體" pitchFamily="65" charset="-120"/>
          </a:endParaRPr>
        </a:p>
      </dgm:t>
    </dgm:pt>
    <dgm:pt modelId="{1522DD57-E9A4-4550-AC75-18F2B2BCE251}" type="parTrans" cxnId="{2FB16657-44FF-491C-9F16-BA187F4AC1B4}">
      <dgm:prSet/>
      <dgm:spPr/>
      <dgm:t>
        <a:bodyPr/>
        <a:lstStyle/>
        <a:p>
          <a:endParaRPr lang="zh-TW" altLang="en-US"/>
        </a:p>
      </dgm:t>
    </dgm:pt>
    <dgm:pt modelId="{864F2A50-E1C7-432C-8D84-1D5377532390}" type="sibTrans" cxnId="{2FB16657-44FF-491C-9F16-BA187F4AC1B4}">
      <dgm:prSet/>
      <dgm:spPr/>
      <dgm:t>
        <a:bodyPr/>
        <a:lstStyle/>
        <a:p>
          <a:endParaRPr lang="zh-TW" altLang="en-US"/>
        </a:p>
      </dgm:t>
    </dgm:pt>
    <dgm:pt modelId="{D24CDFEC-0686-41D6-AD8F-3D4B9C43B77E}" type="pres">
      <dgm:prSet presAssocID="{73EBF1E0-6A59-4DDC-8513-AB4BDDDE8595}" presName="linear" presStyleCnt="0">
        <dgm:presLayoutVars>
          <dgm:dir/>
          <dgm:animLvl val="lvl"/>
          <dgm:resizeHandles val="exact"/>
        </dgm:presLayoutVars>
      </dgm:prSet>
      <dgm:spPr/>
      <dgm:t>
        <a:bodyPr/>
        <a:lstStyle/>
        <a:p>
          <a:endParaRPr lang="zh-TW" altLang="en-US"/>
        </a:p>
      </dgm:t>
    </dgm:pt>
    <dgm:pt modelId="{17C9FDFC-AA6F-42C0-B7E6-3B79E31C6325}" type="pres">
      <dgm:prSet presAssocID="{AE478BA1-5801-4D28-85AD-66631F37DF38}" presName="parentLin" presStyleCnt="0"/>
      <dgm:spPr/>
    </dgm:pt>
    <dgm:pt modelId="{CA7C970E-2B56-42D0-8336-2ECB6CD4FE12}" type="pres">
      <dgm:prSet presAssocID="{AE478BA1-5801-4D28-85AD-66631F37DF38}" presName="parentLeftMargin" presStyleLbl="node1" presStyleIdx="0" presStyleCnt="6"/>
      <dgm:spPr/>
      <dgm:t>
        <a:bodyPr/>
        <a:lstStyle/>
        <a:p>
          <a:endParaRPr lang="zh-TW" altLang="en-US"/>
        </a:p>
      </dgm:t>
    </dgm:pt>
    <dgm:pt modelId="{07047617-4AEB-42CB-ADBF-39C3F8E75025}" type="pres">
      <dgm:prSet presAssocID="{AE478BA1-5801-4D28-85AD-66631F37DF38}" presName="parentText" presStyleLbl="node1" presStyleIdx="0" presStyleCnt="6">
        <dgm:presLayoutVars>
          <dgm:chMax val="0"/>
          <dgm:bulletEnabled val="1"/>
        </dgm:presLayoutVars>
      </dgm:prSet>
      <dgm:spPr/>
      <dgm:t>
        <a:bodyPr/>
        <a:lstStyle/>
        <a:p>
          <a:endParaRPr lang="zh-TW" altLang="en-US"/>
        </a:p>
      </dgm:t>
    </dgm:pt>
    <dgm:pt modelId="{65F9A7E2-F17B-443B-9EF0-D49C21CF681D}" type="pres">
      <dgm:prSet presAssocID="{AE478BA1-5801-4D28-85AD-66631F37DF38}" presName="negativeSpace" presStyleCnt="0"/>
      <dgm:spPr/>
    </dgm:pt>
    <dgm:pt modelId="{21B9FC01-309D-4CA6-AE1B-7CED22409AEF}" type="pres">
      <dgm:prSet presAssocID="{AE478BA1-5801-4D28-85AD-66631F37DF38}" presName="childText" presStyleLbl="conFgAcc1" presStyleIdx="0" presStyleCnt="6">
        <dgm:presLayoutVars>
          <dgm:bulletEnabled val="1"/>
        </dgm:presLayoutVars>
      </dgm:prSet>
      <dgm:spPr/>
    </dgm:pt>
    <dgm:pt modelId="{562EF5AC-C242-4CC3-B5DB-4A8C959E9D7F}" type="pres">
      <dgm:prSet presAssocID="{DE650851-936D-4A0B-9E9D-98E13A459C99}" presName="spaceBetweenRectangles" presStyleCnt="0"/>
      <dgm:spPr/>
    </dgm:pt>
    <dgm:pt modelId="{31395ADC-523F-43B8-A0E2-C4ADF1044F0C}" type="pres">
      <dgm:prSet presAssocID="{48DE861D-7927-409E-97DC-C5A349F4DDD5}" presName="parentLin" presStyleCnt="0"/>
      <dgm:spPr/>
    </dgm:pt>
    <dgm:pt modelId="{5813382D-1029-4BC3-9B8C-DB030A968141}" type="pres">
      <dgm:prSet presAssocID="{48DE861D-7927-409E-97DC-C5A349F4DDD5}" presName="parentLeftMargin" presStyleLbl="node1" presStyleIdx="0" presStyleCnt="6"/>
      <dgm:spPr/>
      <dgm:t>
        <a:bodyPr/>
        <a:lstStyle/>
        <a:p>
          <a:endParaRPr lang="zh-TW" altLang="en-US"/>
        </a:p>
      </dgm:t>
    </dgm:pt>
    <dgm:pt modelId="{5DD96AC0-583E-4422-A53A-EE9C650B7C44}" type="pres">
      <dgm:prSet presAssocID="{48DE861D-7927-409E-97DC-C5A349F4DDD5}" presName="parentText" presStyleLbl="node1" presStyleIdx="1" presStyleCnt="6">
        <dgm:presLayoutVars>
          <dgm:chMax val="0"/>
          <dgm:bulletEnabled val="1"/>
        </dgm:presLayoutVars>
      </dgm:prSet>
      <dgm:spPr/>
      <dgm:t>
        <a:bodyPr/>
        <a:lstStyle/>
        <a:p>
          <a:endParaRPr lang="zh-TW" altLang="en-US"/>
        </a:p>
      </dgm:t>
    </dgm:pt>
    <dgm:pt modelId="{466DAC10-6F15-422C-B414-493AED41DAED}" type="pres">
      <dgm:prSet presAssocID="{48DE861D-7927-409E-97DC-C5A349F4DDD5}" presName="negativeSpace" presStyleCnt="0"/>
      <dgm:spPr/>
    </dgm:pt>
    <dgm:pt modelId="{80D04423-3E81-4B37-8076-A352A6144452}" type="pres">
      <dgm:prSet presAssocID="{48DE861D-7927-409E-97DC-C5A349F4DDD5}" presName="childText" presStyleLbl="conFgAcc1" presStyleIdx="1" presStyleCnt="6">
        <dgm:presLayoutVars>
          <dgm:bulletEnabled val="1"/>
        </dgm:presLayoutVars>
      </dgm:prSet>
      <dgm:spPr/>
    </dgm:pt>
    <dgm:pt modelId="{3A5A3AC2-7AC9-4325-B453-CF5E96151A4A}" type="pres">
      <dgm:prSet presAssocID="{13BAD2BA-B2DE-473D-B1E1-C243A662AE81}" presName="spaceBetweenRectangles" presStyleCnt="0"/>
      <dgm:spPr/>
    </dgm:pt>
    <dgm:pt modelId="{F1BE2B10-6BAD-49F8-8708-4C3FE1606C6B}" type="pres">
      <dgm:prSet presAssocID="{B347BA73-CBE0-4203-9FD6-8C8ABD973C07}" presName="parentLin" presStyleCnt="0"/>
      <dgm:spPr/>
    </dgm:pt>
    <dgm:pt modelId="{D239091F-56A7-4DDE-B1D6-1E5A09D322AD}" type="pres">
      <dgm:prSet presAssocID="{B347BA73-CBE0-4203-9FD6-8C8ABD973C07}" presName="parentLeftMargin" presStyleLbl="node1" presStyleIdx="1" presStyleCnt="6"/>
      <dgm:spPr/>
      <dgm:t>
        <a:bodyPr/>
        <a:lstStyle/>
        <a:p>
          <a:endParaRPr lang="zh-TW" altLang="en-US"/>
        </a:p>
      </dgm:t>
    </dgm:pt>
    <dgm:pt modelId="{51FCBB2A-BB59-4A69-969A-B74969043797}" type="pres">
      <dgm:prSet presAssocID="{B347BA73-CBE0-4203-9FD6-8C8ABD973C07}" presName="parentText" presStyleLbl="node1" presStyleIdx="2" presStyleCnt="6">
        <dgm:presLayoutVars>
          <dgm:chMax val="0"/>
          <dgm:bulletEnabled val="1"/>
        </dgm:presLayoutVars>
      </dgm:prSet>
      <dgm:spPr/>
      <dgm:t>
        <a:bodyPr/>
        <a:lstStyle/>
        <a:p>
          <a:endParaRPr lang="zh-TW" altLang="en-US"/>
        </a:p>
      </dgm:t>
    </dgm:pt>
    <dgm:pt modelId="{7A145D4D-7364-4FF0-AF5F-A1439CA488F7}" type="pres">
      <dgm:prSet presAssocID="{B347BA73-CBE0-4203-9FD6-8C8ABD973C07}" presName="negativeSpace" presStyleCnt="0"/>
      <dgm:spPr/>
    </dgm:pt>
    <dgm:pt modelId="{73D0CF19-F876-4791-8A91-C6C7D51CCF05}" type="pres">
      <dgm:prSet presAssocID="{B347BA73-CBE0-4203-9FD6-8C8ABD973C07}" presName="childText" presStyleLbl="conFgAcc1" presStyleIdx="2" presStyleCnt="6">
        <dgm:presLayoutVars>
          <dgm:bulletEnabled val="1"/>
        </dgm:presLayoutVars>
      </dgm:prSet>
      <dgm:spPr/>
      <dgm:t>
        <a:bodyPr/>
        <a:lstStyle/>
        <a:p>
          <a:endParaRPr lang="zh-TW" altLang="en-US"/>
        </a:p>
      </dgm:t>
    </dgm:pt>
    <dgm:pt modelId="{9FB833A4-B7CC-4D36-AEE8-92A39884DF2D}" type="pres">
      <dgm:prSet presAssocID="{D576FDA8-2045-4F65-A3EC-49F9896A9768}" presName="spaceBetweenRectangles" presStyleCnt="0"/>
      <dgm:spPr/>
    </dgm:pt>
    <dgm:pt modelId="{B95FFB01-C709-49C9-B7B3-50A57D585AEA}" type="pres">
      <dgm:prSet presAssocID="{278999E2-32CE-4941-A9A1-28E5D18E4020}" presName="parentLin" presStyleCnt="0"/>
      <dgm:spPr/>
    </dgm:pt>
    <dgm:pt modelId="{BA389943-7BE7-4BEF-A7E6-9104BACFC8BB}" type="pres">
      <dgm:prSet presAssocID="{278999E2-32CE-4941-A9A1-28E5D18E4020}" presName="parentLeftMargin" presStyleLbl="node1" presStyleIdx="2" presStyleCnt="6"/>
      <dgm:spPr/>
      <dgm:t>
        <a:bodyPr/>
        <a:lstStyle/>
        <a:p>
          <a:endParaRPr lang="zh-TW" altLang="en-US"/>
        </a:p>
      </dgm:t>
    </dgm:pt>
    <dgm:pt modelId="{432A93CD-5879-4F88-A61E-E4A5BBB95676}" type="pres">
      <dgm:prSet presAssocID="{278999E2-32CE-4941-A9A1-28E5D18E4020}" presName="parentText" presStyleLbl="node1" presStyleIdx="3" presStyleCnt="6">
        <dgm:presLayoutVars>
          <dgm:chMax val="0"/>
          <dgm:bulletEnabled val="1"/>
        </dgm:presLayoutVars>
      </dgm:prSet>
      <dgm:spPr/>
      <dgm:t>
        <a:bodyPr/>
        <a:lstStyle/>
        <a:p>
          <a:endParaRPr lang="zh-TW" altLang="en-US"/>
        </a:p>
      </dgm:t>
    </dgm:pt>
    <dgm:pt modelId="{FB82766D-4669-41A6-9C71-053A97399CE5}" type="pres">
      <dgm:prSet presAssocID="{278999E2-32CE-4941-A9A1-28E5D18E4020}" presName="negativeSpace" presStyleCnt="0"/>
      <dgm:spPr/>
    </dgm:pt>
    <dgm:pt modelId="{38A6001D-ED12-452F-9D5F-4A77DD69D174}" type="pres">
      <dgm:prSet presAssocID="{278999E2-32CE-4941-A9A1-28E5D18E4020}" presName="childText" presStyleLbl="conFgAcc1" presStyleIdx="3" presStyleCnt="6">
        <dgm:presLayoutVars>
          <dgm:bulletEnabled val="1"/>
        </dgm:presLayoutVars>
      </dgm:prSet>
      <dgm:spPr/>
    </dgm:pt>
    <dgm:pt modelId="{BE03EC8D-B617-4608-ADF4-10D82A2C08A8}" type="pres">
      <dgm:prSet presAssocID="{06CB6CF9-4448-4D41-B387-109BB383DBEB}" presName="spaceBetweenRectangles" presStyleCnt="0"/>
      <dgm:spPr/>
    </dgm:pt>
    <dgm:pt modelId="{961F4B99-BC2F-42D1-9C3C-9A5EA3817289}" type="pres">
      <dgm:prSet presAssocID="{8F7E1BBC-0CE0-4004-A55E-410C78E05ACC}" presName="parentLin" presStyleCnt="0"/>
      <dgm:spPr/>
    </dgm:pt>
    <dgm:pt modelId="{10AF39E2-2568-40FB-AC01-1B5BB35D988A}" type="pres">
      <dgm:prSet presAssocID="{8F7E1BBC-0CE0-4004-A55E-410C78E05ACC}" presName="parentLeftMargin" presStyleLbl="node1" presStyleIdx="3" presStyleCnt="6"/>
      <dgm:spPr/>
      <dgm:t>
        <a:bodyPr/>
        <a:lstStyle/>
        <a:p>
          <a:endParaRPr lang="zh-TW" altLang="en-US"/>
        </a:p>
      </dgm:t>
    </dgm:pt>
    <dgm:pt modelId="{BC429C43-71FF-41D1-A9C6-538D0B023DF3}" type="pres">
      <dgm:prSet presAssocID="{8F7E1BBC-0CE0-4004-A55E-410C78E05ACC}" presName="parentText" presStyleLbl="node1" presStyleIdx="4" presStyleCnt="6">
        <dgm:presLayoutVars>
          <dgm:chMax val="0"/>
          <dgm:bulletEnabled val="1"/>
        </dgm:presLayoutVars>
      </dgm:prSet>
      <dgm:spPr/>
      <dgm:t>
        <a:bodyPr/>
        <a:lstStyle/>
        <a:p>
          <a:endParaRPr lang="zh-TW" altLang="en-US"/>
        </a:p>
      </dgm:t>
    </dgm:pt>
    <dgm:pt modelId="{3D969357-459D-4FF4-AA6B-3CB84BDCD771}" type="pres">
      <dgm:prSet presAssocID="{8F7E1BBC-0CE0-4004-A55E-410C78E05ACC}" presName="negativeSpace" presStyleCnt="0"/>
      <dgm:spPr/>
    </dgm:pt>
    <dgm:pt modelId="{38E7F07B-D0BF-410A-8F0B-09C23F6C8FC8}" type="pres">
      <dgm:prSet presAssocID="{8F7E1BBC-0CE0-4004-A55E-410C78E05ACC}" presName="childText" presStyleLbl="conFgAcc1" presStyleIdx="4" presStyleCnt="6">
        <dgm:presLayoutVars>
          <dgm:bulletEnabled val="1"/>
        </dgm:presLayoutVars>
      </dgm:prSet>
      <dgm:spPr/>
    </dgm:pt>
    <dgm:pt modelId="{AE946311-0807-4242-89ED-50FC814C251E}" type="pres">
      <dgm:prSet presAssocID="{00AD7C1B-9064-4BD1-89E3-EA4414E9EDD2}" presName="spaceBetweenRectangles" presStyleCnt="0"/>
      <dgm:spPr/>
    </dgm:pt>
    <dgm:pt modelId="{D9512AF7-F30E-4AC5-A203-25E62E706E3A}" type="pres">
      <dgm:prSet presAssocID="{6F2F612D-BB70-4488-9529-36AD85C085F4}" presName="parentLin" presStyleCnt="0"/>
      <dgm:spPr/>
    </dgm:pt>
    <dgm:pt modelId="{494548FD-F28F-4559-BC90-1C842728362E}" type="pres">
      <dgm:prSet presAssocID="{6F2F612D-BB70-4488-9529-36AD85C085F4}" presName="parentLeftMargin" presStyleLbl="node1" presStyleIdx="4" presStyleCnt="6"/>
      <dgm:spPr/>
      <dgm:t>
        <a:bodyPr/>
        <a:lstStyle/>
        <a:p>
          <a:endParaRPr lang="zh-TW" altLang="en-US"/>
        </a:p>
      </dgm:t>
    </dgm:pt>
    <dgm:pt modelId="{96DC5B87-6F48-4D15-B557-C27D00BC787C}" type="pres">
      <dgm:prSet presAssocID="{6F2F612D-BB70-4488-9529-36AD85C085F4}" presName="parentText" presStyleLbl="node1" presStyleIdx="5" presStyleCnt="6">
        <dgm:presLayoutVars>
          <dgm:chMax val="0"/>
          <dgm:bulletEnabled val="1"/>
        </dgm:presLayoutVars>
      </dgm:prSet>
      <dgm:spPr/>
      <dgm:t>
        <a:bodyPr/>
        <a:lstStyle/>
        <a:p>
          <a:endParaRPr lang="zh-TW" altLang="en-US"/>
        </a:p>
      </dgm:t>
    </dgm:pt>
    <dgm:pt modelId="{A79BB5E2-31D9-4CC6-8BCC-2C750027FF42}" type="pres">
      <dgm:prSet presAssocID="{6F2F612D-BB70-4488-9529-36AD85C085F4}" presName="negativeSpace" presStyleCnt="0"/>
      <dgm:spPr/>
    </dgm:pt>
    <dgm:pt modelId="{1429C2AE-456E-4FDB-A829-5B0A5CC79AF1}" type="pres">
      <dgm:prSet presAssocID="{6F2F612D-BB70-4488-9529-36AD85C085F4}" presName="childText" presStyleLbl="conFgAcc1" presStyleIdx="5" presStyleCnt="6">
        <dgm:presLayoutVars>
          <dgm:bulletEnabled val="1"/>
        </dgm:presLayoutVars>
      </dgm:prSet>
      <dgm:spPr/>
    </dgm:pt>
  </dgm:ptLst>
  <dgm:cxnLst>
    <dgm:cxn modelId="{0BC58A0A-A34F-4DB5-A866-476A6943482A}" type="presOf" srcId="{73EBF1E0-6A59-4DDC-8513-AB4BDDDE8595}" destId="{D24CDFEC-0686-41D6-AD8F-3D4B9C43B77E}" srcOrd="0" destOrd="0" presId="urn:microsoft.com/office/officeart/2005/8/layout/list1"/>
    <dgm:cxn modelId="{CC1A8C26-3ACB-44D0-A889-F29A8BDD9754}" srcId="{73EBF1E0-6A59-4DDC-8513-AB4BDDDE8595}" destId="{B347BA73-CBE0-4203-9FD6-8C8ABD973C07}" srcOrd="2" destOrd="0" parTransId="{096BD1E4-5B1D-4E63-B3EA-E799CA42915D}" sibTransId="{D576FDA8-2045-4F65-A3EC-49F9896A9768}"/>
    <dgm:cxn modelId="{F6F6C497-2CBA-406F-88BE-5A635E64A2F0}" type="presOf" srcId="{8F7E1BBC-0CE0-4004-A55E-410C78E05ACC}" destId="{BC429C43-71FF-41D1-A9C6-538D0B023DF3}" srcOrd="1" destOrd="0" presId="urn:microsoft.com/office/officeart/2005/8/layout/list1"/>
    <dgm:cxn modelId="{FB981744-DA98-42BB-A6FE-4512A979966F}" type="presOf" srcId="{278999E2-32CE-4941-A9A1-28E5D18E4020}" destId="{BA389943-7BE7-4BEF-A7E6-9104BACFC8BB}" srcOrd="0" destOrd="0" presId="urn:microsoft.com/office/officeart/2005/8/layout/list1"/>
    <dgm:cxn modelId="{32665F32-2D85-4BC7-BB60-E07C576469C3}" srcId="{73EBF1E0-6A59-4DDC-8513-AB4BDDDE8595}" destId="{278999E2-32CE-4941-A9A1-28E5D18E4020}" srcOrd="3" destOrd="0" parTransId="{5F265374-2BD9-422F-B918-A14358EBAB30}" sibTransId="{06CB6CF9-4448-4D41-B387-109BB383DBEB}"/>
    <dgm:cxn modelId="{495C9767-503A-424C-A9CC-DCE7B1B67151}" type="presOf" srcId="{278999E2-32CE-4941-A9A1-28E5D18E4020}" destId="{432A93CD-5879-4F88-A61E-E4A5BBB95676}" srcOrd="1" destOrd="0" presId="urn:microsoft.com/office/officeart/2005/8/layout/list1"/>
    <dgm:cxn modelId="{4C918F2C-28AB-428E-8D50-A7CEC8801A26}" type="presOf" srcId="{B347BA73-CBE0-4203-9FD6-8C8ABD973C07}" destId="{D239091F-56A7-4DDE-B1D6-1E5A09D322AD}" srcOrd="0" destOrd="0" presId="urn:microsoft.com/office/officeart/2005/8/layout/list1"/>
    <dgm:cxn modelId="{252650E3-025E-4442-B3E3-811205C8B0B0}" srcId="{73EBF1E0-6A59-4DDC-8513-AB4BDDDE8595}" destId="{8F7E1BBC-0CE0-4004-A55E-410C78E05ACC}" srcOrd="4" destOrd="0" parTransId="{F1E13C66-9796-4D37-8579-92C5CFC2EA8B}" sibTransId="{00AD7C1B-9064-4BD1-89E3-EA4414E9EDD2}"/>
    <dgm:cxn modelId="{3A598EF2-D0C2-4C09-BFB0-CEE620E4C583}" type="presOf" srcId="{48DE861D-7927-409E-97DC-C5A349F4DDD5}" destId="{5813382D-1029-4BC3-9B8C-DB030A968141}" srcOrd="0" destOrd="0" presId="urn:microsoft.com/office/officeart/2005/8/layout/list1"/>
    <dgm:cxn modelId="{69827331-181A-493E-9180-B894415D4E8A}" type="presOf" srcId="{B347BA73-CBE0-4203-9FD6-8C8ABD973C07}" destId="{51FCBB2A-BB59-4A69-969A-B74969043797}" srcOrd="1" destOrd="0" presId="urn:microsoft.com/office/officeart/2005/8/layout/list1"/>
    <dgm:cxn modelId="{283B2D9B-DA32-47BE-A99A-29319068848F}" type="presOf" srcId="{AE478BA1-5801-4D28-85AD-66631F37DF38}" destId="{07047617-4AEB-42CB-ADBF-39C3F8E75025}" srcOrd="1" destOrd="0" presId="urn:microsoft.com/office/officeart/2005/8/layout/list1"/>
    <dgm:cxn modelId="{D6F6815F-3771-4075-B693-30CAA57484A2}" srcId="{73EBF1E0-6A59-4DDC-8513-AB4BDDDE8595}" destId="{48DE861D-7927-409E-97DC-C5A349F4DDD5}" srcOrd="1" destOrd="0" parTransId="{821B423E-9269-4E4B-9478-CE7061610C60}" sibTransId="{13BAD2BA-B2DE-473D-B1E1-C243A662AE81}"/>
    <dgm:cxn modelId="{2FB16657-44FF-491C-9F16-BA187F4AC1B4}" srcId="{73EBF1E0-6A59-4DDC-8513-AB4BDDDE8595}" destId="{6F2F612D-BB70-4488-9529-36AD85C085F4}" srcOrd="5" destOrd="0" parTransId="{1522DD57-E9A4-4550-AC75-18F2B2BCE251}" sibTransId="{864F2A50-E1C7-432C-8D84-1D5377532390}"/>
    <dgm:cxn modelId="{BED9A835-F6E8-4779-A969-6603701D408F}" type="presOf" srcId="{48DE861D-7927-409E-97DC-C5A349F4DDD5}" destId="{5DD96AC0-583E-4422-A53A-EE9C650B7C44}" srcOrd="1" destOrd="0" presId="urn:microsoft.com/office/officeart/2005/8/layout/list1"/>
    <dgm:cxn modelId="{AA2EDCC9-5EF4-4AE0-A9F3-0902DC92E554}" type="presOf" srcId="{6F2F612D-BB70-4488-9529-36AD85C085F4}" destId="{96DC5B87-6F48-4D15-B557-C27D00BC787C}" srcOrd="1" destOrd="0" presId="urn:microsoft.com/office/officeart/2005/8/layout/list1"/>
    <dgm:cxn modelId="{16BFEA97-C2FF-44A2-8C80-CB645B1CE10E}" srcId="{73EBF1E0-6A59-4DDC-8513-AB4BDDDE8595}" destId="{AE478BA1-5801-4D28-85AD-66631F37DF38}" srcOrd="0" destOrd="0" parTransId="{A49031CC-4A14-4902-82CB-4A77B9777240}" sibTransId="{DE650851-936D-4A0B-9E9D-98E13A459C99}"/>
    <dgm:cxn modelId="{44F84859-E6C1-428E-8F94-4A6591BE4D1A}" type="presOf" srcId="{AE478BA1-5801-4D28-85AD-66631F37DF38}" destId="{CA7C970E-2B56-42D0-8336-2ECB6CD4FE12}" srcOrd="0" destOrd="0" presId="urn:microsoft.com/office/officeart/2005/8/layout/list1"/>
    <dgm:cxn modelId="{FE13710E-B0E9-4D02-8053-34B6E2AC055A}" type="presOf" srcId="{8F7E1BBC-0CE0-4004-A55E-410C78E05ACC}" destId="{10AF39E2-2568-40FB-AC01-1B5BB35D988A}" srcOrd="0" destOrd="0" presId="urn:microsoft.com/office/officeart/2005/8/layout/list1"/>
    <dgm:cxn modelId="{31BE7314-9EB8-4C48-B41E-338F81BAE57D}" type="presOf" srcId="{6F2F612D-BB70-4488-9529-36AD85C085F4}" destId="{494548FD-F28F-4559-BC90-1C842728362E}" srcOrd="0" destOrd="0" presId="urn:microsoft.com/office/officeart/2005/8/layout/list1"/>
    <dgm:cxn modelId="{BF6BAD1A-0778-44B5-87EE-02DF7DBF57C0}" type="presParOf" srcId="{D24CDFEC-0686-41D6-AD8F-3D4B9C43B77E}" destId="{17C9FDFC-AA6F-42C0-B7E6-3B79E31C6325}" srcOrd="0" destOrd="0" presId="urn:microsoft.com/office/officeart/2005/8/layout/list1"/>
    <dgm:cxn modelId="{CB4F5F3D-C175-400B-BBF6-4DFABCC96BE0}" type="presParOf" srcId="{17C9FDFC-AA6F-42C0-B7E6-3B79E31C6325}" destId="{CA7C970E-2B56-42D0-8336-2ECB6CD4FE12}" srcOrd="0" destOrd="0" presId="urn:microsoft.com/office/officeart/2005/8/layout/list1"/>
    <dgm:cxn modelId="{9FE3322F-4CEA-4C92-8DD4-2D05042A8CE8}" type="presParOf" srcId="{17C9FDFC-AA6F-42C0-B7E6-3B79E31C6325}" destId="{07047617-4AEB-42CB-ADBF-39C3F8E75025}" srcOrd="1" destOrd="0" presId="urn:microsoft.com/office/officeart/2005/8/layout/list1"/>
    <dgm:cxn modelId="{05A018B0-0EFE-4BB0-A3BD-7506C89386C2}" type="presParOf" srcId="{D24CDFEC-0686-41D6-AD8F-3D4B9C43B77E}" destId="{65F9A7E2-F17B-443B-9EF0-D49C21CF681D}" srcOrd="1" destOrd="0" presId="urn:microsoft.com/office/officeart/2005/8/layout/list1"/>
    <dgm:cxn modelId="{8A677553-BA94-40AB-B36D-39DE8DDAEDB8}" type="presParOf" srcId="{D24CDFEC-0686-41D6-AD8F-3D4B9C43B77E}" destId="{21B9FC01-309D-4CA6-AE1B-7CED22409AEF}" srcOrd="2" destOrd="0" presId="urn:microsoft.com/office/officeart/2005/8/layout/list1"/>
    <dgm:cxn modelId="{97FA37A4-0825-4C69-8634-F58C97AF5A9E}" type="presParOf" srcId="{D24CDFEC-0686-41D6-AD8F-3D4B9C43B77E}" destId="{562EF5AC-C242-4CC3-B5DB-4A8C959E9D7F}" srcOrd="3" destOrd="0" presId="urn:microsoft.com/office/officeart/2005/8/layout/list1"/>
    <dgm:cxn modelId="{5A588F98-A4D9-43EF-816C-0FDBD4D143EA}" type="presParOf" srcId="{D24CDFEC-0686-41D6-AD8F-3D4B9C43B77E}" destId="{31395ADC-523F-43B8-A0E2-C4ADF1044F0C}" srcOrd="4" destOrd="0" presId="urn:microsoft.com/office/officeart/2005/8/layout/list1"/>
    <dgm:cxn modelId="{B549FA84-D555-4DA4-A6E6-EBF94604C3FC}" type="presParOf" srcId="{31395ADC-523F-43B8-A0E2-C4ADF1044F0C}" destId="{5813382D-1029-4BC3-9B8C-DB030A968141}" srcOrd="0" destOrd="0" presId="urn:microsoft.com/office/officeart/2005/8/layout/list1"/>
    <dgm:cxn modelId="{27E50CCA-3ED9-48FA-990C-97183C8F4B20}" type="presParOf" srcId="{31395ADC-523F-43B8-A0E2-C4ADF1044F0C}" destId="{5DD96AC0-583E-4422-A53A-EE9C650B7C44}" srcOrd="1" destOrd="0" presId="urn:microsoft.com/office/officeart/2005/8/layout/list1"/>
    <dgm:cxn modelId="{47867680-988D-42DB-BF5A-8AF32F4965FF}" type="presParOf" srcId="{D24CDFEC-0686-41D6-AD8F-3D4B9C43B77E}" destId="{466DAC10-6F15-422C-B414-493AED41DAED}" srcOrd="5" destOrd="0" presId="urn:microsoft.com/office/officeart/2005/8/layout/list1"/>
    <dgm:cxn modelId="{6E8FA215-C827-48CB-8E3A-E058C3363971}" type="presParOf" srcId="{D24CDFEC-0686-41D6-AD8F-3D4B9C43B77E}" destId="{80D04423-3E81-4B37-8076-A352A6144452}" srcOrd="6" destOrd="0" presId="urn:microsoft.com/office/officeart/2005/8/layout/list1"/>
    <dgm:cxn modelId="{D070359D-F0AB-4FCE-A265-3EF62B2EBEB9}" type="presParOf" srcId="{D24CDFEC-0686-41D6-AD8F-3D4B9C43B77E}" destId="{3A5A3AC2-7AC9-4325-B453-CF5E96151A4A}" srcOrd="7" destOrd="0" presId="urn:microsoft.com/office/officeart/2005/8/layout/list1"/>
    <dgm:cxn modelId="{4E1E5E53-80F8-4435-B0BB-5C4320E737D6}" type="presParOf" srcId="{D24CDFEC-0686-41D6-AD8F-3D4B9C43B77E}" destId="{F1BE2B10-6BAD-49F8-8708-4C3FE1606C6B}" srcOrd="8" destOrd="0" presId="urn:microsoft.com/office/officeart/2005/8/layout/list1"/>
    <dgm:cxn modelId="{D7EFB272-01A4-46D1-BB85-BA55E1DB38CC}" type="presParOf" srcId="{F1BE2B10-6BAD-49F8-8708-4C3FE1606C6B}" destId="{D239091F-56A7-4DDE-B1D6-1E5A09D322AD}" srcOrd="0" destOrd="0" presId="urn:microsoft.com/office/officeart/2005/8/layout/list1"/>
    <dgm:cxn modelId="{1221EE39-9098-4782-88B2-6E6F866B2BC2}" type="presParOf" srcId="{F1BE2B10-6BAD-49F8-8708-4C3FE1606C6B}" destId="{51FCBB2A-BB59-4A69-969A-B74969043797}" srcOrd="1" destOrd="0" presId="urn:microsoft.com/office/officeart/2005/8/layout/list1"/>
    <dgm:cxn modelId="{A2FAE8BB-52F1-4999-AD33-1FD01BB2D3E0}" type="presParOf" srcId="{D24CDFEC-0686-41D6-AD8F-3D4B9C43B77E}" destId="{7A145D4D-7364-4FF0-AF5F-A1439CA488F7}" srcOrd="9" destOrd="0" presId="urn:microsoft.com/office/officeart/2005/8/layout/list1"/>
    <dgm:cxn modelId="{4261BD4D-85C9-49BD-BFA5-5302DB619369}" type="presParOf" srcId="{D24CDFEC-0686-41D6-AD8F-3D4B9C43B77E}" destId="{73D0CF19-F876-4791-8A91-C6C7D51CCF05}" srcOrd="10" destOrd="0" presId="urn:microsoft.com/office/officeart/2005/8/layout/list1"/>
    <dgm:cxn modelId="{C0E7A993-14DB-491D-ACC7-D8782C58F927}" type="presParOf" srcId="{D24CDFEC-0686-41D6-AD8F-3D4B9C43B77E}" destId="{9FB833A4-B7CC-4D36-AEE8-92A39884DF2D}" srcOrd="11" destOrd="0" presId="urn:microsoft.com/office/officeart/2005/8/layout/list1"/>
    <dgm:cxn modelId="{568A6EB3-C31D-4CD9-B34D-4ED1DBE0EFDC}" type="presParOf" srcId="{D24CDFEC-0686-41D6-AD8F-3D4B9C43B77E}" destId="{B95FFB01-C709-49C9-B7B3-50A57D585AEA}" srcOrd="12" destOrd="0" presId="urn:microsoft.com/office/officeart/2005/8/layout/list1"/>
    <dgm:cxn modelId="{8E6AB01B-3AA1-469C-B5B9-860A12FD658D}" type="presParOf" srcId="{B95FFB01-C709-49C9-B7B3-50A57D585AEA}" destId="{BA389943-7BE7-4BEF-A7E6-9104BACFC8BB}" srcOrd="0" destOrd="0" presId="urn:microsoft.com/office/officeart/2005/8/layout/list1"/>
    <dgm:cxn modelId="{78645A91-8C65-425F-8F26-9A83A8D1F4B5}" type="presParOf" srcId="{B95FFB01-C709-49C9-B7B3-50A57D585AEA}" destId="{432A93CD-5879-4F88-A61E-E4A5BBB95676}" srcOrd="1" destOrd="0" presId="urn:microsoft.com/office/officeart/2005/8/layout/list1"/>
    <dgm:cxn modelId="{ADCFD0DD-1197-4838-9597-214A06D49012}" type="presParOf" srcId="{D24CDFEC-0686-41D6-AD8F-3D4B9C43B77E}" destId="{FB82766D-4669-41A6-9C71-053A97399CE5}" srcOrd="13" destOrd="0" presId="urn:microsoft.com/office/officeart/2005/8/layout/list1"/>
    <dgm:cxn modelId="{9699D8AA-4726-4E35-8423-C08DA7B58E43}" type="presParOf" srcId="{D24CDFEC-0686-41D6-AD8F-3D4B9C43B77E}" destId="{38A6001D-ED12-452F-9D5F-4A77DD69D174}" srcOrd="14" destOrd="0" presId="urn:microsoft.com/office/officeart/2005/8/layout/list1"/>
    <dgm:cxn modelId="{6DB5DDE2-6DA4-4ED7-8B65-6F4DDAB9884A}" type="presParOf" srcId="{D24CDFEC-0686-41D6-AD8F-3D4B9C43B77E}" destId="{BE03EC8D-B617-4608-ADF4-10D82A2C08A8}" srcOrd="15" destOrd="0" presId="urn:microsoft.com/office/officeart/2005/8/layout/list1"/>
    <dgm:cxn modelId="{CDFC8F88-D7E1-4767-83EB-79426595AEBF}" type="presParOf" srcId="{D24CDFEC-0686-41D6-AD8F-3D4B9C43B77E}" destId="{961F4B99-BC2F-42D1-9C3C-9A5EA3817289}" srcOrd="16" destOrd="0" presId="urn:microsoft.com/office/officeart/2005/8/layout/list1"/>
    <dgm:cxn modelId="{C2050B53-ADE0-4C66-83DE-92C87C5E7011}" type="presParOf" srcId="{961F4B99-BC2F-42D1-9C3C-9A5EA3817289}" destId="{10AF39E2-2568-40FB-AC01-1B5BB35D988A}" srcOrd="0" destOrd="0" presId="urn:microsoft.com/office/officeart/2005/8/layout/list1"/>
    <dgm:cxn modelId="{D8B6F513-52E1-4C90-AABB-2D66F1852F60}" type="presParOf" srcId="{961F4B99-BC2F-42D1-9C3C-9A5EA3817289}" destId="{BC429C43-71FF-41D1-A9C6-538D0B023DF3}" srcOrd="1" destOrd="0" presId="urn:microsoft.com/office/officeart/2005/8/layout/list1"/>
    <dgm:cxn modelId="{D6E2F698-280A-4C05-A23B-7075C957FC7A}" type="presParOf" srcId="{D24CDFEC-0686-41D6-AD8F-3D4B9C43B77E}" destId="{3D969357-459D-4FF4-AA6B-3CB84BDCD771}" srcOrd="17" destOrd="0" presId="urn:microsoft.com/office/officeart/2005/8/layout/list1"/>
    <dgm:cxn modelId="{6B8E26CF-204D-4BFD-A0CD-AE166BBCD529}" type="presParOf" srcId="{D24CDFEC-0686-41D6-AD8F-3D4B9C43B77E}" destId="{38E7F07B-D0BF-410A-8F0B-09C23F6C8FC8}" srcOrd="18" destOrd="0" presId="urn:microsoft.com/office/officeart/2005/8/layout/list1"/>
    <dgm:cxn modelId="{03BEFAD0-C75C-479B-AECF-77C225646795}" type="presParOf" srcId="{D24CDFEC-0686-41D6-AD8F-3D4B9C43B77E}" destId="{AE946311-0807-4242-89ED-50FC814C251E}" srcOrd="19" destOrd="0" presId="urn:microsoft.com/office/officeart/2005/8/layout/list1"/>
    <dgm:cxn modelId="{F0961EE8-493B-4DD7-B4B4-2E36FDB10031}" type="presParOf" srcId="{D24CDFEC-0686-41D6-AD8F-3D4B9C43B77E}" destId="{D9512AF7-F30E-4AC5-A203-25E62E706E3A}" srcOrd="20" destOrd="0" presId="urn:microsoft.com/office/officeart/2005/8/layout/list1"/>
    <dgm:cxn modelId="{686282AD-E63D-4258-B9ED-C4D1217BD12A}" type="presParOf" srcId="{D9512AF7-F30E-4AC5-A203-25E62E706E3A}" destId="{494548FD-F28F-4559-BC90-1C842728362E}" srcOrd="0" destOrd="0" presId="urn:microsoft.com/office/officeart/2005/8/layout/list1"/>
    <dgm:cxn modelId="{4D1FA47B-789D-4E00-BE2C-309FC63B4E27}" type="presParOf" srcId="{D9512AF7-F30E-4AC5-A203-25E62E706E3A}" destId="{96DC5B87-6F48-4D15-B557-C27D00BC787C}" srcOrd="1" destOrd="0" presId="urn:microsoft.com/office/officeart/2005/8/layout/list1"/>
    <dgm:cxn modelId="{C9814CB6-F42E-4679-93A4-B6D984429FD5}" type="presParOf" srcId="{D24CDFEC-0686-41D6-AD8F-3D4B9C43B77E}" destId="{A79BB5E2-31D9-4CC6-8BCC-2C750027FF42}" srcOrd="21" destOrd="0" presId="urn:microsoft.com/office/officeart/2005/8/layout/list1"/>
    <dgm:cxn modelId="{FD9AA628-2875-442D-8BC6-487DE22E8E40}" type="presParOf" srcId="{D24CDFEC-0686-41D6-AD8F-3D4B9C43B77E}" destId="{1429C2AE-456E-4FDB-A829-5B0A5CC79AF1}"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9FC01-309D-4CA6-AE1B-7CED22409AEF}">
      <dsp:nvSpPr>
        <dsp:cNvPr id="0" name=""/>
        <dsp:cNvSpPr/>
      </dsp:nvSpPr>
      <dsp:spPr>
        <a:xfrm>
          <a:off x="0" y="277107"/>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047617-4AEB-42CB-ADBF-39C3F8E75025}">
      <dsp:nvSpPr>
        <dsp:cNvPr id="0" name=""/>
        <dsp:cNvSpPr/>
      </dsp:nvSpPr>
      <dsp:spPr>
        <a:xfrm>
          <a:off x="226825" y="11427"/>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摘要</a:t>
          </a:r>
          <a:endParaRPr lang="zh-TW" altLang="en-US" sz="3200" kern="1200" dirty="0">
            <a:latin typeface="標楷體" pitchFamily="65" charset="-120"/>
            <a:ea typeface="標楷體" pitchFamily="65" charset="-120"/>
          </a:endParaRPr>
        </a:p>
      </dsp:txBody>
      <dsp:txXfrm>
        <a:off x="252764" y="37366"/>
        <a:ext cx="3123674" cy="479482"/>
      </dsp:txXfrm>
    </dsp:sp>
    <dsp:sp modelId="{80D04423-3E81-4B37-8076-A352A6144452}">
      <dsp:nvSpPr>
        <dsp:cNvPr id="0" name=""/>
        <dsp:cNvSpPr/>
      </dsp:nvSpPr>
      <dsp:spPr>
        <a:xfrm>
          <a:off x="0" y="1093587"/>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D96AC0-583E-4422-A53A-EE9C650B7C44}">
      <dsp:nvSpPr>
        <dsp:cNvPr id="0" name=""/>
        <dsp:cNvSpPr/>
      </dsp:nvSpPr>
      <dsp:spPr>
        <a:xfrm>
          <a:off x="226825" y="827907"/>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前言</a:t>
          </a:r>
          <a:endParaRPr lang="zh-TW" altLang="en-US" sz="3200" kern="1200" dirty="0">
            <a:latin typeface="標楷體" pitchFamily="65" charset="-120"/>
            <a:ea typeface="標楷體" pitchFamily="65" charset="-120"/>
          </a:endParaRPr>
        </a:p>
      </dsp:txBody>
      <dsp:txXfrm>
        <a:off x="252764" y="853846"/>
        <a:ext cx="3123674" cy="479482"/>
      </dsp:txXfrm>
    </dsp:sp>
    <dsp:sp modelId="{73D0CF19-F876-4791-8A91-C6C7D51CCF05}">
      <dsp:nvSpPr>
        <dsp:cNvPr id="0" name=""/>
        <dsp:cNvSpPr/>
      </dsp:nvSpPr>
      <dsp:spPr>
        <a:xfrm>
          <a:off x="0" y="1910067"/>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FCBB2A-BB59-4A69-969A-B74969043797}">
      <dsp:nvSpPr>
        <dsp:cNvPr id="0" name=""/>
        <dsp:cNvSpPr/>
      </dsp:nvSpPr>
      <dsp:spPr>
        <a:xfrm>
          <a:off x="226825" y="1644387"/>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文獻回顧</a:t>
          </a:r>
          <a:endParaRPr lang="en-US" altLang="zh-TW" sz="3200" kern="1200" dirty="0" smtClean="0">
            <a:latin typeface="標楷體" pitchFamily="65" charset="-120"/>
            <a:ea typeface="標楷體" pitchFamily="65" charset="-120"/>
          </a:endParaRPr>
        </a:p>
      </dsp:txBody>
      <dsp:txXfrm>
        <a:off x="252764" y="1670326"/>
        <a:ext cx="3123674" cy="479482"/>
      </dsp:txXfrm>
    </dsp:sp>
    <dsp:sp modelId="{38A6001D-ED12-452F-9D5F-4A77DD69D174}">
      <dsp:nvSpPr>
        <dsp:cNvPr id="0" name=""/>
        <dsp:cNvSpPr/>
      </dsp:nvSpPr>
      <dsp:spPr>
        <a:xfrm>
          <a:off x="0" y="2726548"/>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A93CD-5879-4F88-A61E-E4A5BBB95676}">
      <dsp:nvSpPr>
        <dsp:cNvPr id="0" name=""/>
        <dsp:cNvSpPr/>
      </dsp:nvSpPr>
      <dsp:spPr>
        <a:xfrm>
          <a:off x="226825" y="2460868"/>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研究方法</a:t>
          </a:r>
          <a:endParaRPr lang="en-US" altLang="zh-TW" sz="3200" kern="1200" dirty="0" smtClean="0">
            <a:latin typeface="標楷體" pitchFamily="65" charset="-120"/>
            <a:ea typeface="標楷體" pitchFamily="65" charset="-120"/>
          </a:endParaRPr>
        </a:p>
      </dsp:txBody>
      <dsp:txXfrm>
        <a:off x="252764" y="2486807"/>
        <a:ext cx="3123674" cy="479482"/>
      </dsp:txXfrm>
    </dsp:sp>
    <dsp:sp modelId="{38E7F07B-D0BF-410A-8F0B-09C23F6C8FC8}">
      <dsp:nvSpPr>
        <dsp:cNvPr id="0" name=""/>
        <dsp:cNvSpPr/>
      </dsp:nvSpPr>
      <dsp:spPr>
        <a:xfrm>
          <a:off x="0" y="3543028"/>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429C43-71FF-41D1-A9C6-538D0B023DF3}">
      <dsp:nvSpPr>
        <dsp:cNvPr id="0" name=""/>
        <dsp:cNvSpPr/>
      </dsp:nvSpPr>
      <dsp:spPr>
        <a:xfrm>
          <a:off x="226825" y="3277348"/>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個案分析</a:t>
          </a:r>
          <a:endParaRPr lang="en-US" altLang="zh-TW" sz="3200" kern="1200" dirty="0" smtClean="0">
            <a:latin typeface="標楷體" pitchFamily="65" charset="-120"/>
            <a:ea typeface="標楷體" pitchFamily="65" charset="-120"/>
          </a:endParaRPr>
        </a:p>
      </dsp:txBody>
      <dsp:txXfrm>
        <a:off x="252764" y="3303287"/>
        <a:ext cx="3123674" cy="479482"/>
      </dsp:txXfrm>
    </dsp:sp>
    <dsp:sp modelId="{1429C2AE-456E-4FDB-A829-5B0A5CC79AF1}">
      <dsp:nvSpPr>
        <dsp:cNvPr id="0" name=""/>
        <dsp:cNvSpPr/>
      </dsp:nvSpPr>
      <dsp:spPr>
        <a:xfrm>
          <a:off x="0" y="4359508"/>
          <a:ext cx="45365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DC5B87-6F48-4D15-B557-C27D00BC787C}">
      <dsp:nvSpPr>
        <dsp:cNvPr id="0" name=""/>
        <dsp:cNvSpPr/>
      </dsp:nvSpPr>
      <dsp:spPr>
        <a:xfrm>
          <a:off x="226825" y="4093828"/>
          <a:ext cx="317555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28" tIns="0" rIns="120028" bIns="0" numCol="1" spcCol="1270" anchor="ctr" anchorCtr="0">
          <a:noAutofit/>
        </a:bodyPr>
        <a:lstStyle/>
        <a:p>
          <a:pPr lvl="0" algn="l" defTabSz="1422400">
            <a:lnSpc>
              <a:spcPct val="90000"/>
            </a:lnSpc>
            <a:spcBef>
              <a:spcPct val="0"/>
            </a:spcBef>
            <a:spcAft>
              <a:spcPct val="35000"/>
            </a:spcAft>
          </a:pPr>
          <a:r>
            <a:rPr lang="zh-TW" altLang="en-US" sz="3200" kern="1200" dirty="0" smtClean="0">
              <a:latin typeface="標楷體" pitchFamily="65" charset="-120"/>
              <a:ea typeface="標楷體" pitchFamily="65" charset="-120"/>
            </a:rPr>
            <a:t>結論與建議</a:t>
          </a:r>
          <a:endParaRPr lang="en-US" altLang="zh-TW" sz="3200" kern="1200" dirty="0" smtClean="0">
            <a:latin typeface="標楷體" pitchFamily="65" charset="-120"/>
            <a:ea typeface="標楷體" pitchFamily="65" charset="-120"/>
          </a:endParaRPr>
        </a:p>
      </dsp:txBody>
      <dsp:txXfrm>
        <a:off x="252764" y="4119767"/>
        <a:ext cx="3123674"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005574E4-8B12-4266-ABAC-35EDEF5BE0DC}" type="datetimeFigureOut">
              <a:rPr lang="zh-TW" altLang="en-US" smtClean="0"/>
              <a:t>2016/5/10</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64F5F49D-E1A2-436B-B8C6-4FFF341C2543}"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05574E4-8B12-4266-ABAC-35EDEF5BE0DC}" type="datetimeFigureOut">
              <a:rPr lang="zh-TW" altLang="en-US" smtClean="0"/>
              <a:t>2016/5/10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F5F49D-E1A2-436B-B8C6-4FFF341C2543}"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05574E4-8B12-4266-ABAC-35EDEF5BE0DC}" type="datetimeFigureOut">
              <a:rPr lang="zh-TW" altLang="en-US" smtClean="0"/>
              <a:t>2016/5/10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F5F49D-E1A2-436B-B8C6-4FFF341C2543}"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005574E4-8B12-4266-ABAC-35EDEF5BE0DC}" type="datetimeFigureOut">
              <a:rPr lang="zh-TW" altLang="en-US" smtClean="0"/>
              <a:t>2016/5/10</a:t>
            </a:fld>
            <a:endParaRPr lang="zh-TW" altLang="en-US"/>
          </a:p>
        </p:txBody>
      </p:sp>
      <p:sp>
        <p:nvSpPr>
          <p:cNvPr id="9" name="投影片編號版面配置區 8"/>
          <p:cNvSpPr>
            <a:spLocks noGrp="1"/>
          </p:cNvSpPr>
          <p:nvPr>
            <p:ph type="sldNum" sz="quarter" idx="15"/>
          </p:nvPr>
        </p:nvSpPr>
        <p:spPr/>
        <p:txBody>
          <a:bodyPr rtlCol="0"/>
          <a:lstStyle/>
          <a:p>
            <a:fld id="{64F5F49D-E1A2-436B-B8C6-4FFF341C2543}"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005574E4-8B12-4266-ABAC-35EDEF5BE0DC}" type="datetimeFigureOut">
              <a:rPr lang="zh-TW" altLang="en-US" smtClean="0"/>
              <a:t>2016/5/10</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64F5F49D-E1A2-436B-B8C6-4FFF341C2543}"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005574E4-8B12-4266-ABAC-35EDEF5BE0DC}" type="datetimeFigureOut">
              <a:rPr lang="zh-TW" altLang="en-US" smtClean="0"/>
              <a:t>2016/5/10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F5F49D-E1A2-436B-B8C6-4FFF341C2543}"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005574E4-8B12-4266-ABAC-35EDEF5BE0DC}" type="datetimeFigureOut">
              <a:rPr lang="zh-TW" altLang="en-US" smtClean="0"/>
              <a:t>2016/5/10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4F5F49D-E1A2-436B-B8C6-4FFF341C2543}"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005574E4-8B12-4266-ABAC-35EDEF5BE0DC}" type="datetimeFigureOut">
              <a:rPr lang="zh-TW" altLang="en-US" smtClean="0"/>
              <a:t>2016/5/10</a:t>
            </a:fld>
            <a:endParaRPr lang="zh-TW" altLang="en-US"/>
          </a:p>
        </p:txBody>
      </p:sp>
      <p:sp>
        <p:nvSpPr>
          <p:cNvPr id="7" name="投影片編號版面配置區 6"/>
          <p:cNvSpPr>
            <a:spLocks noGrp="1"/>
          </p:cNvSpPr>
          <p:nvPr>
            <p:ph type="sldNum" sz="quarter" idx="11"/>
          </p:nvPr>
        </p:nvSpPr>
        <p:spPr/>
        <p:txBody>
          <a:bodyPr rtlCol="0"/>
          <a:lstStyle/>
          <a:p>
            <a:fld id="{64F5F49D-E1A2-436B-B8C6-4FFF341C2543}"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05574E4-8B12-4266-ABAC-35EDEF5BE0DC}" type="datetimeFigureOut">
              <a:rPr lang="zh-TW" altLang="en-US" smtClean="0"/>
              <a:t>2016/5/10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4F5F49D-E1A2-436B-B8C6-4FFF341C254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005574E4-8B12-4266-ABAC-35EDEF5BE0DC}" type="datetimeFigureOut">
              <a:rPr lang="zh-TW" altLang="en-US" smtClean="0"/>
              <a:t>2016/5/10</a:t>
            </a:fld>
            <a:endParaRPr lang="zh-TW" altLang="en-US"/>
          </a:p>
        </p:txBody>
      </p:sp>
      <p:sp>
        <p:nvSpPr>
          <p:cNvPr id="22" name="投影片編號版面配置區 21"/>
          <p:cNvSpPr>
            <a:spLocks noGrp="1"/>
          </p:cNvSpPr>
          <p:nvPr>
            <p:ph type="sldNum" sz="quarter" idx="15"/>
          </p:nvPr>
        </p:nvSpPr>
        <p:spPr/>
        <p:txBody>
          <a:bodyPr rtlCol="0"/>
          <a:lstStyle/>
          <a:p>
            <a:fld id="{64F5F49D-E1A2-436B-B8C6-4FFF341C2543}"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005574E4-8B12-4266-ABAC-35EDEF5BE0DC}" type="datetimeFigureOut">
              <a:rPr lang="zh-TW" altLang="en-US" smtClean="0"/>
              <a:t>2016/5/10</a:t>
            </a:fld>
            <a:endParaRPr lang="zh-TW" altLang="en-US"/>
          </a:p>
        </p:txBody>
      </p:sp>
      <p:sp>
        <p:nvSpPr>
          <p:cNvPr id="18" name="投影片編號版面配置區 17"/>
          <p:cNvSpPr>
            <a:spLocks noGrp="1"/>
          </p:cNvSpPr>
          <p:nvPr>
            <p:ph type="sldNum" sz="quarter" idx="11"/>
          </p:nvPr>
        </p:nvSpPr>
        <p:spPr/>
        <p:txBody>
          <a:bodyPr rtlCol="0"/>
          <a:lstStyle/>
          <a:p>
            <a:fld id="{64F5F49D-E1A2-436B-B8C6-4FFF341C2543}"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5574E4-8B12-4266-ABAC-35EDEF5BE0DC}" type="datetimeFigureOut">
              <a:rPr lang="zh-TW" altLang="en-US" smtClean="0"/>
              <a:t>2016/5/10</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4F5F49D-E1A2-436B-B8C6-4FFF341C2543}"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252872" y="1340768"/>
            <a:ext cx="6172200" cy="936104"/>
          </a:xfrm>
        </p:spPr>
        <p:txBody>
          <a:bodyPr>
            <a:normAutofit/>
          </a:bodyPr>
          <a:lstStyle/>
          <a:p>
            <a:pPr algn="ctr"/>
            <a:r>
              <a:rPr lang="zh-TW" altLang="en-US" sz="4800" dirty="0" smtClean="0">
                <a:latin typeface="標楷體" panose="03000509000000000000" pitchFamily="65" charset="-120"/>
                <a:ea typeface="標楷體" panose="03000509000000000000" pitchFamily="65" charset="-120"/>
              </a:rPr>
              <a:t>管理者角色之研究</a:t>
            </a:r>
            <a:r>
              <a:rPr lang="zh-TW" altLang="en-US" sz="4800" b="0" dirty="0"/>
              <a:t> </a:t>
            </a:r>
            <a:endParaRPr lang="zh-TW" altLang="en-US" sz="4800"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a:xfrm>
            <a:off x="2286000" y="4509120"/>
            <a:ext cx="6172200" cy="1865802"/>
          </a:xfrm>
        </p:spPr>
        <p:txBody>
          <a:bodyPr>
            <a:normAutofit fontScale="92500" lnSpcReduction="20000"/>
          </a:bodyPr>
          <a:lstStyle/>
          <a:p>
            <a:pPr algn="r"/>
            <a:r>
              <a:rPr lang="zh-TW" altLang="en-US" dirty="0" smtClean="0">
                <a:latin typeface="標楷體" panose="03000509000000000000" pitchFamily="65" charset="-120"/>
                <a:ea typeface="標楷體" panose="03000509000000000000" pitchFamily="65" charset="-120"/>
              </a:rPr>
              <a:t>指導老師：甘兆欽</a:t>
            </a:r>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組員：高光廷</a:t>
            </a:r>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陳義文</a:t>
            </a:r>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吳俊毅</a:t>
            </a:r>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王士修</a:t>
            </a:r>
            <a:endParaRPr lang="en-US" altLang="zh-TW" dirty="0" smtClean="0">
              <a:latin typeface="標楷體" panose="03000509000000000000" pitchFamily="65" charset="-120"/>
              <a:ea typeface="標楷體" panose="03000509000000000000" pitchFamily="65" charset="-120"/>
            </a:endParaRPr>
          </a:p>
          <a:p>
            <a:pPr algn="r"/>
            <a:r>
              <a:rPr lang="zh-TW" altLang="en-US" dirty="0">
                <a:latin typeface="標楷體" panose="03000509000000000000" pitchFamily="65" charset="-120"/>
                <a:ea typeface="標楷體" panose="03000509000000000000" pitchFamily="65" charset="-120"/>
              </a:rPr>
              <a:t>張峻承</a:t>
            </a:r>
            <a:endParaRPr lang="en-US" altLang="zh-TW" dirty="0" smtClean="0">
              <a:latin typeface="標楷體" panose="03000509000000000000" pitchFamily="65" charset="-120"/>
              <a:ea typeface="標楷體" panose="03000509000000000000" pitchFamily="65" charset="-120"/>
            </a:endParaRPr>
          </a:p>
          <a:p>
            <a:pPr algn="r"/>
            <a:endParaRPr lang="en-US" altLang="zh-TW" dirty="0" smtClean="0"/>
          </a:p>
          <a:p>
            <a:pPr algn="r"/>
            <a:endParaRPr lang="zh-TW" altLang="en-US" dirty="0"/>
          </a:p>
        </p:txBody>
      </p:sp>
      <p:sp>
        <p:nvSpPr>
          <p:cNvPr id="4" name="標題 1"/>
          <p:cNvSpPr txBox="1">
            <a:spLocks/>
          </p:cNvSpPr>
          <p:nvPr/>
        </p:nvSpPr>
        <p:spPr>
          <a:xfrm>
            <a:off x="2771800" y="2204864"/>
            <a:ext cx="6172200" cy="792088"/>
          </a:xfrm>
          <a:prstGeom prst="rect">
            <a:avLst/>
          </a:prstGeom>
        </p:spPr>
        <p:txBody>
          <a:bodyPr vert="horz" anchor="b">
            <a:normAutofit lnSpcReduction="10000"/>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algn="ctr"/>
            <a:r>
              <a:rPr lang="zh-TW" altLang="en-US" sz="3200" b="0" i="1" dirty="0" smtClean="0">
                <a:latin typeface="標楷體" panose="03000509000000000000" pitchFamily="65" charset="-120"/>
                <a:ea typeface="標楷體" panose="03000509000000000000" pitchFamily="65" charset="-120"/>
              </a:rPr>
              <a:t>明模工業股份有限公司</a:t>
            </a:r>
            <a:r>
              <a:rPr lang="zh-TW" altLang="en-US" sz="4800" b="0" dirty="0" smtClean="0"/>
              <a:t> </a:t>
            </a:r>
            <a:endParaRPr lang="zh-TW" altLang="en-US" sz="4800" dirty="0">
              <a:latin typeface="標楷體" panose="03000509000000000000" pitchFamily="65" charset="-120"/>
              <a:ea typeface="標楷體" panose="03000509000000000000" pitchFamily="65" charset="-120"/>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958376"/>
            <a:ext cx="2808312" cy="902672"/>
          </a:xfrm>
          <a:prstGeom prst="rect">
            <a:avLst/>
          </a:prstGeom>
        </p:spPr>
      </p:pic>
    </p:spTree>
    <p:extLst>
      <p:ext uri="{BB962C8B-B14F-4D97-AF65-F5344CB8AC3E}">
        <p14:creationId xmlns:p14="http://schemas.microsoft.com/office/powerpoint/2010/main" val="905506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管理者角色</a:t>
            </a:r>
            <a:endParaRPr lang="zh-TW" altLang="en-US" sz="3600" dirty="0"/>
          </a:p>
        </p:txBody>
      </p:sp>
      <p:sp>
        <p:nvSpPr>
          <p:cNvPr id="3" name="內容版面配置區 2"/>
          <p:cNvSpPr>
            <a:spLocks noGrp="1"/>
          </p:cNvSpPr>
          <p:nvPr>
            <p:ph sz="quarter" idx="1"/>
          </p:nvPr>
        </p:nvSpPr>
        <p:spPr/>
        <p:txBody>
          <a:bodyPr/>
          <a:lstStyle/>
          <a:p>
            <a:pPr marL="0" indent="0">
              <a:buNone/>
            </a:pPr>
            <a:r>
              <a:rPr lang="zh-TW" altLang="zh-TW" dirty="0">
                <a:solidFill>
                  <a:srgbClr val="0000FF"/>
                </a:solidFill>
                <a:latin typeface="標楷體" pitchFamily="65" charset="-120"/>
                <a:ea typeface="標楷體" pitchFamily="65" charset="-120"/>
              </a:rPr>
              <a:t>三、決策角色</a:t>
            </a:r>
          </a:p>
          <a:p>
            <a:pPr>
              <a:buClr>
                <a:srgbClr val="663300"/>
              </a:buClr>
            </a:pPr>
            <a:r>
              <a:rPr lang="zh-TW" altLang="zh-TW" dirty="0">
                <a:solidFill>
                  <a:srgbClr val="003366"/>
                </a:solidFill>
                <a:latin typeface="標楷體" pitchFamily="65" charset="-120"/>
                <a:ea typeface="標楷體" pitchFamily="65" charset="-120"/>
              </a:rPr>
              <a:t>決策角色</a:t>
            </a:r>
            <a:r>
              <a:rPr lang="en-US" altLang="zh-TW" dirty="0">
                <a:solidFill>
                  <a:srgbClr val="003366"/>
                </a:solidFill>
                <a:latin typeface="標楷體" pitchFamily="65" charset="-120"/>
                <a:ea typeface="標楷體" pitchFamily="65" charset="-120"/>
              </a:rPr>
              <a:t> (decision roles)</a:t>
            </a:r>
            <a:r>
              <a:rPr lang="en-US" altLang="zh-TW" dirty="0">
                <a:latin typeface="標楷體" pitchFamily="65" charset="-120"/>
                <a:ea typeface="標楷體" pitchFamily="65" charset="-120"/>
              </a:rPr>
              <a:t> </a:t>
            </a:r>
            <a:r>
              <a:rPr lang="zh-TW" altLang="zh-TW" dirty="0">
                <a:latin typeface="標楷體" pitchFamily="65" charset="-120"/>
                <a:ea typeface="標楷體" pitchFamily="65" charset="-120"/>
              </a:rPr>
              <a:t>即管理者從事蒐集、傳播和處理相關資訊的角色，說明如下：</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創新角色：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企業家</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entrepreneur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，管理者如董事長或總經理，需要決定啟動新計畫方案，以開創企業新局</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協議角色：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談判者</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negotiator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，管理者如主官或各級主管，需要在企業內部不同場合，代表全企業或各別單位，進行各項商務談判和協議行動</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資源分配角色：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資源分派者</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resource distributor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，管理者需要將各項人力、物力、設備資源，分派至部屬身上</a:t>
            </a:r>
            <a:r>
              <a:rPr lang="zh-TW" altLang="en-US"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485278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管理者角色</a:t>
            </a:r>
            <a:endParaRPr lang="zh-TW" altLang="en-US" sz="3600" dirty="0"/>
          </a:p>
        </p:txBody>
      </p:sp>
      <p:sp>
        <p:nvSpPr>
          <p:cNvPr id="3" name="內容版面配置區 2"/>
          <p:cNvSpPr>
            <a:spLocks noGrp="1"/>
          </p:cNvSpPr>
          <p:nvPr>
            <p:ph sz="quarter" idx="1"/>
          </p:nvPr>
        </p:nvSpPr>
        <p:spPr/>
        <p:txBody>
          <a:bodyPr/>
          <a:lstStyle/>
          <a:p>
            <a:r>
              <a:rPr lang="zh-TW" altLang="zh-TW" dirty="0">
                <a:solidFill>
                  <a:srgbClr val="003366"/>
                </a:solidFill>
                <a:latin typeface="標楷體" pitchFamily="65" charset="-120"/>
                <a:ea typeface="標楷體" pitchFamily="65" charset="-120"/>
              </a:rPr>
              <a:t>危機處理角色：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危機處理者</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disturbance handler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，管理者需要處理意料外的緊急事件或危機</a:t>
            </a:r>
            <a:r>
              <a:rPr lang="zh-TW" altLang="en-US" dirty="0">
                <a:latin typeface="標楷體" pitchFamily="65" charset="-120"/>
                <a:ea typeface="標楷體" pitchFamily="65" charset="-120"/>
              </a:rPr>
              <a:t>。</a:t>
            </a:r>
          </a:p>
          <a:p>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865506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normAutofit/>
          </a:bodyPr>
          <a:lstStyle/>
          <a:p>
            <a:pPr algn="ctr"/>
            <a:r>
              <a:rPr lang="zh-TW" altLang="en-US" sz="4800" dirty="0" smtClean="0">
                <a:latin typeface="標楷體" pitchFamily="65" charset="-120"/>
                <a:ea typeface="標楷體" pitchFamily="65" charset="-120"/>
              </a:rPr>
              <a:t>研究方法</a:t>
            </a:r>
            <a:endParaRPr lang="zh-TW" altLang="en-US" sz="4800" dirty="0">
              <a:latin typeface="標楷體" pitchFamily="65" charset="-120"/>
              <a:ea typeface="標楷體" pitchFamily="65" charset="-120"/>
            </a:endParaRPr>
          </a:p>
        </p:txBody>
      </p:sp>
      <p:sp>
        <p:nvSpPr>
          <p:cNvPr id="5" name="副標題 4"/>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1484784"/>
            <a:ext cx="4356544" cy="2715170"/>
          </a:xfrm>
          <a:prstGeom prst="rect">
            <a:avLst/>
          </a:prstGeom>
        </p:spPr>
      </p:pic>
    </p:spTree>
    <p:extLst>
      <p:ext uri="{BB962C8B-B14F-4D97-AF65-F5344CB8AC3E}">
        <p14:creationId xmlns:p14="http://schemas.microsoft.com/office/powerpoint/2010/main" val="1379724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研究方法</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pPr>
              <a:defRPr/>
            </a:pPr>
            <a:r>
              <a:rPr lang="zh-TW" altLang="zh-TW" dirty="0">
                <a:latin typeface="標楷體" pitchFamily="65" charset="-120"/>
                <a:ea typeface="標楷體" pitchFamily="65" charset="-120"/>
              </a:rPr>
              <a:t>敘說探究應是整合領導者、背景、情境以及研究者經驗詮釋與現場文本與受訪者互動的敘說，方能呈現有意義的理論。</a:t>
            </a:r>
            <a:endParaRPr lang="en-US" altLang="zh-TW" sz="2000" dirty="0">
              <a:latin typeface="標楷體" pitchFamily="65" charset="-120"/>
              <a:ea typeface="標楷體" pitchFamily="65" charset="-120"/>
            </a:endParaRPr>
          </a:p>
          <a:p>
            <a:pPr>
              <a:defRPr/>
            </a:pPr>
            <a:r>
              <a:rPr lang="en-US" altLang="zh-TW" sz="2000" dirty="0">
                <a:latin typeface="標楷體" pitchFamily="65" charset="-120"/>
                <a:ea typeface="標楷體" pitchFamily="65" charset="-120"/>
              </a:rPr>
              <a:t>Oliver </a:t>
            </a:r>
            <a:r>
              <a:rPr lang="zh-TW" altLang="zh-TW" sz="2000" dirty="0">
                <a:latin typeface="標楷體" pitchFamily="65" charset="-120"/>
                <a:ea typeface="標楷體" pitchFamily="65" charset="-120"/>
              </a:rPr>
              <a:t>係以戲劇的角度說明一個理想的敘說，包括角色、背景與情境等三部份</a:t>
            </a:r>
            <a:r>
              <a:rPr lang="zh-TW" altLang="zh-TW"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a:defRPr/>
            </a:pPr>
            <a:endParaRPr lang="en-US" altLang="zh-TW" sz="2000" dirty="0" smtClean="0">
              <a:latin typeface="標楷體" pitchFamily="65" charset="-120"/>
              <a:ea typeface="標楷體" pitchFamily="65" charset="-120"/>
            </a:endParaRPr>
          </a:p>
          <a:p>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1834081181"/>
              </p:ext>
            </p:extLst>
          </p:nvPr>
        </p:nvGraphicFramePr>
        <p:xfrm>
          <a:off x="1043608" y="3717032"/>
          <a:ext cx="7008440" cy="2468880"/>
        </p:xfrm>
        <a:graphic>
          <a:graphicData uri="http://schemas.openxmlformats.org/drawingml/2006/table">
            <a:tbl>
              <a:tblPr firstRow="1" bandRow="1">
                <a:tableStyleId>{5C22544A-7EE6-4342-B048-85BDC9FD1C3A}</a:tableStyleId>
              </a:tblPr>
              <a:tblGrid>
                <a:gridCol w="937853"/>
                <a:gridCol w="6070587"/>
              </a:tblGrid>
              <a:tr h="370840">
                <a:tc>
                  <a:txBody>
                    <a:bodyPr/>
                    <a:lstStyle/>
                    <a:p>
                      <a:r>
                        <a:rPr kumimoji="0" lang="zh-TW" altLang="zh-TW" sz="2400" b="1" kern="1200" dirty="0" smtClean="0">
                          <a:solidFill>
                            <a:schemeClr val="lt1"/>
                          </a:solidFill>
                          <a:latin typeface="+mj-ea"/>
                          <a:ea typeface="+mj-ea"/>
                          <a:cs typeface="+mn-cs"/>
                        </a:rPr>
                        <a:t>角色</a:t>
                      </a:r>
                      <a:endParaRPr lang="zh-TW" altLang="en-US" sz="2400" dirty="0">
                        <a:latin typeface="+mj-ea"/>
                        <a:ea typeface="+mj-ea"/>
                      </a:endParaRPr>
                    </a:p>
                  </a:txBody>
                  <a:tcPr/>
                </a:tc>
                <a:tc>
                  <a:txBody>
                    <a:bodyPr/>
                    <a:lstStyle/>
                    <a:p>
                      <a:r>
                        <a:rPr kumimoji="0" lang="zh-TW" altLang="zh-TW" sz="2400" b="1" kern="1200" dirty="0" smtClean="0">
                          <a:solidFill>
                            <a:schemeClr val="lt1"/>
                          </a:solidFill>
                          <a:latin typeface="+mj-ea"/>
                          <a:ea typeface="+mj-ea"/>
                          <a:cs typeface="+mn-cs"/>
                        </a:rPr>
                        <a:t>除了描繪</a:t>
                      </a:r>
                      <a:r>
                        <a:rPr kumimoji="0" lang="zh-TW" altLang="en-US" sz="2400" b="1" kern="1200" dirty="0" smtClean="0">
                          <a:solidFill>
                            <a:schemeClr val="lt1"/>
                          </a:solidFill>
                          <a:latin typeface="+mj-ea"/>
                          <a:ea typeface="+mj-ea"/>
                          <a:cs typeface="+mn-cs"/>
                        </a:rPr>
                        <a:t>明模工業</a:t>
                      </a:r>
                      <a:r>
                        <a:rPr kumimoji="0" lang="zh-TW" altLang="zh-TW" sz="2400" b="1" kern="1200" dirty="0" smtClean="0">
                          <a:solidFill>
                            <a:schemeClr val="lt1"/>
                          </a:solidFill>
                          <a:latin typeface="+mj-ea"/>
                          <a:ea typeface="+mj-ea"/>
                          <a:cs typeface="+mn-cs"/>
                        </a:rPr>
                        <a:t>設領導者外，也兼顧闡述領導者與</a:t>
                      </a:r>
                      <a:r>
                        <a:rPr kumimoji="0" lang="zh-TW" altLang="en-US" sz="2400" b="1" kern="1200" dirty="0" smtClean="0">
                          <a:solidFill>
                            <a:schemeClr val="lt1"/>
                          </a:solidFill>
                          <a:latin typeface="+mj-ea"/>
                          <a:ea typeface="+mj-ea"/>
                          <a:cs typeface="+mn-cs"/>
                        </a:rPr>
                        <a:t>明模工業</a:t>
                      </a:r>
                      <a:r>
                        <a:rPr kumimoji="0" lang="zh-TW" altLang="zh-TW" sz="2400" b="1" kern="1200" dirty="0" smtClean="0">
                          <a:solidFill>
                            <a:schemeClr val="lt1"/>
                          </a:solidFill>
                          <a:latin typeface="+mj-ea"/>
                          <a:ea typeface="+mj-ea"/>
                          <a:cs typeface="+mn-cs"/>
                        </a:rPr>
                        <a:t>成員的互動關係。</a:t>
                      </a:r>
                      <a:endParaRPr lang="zh-TW" altLang="en-US" sz="2400" dirty="0">
                        <a:latin typeface="+mj-ea"/>
                        <a:ea typeface="+mj-ea"/>
                      </a:endParaRPr>
                    </a:p>
                  </a:txBody>
                  <a:tcPr/>
                </a:tc>
              </a:tr>
              <a:tr h="370840">
                <a:tc>
                  <a:txBody>
                    <a:bodyPr/>
                    <a:lstStyle/>
                    <a:p>
                      <a:r>
                        <a:rPr kumimoji="0" lang="zh-TW" altLang="zh-TW" sz="2400" b="1" kern="1200" dirty="0" smtClean="0">
                          <a:solidFill>
                            <a:schemeClr val="dk1"/>
                          </a:solidFill>
                          <a:latin typeface="+mj-ea"/>
                          <a:ea typeface="+mj-ea"/>
                          <a:cs typeface="+mn-cs"/>
                        </a:rPr>
                        <a:t>背景</a:t>
                      </a:r>
                      <a:endParaRPr lang="zh-TW" altLang="en-US" sz="2400" dirty="0">
                        <a:latin typeface="+mj-ea"/>
                        <a:ea typeface="+mj-ea"/>
                      </a:endParaRPr>
                    </a:p>
                  </a:txBody>
                  <a:tcPr/>
                </a:tc>
                <a:tc>
                  <a:txBody>
                    <a:bodyPr/>
                    <a:lstStyle/>
                    <a:p>
                      <a:r>
                        <a:rPr kumimoji="0" lang="zh-TW" altLang="zh-TW" sz="2400" b="1" kern="1200" dirty="0" smtClean="0">
                          <a:solidFill>
                            <a:schemeClr val="dk1"/>
                          </a:solidFill>
                          <a:latin typeface="+mj-ea"/>
                          <a:ea typeface="+mj-ea"/>
                          <a:cs typeface="+mn-cs"/>
                        </a:rPr>
                        <a:t>敘說</a:t>
                      </a:r>
                      <a:r>
                        <a:rPr kumimoji="0" lang="zh-TW" altLang="en-US" sz="2400" b="1" kern="1200" dirty="0" smtClean="0">
                          <a:solidFill>
                            <a:schemeClr val="dk1"/>
                          </a:solidFill>
                          <a:latin typeface="+mj-ea"/>
                          <a:ea typeface="+mj-ea"/>
                          <a:cs typeface="+mn-cs"/>
                        </a:rPr>
                        <a:t>明模工業</a:t>
                      </a:r>
                      <a:r>
                        <a:rPr kumimoji="0" lang="zh-TW" altLang="zh-TW" sz="2400" b="1" kern="1200" dirty="0" smtClean="0">
                          <a:solidFill>
                            <a:schemeClr val="dk1"/>
                          </a:solidFill>
                          <a:latin typeface="+mj-ea"/>
                          <a:ea typeface="+mj-ea"/>
                          <a:cs typeface="+mn-cs"/>
                        </a:rPr>
                        <a:t>環境與領導者相關設施的地方，也說明時間範圍與組織文化互動的情境關係。</a:t>
                      </a:r>
                      <a:endParaRPr lang="zh-TW" altLang="en-US" sz="2400" dirty="0">
                        <a:latin typeface="+mj-ea"/>
                        <a:ea typeface="+mj-ea"/>
                      </a:endParaRPr>
                    </a:p>
                  </a:txBody>
                  <a:tcPr/>
                </a:tc>
              </a:tr>
              <a:tr h="370840">
                <a:tc>
                  <a:txBody>
                    <a:bodyPr/>
                    <a:lstStyle/>
                    <a:p>
                      <a:r>
                        <a:rPr kumimoji="0" lang="zh-TW" altLang="zh-TW" sz="2400" b="1" kern="1200" dirty="0" smtClean="0">
                          <a:solidFill>
                            <a:schemeClr val="dk1"/>
                          </a:solidFill>
                          <a:latin typeface="+mj-ea"/>
                          <a:ea typeface="+mj-ea"/>
                          <a:cs typeface="+mn-cs"/>
                        </a:rPr>
                        <a:t>情境</a:t>
                      </a:r>
                      <a:endParaRPr lang="zh-TW" altLang="en-US" sz="2400" dirty="0">
                        <a:latin typeface="+mj-ea"/>
                        <a:ea typeface="+mj-ea"/>
                      </a:endParaRPr>
                    </a:p>
                  </a:txBody>
                  <a:tcPr/>
                </a:tc>
                <a:tc>
                  <a:txBody>
                    <a:bodyPr/>
                    <a:lstStyle/>
                    <a:p>
                      <a:r>
                        <a:rPr kumimoji="0" lang="zh-TW" altLang="zh-TW" sz="2400" b="1" kern="1200" dirty="0" smtClean="0">
                          <a:solidFill>
                            <a:schemeClr val="dk1"/>
                          </a:solidFill>
                          <a:latin typeface="+mj-ea"/>
                          <a:ea typeface="+mj-ea"/>
                          <a:cs typeface="+mn-cs"/>
                        </a:rPr>
                        <a:t>敘說分析的核心工作，依照</a:t>
                      </a:r>
                      <a:r>
                        <a:rPr kumimoji="0" lang="zh-TW" altLang="en-US" sz="2400" b="1" kern="1200" dirty="0" smtClean="0">
                          <a:solidFill>
                            <a:schemeClr val="dk1"/>
                          </a:solidFill>
                          <a:latin typeface="+mj-ea"/>
                          <a:ea typeface="+mj-ea"/>
                          <a:cs typeface="+mn-cs"/>
                        </a:rPr>
                        <a:t>明模工業</a:t>
                      </a:r>
                      <a:r>
                        <a:rPr kumimoji="0" lang="zh-TW" altLang="zh-TW" sz="2400" b="1" kern="1200" dirty="0" smtClean="0">
                          <a:solidFill>
                            <a:schemeClr val="dk1"/>
                          </a:solidFill>
                          <a:latin typeface="+mj-ea"/>
                          <a:ea typeface="+mj-ea"/>
                          <a:cs typeface="+mn-cs"/>
                        </a:rPr>
                        <a:t>執行策略管理實務編纂與利害關係人間的故事。</a:t>
                      </a:r>
                      <a:endParaRPr lang="zh-TW" altLang="en-US" sz="2400" dirty="0">
                        <a:latin typeface="+mj-ea"/>
                        <a:ea typeface="+mj-ea"/>
                      </a:endParaRPr>
                    </a:p>
                  </a:txBody>
                  <a:tcPr/>
                </a:tc>
              </a:tr>
            </a:tbl>
          </a:graphicData>
        </a:graphic>
      </p:graphicFrame>
    </p:spTree>
    <p:extLst>
      <p:ext uri="{BB962C8B-B14F-4D97-AF65-F5344CB8AC3E}">
        <p14:creationId xmlns:p14="http://schemas.microsoft.com/office/powerpoint/2010/main" val="3387381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資料蒐集與研究設計</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zh-TW" dirty="0">
                <a:latin typeface="標楷體" pitchFamily="65" charset="-120"/>
                <a:ea typeface="標楷體" pitchFamily="65" charset="-120"/>
              </a:rPr>
              <a:t>本研究採用敘說探究法來闡述</a:t>
            </a:r>
            <a:r>
              <a:rPr lang="zh-TW" altLang="en-US" dirty="0">
                <a:latin typeface="標楷體" pitchFamily="65" charset="-120"/>
                <a:ea typeface="標楷體" pitchFamily="65" charset="-120"/>
              </a:rPr>
              <a:t>大毅蛋品</a:t>
            </a:r>
            <a:r>
              <a:rPr lang="zh-TW" altLang="zh-TW" dirty="0">
                <a:latin typeface="標楷體" pitchFamily="65" charset="-120"/>
                <a:ea typeface="標楷體" pitchFamily="65" charset="-120"/>
              </a:rPr>
              <a:t>的高階管理者的工作內容。</a:t>
            </a:r>
            <a:endParaRPr lang="en-US" altLang="zh-TW" dirty="0">
              <a:latin typeface="標楷體" pitchFamily="65" charset="-120"/>
              <a:ea typeface="標楷體" pitchFamily="65" charset="-120"/>
            </a:endParaRPr>
          </a:p>
          <a:p>
            <a:r>
              <a:rPr lang="zh-TW" altLang="zh-TW" dirty="0">
                <a:latin typeface="標楷體" pitchFamily="65" charset="-120"/>
                <a:ea typeface="標楷體" pitchFamily="65" charset="-120"/>
              </a:rPr>
              <a:t>資料來源包括</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lvl="1"/>
            <a:r>
              <a:rPr lang="en-US" altLang="zh-TW" sz="2400" dirty="0" smtClean="0">
                <a:latin typeface="標楷體" pitchFamily="65" charset="-120"/>
                <a:ea typeface="標楷體" pitchFamily="65" charset="-120"/>
              </a:rPr>
              <a:t>2016</a:t>
            </a:r>
            <a:r>
              <a:rPr lang="zh-TW" altLang="zh-TW"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5</a:t>
            </a:r>
            <a:r>
              <a:rPr lang="zh-TW" altLang="zh-TW"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4</a:t>
            </a:r>
            <a:r>
              <a:rPr lang="zh-TW" altLang="zh-TW" sz="2400" dirty="0" smtClean="0">
                <a:latin typeface="標楷體" pitchFamily="65" charset="-120"/>
                <a:ea typeface="標楷體" pitchFamily="65" charset="-120"/>
              </a:rPr>
              <a:t>日</a:t>
            </a:r>
            <a:r>
              <a:rPr lang="zh-TW" altLang="en-US" sz="2400" dirty="0" smtClean="0">
                <a:latin typeface="標楷體" pitchFamily="65" charset="-120"/>
                <a:ea typeface="標楷體" pitchFamily="65" charset="-120"/>
              </a:rPr>
              <a:t>施經理</a:t>
            </a:r>
            <a:r>
              <a:rPr lang="zh-TW" altLang="zh-TW" sz="2400" dirty="0">
                <a:latin typeface="標楷體" pitchFamily="65" charset="-120"/>
                <a:ea typeface="標楷體" pitchFamily="65" charset="-120"/>
              </a:rPr>
              <a:t>半結構式的訪談</a:t>
            </a:r>
            <a:endParaRPr lang="en-US" altLang="zh-TW" sz="2400" dirty="0">
              <a:latin typeface="標楷體" pitchFamily="65" charset="-120"/>
              <a:ea typeface="標楷體" pitchFamily="65" charset="-120"/>
            </a:endParaRPr>
          </a:p>
          <a:p>
            <a:r>
              <a:rPr lang="zh-TW" altLang="zh-TW" dirty="0">
                <a:latin typeface="標楷體" pitchFamily="65" charset="-120"/>
                <a:ea typeface="標楷體" pitchFamily="65" charset="-120"/>
              </a:rPr>
              <a:t>藉由以上方法取得多元資料後，以檢視、分類、列表等方式重組證據</a:t>
            </a:r>
            <a:r>
              <a:rPr lang="en-US" altLang="zh-TW" dirty="0">
                <a:latin typeface="標楷體" pitchFamily="65" charset="-120"/>
                <a:ea typeface="標楷體" pitchFamily="65" charset="-120"/>
              </a:rPr>
              <a:t> </a:t>
            </a:r>
            <a:r>
              <a:rPr lang="zh-TW" altLang="zh-TW"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31246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normAutofit/>
          </a:bodyPr>
          <a:lstStyle/>
          <a:p>
            <a:pPr algn="ctr"/>
            <a:r>
              <a:rPr lang="zh-TW" altLang="en-US" sz="4800" b="0" dirty="0" smtClean="0">
                <a:latin typeface="標楷體" pitchFamily="65" charset="-120"/>
                <a:ea typeface="標楷體" pitchFamily="65" charset="-120"/>
              </a:rPr>
              <a:t>個案分析</a:t>
            </a:r>
            <a:endParaRPr lang="zh-TW" altLang="en-US" sz="4800" b="0" dirty="0">
              <a:latin typeface="標楷體" pitchFamily="65" charset="-120"/>
              <a:ea typeface="標楷體" pitchFamily="65" charset="-120"/>
            </a:endParaRPr>
          </a:p>
        </p:txBody>
      </p:sp>
      <p:sp>
        <p:nvSpPr>
          <p:cNvPr id="5" name="副標題 4"/>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2312" y="1556792"/>
            <a:ext cx="4123114" cy="2743745"/>
          </a:xfrm>
          <a:prstGeom prst="rect">
            <a:avLst/>
          </a:prstGeom>
        </p:spPr>
      </p:pic>
    </p:spTree>
    <p:extLst>
      <p:ext uri="{BB962C8B-B14F-4D97-AF65-F5344CB8AC3E}">
        <p14:creationId xmlns:p14="http://schemas.microsoft.com/office/powerpoint/2010/main" val="1031467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anose="03000509000000000000" pitchFamily="65" charset="-120"/>
                <a:ea typeface="標楷體" panose="03000509000000000000" pitchFamily="65" charset="-120"/>
              </a:rPr>
              <a:t>公司簡介</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sz="quarter" idx="1"/>
          </p:nvPr>
        </p:nvSpPr>
        <p:spPr/>
        <p:txBody>
          <a:bodyPr/>
          <a:lstStyle/>
          <a:p>
            <a:r>
              <a:rPr lang="zh-TW" altLang="en-US" dirty="0" smtClean="0">
                <a:latin typeface="標楷體" panose="03000509000000000000" pitchFamily="65" charset="-120"/>
                <a:ea typeface="標楷體" panose="03000509000000000000" pitchFamily="65" charset="-120"/>
              </a:rPr>
              <a:t>公司名稱：</a:t>
            </a:r>
            <a:r>
              <a:rPr lang="zh-TW" altLang="en-US" dirty="0">
                <a:latin typeface="標楷體" panose="03000509000000000000" pitchFamily="65" charset="-120"/>
                <a:ea typeface="標楷體" panose="03000509000000000000" pitchFamily="65" charset="-120"/>
              </a:rPr>
              <a:t>明模工業股份有限公司 </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公司</a:t>
            </a:r>
            <a:r>
              <a:rPr lang="zh-TW" altLang="en-US" dirty="0" smtClean="0">
                <a:latin typeface="標楷體" panose="03000509000000000000" pitchFamily="65" charset="-120"/>
                <a:ea typeface="標楷體" panose="03000509000000000000" pitchFamily="65" charset="-120"/>
              </a:rPr>
              <a:t>地址：</a:t>
            </a:r>
            <a:r>
              <a:rPr lang="zh-TW" altLang="en-US" dirty="0">
                <a:latin typeface="標楷體" panose="03000509000000000000" pitchFamily="65" charset="-120"/>
                <a:ea typeface="標楷體" panose="03000509000000000000" pitchFamily="65" charset="-120"/>
              </a:rPr>
              <a:t>臺南市永康區鹽行里鹽和街</a:t>
            </a:r>
            <a:r>
              <a:rPr lang="en-US" altLang="zh-TW" dirty="0" smtClean="0">
                <a:latin typeface="標楷體" panose="03000509000000000000" pitchFamily="65" charset="-120"/>
                <a:ea typeface="標楷體" panose="03000509000000000000" pitchFamily="65" charset="-120"/>
              </a:rPr>
              <a:t>233</a:t>
            </a:r>
            <a:r>
              <a:rPr lang="zh-TW" altLang="en-US" dirty="0" smtClean="0">
                <a:latin typeface="標楷體" panose="03000509000000000000" pitchFamily="65" charset="-120"/>
                <a:ea typeface="標楷體" panose="03000509000000000000" pitchFamily="65" charset="-120"/>
              </a:rPr>
              <a:t>號</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設立日期：</a:t>
            </a:r>
            <a:r>
              <a:rPr lang="en-US" altLang="zh-TW" dirty="0" smtClean="0">
                <a:latin typeface="標楷體" panose="03000509000000000000" pitchFamily="65" charset="-120"/>
                <a:ea typeface="標楷體" panose="03000509000000000000" pitchFamily="65" charset="-120"/>
              </a:rPr>
              <a:t>1973</a:t>
            </a:r>
            <a:r>
              <a:rPr lang="zh-TW" altLang="en-US" dirty="0" smtClean="0">
                <a:latin typeface="標楷體" panose="03000509000000000000" pitchFamily="65" charset="-120"/>
                <a:ea typeface="標楷體" panose="03000509000000000000" pitchFamily="65" charset="-120"/>
              </a:rPr>
              <a:t>年</a:t>
            </a: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月</a:t>
            </a:r>
            <a:r>
              <a:rPr lang="en-US" altLang="zh-TW" dirty="0" smtClean="0">
                <a:latin typeface="標楷體" panose="03000509000000000000" pitchFamily="65" charset="-120"/>
                <a:ea typeface="標楷體" panose="03000509000000000000" pitchFamily="65" charset="-120"/>
              </a:rPr>
              <a:t>6</a:t>
            </a:r>
            <a:r>
              <a:rPr lang="zh-TW" altLang="en-US" dirty="0" smtClean="0">
                <a:latin typeface="標楷體" panose="03000509000000000000" pitchFamily="65" charset="-120"/>
                <a:ea typeface="標楷體" panose="03000509000000000000" pitchFamily="65" charset="-120"/>
              </a:rPr>
              <a:t>日</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資本額：六千萬</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代表人：李雅雯</a:t>
            </a:r>
            <a:endParaRPr lang="en-US" altLang="zh-TW" dirty="0" smtClean="0">
              <a:latin typeface="標楷體" panose="03000509000000000000" pitchFamily="65" charset="-120"/>
              <a:ea typeface="標楷體" panose="03000509000000000000" pitchFamily="65" charset="-120"/>
            </a:endParaRPr>
          </a:p>
          <a:p>
            <a:endParaRPr lang="en-US" altLang="zh-TW" dirty="0" smtClean="0"/>
          </a:p>
          <a:p>
            <a:pPr marL="0" indent="0" algn="ctr">
              <a:buNone/>
            </a:pPr>
            <a:r>
              <a:rPr lang="zh-TW" altLang="en-US" dirty="0">
                <a:latin typeface="標楷體" panose="03000509000000000000" pitchFamily="65" charset="-120"/>
                <a:ea typeface="標楷體" panose="03000509000000000000" pitchFamily="65" charset="-120"/>
              </a:rPr>
              <a:t>技術領先，堅持品質，完善服務</a:t>
            </a:r>
            <a:endParaRPr lang="en-US" altLang="zh-TW" dirty="0" smtClean="0">
              <a:latin typeface="標楷體" panose="03000509000000000000" pitchFamily="65" charset="-120"/>
              <a:ea typeface="標楷體" panose="03000509000000000000" pitchFamily="65" charset="-120"/>
            </a:endParaRPr>
          </a:p>
          <a:p>
            <a:endParaRPr lang="en-US" altLang="zh-TW" dirty="0" smtClean="0"/>
          </a:p>
          <a:p>
            <a:endParaRPr lang="zh-TW" altLang="en-US" dirty="0"/>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4776547"/>
            <a:ext cx="4768625" cy="1532773"/>
          </a:xfrm>
          <a:prstGeom prst="rect">
            <a:avLst/>
          </a:prstGeom>
        </p:spPr>
      </p:pic>
    </p:spTree>
    <p:extLst>
      <p:ext uri="{BB962C8B-B14F-4D97-AF65-F5344CB8AC3E}">
        <p14:creationId xmlns:p14="http://schemas.microsoft.com/office/powerpoint/2010/main" val="796266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anose="03000509000000000000" pitchFamily="65" charset="-120"/>
                <a:ea typeface="標楷體" panose="03000509000000000000" pitchFamily="65" charset="-120"/>
              </a:rPr>
              <a:t>公司產品</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sz="quarter" idx="1"/>
          </p:nvPr>
        </p:nvSpPr>
        <p:spPr>
          <a:xfrm>
            <a:off x="457200" y="1600200"/>
            <a:ext cx="7787208" cy="4873752"/>
          </a:xfrm>
        </p:spPr>
        <p:txBody>
          <a:bodyPr/>
          <a:lstStyle/>
          <a:p>
            <a:pPr marL="0" indent="0" algn="ctr">
              <a:buNone/>
            </a:pPr>
            <a:r>
              <a:rPr lang="zh-TW" altLang="en-US" dirty="0" smtClean="0">
                <a:latin typeface="標楷體" panose="03000509000000000000" pitchFamily="65" charset="-120"/>
                <a:ea typeface="標楷體" panose="03000509000000000000" pitchFamily="65" charset="-120"/>
              </a:rPr>
              <a:t>塑膠</a:t>
            </a:r>
            <a:r>
              <a:rPr lang="zh-TW" altLang="en-US" dirty="0">
                <a:latin typeface="標楷體" panose="03000509000000000000" pitchFamily="65" charset="-120"/>
                <a:ea typeface="標楷體" panose="03000509000000000000" pitchFamily="65" charset="-120"/>
              </a:rPr>
              <a:t>射出成型模具</a:t>
            </a:r>
            <a:endParaRPr lang="en-US" altLang="zh-TW" dirty="0" smtClean="0">
              <a:latin typeface="標楷體" panose="03000509000000000000" pitchFamily="65" charset="-120"/>
              <a:ea typeface="標楷體" panose="03000509000000000000" pitchFamily="65" charset="-120"/>
            </a:endParaRPr>
          </a:p>
          <a:p>
            <a:pPr marL="0" indent="0">
              <a:buNone/>
            </a:pPr>
            <a:endParaRPr lang="en-US" altLang="zh-TW" dirty="0" smtClean="0"/>
          </a:p>
          <a:p>
            <a:endParaRPr lang="en-US" altLang="zh-TW" dirty="0" smtClean="0"/>
          </a:p>
          <a:p>
            <a:endParaRPr lang="en-US" altLang="zh-TW" dirty="0"/>
          </a:p>
          <a:p>
            <a:endParaRPr lang="en-US" altLang="zh-TW" dirty="0" smtClean="0"/>
          </a:p>
          <a:p>
            <a:endParaRPr lang="en-US" altLang="zh-TW" dirty="0"/>
          </a:p>
          <a:p>
            <a:endParaRPr lang="en-US" altLang="zh-TW" dirty="0" smtClean="0"/>
          </a:p>
          <a:p>
            <a:pPr marL="0" indent="0">
              <a:buNone/>
            </a:pPr>
            <a:r>
              <a:rPr lang="zh-TW" altLang="en-US" dirty="0" smtClean="0"/>
              <a:t>   汽機車塑膠零件        工業用棧板                工業用容器</a:t>
            </a:r>
            <a:endParaRPr lang="zh-TW" altLang="en-US" dirty="0"/>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2793962"/>
            <a:ext cx="2028597" cy="1692000"/>
          </a:xfrm>
          <a:prstGeom prst="rect">
            <a:avLst/>
          </a:prstGeo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3284984"/>
            <a:ext cx="2520000" cy="987840"/>
          </a:xfrm>
          <a:prstGeom prst="rect">
            <a:avLst/>
          </a:prstGeom>
        </p:spPr>
      </p:pic>
      <p:pic>
        <p:nvPicPr>
          <p:cNvPr id="6" name="圖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0152" y="2934354"/>
            <a:ext cx="2540000" cy="1689100"/>
          </a:xfrm>
          <a:prstGeom prst="rect">
            <a:avLst/>
          </a:prstGeom>
        </p:spPr>
      </p:pic>
    </p:spTree>
    <p:extLst>
      <p:ext uri="{BB962C8B-B14F-4D97-AF65-F5344CB8AC3E}">
        <p14:creationId xmlns:p14="http://schemas.microsoft.com/office/powerpoint/2010/main" val="637862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主要客戶</a:t>
            </a:r>
            <a:endParaRPr lang="zh-TW" altLang="en-US" sz="3600" dirty="0">
              <a:latin typeface="標楷體" pitchFamily="65" charset="-120"/>
              <a:ea typeface="標楷體" pitchFamily="65" charset="-120"/>
            </a:endParaRPr>
          </a:p>
        </p:txBody>
      </p:sp>
      <p:sp>
        <p:nvSpPr>
          <p:cNvPr id="5" name="內容版面配置區 4"/>
          <p:cNvSpPr>
            <a:spLocks noGrp="1"/>
          </p:cNvSpPr>
          <p:nvPr>
            <p:ph sz="quarter" idx="2"/>
          </p:nvPr>
        </p:nvSpPr>
        <p:spPr/>
        <p:txBody>
          <a:bodyPr/>
          <a:lstStyle/>
          <a:p>
            <a:r>
              <a:rPr lang="zh-TW" altLang="en-US" dirty="0">
                <a:latin typeface="標楷體" pitchFamily="65" charset="-120"/>
                <a:ea typeface="標楷體" pitchFamily="65" charset="-120"/>
              </a:rPr>
              <a:t>豐田</a:t>
            </a:r>
            <a:r>
              <a:rPr lang="en-US" altLang="zh-TW" dirty="0">
                <a:latin typeface="標楷體" pitchFamily="65" charset="-120"/>
                <a:ea typeface="標楷體" pitchFamily="65" charset="-120"/>
              </a:rPr>
              <a:t>(Toyota</a:t>
            </a:r>
            <a:r>
              <a:rPr lang="en-US" altLang="zh-TW" dirty="0" smtClean="0">
                <a:latin typeface="標楷體" pitchFamily="65" charset="-120"/>
                <a:ea typeface="標楷體" pitchFamily="65" charset="-120"/>
              </a:rPr>
              <a:t>)</a:t>
            </a:r>
          </a:p>
          <a:p>
            <a:r>
              <a:rPr lang="zh-TW" altLang="en-US" dirty="0">
                <a:latin typeface="標楷體" pitchFamily="65" charset="-120"/>
                <a:ea typeface="標楷體" pitchFamily="65" charset="-120"/>
              </a:rPr>
              <a:t>山葉</a:t>
            </a:r>
            <a:r>
              <a:rPr lang="en-US" altLang="zh-TW" dirty="0">
                <a:latin typeface="標楷體" pitchFamily="65" charset="-120"/>
                <a:ea typeface="標楷體" pitchFamily="65" charset="-120"/>
              </a:rPr>
              <a:t>(Yamaha),</a:t>
            </a:r>
            <a:r>
              <a:rPr lang="zh-TW" altLang="en-US" dirty="0">
                <a:latin typeface="標楷體" pitchFamily="65" charset="-120"/>
                <a:ea typeface="標楷體" pitchFamily="65" charset="-120"/>
              </a:rPr>
              <a:t>偉士伯</a:t>
            </a:r>
            <a:r>
              <a:rPr lang="en-US" altLang="zh-TW" dirty="0">
                <a:latin typeface="標楷體" pitchFamily="65" charset="-120"/>
                <a:ea typeface="標楷體" pitchFamily="65" charset="-120"/>
              </a:rPr>
              <a:t>(Vespa</a:t>
            </a:r>
            <a:r>
              <a:rPr lang="en-US" altLang="zh-TW" dirty="0" smtClean="0">
                <a:latin typeface="標楷體" pitchFamily="65" charset="-120"/>
                <a:ea typeface="標楷體" pitchFamily="65" charset="-120"/>
              </a:rPr>
              <a:t>)</a:t>
            </a:r>
          </a:p>
          <a:p>
            <a:r>
              <a:rPr lang="zh-TW" altLang="en-US" dirty="0">
                <a:latin typeface="標楷體" pitchFamily="65" charset="-120"/>
                <a:ea typeface="標楷體" pitchFamily="65" charset="-120"/>
              </a:rPr>
              <a:t>日產</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三菱 </a:t>
            </a:r>
            <a:r>
              <a:rPr lang="en-US" altLang="zh-TW" dirty="0">
                <a:latin typeface="標楷體" pitchFamily="65" charset="-120"/>
                <a:ea typeface="標楷體" pitchFamily="65" charset="-120"/>
              </a:rPr>
              <a:t>(Nissan, Mitsubishi</a:t>
            </a:r>
            <a:r>
              <a:rPr lang="en-US" altLang="zh-TW" dirty="0" smtClean="0">
                <a:latin typeface="標楷體" pitchFamily="65" charset="-120"/>
                <a:ea typeface="標楷體" pitchFamily="65" charset="-120"/>
              </a:rPr>
              <a:t>)</a:t>
            </a:r>
          </a:p>
          <a:p>
            <a:r>
              <a:rPr lang="zh-TW" altLang="en-US" dirty="0">
                <a:latin typeface="標楷體" pitchFamily="65" charset="-120"/>
                <a:ea typeface="標楷體" pitchFamily="65" charset="-120"/>
              </a:rPr>
              <a:t>寶馬</a:t>
            </a:r>
            <a:r>
              <a:rPr lang="en-US" altLang="zh-TW" dirty="0">
                <a:latin typeface="標楷體" pitchFamily="65" charset="-120"/>
                <a:ea typeface="標楷體" pitchFamily="65" charset="-120"/>
              </a:rPr>
              <a:t>BMW, </a:t>
            </a:r>
            <a:r>
              <a:rPr lang="zh-TW" altLang="en-US" dirty="0">
                <a:latin typeface="標楷體" pitchFamily="65" charset="-120"/>
                <a:ea typeface="標楷體" pitchFamily="65" charset="-120"/>
              </a:rPr>
              <a:t>福斯</a:t>
            </a:r>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Volks</a:t>
            </a:r>
            <a:r>
              <a:rPr lang="en-US" altLang="zh-TW" dirty="0">
                <a:latin typeface="標楷體" pitchFamily="65" charset="-120"/>
                <a:ea typeface="標楷體" pitchFamily="65" charset="-120"/>
              </a:rPr>
              <a:t> </a:t>
            </a:r>
            <a:r>
              <a:rPr lang="en-US" altLang="zh-TW" dirty="0" err="1">
                <a:latin typeface="標楷體" pitchFamily="65" charset="-120"/>
                <a:ea typeface="標楷體" pitchFamily="65" charset="-120"/>
              </a:rPr>
              <a:t>Wagen</a:t>
            </a:r>
            <a:r>
              <a:rPr lang="en-US" altLang="zh-TW" dirty="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7" name="內容版面配置區 6"/>
          <p:cNvSpPr>
            <a:spLocks noGrp="1"/>
          </p:cNvSpPr>
          <p:nvPr>
            <p:ph sz="quarter" idx="4"/>
          </p:nvPr>
        </p:nvSpPr>
        <p:spPr/>
        <p:txBody>
          <a:bodyPr/>
          <a:lstStyle/>
          <a:p>
            <a:r>
              <a:rPr lang="en-US" altLang="zh-TW" dirty="0">
                <a:latin typeface="標楷體" pitchFamily="65" charset="-120"/>
                <a:ea typeface="標楷體" pitchFamily="65" charset="-120"/>
              </a:rPr>
              <a:t>ALLIBERT CONTICO (</a:t>
            </a:r>
            <a:r>
              <a:rPr lang="zh-TW" altLang="en-US" dirty="0">
                <a:latin typeface="標楷體" pitchFamily="65" charset="-120"/>
                <a:ea typeface="標楷體" pitchFamily="65" charset="-120"/>
              </a:rPr>
              <a:t>容器</a:t>
            </a:r>
            <a:r>
              <a:rPr lang="en-US" altLang="zh-TW" dirty="0">
                <a:latin typeface="標楷體" pitchFamily="65" charset="-120"/>
                <a:ea typeface="標楷體" pitchFamily="65" charset="-120"/>
              </a:rPr>
              <a:t>) </a:t>
            </a:r>
            <a:endParaRPr lang="en-US" altLang="zh-TW" dirty="0" smtClean="0">
              <a:latin typeface="標楷體" pitchFamily="65" charset="-120"/>
              <a:ea typeface="標楷體" pitchFamily="65" charset="-120"/>
            </a:endParaRPr>
          </a:p>
          <a:p>
            <a:r>
              <a:rPr lang="en-US" altLang="zh-TW" dirty="0">
                <a:latin typeface="標楷體" pitchFamily="65" charset="-120"/>
                <a:ea typeface="標楷體" pitchFamily="65" charset="-120"/>
              </a:rPr>
              <a:t>RUBBERMAID ( </a:t>
            </a:r>
            <a:r>
              <a:rPr lang="zh-TW" altLang="en-US" dirty="0">
                <a:latin typeface="標楷體" pitchFamily="65" charset="-120"/>
                <a:ea typeface="標楷體" pitchFamily="65" charset="-120"/>
              </a:rPr>
              <a:t>辦公</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家庭產品</a:t>
            </a:r>
            <a:r>
              <a:rPr lang="en-US" altLang="zh-TW" dirty="0">
                <a:latin typeface="標楷體" pitchFamily="65" charset="-120"/>
                <a:ea typeface="標楷體" pitchFamily="65" charset="-120"/>
              </a:rPr>
              <a:t>) </a:t>
            </a:r>
            <a:endParaRPr lang="en-US" altLang="zh-TW" dirty="0" smtClean="0">
              <a:latin typeface="標楷體" pitchFamily="65" charset="-120"/>
              <a:ea typeface="標楷體" pitchFamily="65" charset="-120"/>
            </a:endParaRPr>
          </a:p>
          <a:p>
            <a:r>
              <a:rPr lang="en-US" altLang="zh-TW" dirty="0">
                <a:latin typeface="標楷體" pitchFamily="65" charset="-120"/>
                <a:ea typeface="標楷體" pitchFamily="65" charset="-120"/>
              </a:rPr>
              <a:t>SOMMER ALLIBERT( </a:t>
            </a:r>
            <a:r>
              <a:rPr lang="zh-TW" altLang="en-US" dirty="0">
                <a:latin typeface="標楷體" pitchFamily="65" charset="-120"/>
                <a:ea typeface="標楷體" pitchFamily="65" charset="-120"/>
              </a:rPr>
              <a:t>容器</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棧板 </a:t>
            </a:r>
            <a:r>
              <a:rPr lang="en-US" altLang="zh-TW" dirty="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4" name="文字版面配置區 3"/>
          <p:cNvSpPr>
            <a:spLocks noGrp="1"/>
          </p:cNvSpPr>
          <p:nvPr>
            <p:ph type="body" sz="quarter" idx="1"/>
          </p:nvPr>
        </p:nvSpPr>
        <p:spPr/>
        <p:txBody>
          <a:bodyPr/>
          <a:lstStyle/>
          <a:p>
            <a:pPr algn="ctr"/>
            <a:r>
              <a:rPr lang="zh-TW" altLang="en-US" b="0" dirty="0">
                <a:latin typeface="標楷體" pitchFamily="65" charset="-120"/>
                <a:ea typeface="標楷體" pitchFamily="65" charset="-120"/>
              </a:rPr>
              <a:t>汽機車產品</a:t>
            </a:r>
            <a:endParaRPr lang="zh-TW" altLang="en-US" dirty="0">
              <a:latin typeface="標楷體" pitchFamily="65" charset="-120"/>
              <a:ea typeface="標楷體" pitchFamily="65" charset="-120"/>
            </a:endParaRPr>
          </a:p>
        </p:txBody>
      </p:sp>
      <p:sp>
        <p:nvSpPr>
          <p:cNvPr id="6" name="文字版面配置區 5"/>
          <p:cNvSpPr>
            <a:spLocks noGrp="1"/>
          </p:cNvSpPr>
          <p:nvPr>
            <p:ph type="body" sz="quarter" idx="3"/>
          </p:nvPr>
        </p:nvSpPr>
        <p:spPr/>
        <p:txBody>
          <a:bodyPr/>
          <a:lstStyle/>
          <a:p>
            <a:pPr algn="ctr"/>
            <a:r>
              <a:rPr lang="zh-TW" altLang="en-US" b="0" dirty="0">
                <a:latin typeface="標楷體" pitchFamily="65" charset="-120"/>
                <a:ea typeface="標楷體" pitchFamily="65" charset="-120"/>
              </a:rPr>
              <a:t>商業產品 </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0637925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anose="03000509000000000000" pitchFamily="65" charset="-120"/>
                <a:ea typeface="標楷體" panose="03000509000000000000" pitchFamily="65" charset="-120"/>
              </a:rPr>
              <a:t>訪談</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sz="quarter" idx="1"/>
          </p:nvPr>
        </p:nvSpPr>
        <p:spPr>
          <a:xfrm>
            <a:off x="457200" y="1600200"/>
            <a:ext cx="4114800" cy="4873752"/>
          </a:xfrm>
        </p:spPr>
        <p:txBody>
          <a:bodyPr/>
          <a:lstStyle/>
          <a:p>
            <a:r>
              <a:rPr lang="zh-TW" altLang="en-US" dirty="0" smtClean="0">
                <a:latin typeface="標楷體" panose="03000509000000000000" pitchFamily="65" charset="-120"/>
                <a:ea typeface="標楷體" panose="03000509000000000000" pitchFamily="65" charset="-120"/>
              </a:rPr>
              <a:t>時間：</a:t>
            </a:r>
            <a:r>
              <a:rPr lang="zh-TW" altLang="en-US" dirty="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2016/5/4 </a:t>
            </a:r>
            <a:r>
              <a:rPr lang="zh-TW" altLang="en-US" dirty="0">
                <a:latin typeface="標楷體" panose="03000509000000000000" pitchFamily="65" charset="-120"/>
                <a:ea typeface="標楷體" panose="03000509000000000000" pitchFamily="65" charset="-120"/>
              </a:rPr>
              <a:t>下午</a:t>
            </a:r>
            <a:r>
              <a:rPr lang="en-US" altLang="zh-TW" dirty="0">
                <a:latin typeface="標楷體" panose="03000509000000000000" pitchFamily="65" charset="-120"/>
                <a:ea typeface="標楷體" panose="03000509000000000000" pitchFamily="65" charset="-120"/>
              </a:rPr>
              <a:t>3:30~4:00</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地點：</a:t>
            </a:r>
            <a:r>
              <a:rPr lang="zh-TW" altLang="en-US" dirty="0" smtClean="0">
                <a:latin typeface="標楷體" panose="03000509000000000000" pitchFamily="65" charset="-120"/>
                <a:ea typeface="標楷體" panose="03000509000000000000" pitchFamily="65" charset="-120"/>
              </a:rPr>
              <a:t>總經理辦公室</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人物：明模總經理</a:t>
            </a:r>
            <a:r>
              <a:rPr lang="en-US" altLang="zh-TW" dirty="0" smtClean="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施富仁</a:t>
            </a: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016" y="1844824"/>
            <a:ext cx="3327834" cy="4437112"/>
          </a:xfrm>
          <a:prstGeom prst="rect">
            <a:avLst/>
          </a:prstGeom>
        </p:spPr>
      </p:pic>
    </p:spTree>
    <p:extLst>
      <p:ext uri="{BB962C8B-B14F-4D97-AF65-F5344CB8AC3E}">
        <p14:creationId xmlns:p14="http://schemas.microsoft.com/office/powerpoint/2010/main" val="2718094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目錄</a:t>
            </a:r>
            <a:endParaRPr lang="zh-TW" altLang="en-US" sz="3600" dirty="0">
              <a:latin typeface="標楷體" pitchFamily="65" charset="-120"/>
              <a:ea typeface="標楷體" pitchFamily="65" charset="-120"/>
            </a:endParaRPr>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val="2515255522"/>
              </p:ext>
            </p:extLst>
          </p:nvPr>
        </p:nvGraphicFramePr>
        <p:xfrm>
          <a:off x="2267744" y="1556792"/>
          <a:ext cx="453650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3671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anose="03000509000000000000" pitchFamily="65" charset="-120"/>
                <a:ea typeface="標楷體" panose="03000509000000000000" pitchFamily="65" charset="-120"/>
              </a:rPr>
              <a:t>訪談逐字稿</a:t>
            </a:r>
            <a:endParaRPr lang="zh-TW" altLang="en-US" sz="3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sz="quarter" idx="1"/>
          </p:nvPr>
        </p:nvSpPr>
        <p:spPr/>
        <p:txBody>
          <a:bodyPr>
            <a:normAutofit/>
          </a:bodyPr>
          <a:lstStyle/>
          <a:p>
            <a:pPr marL="0" indent="0">
              <a:buNone/>
            </a:pPr>
            <a:r>
              <a:rPr lang="en-US" altLang="zh-TW" b="1" dirty="0" smtClean="0">
                <a:solidFill>
                  <a:srgbClr val="0070C0"/>
                </a:solidFill>
                <a:latin typeface="標楷體" pitchFamily="65" charset="-120"/>
                <a:ea typeface="標楷體" pitchFamily="65" charset="-120"/>
              </a:rPr>
              <a:t>Q1</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管理階層一天的工作大概是做</a:t>
            </a:r>
            <a:r>
              <a:rPr lang="zh-TW" altLang="zh-TW" b="1" dirty="0" smtClean="0">
                <a:solidFill>
                  <a:srgbClr val="0070C0"/>
                </a:solidFill>
                <a:latin typeface="標楷體" pitchFamily="65" charset="-120"/>
                <a:ea typeface="標楷體" pitchFamily="65" charset="-120"/>
              </a:rPr>
              <a:t>麼</a:t>
            </a:r>
            <a:r>
              <a:rPr lang="en-US" altLang="zh-TW" b="1" dirty="0" smtClean="0">
                <a:solidFill>
                  <a:srgbClr val="0070C0"/>
                </a:solidFill>
                <a:latin typeface="標楷體" pitchFamily="65" charset="-120"/>
                <a:ea typeface="標楷體" pitchFamily="65" charset="-120"/>
              </a:rPr>
              <a:t>?</a:t>
            </a:r>
          </a:p>
          <a:p>
            <a:pPr marL="0" indent="0">
              <a:buNone/>
            </a:pPr>
            <a:r>
              <a:rPr lang="zh-TW" altLang="zh-TW" sz="2000" dirty="0">
                <a:latin typeface="標楷體" pitchFamily="65" charset="-120"/>
                <a:ea typeface="標楷體" pitchFamily="65" charset="-120"/>
              </a:rPr>
              <a:t>簡單來說，早上會先開會</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例如</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生產會議、業務會議</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、要與工作現場的人員做協調、客戶來訪接待客戶，有時候還會處理員工的問題，還有公司裡面一些設備的添購，人員的任用等等，但大部分的時間大概都是做這些工作也不見的每天的工作內容都一樣</a:t>
            </a:r>
            <a:r>
              <a:rPr lang="zh-TW" altLang="zh-TW"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0" indent="0">
              <a:buNone/>
            </a:pPr>
            <a:endParaRPr lang="en-US" altLang="zh-TW" sz="1900" dirty="0" smtClean="0">
              <a:latin typeface="標楷體" pitchFamily="65" charset="-120"/>
              <a:ea typeface="標楷體" pitchFamily="65" charset="-120"/>
            </a:endParaRPr>
          </a:p>
          <a:p>
            <a:pPr marL="0" indent="0">
              <a:buNone/>
            </a:pPr>
            <a:r>
              <a:rPr lang="en-US" altLang="zh-TW" b="1" dirty="0" smtClean="0">
                <a:solidFill>
                  <a:srgbClr val="0070C0"/>
                </a:solidFill>
                <a:latin typeface="標楷體" pitchFamily="65" charset="-120"/>
                <a:ea typeface="標楷體" pitchFamily="65" charset="-120"/>
              </a:rPr>
              <a:t>Q2</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遇到公司有緊急的突發狀況該如何去應對</a:t>
            </a:r>
            <a:r>
              <a:rPr lang="en-US" altLang="zh-TW" b="1" dirty="0" smtClean="0">
                <a:solidFill>
                  <a:srgbClr val="0070C0"/>
                </a:solidFill>
                <a:latin typeface="標楷體" pitchFamily="65" charset="-120"/>
                <a:ea typeface="標楷體" pitchFamily="65" charset="-120"/>
              </a:rPr>
              <a:t>?</a:t>
            </a:r>
          </a:p>
          <a:p>
            <a:pPr marL="0" indent="0">
              <a:buNone/>
            </a:pPr>
            <a:r>
              <a:rPr lang="zh-TW" altLang="zh-TW" sz="2000" dirty="0">
                <a:latin typeface="標楷體" pitchFamily="65" charset="-120"/>
                <a:ea typeface="標楷體" pitchFamily="65" charset="-120"/>
              </a:rPr>
              <a:t>一般像我們公司會有一個緊急應變措施，但是像緊急的狀況有多例如機器設備的問題、人員安全的問題等，那假設今天是機器出現故障的問題我們一般來說都會有個</a:t>
            </a:r>
            <a:r>
              <a:rPr lang="en-US" altLang="zh-TW" sz="2000" dirty="0">
                <a:latin typeface="標楷體" pitchFamily="65" charset="-120"/>
                <a:ea typeface="標楷體" pitchFamily="65" charset="-120"/>
              </a:rPr>
              <a:t>SOP</a:t>
            </a:r>
            <a:r>
              <a:rPr lang="zh-TW" altLang="zh-TW" sz="2000" dirty="0">
                <a:latin typeface="標楷體" pitchFamily="65" charset="-120"/>
                <a:ea typeface="標楷體" pitchFamily="65" charset="-120"/>
              </a:rPr>
              <a:t>的操作順序，假設今天主管能排除狀況那就會直接排除如果不能的話就會詢問購買機器的公司請專人過來處理狀況並了解是因為什麼原因或事件造成機器故障，一般來說我們公司對於突發的緊急事件都配有一套標準的</a:t>
            </a:r>
            <a:r>
              <a:rPr lang="en-US" altLang="zh-TW" sz="2000" dirty="0">
                <a:latin typeface="標楷體" pitchFamily="65" charset="-120"/>
                <a:ea typeface="標楷體" pitchFamily="65" charset="-120"/>
              </a:rPr>
              <a:t>SOP</a:t>
            </a:r>
            <a:r>
              <a:rPr lang="zh-TW" altLang="zh-TW" sz="2000" dirty="0">
                <a:latin typeface="標楷體" pitchFamily="65" charset="-120"/>
                <a:ea typeface="標楷體" pitchFamily="65" charset="-120"/>
              </a:rPr>
              <a:t>程序來應付各種突發的狀況。</a:t>
            </a:r>
          </a:p>
        </p:txBody>
      </p:sp>
    </p:spTree>
    <p:extLst>
      <p:ext uri="{BB962C8B-B14F-4D97-AF65-F5344CB8AC3E}">
        <p14:creationId xmlns:p14="http://schemas.microsoft.com/office/powerpoint/2010/main" val="2398346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anose="03000509000000000000" pitchFamily="65" charset="-120"/>
                <a:ea typeface="標楷體" panose="03000509000000000000" pitchFamily="65" charset="-120"/>
              </a:rPr>
              <a:t>訪談逐字稿</a:t>
            </a:r>
            <a:endParaRPr lang="zh-TW" altLang="en-US" sz="3600" dirty="0"/>
          </a:p>
        </p:txBody>
      </p:sp>
      <p:sp>
        <p:nvSpPr>
          <p:cNvPr id="3" name="內容版面配置區 2"/>
          <p:cNvSpPr>
            <a:spLocks noGrp="1"/>
          </p:cNvSpPr>
          <p:nvPr>
            <p:ph sz="quarter" idx="1"/>
          </p:nvPr>
        </p:nvSpPr>
        <p:spPr/>
        <p:txBody>
          <a:bodyPr>
            <a:normAutofit fontScale="92500"/>
          </a:bodyPr>
          <a:lstStyle/>
          <a:p>
            <a:pPr marL="0" indent="0">
              <a:buNone/>
            </a:pPr>
            <a:r>
              <a:rPr lang="en-US" altLang="zh-TW" b="1" dirty="0" smtClean="0">
                <a:solidFill>
                  <a:srgbClr val="0070C0"/>
                </a:solidFill>
                <a:latin typeface="標楷體" pitchFamily="65" charset="-120"/>
                <a:ea typeface="標楷體" pitchFamily="65" charset="-120"/>
              </a:rPr>
              <a:t>Q3</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身為一個管理者要如何以效率的去管理自己的員工</a:t>
            </a:r>
            <a:r>
              <a:rPr lang="en-US" altLang="zh-TW" b="1" dirty="0" smtClean="0">
                <a:solidFill>
                  <a:srgbClr val="0070C0"/>
                </a:solidFill>
                <a:latin typeface="標楷體" pitchFamily="65" charset="-120"/>
                <a:ea typeface="標楷體" pitchFamily="65" charset="-120"/>
              </a:rPr>
              <a:t>?</a:t>
            </a:r>
          </a:p>
          <a:p>
            <a:pPr marL="0" indent="0">
              <a:buNone/>
            </a:pPr>
            <a:r>
              <a:rPr lang="zh-TW" altLang="zh-TW" sz="2200" dirty="0">
                <a:latin typeface="標楷體" pitchFamily="65" charset="-120"/>
                <a:ea typeface="標楷體" pitchFamily="65" charset="-120"/>
              </a:rPr>
              <a:t>首先第一點公司當然要有一個完整的制度，我們管理員工當然首先是用制度去管理員工，不是今天我要叫你怎樣就怎樣，這樣是不對的，公司基本上都會有一個從業的規定，當然這些規定是很普遍的外面大部分的公司應該都有，你的工作效率、出勤的問題，還有技術面的問題等等像這些問題我們規定裡面是不能去規範的，所以以一個管理者來說一個員工的工作表現等這些問題是要去注意的，但是如果你覺得他能力不足以管理者來說你該如何去協助他這也是很重要的，如果他是一個可造之材那麼我們就會提供他很多的機會去學習，那假如今天這位員工他不願意去學習麼我們就會考慮到是否繼續任聘的問題，會有這樣子的考量，再來以一個現場技術的主管來說一般都會比現場的員工來的好，那以領導能力來說這塊領域對我們這些中小企業是比較缺乏的，因為我們都是以技術面為前提，等進入公司後再培養領導等相關的能力。</a:t>
            </a:r>
            <a:endParaRPr lang="zh-TW" altLang="en-US" sz="2200" dirty="0">
              <a:latin typeface="標楷體" pitchFamily="65" charset="-120"/>
              <a:ea typeface="標楷體" pitchFamily="65" charset="-120"/>
            </a:endParaRPr>
          </a:p>
        </p:txBody>
      </p:sp>
    </p:spTree>
    <p:extLst>
      <p:ext uri="{BB962C8B-B14F-4D97-AF65-F5344CB8AC3E}">
        <p14:creationId xmlns:p14="http://schemas.microsoft.com/office/powerpoint/2010/main" val="413479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anose="03000509000000000000" pitchFamily="65" charset="-120"/>
                <a:ea typeface="標楷體" panose="03000509000000000000" pitchFamily="65" charset="-120"/>
              </a:rPr>
              <a:t>訪談逐字稿</a:t>
            </a:r>
            <a:endParaRPr lang="zh-TW" altLang="en-US" sz="3600" dirty="0"/>
          </a:p>
        </p:txBody>
      </p:sp>
      <p:sp>
        <p:nvSpPr>
          <p:cNvPr id="3" name="內容版面配置區 2"/>
          <p:cNvSpPr>
            <a:spLocks noGrp="1"/>
          </p:cNvSpPr>
          <p:nvPr>
            <p:ph sz="quarter" idx="1"/>
          </p:nvPr>
        </p:nvSpPr>
        <p:spPr/>
        <p:txBody>
          <a:bodyPr>
            <a:normAutofit/>
          </a:bodyPr>
          <a:lstStyle/>
          <a:p>
            <a:pPr marL="0" indent="0">
              <a:buNone/>
            </a:pPr>
            <a:r>
              <a:rPr lang="en-US" altLang="zh-TW" b="1" dirty="0" smtClean="0">
                <a:solidFill>
                  <a:srgbClr val="0070C0"/>
                </a:solidFill>
                <a:latin typeface="標楷體" pitchFamily="65" charset="-120"/>
                <a:ea typeface="標楷體" pitchFamily="65" charset="-120"/>
              </a:rPr>
              <a:t>Q4</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創業初期有沒有遇到什麼樣的困難</a:t>
            </a:r>
            <a:r>
              <a:rPr lang="en-US" altLang="zh-TW" b="1" dirty="0" smtClean="0">
                <a:solidFill>
                  <a:srgbClr val="0070C0"/>
                </a:solidFill>
                <a:latin typeface="標楷體" pitchFamily="65" charset="-120"/>
                <a:ea typeface="標楷體" pitchFamily="65" charset="-120"/>
              </a:rPr>
              <a:t>?</a:t>
            </a:r>
          </a:p>
          <a:p>
            <a:pPr marL="0" indent="0">
              <a:buNone/>
            </a:pPr>
            <a:r>
              <a:rPr lang="zh-TW" altLang="zh-TW" sz="2000" dirty="0">
                <a:latin typeface="標楷體" pitchFamily="65" charset="-120"/>
                <a:ea typeface="標楷體" pitchFamily="65" charset="-120"/>
              </a:rPr>
              <a:t>因為剛好施經理不是公司的創業者，但以一個創業者來說初期面對的問題及壓力是很大的例如技術方面的問題、資金方面的問題、鎖定的市場在哪裡這些都是很重要的</a:t>
            </a:r>
            <a:r>
              <a:rPr lang="zh-TW" altLang="zh-TW"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0" indent="0">
              <a:buNone/>
            </a:pPr>
            <a:endParaRPr lang="en-US" altLang="zh-TW" dirty="0" smtClean="0">
              <a:latin typeface="標楷體" pitchFamily="65" charset="-120"/>
              <a:ea typeface="標楷體" pitchFamily="65" charset="-120"/>
            </a:endParaRPr>
          </a:p>
          <a:p>
            <a:pPr marL="0" indent="0">
              <a:buNone/>
            </a:pPr>
            <a:r>
              <a:rPr lang="en-US" altLang="zh-TW" b="1" dirty="0" smtClean="0">
                <a:solidFill>
                  <a:srgbClr val="0070C0"/>
                </a:solidFill>
                <a:latin typeface="標楷體" pitchFamily="65" charset="-120"/>
                <a:ea typeface="標楷體" pitchFamily="65" charset="-120"/>
              </a:rPr>
              <a:t>Q5</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公司步上軌道後如何讓公司發展得更好</a:t>
            </a:r>
            <a:r>
              <a:rPr lang="en-US" altLang="zh-TW" b="1" dirty="0" smtClean="0">
                <a:solidFill>
                  <a:srgbClr val="0070C0"/>
                </a:solidFill>
                <a:latin typeface="標楷體" pitchFamily="65" charset="-120"/>
                <a:ea typeface="標楷體" pitchFamily="65" charset="-120"/>
              </a:rPr>
              <a:t>?</a:t>
            </a:r>
          </a:p>
          <a:p>
            <a:pPr marL="0" indent="0">
              <a:buNone/>
            </a:pPr>
            <a:r>
              <a:rPr lang="zh-TW" altLang="zh-TW" sz="2000" dirty="0">
                <a:latin typeface="標楷體" pitchFamily="65" charset="-120"/>
                <a:ea typeface="標楷體" pitchFamily="65" charset="-120"/>
              </a:rPr>
              <a:t>公司步上軌道後首先你要鞏固基本的客戶讓客戶持續跟公司有穩定的交易，再來</a:t>
            </a:r>
            <a:r>
              <a:rPr lang="zh-TW" altLang="zh-TW" sz="2000" dirty="0" smtClean="0">
                <a:latin typeface="標楷體" pitchFamily="65" charset="-120"/>
                <a:ea typeface="標楷體" pitchFamily="65" charset="-120"/>
              </a:rPr>
              <a:t>就是公司</a:t>
            </a:r>
            <a:r>
              <a:rPr lang="zh-TW" altLang="zh-TW" sz="2000" dirty="0">
                <a:latin typeface="標楷體" pitchFamily="65" charset="-120"/>
                <a:ea typeface="標楷體" pitchFamily="65" charset="-120"/>
              </a:rPr>
              <a:t>產品的品質非常重要，你要如何讓產品在製造的過程中得到非常穩定的品質，不要讓產品出現不良或是瑕疵讓客戶對產品造成不好的印象等再來最重要的是價格，價格的競爭現在物價上漲員工薪資也不斷的在調整，客戶又要求更低的價格，這就是我們管理者需要思考的一個很大的問題。</a:t>
            </a:r>
            <a:endParaRPr lang="zh-TW" altLang="en-US" sz="2000" b="1" dirty="0">
              <a:solidFill>
                <a:srgbClr val="0070C0"/>
              </a:solidFill>
              <a:latin typeface="標楷體" pitchFamily="65" charset="-120"/>
              <a:ea typeface="標楷體" pitchFamily="65" charset="-120"/>
            </a:endParaRPr>
          </a:p>
        </p:txBody>
      </p:sp>
    </p:spTree>
    <p:extLst>
      <p:ext uri="{BB962C8B-B14F-4D97-AF65-F5344CB8AC3E}">
        <p14:creationId xmlns:p14="http://schemas.microsoft.com/office/powerpoint/2010/main" val="3668733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anose="03000509000000000000" pitchFamily="65" charset="-120"/>
                <a:ea typeface="標楷體" panose="03000509000000000000" pitchFamily="65" charset="-120"/>
              </a:rPr>
              <a:t>訪談逐字稿</a:t>
            </a:r>
            <a:endParaRPr lang="zh-TW" altLang="en-US" sz="3600" dirty="0"/>
          </a:p>
        </p:txBody>
      </p:sp>
      <p:sp>
        <p:nvSpPr>
          <p:cNvPr id="3" name="內容版面配置區 2"/>
          <p:cNvSpPr>
            <a:spLocks noGrp="1"/>
          </p:cNvSpPr>
          <p:nvPr>
            <p:ph sz="quarter" idx="1"/>
          </p:nvPr>
        </p:nvSpPr>
        <p:spPr/>
        <p:txBody>
          <a:bodyPr/>
          <a:lstStyle/>
          <a:p>
            <a:pPr marL="0" indent="0">
              <a:buNone/>
            </a:pPr>
            <a:r>
              <a:rPr lang="en-US" altLang="zh-TW" b="1" dirty="0" smtClean="0">
                <a:solidFill>
                  <a:srgbClr val="0070C0"/>
                </a:solidFill>
                <a:latin typeface="標楷體" pitchFamily="65" charset="-120"/>
                <a:ea typeface="標楷體" pitchFamily="65" charset="-120"/>
              </a:rPr>
              <a:t>Q6</a:t>
            </a:r>
            <a:r>
              <a:rPr lang="zh-TW" altLang="en-US" b="1" dirty="0" smtClean="0">
                <a:solidFill>
                  <a:srgbClr val="0070C0"/>
                </a:solidFill>
                <a:latin typeface="標楷體" pitchFamily="65" charset="-120"/>
                <a:ea typeface="標楷體" pitchFamily="65" charset="-120"/>
              </a:rPr>
              <a:t>：</a:t>
            </a:r>
            <a:r>
              <a:rPr lang="zh-TW" altLang="zh-TW" b="1" dirty="0">
                <a:solidFill>
                  <a:srgbClr val="0070C0"/>
                </a:solidFill>
                <a:latin typeface="標楷體" pitchFamily="65" charset="-120"/>
                <a:ea typeface="標楷體" pitchFamily="65" charset="-120"/>
              </a:rPr>
              <a:t>公司未來的願景是什麼</a:t>
            </a:r>
            <a:r>
              <a:rPr lang="en-US" altLang="zh-TW" b="1" dirty="0" smtClean="0">
                <a:solidFill>
                  <a:srgbClr val="0070C0"/>
                </a:solidFill>
                <a:latin typeface="標楷體" pitchFamily="65" charset="-120"/>
                <a:ea typeface="標楷體" pitchFamily="65" charset="-120"/>
              </a:rPr>
              <a:t>?</a:t>
            </a:r>
          </a:p>
          <a:p>
            <a:pPr marL="0" indent="0">
              <a:buNone/>
            </a:pPr>
            <a:r>
              <a:rPr lang="zh-TW" altLang="zh-TW" sz="2000" dirty="0">
                <a:latin typeface="標楷體" pitchFamily="65" charset="-120"/>
                <a:ea typeface="標楷體" pitchFamily="65" charset="-120"/>
              </a:rPr>
              <a:t>現在面臨一個很大的競爭，考量的就是先從我們的製程做改善，從設計是不是有更好的設計，有效地加工進度，減少不良率的產品，從而找出公司的利潤，再來就是看能不能在投入成本更新設備讓自動化在提高，做市場的評估及調查，但最大的願景還是希望公司能永續的經營，健全的公司制度，人才的育成，創造更好的利潤。</a:t>
            </a:r>
            <a:endParaRPr lang="zh-TW" altLang="en-US" sz="2000" b="1" dirty="0">
              <a:solidFill>
                <a:srgbClr val="0070C0"/>
              </a:solidFill>
              <a:latin typeface="標楷體" pitchFamily="65" charset="-120"/>
              <a:ea typeface="標楷體" pitchFamily="65" charset="-120"/>
            </a:endParaRPr>
          </a:p>
        </p:txBody>
      </p:sp>
    </p:spTree>
    <p:extLst>
      <p:ext uri="{BB962C8B-B14F-4D97-AF65-F5344CB8AC3E}">
        <p14:creationId xmlns:p14="http://schemas.microsoft.com/office/powerpoint/2010/main" val="2773294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solidFill>
                  <a:srgbClr val="002060"/>
                </a:solidFill>
                <a:latin typeface="標楷體" pitchFamily="65" charset="-120"/>
                <a:ea typeface="標楷體" pitchFamily="65" charset="-120"/>
              </a:rPr>
              <a:t>管理</a:t>
            </a:r>
            <a:r>
              <a:rPr lang="zh-TW" altLang="en-US" sz="3600" dirty="0" smtClean="0">
                <a:solidFill>
                  <a:srgbClr val="002060"/>
                </a:solidFill>
                <a:latin typeface="標楷體" pitchFamily="65" charset="-120"/>
                <a:ea typeface="標楷體" pitchFamily="65" charset="-120"/>
              </a:rPr>
              <a:t>與</a:t>
            </a:r>
            <a:r>
              <a:rPr lang="en-US" altLang="zh-TW" sz="3600" dirty="0" smtClean="0">
                <a:solidFill>
                  <a:srgbClr val="002060"/>
                </a:solidFill>
                <a:latin typeface="標楷體" pitchFamily="65" charset="-120"/>
                <a:ea typeface="標楷體" pitchFamily="65" charset="-120"/>
              </a:rPr>
              <a:t>MINTZBERG</a:t>
            </a:r>
            <a:r>
              <a:rPr lang="zh-TW" altLang="en-US" sz="3600" dirty="0" smtClean="0">
                <a:solidFill>
                  <a:srgbClr val="002060"/>
                </a:solidFill>
                <a:latin typeface="標楷體" pitchFamily="65" charset="-120"/>
                <a:ea typeface="標楷體" pitchFamily="65" charset="-120"/>
              </a:rPr>
              <a:t>的</a:t>
            </a:r>
            <a:r>
              <a:rPr lang="zh-TW" altLang="en-US" sz="3600" dirty="0">
                <a:solidFill>
                  <a:srgbClr val="002060"/>
                </a:solidFill>
                <a:latin typeface="標楷體" pitchFamily="65" charset="-120"/>
                <a:ea typeface="標楷體" pitchFamily="65" charset="-120"/>
              </a:rPr>
              <a:t>主張比較</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endParaRPr lang="zh-TW" altLang="en-US" dirty="0"/>
          </a:p>
        </p:txBody>
      </p:sp>
      <p:graphicFrame>
        <p:nvGraphicFramePr>
          <p:cNvPr id="6" name="內容版面配置區 3"/>
          <p:cNvGraphicFramePr>
            <a:graphicFrameLocks/>
          </p:cNvGraphicFramePr>
          <p:nvPr>
            <p:extLst>
              <p:ext uri="{D42A27DB-BD31-4B8C-83A1-F6EECF244321}">
                <p14:modId xmlns:p14="http://schemas.microsoft.com/office/powerpoint/2010/main" val="1669906153"/>
              </p:ext>
            </p:extLst>
          </p:nvPr>
        </p:nvGraphicFramePr>
        <p:xfrm>
          <a:off x="539551" y="1916829"/>
          <a:ext cx="7560841" cy="4248475"/>
        </p:xfrm>
        <a:graphic>
          <a:graphicData uri="http://schemas.openxmlformats.org/drawingml/2006/table">
            <a:tbl>
              <a:tblPr firstRow="1" bandRow="1">
                <a:tableStyleId>{5C22544A-7EE6-4342-B048-85BDC9FD1C3A}</a:tableStyleId>
              </a:tblPr>
              <a:tblGrid>
                <a:gridCol w="2533398"/>
                <a:gridCol w="2507163"/>
                <a:gridCol w="2520280"/>
              </a:tblGrid>
              <a:tr h="386225">
                <a:tc>
                  <a:txBody>
                    <a:bodyPr/>
                    <a:lstStyle/>
                    <a:p>
                      <a:pPr algn="ctr"/>
                      <a:endParaRPr lang="zh-TW" altLang="en-US" dirty="0"/>
                    </a:p>
                  </a:txBody>
                  <a:tcPr/>
                </a:tc>
                <a:tc>
                  <a:txBody>
                    <a:bodyPr/>
                    <a:lstStyle/>
                    <a:p>
                      <a:pPr algn="ctr"/>
                      <a:endParaRPr lang="zh-TW" altLang="en-US" dirty="0"/>
                    </a:p>
                  </a:txBody>
                  <a:tcPr/>
                </a:tc>
                <a:tc>
                  <a:txBody>
                    <a:bodyPr/>
                    <a:lstStyle/>
                    <a:p>
                      <a:pPr algn="ctr"/>
                      <a:r>
                        <a:rPr lang="zh-TW" altLang="en-US" dirty="0" smtClean="0"/>
                        <a:t>是否符合</a:t>
                      </a:r>
                      <a:endParaRPr lang="zh-TW" altLang="en-US" dirty="0"/>
                    </a:p>
                  </a:txBody>
                  <a:tcPr/>
                </a:tc>
              </a:tr>
              <a:tr h="386225">
                <a:tc rowSpan="3">
                  <a:txBody>
                    <a:bodyPr/>
                    <a:lstStyle/>
                    <a:p>
                      <a:pPr algn="ctr"/>
                      <a:endParaRPr lang="en-US" altLang="zh-TW" sz="2800" b="1" dirty="0" smtClean="0"/>
                    </a:p>
                    <a:p>
                      <a:pPr algn="ctr"/>
                      <a:r>
                        <a:rPr lang="zh-TW" altLang="en-US" sz="2800" b="1" dirty="0" smtClean="0"/>
                        <a:t>人際角色</a:t>
                      </a:r>
                      <a:endParaRPr lang="en-US" altLang="zh-TW" sz="2800" b="1" dirty="0" smtClean="0"/>
                    </a:p>
                  </a:txBody>
                  <a:tcPr/>
                </a:tc>
                <a:tc>
                  <a:txBody>
                    <a:bodyPr/>
                    <a:lstStyle/>
                    <a:p>
                      <a:pPr algn="ctr"/>
                      <a:r>
                        <a:rPr lang="zh-TW" altLang="en-US" dirty="0" smtClean="0"/>
                        <a:t>代表角色</a:t>
                      </a:r>
                      <a:endParaRPr lang="zh-TW" altLang="en-US" dirty="0"/>
                    </a:p>
                  </a:txBody>
                  <a:tcPr/>
                </a:tc>
                <a:tc>
                  <a:txBody>
                    <a:bodyPr/>
                    <a:lstStyle/>
                    <a:p>
                      <a:pPr algn="ctr"/>
                      <a:r>
                        <a:rPr lang="zh-TW" altLang="en-US" dirty="0" smtClean="0"/>
                        <a:t>√</a:t>
                      </a:r>
                      <a:endParaRPr lang="zh-TW" altLang="en-US" dirty="0"/>
                    </a:p>
                  </a:txBody>
                  <a:tcPr/>
                </a:tc>
              </a:tr>
              <a:tr h="386225">
                <a:tc vMerge="1">
                  <a:txBody>
                    <a:bodyPr/>
                    <a:lstStyle/>
                    <a:p>
                      <a:pPr algn="ctr"/>
                      <a:endParaRPr lang="zh-TW" altLang="en-US"/>
                    </a:p>
                  </a:txBody>
                  <a:tcPr/>
                </a:tc>
                <a:tc>
                  <a:txBody>
                    <a:bodyPr/>
                    <a:lstStyle/>
                    <a:p>
                      <a:pPr algn="ctr"/>
                      <a:r>
                        <a:rPr lang="zh-TW" altLang="en-US" dirty="0" smtClean="0"/>
                        <a:t>領導角色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r h="386225">
                <a:tc vMerge="1">
                  <a:txBody>
                    <a:bodyPr/>
                    <a:lstStyle/>
                    <a:p>
                      <a:pPr algn="ctr"/>
                      <a:endParaRPr lang="zh-TW" altLang="en-US" dirty="0"/>
                    </a:p>
                  </a:txBody>
                  <a:tcPr/>
                </a:tc>
                <a:tc>
                  <a:txBody>
                    <a:bodyPr/>
                    <a:lstStyle/>
                    <a:p>
                      <a:pPr algn="ctr"/>
                      <a:r>
                        <a:rPr lang="zh-TW" altLang="en-US" dirty="0" smtClean="0"/>
                        <a:t>溝通角色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r h="386225">
                <a:tc rowSpan="3">
                  <a:txBody>
                    <a:bodyPr/>
                    <a:lstStyle/>
                    <a:p>
                      <a:pPr algn="ctr"/>
                      <a:endParaRPr lang="en-US" altLang="zh-TW" sz="2800" b="1" dirty="0" smtClean="0"/>
                    </a:p>
                    <a:p>
                      <a:pPr algn="ctr"/>
                      <a:r>
                        <a:rPr lang="zh-TW" altLang="en-US" sz="2800" b="1" dirty="0" smtClean="0"/>
                        <a:t>資訊角色</a:t>
                      </a:r>
                      <a:endParaRPr lang="en-US" altLang="zh-TW" sz="2800" b="1" dirty="0" smtClean="0"/>
                    </a:p>
                  </a:txBody>
                  <a:tcPr/>
                </a:tc>
                <a:tc>
                  <a:txBody>
                    <a:bodyPr/>
                    <a:lstStyle/>
                    <a:p>
                      <a:pPr algn="ctr"/>
                      <a:r>
                        <a:rPr lang="zh-TW" altLang="en-US" dirty="0" smtClean="0"/>
                        <a:t>發言角色</a:t>
                      </a:r>
                      <a:endParaRPr lang="zh-TW" altLang="en-US" dirty="0"/>
                    </a:p>
                  </a:txBody>
                  <a:tcPr/>
                </a:tc>
                <a:tc>
                  <a:txBody>
                    <a:bodyPr/>
                    <a:lstStyle/>
                    <a:p>
                      <a:pPr algn="ctr"/>
                      <a:endParaRPr lang="zh-TW" altLang="en-US" dirty="0"/>
                    </a:p>
                  </a:txBody>
                  <a:tcPr/>
                </a:tc>
              </a:tr>
              <a:tr h="386225">
                <a:tc vMerge="1">
                  <a:txBody>
                    <a:bodyPr/>
                    <a:lstStyle/>
                    <a:p>
                      <a:pPr algn="ctr"/>
                      <a:endParaRPr lang="zh-TW" altLang="en-US"/>
                    </a:p>
                  </a:txBody>
                  <a:tcPr/>
                </a:tc>
                <a:tc>
                  <a:txBody>
                    <a:bodyPr/>
                    <a:lstStyle/>
                    <a:p>
                      <a:pPr algn="ctr"/>
                      <a:r>
                        <a:rPr lang="zh-TW" altLang="en-US" dirty="0" smtClean="0"/>
                        <a:t>傳播角色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r h="386225">
                <a:tc vMerge="1">
                  <a:txBody>
                    <a:bodyPr/>
                    <a:lstStyle/>
                    <a:p>
                      <a:pPr algn="ctr"/>
                      <a:endParaRPr lang="zh-TW" altLang="en-US" dirty="0"/>
                    </a:p>
                  </a:txBody>
                  <a:tcPr/>
                </a:tc>
                <a:tc>
                  <a:txBody>
                    <a:bodyPr/>
                    <a:lstStyle/>
                    <a:p>
                      <a:pPr algn="ctr"/>
                      <a:r>
                        <a:rPr lang="zh-TW" altLang="en-US" dirty="0" smtClean="0"/>
                        <a:t>監督角色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r h="386225">
                <a:tc rowSpan="4">
                  <a:txBody>
                    <a:bodyPr/>
                    <a:lstStyle/>
                    <a:p>
                      <a:pPr algn="ctr"/>
                      <a:endParaRPr lang="en-US" altLang="zh-TW" dirty="0" smtClean="0"/>
                    </a:p>
                    <a:p>
                      <a:pPr algn="ctr"/>
                      <a:endParaRPr lang="en-US" altLang="zh-TW" dirty="0" smtClean="0"/>
                    </a:p>
                    <a:p>
                      <a:pPr algn="ctr"/>
                      <a:r>
                        <a:rPr lang="zh-TW" altLang="en-US" sz="2800" b="1" dirty="0" smtClean="0"/>
                        <a:t>決策角色</a:t>
                      </a:r>
                      <a:endParaRPr lang="en-US" altLang="zh-TW" sz="2800" b="1" dirty="0" smtClean="0"/>
                    </a:p>
                  </a:txBody>
                  <a:tcPr/>
                </a:tc>
                <a:tc>
                  <a:txBody>
                    <a:bodyPr/>
                    <a:lstStyle/>
                    <a:p>
                      <a:pPr algn="ctr"/>
                      <a:r>
                        <a:rPr lang="zh-TW" altLang="en-US" dirty="0" smtClean="0"/>
                        <a:t>創新角色</a:t>
                      </a:r>
                      <a:endParaRPr lang="zh-TW" altLang="en-US" dirty="0"/>
                    </a:p>
                  </a:txBody>
                  <a:tcPr/>
                </a:tc>
                <a:tc>
                  <a:txBody>
                    <a:bodyPr/>
                    <a:lstStyle/>
                    <a:p>
                      <a:pPr algn="ctr"/>
                      <a:endParaRPr lang="zh-TW" altLang="en-US" dirty="0"/>
                    </a:p>
                  </a:txBody>
                  <a:tcPr/>
                </a:tc>
              </a:tr>
              <a:tr h="386225">
                <a:tc vMerge="1">
                  <a:txBody>
                    <a:bodyPr/>
                    <a:lstStyle/>
                    <a:p>
                      <a:pPr algn="ctr"/>
                      <a:endParaRPr lang="zh-TW" altLang="en-US"/>
                    </a:p>
                  </a:txBody>
                  <a:tcPr/>
                </a:tc>
                <a:tc>
                  <a:txBody>
                    <a:bodyPr/>
                    <a:lstStyle/>
                    <a:p>
                      <a:pPr algn="ctr"/>
                      <a:r>
                        <a:rPr lang="zh-TW" altLang="en-US" dirty="0" smtClean="0"/>
                        <a:t>協議角色</a:t>
                      </a:r>
                      <a:endParaRPr lang="zh-TW" altLang="en-US" dirty="0"/>
                    </a:p>
                  </a:txBody>
                  <a:tcPr/>
                </a:tc>
                <a:tc>
                  <a:txBody>
                    <a:bodyPr/>
                    <a:lstStyle/>
                    <a:p>
                      <a:pPr algn="ctr"/>
                      <a:endParaRPr lang="zh-TW" altLang="en-US" dirty="0"/>
                    </a:p>
                  </a:txBody>
                  <a:tcPr/>
                </a:tc>
              </a:tr>
              <a:tr h="386225">
                <a:tc vMerge="1">
                  <a:txBody>
                    <a:bodyPr/>
                    <a:lstStyle/>
                    <a:p>
                      <a:pPr algn="ctr"/>
                      <a:endParaRPr lang="zh-TW" altLang="en-US"/>
                    </a:p>
                  </a:txBody>
                  <a:tcPr/>
                </a:tc>
                <a:tc>
                  <a:txBody>
                    <a:bodyPr/>
                    <a:lstStyle/>
                    <a:p>
                      <a:pPr algn="ctr"/>
                      <a:r>
                        <a:rPr lang="zh-TW" altLang="en-US" dirty="0" smtClean="0"/>
                        <a:t>資源分配角色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r h="386225">
                <a:tc vMerge="1">
                  <a:txBody>
                    <a:bodyPr/>
                    <a:lstStyle/>
                    <a:p>
                      <a:pPr algn="ctr"/>
                      <a:endParaRPr lang="zh-TW" altLang="en-US"/>
                    </a:p>
                  </a:txBody>
                  <a:tcPr/>
                </a:tc>
                <a:tc>
                  <a:txBody>
                    <a:bodyPr/>
                    <a:lstStyle/>
                    <a:p>
                      <a:pPr algn="ctr"/>
                      <a:r>
                        <a:rPr lang="zh-TW" altLang="en-US" dirty="0" smtClean="0"/>
                        <a:t>危機處裡角色</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txBody>
                  <a:tcPr/>
                </a:tc>
              </a:tr>
            </a:tbl>
          </a:graphicData>
        </a:graphic>
      </p:graphicFrame>
    </p:spTree>
    <p:extLst>
      <p:ext uri="{BB962C8B-B14F-4D97-AF65-F5344CB8AC3E}">
        <p14:creationId xmlns:p14="http://schemas.microsoft.com/office/powerpoint/2010/main" val="2969446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normAutofit/>
          </a:bodyPr>
          <a:lstStyle/>
          <a:p>
            <a:pPr algn="ctr"/>
            <a:r>
              <a:rPr lang="zh-TW" altLang="en-US" sz="4800" dirty="0" smtClean="0">
                <a:latin typeface="標楷體" pitchFamily="65" charset="-120"/>
                <a:ea typeface="標楷體" pitchFamily="65" charset="-120"/>
              </a:rPr>
              <a:t>結論與建議</a:t>
            </a:r>
            <a:endParaRPr lang="zh-TW" altLang="en-US" sz="4800" dirty="0">
              <a:latin typeface="標楷體" pitchFamily="65" charset="-120"/>
              <a:ea typeface="標楷體" pitchFamily="65" charset="-120"/>
            </a:endParaRPr>
          </a:p>
        </p:txBody>
      </p:sp>
      <p:sp>
        <p:nvSpPr>
          <p:cNvPr id="5" name="副標題 4"/>
          <p:cNvSpPr>
            <a:spLocks noGrp="1"/>
          </p:cNvSpPr>
          <p:nvPr>
            <p:ph type="subTitle" idx="1"/>
          </p:nvPr>
        </p:nvSpPr>
        <p:spPr/>
        <p:txBody>
          <a:bodyPr/>
          <a:lstStyle/>
          <a:p>
            <a:endParaRPr lang="zh-TW" altLang="en-US"/>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1052736"/>
            <a:ext cx="3159795" cy="3159795"/>
          </a:xfrm>
          <a:prstGeom prst="rect">
            <a:avLst/>
          </a:prstGeom>
        </p:spPr>
      </p:pic>
    </p:spTree>
    <p:extLst>
      <p:ext uri="{BB962C8B-B14F-4D97-AF65-F5344CB8AC3E}">
        <p14:creationId xmlns:p14="http://schemas.microsoft.com/office/powerpoint/2010/main" val="4509993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結論</a:t>
            </a:r>
          </a:p>
        </p:txBody>
      </p:sp>
      <p:sp>
        <p:nvSpPr>
          <p:cNvPr id="3" name="內容版面配置區 2"/>
          <p:cNvSpPr>
            <a:spLocks noGrp="1"/>
          </p:cNvSpPr>
          <p:nvPr>
            <p:ph sz="quarter" idx="1"/>
          </p:nvPr>
        </p:nvSpPr>
        <p:spPr/>
        <p:txBody>
          <a:bodyPr/>
          <a:lstStyle/>
          <a:p>
            <a:r>
              <a:rPr lang="zh-TW" altLang="zh-TW" dirty="0">
                <a:latin typeface="標楷體" pitchFamily="65" charset="-120"/>
                <a:ea typeface="標楷體" pitchFamily="65" charset="-120"/>
              </a:rPr>
              <a:t>研究</a:t>
            </a:r>
            <a:r>
              <a:rPr lang="zh-TW" altLang="zh-TW" dirty="0" smtClean="0">
                <a:latin typeface="標楷體" pitchFamily="65" charset="-120"/>
                <a:ea typeface="標楷體" pitchFamily="65" charset="-120"/>
              </a:rPr>
              <a:t>發現</a:t>
            </a:r>
            <a:r>
              <a:rPr lang="zh-TW" altLang="en-US" dirty="0" smtClean="0">
                <a:latin typeface="標楷體" pitchFamily="65" charset="-120"/>
                <a:ea typeface="標楷體" pitchFamily="65" charset="-120"/>
              </a:rPr>
              <a:t>明模工業</a:t>
            </a:r>
            <a:r>
              <a:rPr lang="zh-TW" altLang="zh-TW" dirty="0" smtClean="0">
                <a:latin typeface="標楷體" pitchFamily="65" charset="-120"/>
                <a:ea typeface="標楷體" pitchFamily="65" charset="-120"/>
              </a:rPr>
              <a:t>的</a:t>
            </a:r>
            <a:r>
              <a:rPr lang="zh-TW" altLang="en-US" dirty="0">
                <a:latin typeface="標楷體" pitchFamily="65" charset="-120"/>
                <a:ea typeface="標楷體" pitchFamily="65" charset="-120"/>
              </a:rPr>
              <a:t>高階管理者</a:t>
            </a:r>
            <a:r>
              <a:rPr lang="zh-TW" altLang="en-US" dirty="0" smtClean="0">
                <a:latin typeface="標楷體" pitchFamily="65" charset="-120"/>
                <a:ea typeface="標楷體" pitchFamily="65" charset="-120"/>
              </a:rPr>
              <a:t>工作，包括</a:t>
            </a:r>
            <a:r>
              <a:rPr lang="zh-TW" altLang="en-US" dirty="0">
                <a:latin typeface="標楷體" pitchFamily="65" charset="-120"/>
                <a:ea typeface="標楷體" pitchFamily="65" charset="-120"/>
              </a:rPr>
              <a:t>人際</a:t>
            </a:r>
            <a:r>
              <a:rPr lang="zh-TW" altLang="en-US" dirty="0" smtClean="0">
                <a:latin typeface="標楷體" pitchFamily="65" charset="-120"/>
                <a:ea typeface="標楷體" pitchFamily="65" charset="-120"/>
              </a:rPr>
              <a:t>角色、資訊角色、決策</a:t>
            </a:r>
            <a:r>
              <a:rPr lang="zh-TW" altLang="en-US" dirty="0">
                <a:latin typeface="標楷體" pitchFamily="65" charset="-120"/>
                <a:ea typeface="標楷體" pitchFamily="65" charset="-120"/>
              </a:rPr>
              <a:t>角色等工作與</a:t>
            </a:r>
            <a:r>
              <a:rPr lang="en-US" altLang="zh-TW" dirty="0" err="1">
                <a:latin typeface="標楷體" pitchFamily="65" charset="-120"/>
                <a:ea typeface="標楷體" pitchFamily="65" charset="-120"/>
              </a:rPr>
              <a:t>Mintzberg</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的主張</a:t>
            </a:r>
            <a:r>
              <a:rPr lang="zh-TW" altLang="en-US" dirty="0" smtClean="0">
                <a:latin typeface="標楷體" pitchFamily="65" charset="-120"/>
                <a:ea typeface="標楷體" pitchFamily="65" charset="-120"/>
              </a:rPr>
              <a:t>一致。</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7867318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建議</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zh-TW" dirty="0">
                <a:latin typeface="標楷體" pitchFamily="65" charset="-120"/>
                <a:ea typeface="標楷體" pitchFamily="65" charset="-120"/>
              </a:rPr>
              <a:t>透過訪談</a:t>
            </a:r>
            <a:r>
              <a:rPr lang="zh-TW" altLang="zh-TW" dirty="0" smtClean="0">
                <a:latin typeface="標楷體" pitchFamily="65" charset="-120"/>
                <a:ea typeface="標楷體" pitchFamily="65" charset="-120"/>
              </a:rPr>
              <a:t>發現</a:t>
            </a:r>
            <a:r>
              <a:rPr lang="zh-TW" altLang="en-US" dirty="0" smtClean="0">
                <a:latin typeface="標楷體" pitchFamily="65" charset="-120"/>
                <a:ea typeface="標楷體" pitchFamily="65" charset="-120"/>
              </a:rPr>
              <a:t>名模工業與</a:t>
            </a:r>
            <a:r>
              <a:rPr lang="en-US" altLang="zh-TW" dirty="0" err="1">
                <a:solidFill>
                  <a:srgbClr val="000000"/>
                </a:solidFill>
                <a:latin typeface="標楷體" pitchFamily="65" charset="-120"/>
                <a:ea typeface="標楷體" pitchFamily="65" charset="-120"/>
              </a:rPr>
              <a:t>Mintzberg</a:t>
            </a:r>
            <a:r>
              <a:rPr lang="zh-TW" altLang="en-US" dirty="0">
                <a:solidFill>
                  <a:srgbClr val="000000"/>
                </a:solidFill>
                <a:latin typeface="標楷體" pitchFamily="65" charset="-120"/>
                <a:ea typeface="標楷體" pitchFamily="65" charset="-120"/>
              </a:rPr>
              <a:t>的主張大部分都有符合，規模算中小企業，如果想要擴大發展的話</a:t>
            </a:r>
            <a:r>
              <a:rPr lang="zh-TW" altLang="en-US" dirty="0" smtClean="0">
                <a:solidFill>
                  <a:srgbClr val="000000"/>
                </a:solidFill>
                <a:latin typeface="標楷體" pitchFamily="65" charset="-120"/>
                <a:ea typeface="標楷體" pitchFamily="65" charset="-120"/>
              </a:rPr>
              <a:t>，建議</a:t>
            </a:r>
            <a:r>
              <a:rPr lang="zh-TW" altLang="en-US" dirty="0">
                <a:solidFill>
                  <a:srgbClr val="000000"/>
                </a:solidFill>
                <a:latin typeface="標楷體" pitchFamily="65" charset="-120"/>
                <a:ea typeface="標楷體" pitchFamily="65" charset="-120"/>
              </a:rPr>
              <a:t>可以往創新角色這方面去做發展。</a:t>
            </a:r>
            <a:endParaRPr lang="en-US" altLang="zh-TW" dirty="0">
              <a:solidFill>
                <a:srgbClr val="000000"/>
              </a:solidFill>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10187260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工作分配</a:t>
            </a:r>
            <a:endParaRPr lang="zh-TW" altLang="en-US" sz="3600" dirty="0">
              <a:latin typeface="標楷體" pitchFamily="65" charset="-120"/>
              <a:ea typeface="標楷體" pitchFamily="65" charset="-120"/>
            </a:endParaRPr>
          </a:p>
        </p:txBody>
      </p:sp>
      <p:graphicFrame>
        <p:nvGraphicFramePr>
          <p:cNvPr id="5" name="內容版面配置區 4"/>
          <p:cNvGraphicFramePr>
            <a:graphicFrameLocks noGrp="1"/>
          </p:cNvGraphicFramePr>
          <p:nvPr>
            <p:ph sz="quarter" idx="1"/>
            <p:extLst>
              <p:ext uri="{D42A27DB-BD31-4B8C-83A1-F6EECF244321}">
                <p14:modId xmlns:p14="http://schemas.microsoft.com/office/powerpoint/2010/main" val="3712453648"/>
              </p:ext>
            </p:extLst>
          </p:nvPr>
        </p:nvGraphicFramePr>
        <p:xfrm>
          <a:off x="457200" y="2420888"/>
          <a:ext cx="7467600" cy="2808312"/>
        </p:xfrm>
        <a:graphic>
          <a:graphicData uri="http://schemas.openxmlformats.org/drawingml/2006/table">
            <a:tbl>
              <a:tblPr firstRow="1" bandRow="1">
                <a:tableStyleId>{69CF1AB2-1976-4502-BF36-3FF5EA218861}</a:tableStyleId>
              </a:tblPr>
              <a:tblGrid>
                <a:gridCol w="3733800"/>
                <a:gridCol w="3733800"/>
              </a:tblGrid>
              <a:tr h="936104">
                <a:tc>
                  <a:txBody>
                    <a:bodyPr/>
                    <a:lstStyle/>
                    <a:p>
                      <a:pPr algn="ctr"/>
                      <a:r>
                        <a:rPr lang="zh-TW" altLang="en-US" sz="2400" b="0" dirty="0" smtClean="0">
                          <a:latin typeface="標楷體" pitchFamily="65" charset="-120"/>
                          <a:ea typeface="標楷體" pitchFamily="65" charset="-120"/>
                        </a:rPr>
                        <a:t>訪談</a:t>
                      </a:r>
                      <a:endParaRPr lang="zh-TW" altLang="en-US" sz="2400" b="0" dirty="0">
                        <a:latin typeface="標楷體" pitchFamily="65" charset="-120"/>
                        <a:ea typeface="標楷體"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en-US" sz="2400" b="0" kern="1200" dirty="0" smtClean="0">
                          <a:solidFill>
                            <a:schemeClr val="dk1"/>
                          </a:solidFill>
                          <a:latin typeface="標楷體" pitchFamily="65" charset="-120"/>
                          <a:ea typeface="標楷體" pitchFamily="65" charset="-120"/>
                          <a:cs typeface="+mn-cs"/>
                        </a:rPr>
                        <a:t>高光廷、陳義文</a:t>
                      </a:r>
                      <a:endParaRPr kumimoji="0" lang="en-US" altLang="zh-TW" sz="2400" b="0" kern="1200" dirty="0" smtClean="0">
                        <a:solidFill>
                          <a:schemeClr val="dk1"/>
                        </a:solidFill>
                        <a:latin typeface="標楷體" pitchFamily="65" charset="-120"/>
                        <a:ea typeface="標楷體" pitchFamily="65" charset="-120"/>
                        <a:cs typeface="+mn-cs"/>
                      </a:endParaRPr>
                    </a:p>
                  </a:txBody>
                  <a:tcPr anchor="ctr"/>
                </a:tc>
              </a:tr>
              <a:tr h="936104">
                <a:tc>
                  <a:txBody>
                    <a:bodyPr/>
                    <a:lstStyle/>
                    <a:p>
                      <a:pPr algn="ctr"/>
                      <a:r>
                        <a:rPr lang="en-US" altLang="zh-TW" sz="2400" b="0" dirty="0" smtClean="0">
                          <a:latin typeface="標楷體" pitchFamily="65" charset="-120"/>
                          <a:ea typeface="標楷體" pitchFamily="65" charset="-120"/>
                        </a:rPr>
                        <a:t>PPT</a:t>
                      </a:r>
                      <a:r>
                        <a:rPr lang="zh-TW" altLang="en-US" sz="2400" b="0" dirty="0" smtClean="0">
                          <a:latin typeface="標楷體" pitchFamily="65" charset="-120"/>
                          <a:ea typeface="標楷體" pitchFamily="65" charset="-120"/>
                        </a:rPr>
                        <a:t>製做</a:t>
                      </a:r>
                      <a:endParaRPr lang="zh-TW" altLang="en-US" sz="2400" b="0" dirty="0">
                        <a:latin typeface="標楷體" pitchFamily="65" charset="-120"/>
                        <a:ea typeface="標楷體"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b="0" dirty="0" smtClean="0">
                          <a:latin typeface="標楷體" pitchFamily="65" charset="-120"/>
                          <a:ea typeface="標楷體" pitchFamily="65" charset="-120"/>
                        </a:rPr>
                        <a:t>王士修、</a:t>
                      </a:r>
                      <a:r>
                        <a:rPr lang="zh-TW" altLang="en-US" sz="2400" dirty="0" smtClean="0">
                          <a:latin typeface="標楷體" panose="03000509000000000000" pitchFamily="65" charset="-120"/>
                          <a:ea typeface="標楷體" panose="03000509000000000000" pitchFamily="65" charset="-120"/>
                        </a:rPr>
                        <a:t>吳俊毅</a:t>
                      </a:r>
                      <a:endParaRPr lang="en-US" altLang="zh-TW" sz="2400" dirty="0" smtClean="0">
                        <a:latin typeface="標楷體" panose="03000509000000000000" pitchFamily="65" charset="-120"/>
                        <a:ea typeface="標楷體" panose="03000509000000000000" pitchFamily="65" charset="-120"/>
                      </a:endParaRPr>
                    </a:p>
                  </a:txBody>
                  <a:tcPr anchor="ctr"/>
                </a:tc>
              </a:tr>
              <a:tr h="936104">
                <a:tc>
                  <a:txBody>
                    <a:bodyPr/>
                    <a:lstStyle/>
                    <a:p>
                      <a:pPr algn="ctr"/>
                      <a:r>
                        <a:rPr lang="zh-TW" altLang="en-US" sz="2400" b="0" dirty="0" smtClean="0">
                          <a:latin typeface="標楷體" pitchFamily="65" charset="-120"/>
                          <a:ea typeface="標楷體" pitchFamily="65" charset="-120"/>
                        </a:rPr>
                        <a:t>報告</a:t>
                      </a:r>
                      <a:endParaRPr lang="zh-TW" altLang="en-US" sz="2400" b="0" dirty="0">
                        <a:latin typeface="標楷體" pitchFamily="65" charset="-120"/>
                        <a:ea typeface="標楷體" pitchFamily="65" charset="-120"/>
                      </a:endParaRPr>
                    </a:p>
                  </a:txBody>
                  <a:tcPr anchor="ctr"/>
                </a:tc>
                <a:tc>
                  <a:txBody>
                    <a:bodyPr/>
                    <a:lstStyle/>
                    <a:p>
                      <a:pPr algn="ctr"/>
                      <a:r>
                        <a:rPr lang="zh-TW" altLang="en-US" sz="2400" b="0" dirty="0" smtClean="0">
                          <a:latin typeface="標楷體" pitchFamily="65" charset="-120"/>
                          <a:ea typeface="標楷體" pitchFamily="65" charset="-120"/>
                        </a:rPr>
                        <a:t>張峻承</a:t>
                      </a:r>
                      <a:endParaRPr lang="zh-TW" altLang="en-US" sz="2400" b="0" dirty="0">
                        <a:latin typeface="標楷體" pitchFamily="65" charset="-120"/>
                        <a:ea typeface="標楷體" pitchFamily="65" charset="-120"/>
                      </a:endParaRPr>
                    </a:p>
                  </a:txBody>
                  <a:tcPr anchor="ctr"/>
                </a:tc>
              </a:tr>
            </a:tbl>
          </a:graphicData>
        </a:graphic>
      </p:graphicFrame>
    </p:spTree>
    <p:extLst>
      <p:ext uri="{BB962C8B-B14F-4D97-AF65-F5344CB8AC3E}">
        <p14:creationId xmlns:p14="http://schemas.microsoft.com/office/powerpoint/2010/main" val="73198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摘要</a:t>
            </a:r>
          </a:p>
        </p:txBody>
      </p:sp>
      <p:sp>
        <p:nvSpPr>
          <p:cNvPr id="3" name="內容版面配置區 2"/>
          <p:cNvSpPr>
            <a:spLocks noGrp="1"/>
          </p:cNvSpPr>
          <p:nvPr>
            <p:ph sz="quarter" idx="1"/>
          </p:nvPr>
        </p:nvSpPr>
        <p:spPr/>
        <p:txBody>
          <a:bodyPr/>
          <a:lstStyle/>
          <a:p>
            <a:r>
              <a:rPr lang="zh-TW" altLang="zh-TW" dirty="0">
                <a:latin typeface="標楷體" pitchFamily="65" charset="-120"/>
                <a:ea typeface="標楷體" pitchFamily="65" charset="-120"/>
              </a:rPr>
              <a:t>本研究透過半結構性訪談來敘說</a:t>
            </a:r>
            <a:r>
              <a:rPr lang="zh-TW" altLang="zh-TW" dirty="0" smtClean="0">
                <a:latin typeface="標楷體" pitchFamily="65" charset="-120"/>
                <a:ea typeface="標楷體" pitchFamily="65" charset="-120"/>
              </a:rPr>
              <a:t>探究</a:t>
            </a:r>
            <a:r>
              <a:rPr lang="zh-TW" altLang="en-US" dirty="0">
                <a:latin typeface="標楷體" pitchFamily="65" charset="-120"/>
                <a:ea typeface="標楷體" pitchFamily="65" charset="-120"/>
              </a:rPr>
              <a:t>明模工業股份有限公司</a:t>
            </a:r>
            <a:r>
              <a:rPr lang="zh-TW" altLang="zh-TW" dirty="0" smtClean="0">
                <a:latin typeface="標楷體" pitchFamily="65" charset="-120"/>
                <a:ea typeface="標楷體" pitchFamily="65" charset="-120"/>
              </a:rPr>
              <a:t>在</a:t>
            </a:r>
            <a:r>
              <a:rPr lang="zh-TW" altLang="en-US" dirty="0">
                <a:latin typeface="標楷體" pitchFamily="65" charset="-120"/>
                <a:ea typeface="標楷體" pitchFamily="65" charset="-120"/>
              </a:rPr>
              <a:t>管理者角色</a:t>
            </a:r>
            <a:r>
              <a:rPr lang="zh-TW" altLang="zh-TW" dirty="0">
                <a:latin typeface="標楷體" pitchFamily="65" charset="-120"/>
                <a:ea typeface="標楷體" pitchFamily="65" charset="-120"/>
              </a:rPr>
              <a:t>，是否包括</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lvl="1">
              <a:lnSpc>
                <a:spcPct val="90000"/>
              </a:lnSpc>
              <a:buFont typeface="Arial" charset="0"/>
              <a:buChar char="•"/>
            </a:pPr>
            <a:r>
              <a:rPr lang="zh-TW" altLang="en-US" sz="3300" dirty="0">
                <a:latin typeface="標楷體" pitchFamily="65" charset="-120"/>
                <a:ea typeface="標楷體" pitchFamily="65" charset="-120"/>
              </a:rPr>
              <a:t>人際角色</a:t>
            </a:r>
          </a:p>
          <a:p>
            <a:pPr lvl="1">
              <a:lnSpc>
                <a:spcPct val="90000"/>
              </a:lnSpc>
              <a:buFont typeface="Arial" charset="0"/>
              <a:buChar char="•"/>
            </a:pPr>
            <a:r>
              <a:rPr lang="zh-TW" altLang="en-US" sz="3300" dirty="0">
                <a:latin typeface="標楷體" pitchFamily="65" charset="-120"/>
                <a:ea typeface="標楷體" pitchFamily="65" charset="-120"/>
              </a:rPr>
              <a:t>資訊角色</a:t>
            </a:r>
          </a:p>
          <a:p>
            <a:pPr lvl="1">
              <a:lnSpc>
                <a:spcPct val="90000"/>
              </a:lnSpc>
              <a:buFont typeface="Arial" charset="0"/>
              <a:buChar char="•"/>
            </a:pPr>
            <a:r>
              <a:rPr lang="zh-TW" altLang="en-US" sz="3300" dirty="0">
                <a:latin typeface="標楷體" pitchFamily="65" charset="-120"/>
                <a:ea typeface="標楷體" pitchFamily="65" charset="-120"/>
              </a:rPr>
              <a:t>決策角色</a:t>
            </a:r>
          </a:p>
          <a:p>
            <a:pPr lvl="1">
              <a:lnSpc>
                <a:spcPct val="90000"/>
              </a:lnSpc>
              <a:buNone/>
            </a:pPr>
            <a:r>
              <a:rPr lang="zh-TW" altLang="en-US" sz="3300" dirty="0">
                <a:latin typeface="標楷體" pitchFamily="65" charset="-120"/>
                <a:ea typeface="標楷體" pitchFamily="65" charset="-120"/>
              </a:rPr>
              <a:t>等三種角色</a:t>
            </a:r>
          </a:p>
          <a:p>
            <a:r>
              <a:rPr lang="zh-TW" altLang="zh-TW" dirty="0">
                <a:latin typeface="標楷體" pitchFamily="65" charset="-120"/>
                <a:ea typeface="標楷體" pitchFamily="65" charset="-120"/>
              </a:rPr>
              <a:t>結果發現</a:t>
            </a:r>
            <a:r>
              <a:rPr lang="zh-TW" altLang="en-US" dirty="0" smtClean="0">
                <a:latin typeface="標楷體" pitchFamily="65" charset="-120"/>
                <a:ea typeface="標楷體" pitchFamily="65" charset="-120"/>
              </a:rPr>
              <a:t>：</a:t>
            </a:r>
            <a:r>
              <a:rPr lang="zh-TW" altLang="en-US" dirty="0">
                <a:latin typeface="標楷體" pitchFamily="65" charset="-120"/>
                <a:ea typeface="標楷體" pitchFamily="65" charset="-120"/>
              </a:rPr>
              <a:t>明模工業</a:t>
            </a:r>
            <a:r>
              <a:rPr lang="zh-TW" altLang="zh-TW" dirty="0" smtClean="0">
                <a:latin typeface="標楷體" pitchFamily="65" charset="-120"/>
                <a:ea typeface="標楷體" pitchFamily="65" charset="-120"/>
              </a:rPr>
              <a:t>領導者</a:t>
            </a:r>
            <a:r>
              <a:rPr lang="zh-TW" altLang="en-US" dirty="0">
                <a:latin typeface="標楷體" pitchFamily="65" charset="-120"/>
                <a:ea typeface="標楷體" pitchFamily="65" charset="-120"/>
              </a:rPr>
              <a:t>三種角色都有符合</a:t>
            </a:r>
            <a:r>
              <a:rPr lang="zh-TW" altLang="zh-TW" b="1" dirty="0">
                <a:latin typeface="微軟正黑體" pitchFamily="34" charset="-120"/>
                <a:ea typeface="微軟正黑體" pitchFamily="34" charset="-120"/>
              </a:rPr>
              <a:t>。</a:t>
            </a:r>
          </a:p>
          <a:p>
            <a:endParaRPr lang="zh-TW" altLang="en-US" dirty="0"/>
          </a:p>
        </p:txBody>
      </p:sp>
    </p:spTree>
    <p:extLst>
      <p:ext uri="{BB962C8B-B14F-4D97-AF65-F5344CB8AC3E}">
        <p14:creationId xmlns:p14="http://schemas.microsoft.com/office/powerpoint/2010/main" val="455728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anose="03000509000000000000" pitchFamily="65" charset="-120"/>
                <a:ea typeface="標楷體" panose="03000509000000000000" pitchFamily="65" charset="-120"/>
              </a:rPr>
              <a:t>前言</a:t>
            </a:r>
          </a:p>
        </p:txBody>
      </p:sp>
      <p:sp>
        <p:nvSpPr>
          <p:cNvPr id="3" name="內容版面配置區 2"/>
          <p:cNvSpPr>
            <a:spLocks noGrp="1"/>
          </p:cNvSpPr>
          <p:nvPr>
            <p:ph sz="quarter" idx="1"/>
          </p:nvPr>
        </p:nvSpPr>
        <p:spPr/>
        <p:txBody>
          <a:bodyPr/>
          <a:lstStyle/>
          <a:p>
            <a:r>
              <a:rPr lang="zh-TW" altLang="en-US" b="1" dirty="0" smtClean="0">
                <a:latin typeface="標楷體" pitchFamily="65" charset="-120"/>
                <a:ea typeface="標楷體" pitchFamily="65" charset="-120"/>
              </a:rPr>
              <a:t>研究動機</a:t>
            </a:r>
            <a:r>
              <a:rPr lang="zh-TW" altLang="en-US" dirty="0" smtClean="0">
                <a:latin typeface="標楷體" pitchFamily="65" charset="-120"/>
                <a:ea typeface="標楷體" pitchFamily="65" charset="-120"/>
              </a:rPr>
              <a:t>：</a:t>
            </a:r>
            <a:r>
              <a:rPr lang="en-US" altLang="zh-TW" dirty="0">
                <a:latin typeface="標楷體" pitchFamily="65" charset="-120"/>
                <a:ea typeface="標楷體" pitchFamily="65" charset="-120"/>
              </a:rPr>
              <a:t> </a:t>
            </a:r>
            <a:r>
              <a:rPr lang="en-US" altLang="zh-TW" dirty="0" err="1">
                <a:latin typeface="標楷體" pitchFamily="65" charset="-120"/>
                <a:ea typeface="標楷體" pitchFamily="65" charset="-120"/>
              </a:rPr>
              <a:t>Mintzberg</a:t>
            </a:r>
            <a:r>
              <a:rPr lang="en-US" altLang="zh-TW" dirty="0">
                <a:latin typeface="標楷體" pitchFamily="65" charset="-120"/>
                <a:ea typeface="標楷體" pitchFamily="65" charset="-120"/>
              </a:rPr>
              <a:t>(1973)</a:t>
            </a:r>
            <a:r>
              <a:rPr lang="zh-TW" altLang="en-US" dirty="0">
                <a:latin typeface="標楷體" pitchFamily="65" charset="-120"/>
                <a:ea typeface="標楷體" pitchFamily="65" charset="-120"/>
              </a:rPr>
              <a:t>的主張</a:t>
            </a:r>
            <a:r>
              <a:rPr lang="zh-TW" altLang="zh-TW" dirty="0" smtClean="0">
                <a:latin typeface="標楷體" pitchFamily="65" charset="-120"/>
                <a:ea typeface="標楷體" pitchFamily="65" charset="-120"/>
              </a:rPr>
              <a:t>指出</a:t>
            </a:r>
            <a:r>
              <a:rPr lang="zh-TW" altLang="zh-TW" dirty="0">
                <a:latin typeface="標楷體" pitchFamily="65" charset="-120"/>
                <a:ea typeface="標楷體" pitchFamily="65" charset="-120"/>
              </a:rPr>
              <a:t>管理者在企業中扮演的角色，友三大類的十種角色，為其主要的工作內容</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dirty="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研究目的</a:t>
            </a:r>
            <a:r>
              <a:rPr lang="zh-TW" altLang="en-US" dirty="0" smtClean="0">
                <a:latin typeface="標楷體" pitchFamily="65" charset="-120"/>
                <a:ea typeface="標楷體" pitchFamily="65" charset="-120"/>
              </a:rPr>
              <a:t>：</a:t>
            </a:r>
            <a:r>
              <a:rPr lang="zh-TW" altLang="zh-TW" dirty="0" smtClean="0">
                <a:latin typeface="標楷體" pitchFamily="65" charset="-120"/>
                <a:ea typeface="標楷體" pitchFamily="65" charset="-120"/>
              </a:rPr>
              <a:t>透過</a:t>
            </a:r>
            <a:r>
              <a:rPr lang="zh-TW" altLang="en-US" dirty="0">
                <a:latin typeface="標楷體" pitchFamily="65" charset="-120"/>
                <a:ea typeface="標楷體" pitchFamily="65" charset="-120"/>
              </a:rPr>
              <a:t>明模工業</a:t>
            </a:r>
            <a:r>
              <a:rPr lang="zh-TW" altLang="zh-TW" dirty="0" smtClean="0">
                <a:latin typeface="標楷體" pitchFamily="65" charset="-120"/>
                <a:ea typeface="標楷體" pitchFamily="65" charset="-120"/>
              </a:rPr>
              <a:t>個案</a:t>
            </a:r>
            <a:r>
              <a:rPr lang="zh-TW" altLang="zh-TW" dirty="0">
                <a:latin typeface="標楷體" pitchFamily="65" charset="-120"/>
                <a:ea typeface="標楷體" pitchFamily="65" charset="-120"/>
              </a:rPr>
              <a:t>來敘說其高階管理者的工作內容是否符合</a:t>
            </a:r>
            <a:r>
              <a:rPr lang="en-US" altLang="zh-TW" dirty="0" err="1">
                <a:latin typeface="標楷體" pitchFamily="65" charset="-120"/>
                <a:ea typeface="標楷體" pitchFamily="65" charset="-120"/>
              </a:rPr>
              <a:t>Mintzberg</a:t>
            </a:r>
            <a:r>
              <a:rPr lang="en-US" altLang="zh-TW" dirty="0">
                <a:latin typeface="標楷體" pitchFamily="65" charset="-120"/>
                <a:ea typeface="標楷體" pitchFamily="65" charset="-120"/>
              </a:rPr>
              <a:t>(1973)</a:t>
            </a:r>
            <a:r>
              <a:rPr lang="zh-TW" altLang="en-US" dirty="0">
                <a:latin typeface="標楷體" pitchFamily="65" charset="-120"/>
                <a:ea typeface="標楷體" pitchFamily="65" charset="-120"/>
              </a:rPr>
              <a:t>的主張</a:t>
            </a:r>
            <a:r>
              <a:rPr lang="zh-TW" altLang="zh-TW" dirty="0" smtClean="0">
                <a:latin typeface="標楷體" pitchFamily="65" charset="-120"/>
                <a:ea typeface="標楷體" pitchFamily="65" charset="-120"/>
              </a:rPr>
              <a:t>。</a:t>
            </a:r>
            <a:endParaRPr lang="zh-TW" altLang="zh-TW" dirty="0">
              <a:latin typeface="標楷體" pitchFamily="65" charset="-120"/>
              <a:ea typeface="標楷體" pitchFamily="65" charset="-120"/>
            </a:endParaRPr>
          </a:p>
        </p:txBody>
      </p:sp>
    </p:spTree>
    <p:extLst>
      <p:ext uri="{BB962C8B-B14F-4D97-AF65-F5344CB8AC3E}">
        <p14:creationId xmlns:p14="http://schemas.microsoft.com/office/powerpoint/2010/main" val="2445416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ctrTitle"/>
          </p:nvPr>
        </p:nvSpPr>
        <p:spPr/>
        <p:txBody>
          <a:bodyPr>
            <a:normAutofit/>
          </a:bodyPr>
          <a:lstStyle/>
          <a:p>
            <a:pPr algn="ctr"/>
            <a:r>
              <a:rPr lang="zh-TW" altLang="en-US" sz="4800" dirty="0" smtClean="0">
                <a:latin typeface="標楷體" pitchFamily="65" charset="-120"/>
                <a:ea typeface="標楷體" pitchFamily="65" charset="-120"/>
              </a:rPr>
              <a:t>文獻回顧</a:t>
            </a:r>
            <a:endParaRPr lang="zh-TW" altLang="en-US" sz="4800" dirty="0">
              <a:latin typeface="標楷體" pitchFamily="65" charset="-120"/>
              <a:ea typeface="標楷體" pitchFamily="65" charset="-120"/>
            </a:endParaRPr>
          </a:p>
        </p:txBody>
      </p:sp>
      <p:sp>
        <p:nvSpPr>
          <p:cNvPr id="13" name="副標題 12"/>
          <p:cNvSpPr>
            <a:spLocks noGrp="1"/>
          </p:cNvSpPr>
          <p:nvPr>
            <p:ph type="subTitle" idx="1"/>
          </p:nvPr>
        </p:nvSpPr>
        <p:spPr/>
        <p:txBody>
          <a:bodyPr/>
          <a:lstStyle/>
          <a:p>
            <a:endParaRPr lang="zh-TW" altLang="en-US"/>
          </a:p>
        </p:txBody>
      </p:sp>
      <p:pic>
        <p:nvPicPr>
          <p:cNvPr id="11" name="圖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1268760"/>
            <a:ext cx="4231324" cy="2815754"/>
          </a:xfrm>
          <a:prstGeom prst="rect">
            <a:avLst/>
          </a:prstGeom>
        </p:spPr>
      </p:pic>
    </p:spTree>
    <p:extLst>
      <p:ext uri="{BB962C8B-B14F-4D97-AF65-F5344CB8AC3E}">
        <p14:creationId xmlns:p14="http://schemas.microsoft.com/office/powerpoint/2010/main" val="201979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企業本質</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zh-TW" b="1" dirty="0">
                <a:latin typeface="標楷體" pitchFamily="65" charset="-120"/>
                <a:ea typeface="標楷體" pitchFamily="65" charset="-120"/>
              </a:rPr>
              <a:t>企業功能</a:t>
            </a:r>
            <a:r>
              <a:rPr lang="en-US" altLang="zh-TW" b="1" dirty="0">
                <a:latin typeface="標楷體" pitchFamily="65" charset="-120"/>
                <a:ea typeface="標楷體" pitchFamily="65" charset="-120"/>
              </a:rPr>
              <a:t>:</a:t>
            </a:r>
            <a:r>
              <a:rPr lang="zh-TW" altLang="zh-TW" dirty="0">
                <a:latin typeface="標楷體" pitchFamily="65" charset="-120"/>
                <a:ea typeface="標楷體" pitchFamily="65" charset="-120"/>
              </a:rPr>
              <a:t>指企業執行各項活動時所發揮的各項功能而言，即生產功能、行銷功能、人力資源功能、研究發展功能、財務功能，傳統上的「五管」功能，在記誦上可用「產銷人發財」的五字訣來連結</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endParaRPr lang="en-US" altLang="zh-TW" dirty="0">
              <a:latin typeface="標楷體" pitchFamily="65" charset="-120"/>
              <a:ea typeface="標楷體" pitchFamily="65" charset="-120"/>
            </a:endParaRPr>
          </a:p>
          <a:p>
            <a:r>
              <a:rPr lang="zh-TW" altLang="en-US" b="1" dirty="0">
                <a:latin typeface="標楷體" pitchFamily="65" charset="-120"/>
                <a:ea typeface="標楷體" pitchFamily="65" charset="-120"/>
              </a:rPr>
              <a:t>管理功能</a:t>
            </a:r>
            <a:r>
              <a:rPr lang="en-US" altLang="zh-TW" b="1" dirty="0">
                <a:latin typeface="標楷體" pitchFamily="65" charset="-120"/>
                <a:ea typeface="標楷體" pitchFamily="65" charset="-120"/>
              </a:rPr>
              <a:t>:</a:t>
            </a:r>
            <a:r>
              <a:rPr lang="zh-TW" altLang="zh-TW" dirty="0">
                <a:latin typeface="標楷體" pitchFamily="65" charset="-120"/>
                <a:ea typeface="標楷體" pitchFamily="65" charset="-120"/>
              </a:rPr>
              <a:t>指為達成企業營運目標，管理者藉由管理活動所發揮的各項功能稱之。包括規畫功能、組織功能、領導功能、協調功能、控制功能</a:t>
            </a:r>
            <a:r>
              <a:rPr lang="zh-TW" altLang="en-US" dirty="0">
                <a:latin typeface="標楷體" pitchFamily="65" charset="-120"/>
                <a:ea typeface="標楷體" pitchFamily="65" charset="-120"/>
              </a:rPr>
              <a:t>。</a:t>
            </a:r>
            <a:endParaRPr lang="zh-TW" altLang="zh-TW" b="1" dirty="0">
              <a:latin typeface="標楷體" pitchFamily="65" charset="-120"/>
              <a:ea typeface="標楷體" pitchFamily="65" charset="-120"/>
            </a:endParaRPr>
          </a:p>
          <a:p>
            <a:endParaRPr lang="zh-TW" altLang="en-US"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415473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latin typeface="標楷體" pitchFamily="65" charset="-120"/>
                <a:ea typeface="標楷體" pitchFamily="65" charset="-120"/>
              </a:rPr>
              <a:t>管理者角色</a:t>
            </a:r>
            <a:endParaRPr lang="zh-TW" altLang="en-US" sz="3600"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pPr lvl="0"/>
            <a:r>
              <a:rPr lang="zh-TW" altLang="zh-TW" dirty="0">
                <a:latin typeface="標楷體" pitchFamily="65" charset="-120"/>
                <a:ea typeface="標楷體" pitchFamily="65" charset="-120"/>
              </a:rPr>
              <a:t>管理者在企業中所扮演的角色，有三大類的十種角色，說明如下：</a:t>
            </a:r>
            <a:endParaRPr lang="en-US" altLang="zh-TW" dirty="0">
              <a:latin typeface="標楷體" pitchFamily="65" charset="-120"/>
              <a:ea typeface="標楷體" pitchFamily="65" charset="-120"/>
            </a:endParaRPr>
          </a:p>
          <a:p>
            <a:pPr marL="0" lvl="0" indent="0" eaLnBrk="0" fontAlgn="base" hangingPunct="0">
              <a:spcBef>
                <a:spcPts val="300"/>
              </a:spcBef>
              <a:spcAft>
                <a:spcPct val="0"/>
              </a:spcAft>
              <a:buClr>
                <a:srgbClr val="A04DA3"/>
              </a:buClr>
              <a:buSzTx/>
              <a:buNone/>
              <a:defRPr/>
            </a:pPr>
            <a:r>
              <a:rPr lang="zh-TW" altLang="en-US" dirty="0">
                <a:solidFill>
                  <a:srgbClr val="0000FF"/>
                </a:solidFill>
                <a:latin typeface="標楷體" pitchFamily="65" charset="-120"/>
                <a:ea typeface="標楷體" pitchFamily="65" charset="-120"/>
              </a:rPr>
              <a:t>一、人際角色</a:t>
            </a:r>
            <a:endParaRPr lang="en-US" altLang="zh-TW" dirty="0">
              <a:solidFill>
                <a:srgbClr val="0000FF"/>
              </a:solidFill>
              <a:latin typeface="標楷體" pitchFamily="65" charset="-120"/>
              <a:ea typeface="標楷體" pitchFamily="65" charset="-120"/>
            </a:endParaRPr>
          </a:p>
          <a:p>
            <a:pPr marL="365125" lvl="0" indent="-255588" eaLnBrk="0" fontAlgn="base" hangingPunct="0">
              <a:spcBef>
                <a:spcPts val="300"/>
              </a:spcBef>
              <a:spcAft>
                <a:spcPct val="0"/>
              </a:spcAft>
              <a:buClr>
                <a:srgbClr val="663300"/>
              </a:buClr>
              <a:buSzTx/>
              <a:buFont typeface="Georgia" pitchFamily="18" charset="0"/>
              <a:buChar char="•"/>
              <a:defRPr/>
            </a:pPr>
            <a:r>
              <a:rPr lang="zh-TW" altLang="zh-TW" dirty="0">
                <a:solidFill>
                  <a:srgbClr val="003366"/>
                </a:solidFill>
                <a:latin typeface="標楷體" pitchFamily="65" charset="-120"/>
                <a:ea typeface="標楷體" pitchFamily="65" charset="-120"/>
              </a:rPr>
              <a:t>人際角色</a:t>
            </a:r>
            <a:r>
              <a:rPr lang="en-US" altLang="zh-TW" dirty="0">
                <a:solidFill>
                  <a:srgbClr val="003366"/>
                </a:solidFill>
                <a:latin typeface="標楷體" pitchFamily="65" charset="-120"/>
                <a:ea typeface="標楷體" pitchFamily="65" charset="-120"/>
              </a:rPr>
              <a:t> (interpersonal roles) </a:t>
            </a:r>
            <a:r>
              <a:rPr lang="zh-TW" altLang="zh-TW" dirty="0">
                <a:latin typeface="標楷體" pitchFamily="65" charset="-120"/>
                <a:ea typeface="標楷體" pitchFamily="65" charset="-120"/>
              </a:rPr>
              <a:t>即管理者和企業內外成員的互動角色，說明如下：</a:t>
            </a:r>
            <a:endParaRPr lang="en-US" altLang="zh-TW" dirty="0">
              <a:latin typeface="標楷體" pitchFamily="65" charset="-120"/>
              <a:ea typeface="標楷體" pitchFamily="65" charset="-120"/>
            </a:endParaRPr>
          </a:p>
          <a:p>
            <a:pPr marL="360000" lvl="0" indent="-288000" eaLnBrk="0" fontAlgn="base" hangingPunct="0">
              <a:spcBef>
                <a:spcPts val="300"/>
              </a:spcBef>
              <a:spcAft>
                <a:spcPct val="0"/>
              </a:spcAft>
              <a:buClr>
                <a:srgbClr val="A04DA3"/>
              </a:buClr>
              <a:buSzPct val="100000"/>
              <a:buFont typeface="+mj-lt"/>
              <a:buAutoNum type="arabicPeriod"/>
              <a:defRPr/>
            </a:pPr>
            <a:r>
              <a:rPr lang="zh-TW" altLang="zh-TW" dirty="0">
                <a:solidFill>
                  <a:srgbClr val="003366"/>
                </a:solidFill>
                <a:latin typeface="標楷體" pitchFamily="65" charset="-120"/>
                <a:ea typeface="標楷體" pitchFamily="65" charset="-120"/>
              </a:rPr>
              <a:t>代表角色：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台面上人物</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figurehead</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，管理者如董事長或總經理對外、對內代表該企業或單位，需要出席並主持若干象徵性的儀式工作</a:t>
            </a:r>
            <a:r>
              <a:rPr lang="zh-TW" altLang="en-US"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2691812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管理者角色</a:t>
            </a:r>
            <a:endParaRPr lang="zh-TW" altLang="en-US" sz="3600" dirty="0"/>
          </a:p>
        </p:txBody>
      </p:sp>
      <p:sp>
        <p:nvSpPr>
          <p:cNvPr id="3" name="內容版面配置區 2"/>
          <p:cNvSpPr>
            <a:spLocks noGrp="1"/>
          </p:cNvSpPr>
          <p:nvPr>
            <p:ph sz="quarter" idx="1"/>
          </p:nvPr>
        </p:nvSpPr>
        <p:spPr/>
        <p:txBody>
          <a:bodyPr/>
          <a:lstStyle/>
          <a:p>
            <a:pPr marL="360000" indent="-288000">
              <a:buSzPct val="100000"/>
              <a:buFont typeface="+mj-lt"/>
              <a:buAutoNum type="arabicPeriod" startAt="2"/>
            </a:pPr>
            <a:r>
              <a:rPr lang="zh-TW" altLang="zh-TW" dirty="0">
                <a:solidFill>
                  <a:srgbClr val="003366"/>
                </a:solidFill>
                <a:latin typeface="標楷體" pitchFamily="65" charset="-120"/>
                <a:ea typeface="標楷體" pitchFamily="65" charset="-120"/>
              </a:rPr>
              <a:t>領導角色：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領導人士</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leader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，管理者如主官或各級主管，需要透過訂定明確目標、規畫執行方案、適時修正方案、激勵團隊士氣，並帶領部屬達成績效目標</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startAt="2"/>
            </a:pPr>
            <a:r>
              <a:rPr lang="zh-TW" altLang="zh-TW" dirty="0">
                <a:solidFill>
                  <a:srgbClr val="003366"/>
                </a:solidFill>
                <a:latin typeface="標楷體" pitchFamily="65" charset="-120"/>
                <a:ea typeface="標楷體" pitchFamily="65" charset="-120"/>
              </a:rPr>
              <a:t>溝通角色：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聯絡官</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liaison</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，管理者需要出席參加連結、協調企業內外人員或群體的活動</a:t>
            </a:r>
            <a:r>
              <a:rPr lang="zh-TW" altLang="en-US"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1028090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a:latin typeface="標楷體" pitchFamily="65" charset="-120"/>
                <a:ea typeface="標楷體" pitchFamily="65" charset="-120"/>
              </a:rPr>
              <a:t>管理者角色</a:t>
            </a:r>
            <a:endParaRPr lang="zh-TW" altLang="en-US" sz="3600" dirty="0"/>
          </a:p>
        </p:txBody>
      </p:sp>
      <p:sp>
        <p:nvSpPr>
          <p:cNvPr id="3" name="內容版面配置區 2"/>
          <p:cNvSpPr>
            <a:spLocks noGrp="1"/>
          </p:cNvSpPr>
          <p:nvPr>
            <p:ph sz="quarter" idx="1"/>
          </p:nvPr>
        </p:nvSpPr>
        <p:spPr/>
        <p:txBody>
          <a:bodyPr/>
          <a:lstStyle/>
          <a:p>
            <a:pPr marL="0" indent="0">
              <a:buNone/>
            </a:pPr>
            <a:r>
              <a:rPr lang="zh-TW" altLang="zh-TW" dirty="0">
                <a:solidFill>
                  <a:srgbClr val="0000FF"/>
                </a:solidFill>
                <a:latin typeface="標楷體" pitchFamily="65" charset="-120"/>
                <a:ea typeface="標楷體" pitchFamily="65" charset="-120"/>
              </a:rPr>
              <a:t>二、資訊角色</a:t>
            </a:r>
          </a:p>
          <a:p>
            <a:pPr>
              <a:buClr>
                <a:srgbClr val="663300"/>
              </a:buClr>
            </a:pPr>
            <a:r>
              <a:rPr lang="zh-TW" altLang="zh-TW" dirty="0">
                <a:solidFill>
                  <a:srgbClr val="003366"/>
                </a:solidFill>
                <a:latin typeface="標楷體" pitchFamily="65" charset="-120"/>
                <a:ea typeface="標楷體" pitchFamily="65" charset="-120"/>
              </a:rPr>
              <a:t>資訊角色</a:t>
            </a:r>
            <a:r>
              <a:rPr lang="en-US" altLang="zh-TW" dirty="0">
                <a:solidFill>
                  <a:srgbClr val="003366"/>
                </a:solidFill>
                <a:latin typeface="標楷體" pitchFamily="65" charset="-120"/>
                <a:ea typeface="標楷體" pitchFamily="65" charset="-120"/>
              </a:rPr>
              <a:t> (information roles) </a:t>
            </a:r>
            <a:r>
              <a:rPr lang="zh-TW" altLang="zh-TW" dirty="0">
                <a:latin typeface="標楷體" pitchFamily="65" charset="-120"/>
                <a:ea typeface="標楷體" pitchFamily="65" charset="-120"/>
              </a:rPr>
              <a:t>即管理者從事蒐集、傳播和處理相關資訊的角色</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發言角色：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發言人</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spokesperson</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，管理者如董事長或總經理，需要在正式的公開場合，以官方立場宣布企業政策、計畫、績效</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傳播角色：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傳播人士</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disseminator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，管理者如主官或各級主管，需要在企業內部不同場合傳達關鍵資訊，期能影響員工的態度與行為</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marL="360000" indent="-288000">
              <a:buSzPct val="100000"/>
              <a:buFont typeface="+mj-lt"/>
              <a:buAutoNum type="arabicPeriod"/>
            </a:pPr>
            <a:r>
              <a:rPr lang="zh-TW" altLang="zh-TW" dirty="0">
                <a:solidFill>
                  <a:srgbClr val="003366"/>
                </a:solidFill>
                <a:latin typeface="標楷體" pitchFamily="65" charset="-120"/>
                <a:ea typeface="標楷體" pitchFamily="65" charset="-120"/>
              </a:rPr>
              <a:t>監督角色：</a:t>
            </a:r>
            <a:r>
              <a:rPr lang="zh-TW" altLang="zh-TW" dirty="0">
                <a:latin typeface="標楷體" pitchFamily="65" charset="-120"/>
                <a:ea typeface="標楷體" pitchFamily="65" charset="-120"/>
              </a:rPr>
              <a:t>又稱</a:t>
            </a:r>
            <a:r>
              <a:rPr lang="zh-TW" altLang="zh-TW" dirty="0">
                <a:solidFill>
                  <a:srgbClr val="003300"/>
                </a:solidFill>
                <a:latin typeface="標楷體" pitchFamily="65" charset="-120"/>
                <a:ea typeface="標楷體" pitchFamily="65" charset="-120"/>
              </a:rPr>
              <a:t>監督者</a:t>
            </a:r>
            <a:r>
              <a:rPr lang="en-US" altLang="zh-TW" dirty="0">
                <a:solidFill>
                  <a:srgbClr val="003300"/>
                </a:solidFill>
                <a:latin typeface="標楷體" pitchFamily="65" charset="-120"/>
                <a:ea typeface="標楷體" pitchFamily="65" charset="-120"/>
              </a:rPr>
              <a:t> (</a:t>
            </a:r>
            <a:r>
              <a:rPr lang="en-US" altLang="zh-TW" i="1" dirty="0">
                <a:solidFill>
                  <a:srgbClr val="003300"/>
                </a:solidFill>
                <a:latin typeface="標楷體" pitchFamily="65" charset="-120"/>
                <a:ea typeface="標楷體" pitchFamily="65" charset="-120"/>
              </a:rPr>
              <a:t>monitor</a:t>
            </a:r>
            <a:r>
              <a:rPr lang="en-US" altLang="zh-TW" dirty="0">
                <a:solidFill>
                  <a:srgbClr val="003300"/>
                </a:solidFill>
                <a:latin typeface="標楷體" pitchFamily="65" charset="-120"/>
                <a:ea typeface="標楷體" pitchFamily="65" charset="-120"/>
              </a:rPr>
              <a:t>)</a:t>
            </a:r>
            <a:r>
              <a:rPr lang="zh-TW" altLang="zh-TW" dirty="0">
                <a:latin typeface="標楷體" pitchFamily="65" charset="-120"/>
                <a:ea typeface="標楷體" pitchFamily="65" charset="-120"/>
              </a:rPr>
              <a:t>，管理者需要蒐集、分析、研判企業內外部的相關資訊</a:t>
            </a:r>
            <a:r>
              <a:rPr lang="zh-TW" altLang="en-US"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1892355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1021</TotalTime>
  <Words>1878</Words>
  <Application>Microsoft Office PowerPoint</Application>
  <PresentationFormat>如螢幕大小 (4:3)</PresentationFormat>
  <Paragraphs>158</Paragraphs>
  <Slides>28</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28</vt:i4>
      </vt:variant>
    </vt:vector>
  </HeadingPairs>
  <TitlesOfParts>
    <vt:vector size="37" baseType="lpstr">
      <vt:lpstr>微軟正黑體</vt:lpstr>
      <vt:lpstr>新細明體</vt:lpstr>
      <vt:lpstr>標楷體</vt:lpstr>
      <vt:lpstr>Arial</vt:lpstr>
      <vt:lpstr>Century Schoolbook</vt:lpstr>
      <vt:lpstr>Georgia</vt:lpstr>
      <vt:lpstr>Wingdings</vt:lpstr>
      <vt:lpstr>Wingdings 2</vt:lpstr>
      <vt:lpstr>壁窗</vt:lpstr>
      <vt:lpstr>管理者角色之研究 </vt:lpstr>
      <vt:lpstr>目錄</vt:lpstr>
      <vt:lpstr>摘要</vt:lpstr>
      <vt:lpstr>前言</vt:lpstr>
      <vt:lpstr>文獻回顧</vt:lpstr>
      <vt:lpstr>企業本質</vt:lpstr>
      <vt:lpstr>管理者角色</vt:lpstr>
      <vt:lpstr>管理者角色</vt:lpstr>
      <vt:lpstr>管理者角色</vt:lpstr>
      <vt:lpstr>管理者角色</vt:lpstr>
      <vt:lpstr>管理者角色</vt:lpstr>
      <vt:lpstr>研究方法</vt:lpstr>
      <vt:lpstr>研究方法</vt:lpstr>
      <vt:lpstr>資料蒐集與研究設計</vt:lpstr>
      <vt:lpstr>個案分析</vt:lpstr>
      <vt:lpstr>公司簡介</vt:lpstr>
      <vt:lpstr>公司產品</vt:lpstr>
      <vt:lpstr>主要客戶</vt:lpstr>
      <vt:lpstr>訪談</vt:lpstr>
      <vt:lpstr>訪談逐字稿</vt:lpstr>
      <vt:lpstr>訪談逐字稿</vt:lpstr>
      <vt:lpstr>訪談逐字稿</vt:lpstr>
      <vt:lpstr>訪談逐字稿</vt:lpstr>
      <vt:lpstr>管理與MINTZBERG的主張比較</vt:lpstr>
      <vt:lpstr>結論與建議</vt:lpstr>
      <vt:lpstr>結論</vt:lpstr>
      <vt:lpstr>建議</vt:lpstr>
      <vt:lpstr>工作分配</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夜Scorpio</cp:lastModifiedBy>
  <cp:revision>31</cp:revision>
  <dcterms:created xsi:type="dcterms:W3CDTF">2016-05-07T13:30:02Z</dcterms:created>
  <dcterms:modified xsi:type="dcterms:W3CDTF">2016-05-10T16:44:44Z</dcterms:modified>
</cp:coreProperties>
</file>