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00" autoAdjust="0"/>
    <p:restoredTop sz="94660"/>
  </p:normalViewPr>
  <p:slideViewPr>
    <p:cSldViewPr snapToGrid="0">
      <p:cViewPr varScale="1">
        <p:scale>
          <a:sx n="113" d="100"/>
          <a:sy n="113" d="100"/>
        </p:scale>
        <p:origin x="72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5/2/2016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2A54C80-263E-416B-A8E0-580EDEADCBDC}" type="datetimeFigureOut">
              <a:rPr lang="en-US" dirty="0"/>
              <a:pPr/>
              <a:t>5/2/2016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5/2/2016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48" y="1642188"/>
            <a:ext cx="4991992" cy="29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標題 1"/>
          <p:cNvSpPr>
            <a:spLocks noGrp="1"/>
          </p:cNvSpPr>
          <p:nvPr>
            <p:ph type="ctrTitle"/>
          </p:nvPr>
        </p:nvSpPr>
        <p:spPr>
          <a:xfrm>
            <a:off x="923730" y="255040"/>
            <a:ext cx="4282752" cy="1251651"/>
          </a:xfrm>
        </p:spPr>
        <p:txBody>
          <a:bodyPr/>
          <a:lstStyle/>
          <a:p>
            <a:r>
              <a:rPr lang="zh-TW" altLang="en-US" sz="8000" dirty="0" smtClean="0">
                <a:solidFill>
                  <a:schemeClr val="tx1"/>
                </a:solidFill>
                <a:effectLst>
                  <a:outerShdw blurRad="38100" dist="38100" dir="2700000" algn="tl">
                    <a:srgbClr val="000000">
                      <a:alpha val="43137"/>
                    </a:srgbClr>
                  </a:outerShdw>
                </a:effectLst>
                <a:latin typeface="Arial Unicode MS" panose="020B0604020202020204" pitchFamily="34" charset="-120"/>
                <a:ea typeface="Arial Unicode MS" panose="020B0604020202020204" pitchFamily="34" charset="-120"/>
                <a:cs typeface="Arial Unicode MS" panose="020B0604020202020204" pitchFamily="34" charset="-120"/>
              </a:rPr>
              <a:t>心靈勇氣</a:t>
            </a:r>
            <a:endParaRPr lang="zh-TW" altLang="en-US" sz="8000" dirty="0">
              <a:solidFill>
                <a:schemeClr val="tx1"/>
              </a:solidFill>
              <a:effectLst>
                <a:outerShdw blurRad="38100" dist="38100" dir="2700000" algn="tl">
                  <a:srgbClr val="000000">
                    <a:alpha val="43137"/>
                  </a:srgbClr>
                </a:outerShdw>
              </a:effectLst>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045" y="3670036"/>
            <a:ext cx="4577975" cy="3047623"/>
          </a:xfrm>
          <a:prstGeom prst="rect">
            <a:avLst/>
          </a:prstGeom>
        </p:spPr>
      </p:pic>
      <p:sp>
        <p:nvSpPr>
          <p:cNvPr id="8" name="副標題 7"/>
          <p:cNvSpPr>
            <a:spLocks noGrp="1"/>
          </p:cNvSpPr>
          <p:nvPr>
            <p:ph type="subTitle" idx="1"/>
          </p:nvPr>
        </p:nvSpPr>
        <p:spPr>
          <a:xfrm>
            <a:off x="6191032" y="1100668"/>
            <a:ext cx="2775168" cy="2637102"/>
          </a:xfrm>
        </p:spPr>
        <p:txBody>
          <a:bodyPr>
            <a:normAutofit fontScale="92500" lnSpcReduction="10000"/>
          </a:bodyPr>
          <a:lstStyle/>
          <a:p>
            <a:pPr algn="ctr"/>
            <a:r>
              <a:rPr lang="zh-TW" altLang="en-US" dirty="0" smtClean="0"/>
              <a:t>第八組</a:t>
            </a:r>
            <a:endParaRPr lang="en-US" altLang="zh-TW" dirty="0" smtClean="0"/>
          </a:p>
          <a:p>
            <a:pPr algn="ctr"/>
            <a:r>
              <a:rPr lang="zh-TW" altLang="en-US" dirty="0" smtClean="0"/>
              <a:t>組員</a:t>
            </a:r>
            <a:r>
              <a:rPr lang="en-US" altLang="zh-TW" dirty="0" smtClean="0"/>
              <a:t>:4A214032</a:t>
            </a:r>
            <a:r>
              <a:rPr lang="zh-TW" altLang="en-US" dirty="0" smtClean="0"/>
              <a:t> 陳慶嘉 </a:t>
            </a:r>
            <a:endParaRPr lang="en-US" altLang="zh-TW" dirty="0" smtClean="0"/>
          </a:p>
          <a:p>
            <a:pPr algn="ctr"/>
            <a:r>
              <a:rPr lang="zh-TW" altLang="en-US" dirty="0" smtClean="0"/>
              <a:t>        </a:t>
            </a:r>
            <a:r>
              <a:rPr lang="en-US" altLang="zh-TW" dirty="0" smtClean="0"/>
              <a:t>4A214062</a:t>
            </a:r>
            <a:r>
              <a:rPr lang="zh-TW" altLang="en-US" dirty="0" smtClean="0"/>
              <a:t> 蕭靖潔</a:t>
            </a:r>
            <a:endParaRPr lang="en-US" altLang="zh-TW" dirty="0" smtClean="0"/>
          </a:p>
          <a:p>
            <a:pPr algn="ctr"/>
            <a:r>
              <a:rPr lang="zh-TW" altLang="en-US" dirty="0" smtClean="0"/>
              <a:t>        </a:t>
            </a:r>
            <a:r>
              <a:rPr lang="en-US" altLang="zh-TW" dirty="0" smtClean="0"/>
              <a:t>4A214101</a:t>
            </a:r>
            <a:r>
              <a:rPr lang="zh-TW" altLang="en-US" dirty="0" smtClean="0"/>
              <a:t> 蔡佳憓</a:t>
            </a:r>
            <a:endParaRPr lang="en-US" altLang="zh-TW" dirty="0" smtClean="0"/>
          </a:p>
          <a:p>
            <a:pPr algn="ctr"/>
            <a:r>
              <a:rPr lang="zh-TW" altLang="en-US" dirty="0"/>
              <a:t> </a:t>
            </a:r>
            <a:r>
              <a:rPr lang="zh-TW" altLang="en-US" dirty="0" smtClean="0"/>
              <a:t>       </a:t>
            </a:r>
            <a:r>
              <a:rPr lang="en-US" altLang="zh-TW" dirty="0" smtClean="0"/>
              <a:t>4A3L0045</a:t>
            </a:r>
            <a:r>
              <a:rPr lang="zh-TW" altLang="en-US" dirty="0" smtClean="0"/>
              <a:t> </a:t>
            </a:r>
            <a:r>
              <a:rPr lang="zh-TW" altLang="en-US" dirty="0" smtClean="0"/>
              <a:t>鄭姿函</a:t>
            </a:r>
            <a:endParaRPr lang="en-US" altLang="zh-TW" dirty="0" smtClean="0"/>
          </a:p>
          <a:p>
            <a:pPr algn="ctr"/>
            <a:r>
              <a:rPr lang="zh-TW" altLang="en-US" dirty="0" smtClean="0"/>
              <a:t>        </a:t>
            </a:r>
            <a:r>
              <a:rPr lang="en-US" altLang="zh-TW" dirty="0" smtClean="0"/>
              <a:t>4A314037</a:t>
            </a:r>
            <a:r>
              <a:rPr lang="zh-TW" altLang="en-US" dirty="0" smtClean="0"/>
              <a:t> 李孟修</a:t>
            </a:r>
            <a:endParaRPr lang="en-US" altLang="zh-TW" dirty="0" smtClean="0"/>
          </a:p>
          <a:p>
            <a:pPr algn="ctr"/>
            <a:r>
              <a:rPr lang="zh-TW" altLang="en-US" dirty="0" smtClean="0"/>
              <a:t>        </a:t>
            </a:r>
            <a:r>
              <a:rPr lang="en-US" altLang="zh-TW" dirty="0" smtClean="0"/>
              <a:t>4A4K0051</a:t>
            </a:r>
            <a:r>
              <a:rPr lang="zh-TW" altLang="en-US" dirty="0" smtClean="0"/>
              <a:t> 翁儷婷</a:t>
            </a:r>
            <a:endParaRPr lang="en-US" altLang="zh-TW" dirty="0" smtClean="0"/>
          </a:p>
          <a:p>
            <a:pPr algn="ctr"/>
            <a:endParaRPr lang="en-US" altLang="zh-TW" dirty="0"/>
          </a:p>
          <a:p>
            <a:pPr algn="ctr"/>
            <a:endParaRPr lang="en-US" altLang="zh-TW" dirty="0" smtClean="0"/>
          </a:p>
        </p:txBody>
      </p:sp>
    </p:spTree>
    <p:extLst>
      <p:ext uri="{BB962C8B-B14F-4D97-AF65-F5344CB8AC3E}">
        <p14:creationId xmlns:p14="http://schemas.microsoft.com/office/powerpoint/2010/main" val="356426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effectLst>
                  <a:outerShdw blurRad="38100" dist="38100" dir="2700000" algn="tl">
                    <a:srgbClr val="000000">
                      <a:alpha val="43137"/>
                    </a:srgbClr>
                  </a:outerShdw>
                </a:effectLst>
              </a:rPr>
              <a:t>故事主要意義</a:t>
            </a:r>
            <a:endParaRPr lang="zh-TW" altLang="en-US" dirty="0"/>
          </a:p>
        </p:txBody>
      </p:sp>
      <p:sp>
        <p:nvSpPr>
          <p:cNvPr id="3" name="內容版面配置區 2"/>
          <p:cNvSpPr>
            <a:spLocks noGrp="1"/>
          </p:cNvSpPr>
          <p:nvPr>
            <p:ph idx="1"/>
          </p:nvPr>
        </p:nvSpPr>
        <p:spPr/>
        <p:txBody>
          <a:bodyPr>
            <a:noAutofit/>
          </a:bodyPr>
          <a:lstStyle/>
          <a:p>
            <a:r>
              <a:rPr lang="zh-TW" altLang="en-US" sz="2800" dirty="0" smtClean="0">
                <a:latin typeface="+mn-ea"/>
              </a:rPr>
              <a:t>在這收購的過程中，可以感受到人性價值觀的差異</a:t>
            </a:r>
            <a:endParaRPr lang="en-US" altLang="zh-TW" sz="2800" dirty="0" smtClean="0">
              <a:latin typeface="+mn-ea"/>
            </a:endParaRPr>
          </a:p>
          <a:p>
            <a:r>
              <a:rPr lang="zh-TW" altLang="en-US" sz="2800" dirty="0" smtClean="0">
                <a:latin typeface="+mn-ea"/>
              </a:rPr>
              <a:t>同塊土地對不同人而言存在著不同的意義</a:t>
            </a:r>
            <a:endParaRPr lang="en-US" altLang="zh-TW" sz="2800" dirty="0" smtClean="0">
              <a:latin typeface="+mn-ea"/>
            </a:endParaRPr>
          </a:p>
          <a:p>
            <a:r>
              <a:rPr lang="zh-TW" altLang="en-US" sz="2800" dirty="0" smtClean="0">
                <a:latin typeface="+mn-ea"/>
              </a:rPr>
              <a:t>對某些人而言這都是金錢無法取代的事物</a:t>
            </a:r>
            <a:endParaRPr lang="en-US" altLang="zh-TW" sz="2800" dirty="0" smtClean="0">
              <a:latin typeface="+mn-ea"/>
            </a:endParaRPr>
          </a:p>
          <a:p>
            <a:r>
              <a:rPr lang="zh-TW" altLang="en-US" sz="2800" dirty="0" smtClean="0">
                <a:latin typeface="+mn-ea"/>
              </a:rPr>
              <a:t>在金錢誘惑下，也展現出各種人性貪婪醜陋</a:t>
            </a:r>
            <a:endParaRPr lang="en-US" altLang="zh-TW" sz="2800" dirty="0" smtClean="0">
              <a:latin typeface="+mn-ea"/>
            </a:endParaRPr>
          </a:p>
          <a:p>
            <a:r>
              <a:rPr lang="zh-TW" altLang="en-US" sz="2800" dirty="0" smtClean="0">
                <a:latin typeface="+mn-ea"/>
              </a:rPr>
              <a:t>以及迫於現實考量的無奈</a:t>
            </a:r>
            <a:endParaRPr lang="en-US" altLang="zh-TW" sz="2800" dirty="0" smtClean="0">
              <a:latin typeface="+mn-ea"/>
            </a:endParaRPr>
          </a:p>
          <a:p>
            <a:r>
              <a:rPr lang="zh-TW" altLang="en-US" sz="2800" dirty="0" smtClean="0">
                <a:latin typeface="+mn-ea"/>
              </a:rPr>
              <a:t>這部電影也詮釋出各種面相的感受</a:t>
            </a:r>
            <a:endParaRPr lang="zh-TW" altLang="en-US" sz="2800" dirty="0">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effectLst>
                  <a:outerShdw blurRad="38100" dist="38100" dir="2700000" algn="tl">
                    <a:srgbClr val="000000">
                      <a:alpha val="43137"/>
                    </a:srgbClr>
                  </a:outerShdw>
                </a:effectLst>
              </a:rPr>
              <a:t>談談觀後心得</a:t>
            </a:r>
            <a:endParaRPr lang="zh-TW" altLang="en-US" dirty="0">
              <a:latin typeface="+mj-ea"/>
            </a:endParaRPr>
          </a:p>
        </p:txBody>
      </p:sp>
      <p:sp>
        <p:nvSpPr>
          <p:cNvPr id="3" name="內容版面配置區 2"/>
          <p:cNvSpPr>
            <a:spLocks noGrp="1"/>
          </p:cNvSpPr>
          <p:nvPr>
            <p:ph idx="1"/>
          </p:nvPr>
        </p:nvSpPr>
        <p:spPr/>
        <p:txBody>
          <a:bodyPr>
            <a:normAutofit/>
          </a:bodyPr>
          <a:lstStyle/>
          <a:p>
            <a:r>
              <a:rPr lang="zh-TW" altLang="en-US" sz="4000" dirty="0" smtClean="0"/>
              <a:t>最深刻的一幕</a:t>
            </a:r>
            <a:endParaRPr lang="zh-TW" altLang="en-US" sz="4000" dirty="0"/>
          </a:p>
        </p:txBody>
      </p:sp>
      <p:pic>
        <p:nvPicPr>
          <p:cNvPr id="1026" name="Picture 2" descr="C:\Users\Owner\Desktop\pl003-thumb-500x333-17878.jpg"/>
          <p:cNvPicPr>
            <a:picLocks noChangeAspect="1" noChangeArrowheads="1"/>
          </p:cNvPicPr>
          <p:nvPr/>
        </p:nvPicPr>
        <p:blipFill>
          <a:blip r:embed="rId2"/>
          <a:srcRect/>
          <a:stretch>
            <a:fillRect/>
          </a:stretch>
        </p:blipFill>
        <p:spPr bwMode="auto">
          <a:xfrm>
            <a:off x="4323791" y="2824724"/>
            <a:ext cx="4762500" cy="31718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125303" y="1369918"/>
            <a:ext cx="533400" cy="156633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天然氣來源</a:t>
            </a:r>
            <a:endParaRPr lang="zh-TW" altLang="en-US" dirty="0"/>
          </a:p>
        </p:txBody>
      </p:sp>
      <p:cxnSp>
        <p:nvCxnSpPr>
          <p:cNvPr id="6" name="直線接點 5"/>
          <p:cNvCxnSpPr/>
          <p:nvPr/>
        </p:nvCxnSpPr>
        <p:spPr>
          <a:xfrm>
            <a:off x="658702" y="1700118"/>
            <a:ext cx="584200" cy="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658703" y="2148852"/>
            <a:ext cx="584200" cy="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658703" y="2631452"/>
            <a:ext cx="584200" cy="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橢圓 9"/>
          <p:cNvSpPr/>
          <p:nvPr/>
        </p:nvSpPr>
        <p:spPr>
          <a:xfrm>
            <a:off x="1252985" y="1573118"/>
            <a:ext cx="1566333"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油田</a:t>
            </a:r>
            <a:endParaRPr lang="zh-TW" altLang="en-US" dirty="0"/>
          </a:p>
        </p:txBody>
      </p:sp>
      <p:sp>
        <p:nvSpPr>
          <p:cNvPr id="11" name="橢圓 10"/>
          <p:cNvSpPr/>
          <p:nvPr/>
        </p:nvSpPr>
        <p:spPr>
          <a:xfrm>
            <a:off x="1242903" y="2004918"/>
            <a:ext cx="1566333"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天然氣</a:t>
            </a:r>
            <a:r>
              <a:rPr lang="zh-TW" altLang="en-US" dirty="0"/>
              <a:t>田</a:t>
            </a:r>
          </a:p>
        </p:txBody>
      </p:sp>
      <p:sp>
        <p:nvSpPr>
          <p:cNvPr id="12" name="橢圓 11"/>
          <p:cNvSpPr/>
          <p:nvPr/>
        </p:nvSpPr>
        <p:spPr>
          <a:xfrm>
            <a:off x="1242902" y="2479052"/>
            <a:ext cx="1566334"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煤層</a:t>
            </a:r>
            <a:endParaRPr lang="zh-TW" altLang="en-US" dirty="0"/>
          </a:p>
        </p:txBody>
      </p:sp>
      <p:cxnSp>
        <p:nvCxnSpPr>
          <p:cNvPr id="14" name="直線接點 13"/>
          <p:cNvCxnSpPr/>
          <p:nvPr/>
        </p:nvCxnSpPr>
        <p:spPr>
          <a:xfrm>
            <a:off x="2809236" y="1750918"/>
            <a:ext cx="804333" cy="397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a:endCxn id="11" idx="6"/>
          </p:cNvCxnSpPr>
          <p:nvPr/>
        </p:nvCxnSpPr>
        <p:spPr>
          <a:xfrm flipH="1">
            <a:off x="2809236" y="2157318"/>
            <a:ext cx="8212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H="1">
            <a:off x="2792302" y="2135716"/>
            <a:ext cx="821267" cy="474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橢圓 18"/>
          <p:cNvSpPr/>
          <p:nvPr/>
        </p:nvSpPr>
        <p:spPr>
          <a:xfrm>
            <a:off x="3614087" y="1985259"/>
            <a:ext cx="1913467"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探勘、開採</a:t>
            </a:r>
            <a:endParaRPr lang="zh-TW" altLang="en-US" dirty="0"/>
          </a:p>
        </p:txBody>
      </p:sp>
      <p:sp>
        <p:nvSpPr>
          <p:cNvPr id="20" name="橢圓 19"/>
          <p:cNvSpPr/>
          <p:nvPr/>
        </p:nvSpPr>
        <p:spPr>
          <a:xfrm>
            <a:off x="5822289" y="1979082"/>
            <a:ext cx="1896533" cy="31326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生產與加工</a:t>
            </a:r>
            <a:endParaRPr lang="zh-TW" altLang="en-US" dirty="0"/>
          </a:p>
        </p:txBody>
      </p:sp>
      <p:cxnSp>
        <p:nvCxnSpPr>
          <p:cNvPr id="22" name="直線接點 21"/>
          <p:cNvCxnSpPr>
            <a:stCxn id="19" idx="6"/>
            <a:endCxn id="20" idx="2"/>
          </p:cNvCxnSpPr>
          <p:nvPr/>
        </p:nvCxnSpPr>
        <p:spPr>
          <a:xfrm flipV="1">
            <a:off x="5527554" y="2135716"/>
            <a:ext cx="294735" cy="1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20" idx="6"/>
            <a:endCxn id="25" idx="2"/>
          </p:cNvCxnSpPr>
          <p:nvPr/>
        </p:nvCxnSpPr>
        <p:spPr>
          <a:xfrm>
            <a:off x="7718822" y="2135716"/>
            <a:ext cx="203899" cy="5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橢圓 24"/>
          <p:cNvSpPr/>
          <p:nvPr/>
        </p:nvSpPr>
        <p:spPr>
          <a:xfrm>
            <a:off x="7922721" y="1880404"/>
            <a:ext cx="2032528" cy="52069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儲存、運輸與用途</a:t>
            </a:r>
            <a:endParaRPr lang="zh-TW" altLang="en-US" dirty="0"/>
          </a:p>
        </p:txBody>
      </p:sp>
      <p:sp>
        <p:nvSpPr>
          <p:cNvPr id="26" name="弧形 25"/>
          <p:cNvSpPr/>
          <p:nvPr/>
        </p:nvSpPr>
        <p:spPr>
          <a:xfrm>
            <a:off x="9549200" y="2108200"/>
            <a:ext cx="703932" cy="2262653"/>
          </a:xfrm>
          <a:prstGeom prst="arc">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橢圓 26"/>
          <p:cNvSpPr/>
          <p:nvPr/>
        </p:nvSpPr>
        <p:spPr>
          <a:xfrm>
            <a:off x="9772649" y="3244852"/>
            <a:ext cx="960967" cy="31114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安全</a:t>
            </a:r>
            <a:endParaRPr lang="zh-TW" altLang="en-US" dirty="0"/>
          </a:p>
        </p:txBody>
      </p:sp>
      <p:sp>
        <p:nvSpPr>
          <p:cNvPr id="29" name="橢圓 28"/>
          <p:cNvSpPr/>
          <p:nvPr/>
        </p:nvSpPr>
        <p:spPr>
          <a:xfrm>
            <a:off x="9294812" y="4358220"/>
            <a:ext cx="1916640" cy="4116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mtClean="0"/>
              <a:t>天然氣危機</a:t>
            </a:r>
            <a:endParaRPr lang="zh-TW" altLang="en-US"/>
          </a:p>
        </p:txBody>
      </p:sp>
      <p:cxnSp>
        <p:nvCxnSpPr>
          <p:cNvPr id="34" name="直線接點 33"/>
          <p:cNvCxnSpPr>
            <a:stCxn id="27" idx="4"/>
            <a:endCxn id="29" idx="0"/>
          </p:cNvCxnSpPr>
          <p:nvPr/>
        </p:nvCxnSpPr>
        <p:spPr>
          <a:xfrm flipH="1">
            <a:off x="10253132" y="3556000"/>
            <a:ext cx="1" cy="802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橢圓 35"/>
          <p:cNvSpPr/>
          <p:nvPr/>
        </p:nvSpPr>
        <p:spPr>
          <a:xfrm>
            <a:off x="5947171" y="2675467"/>
            <a:ext cx="482600" cy="68579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中油</a:t>
            </a:r>
            <a:endParaRPr lang="en-US" altLang="zh-TW" dirty="0" smtClean="0"/>
          </a:p>
        </p:txBody>
      </p:sp>
      <p:sp>
        <p:nvSpPr>
          <p:cNvPr id="37" name="橢圓 36"/>
          <p:cNvSpPr/>
          <p:nvPr/>
        </p:nvSpPr>
        <p:spPr>
          <a:xfrm>
            <a:off x="6560572" y="2662596"/>
            <a:ext cx="482600" cy="68579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台塑</a:t>
            </a:r>
            <a:endParaRPr lang="en-US" altLang="zh-TW" dirty="0" smtClean="0"/>
          </a:p>
        </p:txBody>
      </p:sp>
      <p:sp>
        <p:nvSpPr>
          <p:cNvPr id="38" name="橢圓 37"/>
          <p:cNvSpPr/>
          <p:nvPr/>
        </p:nvSpPr>
        <p:spPr>
          <a:xfrm>
            <a:off x="7135279" y="2675467"/>
            <a:ext cx="482600" cy="68579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其他</a:t>
            </a:r>
            <a:endParaRPr lang="en-US" altLang="zh-TW" dirty="0" smtClean="0"/>
          </a:p>
        </p:txBody>
      </p:sp>
      <p:cxnSp>
        <p:nvCxnSpPr>
          <p:cNvPr id="40" name="直線接點 39"/>
          <p:cNvCxnSpPr/>
          <p:nvPr/>
        </p:nvCxnSpPr>
        <p:spPr>
          <a:xfrm flipV="1">
            <a:off x="6188471" y="2268368"/>
            <a:ext cx="114069" cy="400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a:endCxn id="20" idx="4"/>
          </p:cNvCxnSpPr>
          <p:nvPr/>
        </p:nvCxnSpPr>
        <p:spPr>
          <a:xfrm flipV="1">
            <a:off x="6764471" y="2292349"/>
            <a:ext cx="6085" cy="376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flipH="1" flipV="1">
            <a:off x="7204543" y="2290059"/>
            <a:ext cx="110738" cy="381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flipV="1">
            <a:off x="10474882" y="2531534"/>
            <a:ext cx="379914" cy="7419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橢圓 52"/>
          <p:cNvSpPr/>
          <p:nvPr/>
        </p:nvSpPr>
        <p:spPr>
          <a:xfrm>
            <a:off x="10474882" y="2150533"/>
            <a:ext cx="1573185" cy="40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高雄氣爆</a:t>
            </a:r>
            <a:endParaRPr lang="zh-TW" altLang="en-US" dirty="0"/>
          </a:p>
        </p:txBody>
      </p:sp>
      <p:sp>
        <p:nvSpPr>
          <p:cNvPr id="56" name="橢圓 55"/>
          <p:cNvSpPr/>
          <p:nvPr/>
        </p:nvSpPr>
        <p:spPr>
          <a:xfrm>
            <a:off x="3383156" y="1146000"/>
            <a:ext cx="931334" cy="355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適當</a:t>
            </a:r>
            <a:endParaRPr lang="zh-TW" altLang="en-US" dirty="0"/>
          </a:p>
        </p:txBody>
      </p:sp>
      <p:sp>
        <p:nvSpPr>
          <p:cNvPr id="57" name="橢圓 56"/>
          <p:cNvSpPr/>
          <p:nvPr/>
        </p:nvSpPr>
        <p:spPr>
          <a:xfrm>
            <a:off x="4580661" y="1158700"/>
            <a:ext cx="1245129" cy="330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不適當</a:t>
            </a:r>
            <a:endParaRPr lang="zh-TW" altLang="en-US" dirty="0"/>
          </a:p>
        </p:txBody>
      </p:sp>
      <p:cxnSp>
        <p:nvCxnSpPr>
          <p:cNvPr id="59" name="直線接點 58"/>
          <p:cNvCxnSpPr>
            <a:stCxn id="56" idx="4"/>
          </p:cNvCxnSpPr>
          <p:nvPr/>
        </p:nvCxnSpPr>
        <p:spPr>
          <a:xfrm>
            <a:off x="3848823" y="1501600"/>
            <a:ext cx="312210" cy="503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接點 60"/>
          <p:cNvCxnSpPr>
            <a:stCxn id="57" idx="4"/>
          </p:cNvCxnSpPr>
          <p:nvPr/>
        </p:nvCxnSpPr>
        <p:spPr>
          <a:xfrm flipH="1">
            <a:off x="4942212" y="1488900"/>
            <a:ext cx="261014" cy="490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接點 62"/>
          <p:cNvCxnSpPr>
            <a:stCxn id="56" idx="0"/>
            <a:endCxn id="64" idx="4"/>
          </p:cNvCxnSpPr>
          <p:nvPr/>
        </p:nvCxnSpPr>
        <p:spPr>
          <a:xfrm flipV="1">
            <a:off x="3848823" y="936449"/>
            <a:ext cx="0" cy="209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橢圓 63"/>
          <p:cNvSpPr/>
          <p:nvPr/>
        </p:nvSpPr>
        <p:spPr>
          <a:xfrm>
            <a:off x="3208280" y="546982"/>
            <a:ext cx="1281085" cy="38946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合法</a:t>
            </a:r>
            <a:endParaRPr lang="zh-TW" altLang="en-US" dirty="0"/>
          </a:p>
        </p:txBody>
      </p:sp>
      <p:sp>
        <p:nvSpPr>
          <p:cNvPr id="65" name="橢圓 64"/>
          <p:cNvSpPr/>
          <p:nvPr/>
        </p:nvSpPr>
        <p:spPr>
          <a:xfrm>
            <a:off x="4623517" y="546982"/>
            <a:ext cx="1274233" cy="38946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不合法</a:t>
            </a:r>
            <a:endParaRPr lang="zh-TW" altLang="en-US" dirty="0"/>
          </a:p>
        </p:txBody>
      </p:sp>
      <p:cxnSp>
        <p:nvCxnSpPr>
          <p:cNvPr id="67" name="直線接點 66"/>
          <p:cNvCxnSpPr>
            <a:stCxn id="65" idx="4"/>
          </p:cNvCxnSpPr>
          <p:nvPr/>
        </p:nvCxnSpPr>
        <p:spPr>
          <a:xfrm flipH="1">
            <a:off x="5231013" y="936449"/>
            <a:ext cx="29621" cy="200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橢圓 72"/>
          <p:cNvSpPr/>
          <p:nvPr/>
        </p:nvSpPr>
        <p:spPr>
          <a:xfrm>
            <a:off x="7825349" y="772685"/>
            <a:ext cx="364066" cy="61806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發電</a:t>
            </a:r>
            <a:endParaRPr lang="zh-TW" altLang="en-US" dirty="0"/>
          </a:p>
        </p:txBody>
      </p:sp>
      <p:sp>
        <p:nvSpPr>
          <p:cNvPr id="76" name="橢圓 75"/>
          <p:cNvSpPr/>
          <p:nvPr/>
        </p:nvSpPr>
        <p:spPr>
          <a:xfrm>
            <a:off x="8360865" y="218978"/>
            <a:ext cx="364066" cy="11965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天然氣車</a:t>
            </a:r>
            <a:endParaRPr lang="zh-TW" altLang="en-US" dirty="0"/>
          </a:p>
        </p:txBody>
      </p:sp>
      <p:sp>
        <p:nvSpPr>
          <p:cNvPr id="77" name="橢圓 76"/>
          <p:cNvSpPr/>
          <p:nvPr/>
        </p:nvSpPr>
        <p:spPr>
          <a:xfrm>
            <a:off x="8869668" y="772685"/>
            <a:ext cx="364066" cy="61806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家用</a:t>
            </a:r>
            <a:endParaRPr lang="zh-TW" altLang="en-US" dirty="0"/>
          </a:p>
        </p:txBody>
      </p:sp>
      <p:sp>
        <p:nvSpPr>
          <p:cNvPr id="78" name="橢圓 77"/>
          <p:cNvSpPr/>
          <p:nvPr/>
        </p:nvSpPr>
        <p:spPr>
          <a:xfrm>
            <a:off x="9383312" y="758977"/>
            <a:ext cx="364066" cy="61806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肥料</a:t>
            </a:r>
            <a:endParaRPr lang="zh-TW" altLang="en-US" dirty="0"/>
          </a:p>
        </p:txBody>
      </p:sp>
      <p:sp>
        <p:nvSpPr>
          <p:cNvPr id="79" name="橢圓 78"/>
          <p:cNvSpPr/>
          <p:nvPr/>
        </p:nvSpPr>
        <p:spPr>
          <a:xfrm>
            <a:off x="9892115" y="708053"/>
            <a:ext cx="364066" cy="61806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其他</a:t>
            </a:r>
            <a:endParaRPr lang="zh-TW" altLang="en-US" dirty="0"/>
          </a:p>
        </p:txBody>
      </p:sp>
      <p:cxnSp>
        <p:nvCxnSpPr>
          <p:cNvPr id="81" name="直線接點 80"/>
          <p:cNvCxnSpPr>
            <a:stCxn id="73" idx="4"/>
            <a:endCxn id="25" idx="1"/>
          </p:cNvCxnSpPr>
          <p:nvPr/>
        </p:nvCxnSpPr>
        <p:spPr>
          <a:xfrm>
            <a:off x="8007382" y="1390751"/>
            <a:ext cx="212996" cy="565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接點 82"/>
          <p:cNvCxnSpPr>
            <a:stCxn id="76" idx="4"/>
          </p:cNvCxnSpPr>
          <p:nvPr/>
        </p:nvCxnSpPr>
        <p:spPr>
          <a:xfrm>
            <a:off x="8542898" y="1415494"/>
            <a:ext cx="26127" cy="464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接點 84"/>
          <p:cNvCxnSpPr>
            <a:stCxn id="77" idx="4"/>
            <a:endCxn id="25" idx="0"/>
          </p:cNvCxnSpPr>
          <p:nvPr/>
        </p:nvCxnSpPr>
        <p:spPr>
          <a:xfrm flipH="1">
            <a:off x="8938985" y="1390751"/>
            <a:ext cx="112716" cy="489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a:stCxn id="78" idx="4"/>
          </p:cNvCxnSpPr>
          <p:nvPr/>
        </p:nvCxnSpPr>
        <p:spPr>
          <a:xfrm flipH="1">
            <a:off x="9419192" y="1377043"/>
            <a:ext cx="146153" cy="5448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接點 88"/>
          <p:cNvCxnSpPr>
            <a:stCxn id="79" idx="4"/>
            <a:endCxn id="25" idx="7"/>
          </p:cNvCxnSpPr>
          <p:nvPr/>
        </p:nvCxnSpPr>
        <p:spPr>
          <a:xfrm flipH="1">
            <a:off x="9657592" y="1326119"/>
            <a:ext cx="416556" cy="6305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a:endCxn id="92" idx="0"/>
          </p:cNvCxnSpPr>
          <p:nvPr/>
        </p:nvCxnSpPr>
        <p:spPr>
          <a:xfrm flipH="1">
            <a:off x="4262203" y="2284318"/>
            <a:ext cx="265836" cy="1179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橢圓 91"/>
          <p:cNvSpPr/>
          <p:nvPr/>
        </p:nvSpPr>
        <p:spPr>
          <a:xfrm>
            <a:off x="3462867" y="3463924"/>
            <a:ext cx="1598672" cy="2963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開採方式</a:t>
            </a:r>
            <a:endParaRPr lang="zh-TW" altLang="en-US" dirty="0"/>
          </a:p>
        </p:txBody>
      </p:sp>
      <p:cxnSp>
        <p:nvCxnSpPr>
          <p:cNvPr id="94" name="直線接點 93"/>
          <p:cNvCxnSpPr>
            <a:stCxn id="92" idx="4"/>
            <a:endCxn id="95" idx="0"/>
          </p:cNvCxnSpPr>
          <p:nvPr/>
        </p:nvCxnSpPr>
        <p:spPr>
          <a:xfrm flipH="1">
            <a:off x="4067682" y="3760260"/>
            <a:ext cx="194521" cy="783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橢圓 94"/>
          <p:cNvSpPr/>
          <p:nvPr/>
        </p:nvSpPr>
        <p:spPr>
          <a:xfrm>
            <a:off x="3123244" y="4543363"/>
            <a:ext cx="1888876" cy="47836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水力壓裂法</a:t>
            </a:r>
            <a:endParaRPr lang="en-US" altLang="zh-TW" dirty="0" smtClean="0"/>
          </a:p>
        </p:txBody>
      </p:sp>
      <p:sp>
        <p:nvSpPr>
          <p:cNvPr id="97" name="橢圓 96"/>
          <p:cNvSpPr/>
          <p:nvPr/>
        </p:nvSpPr>
        <p:spPr>
          <a:xfrm>
            <a:off x="5249863" y="4414313"/>
            <a:ext cx="875507" cy="711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汙染</a:t>
            </a:r>
            <a:endParaRPr lang="zh-TW" altLang="en-US" dirty="0"/>
          </a:p>
        </p:txBody>
      </p:sp>
      <p:sp>
        <p:nvSpPr>
          <p:cNvPr id="98" name="橢圓 97"/>
          <p:cNvSpPr/>
          <p:nvPr/>
        </p:nvSpPr>
        <p:spPr>
          <a:xfrm>
            <a:off x="8154060" y="4208466"/>
            <a:ext cx="875507" cy="711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汙染</a:t>
            </a:r>
            <a:endParaRPr lang="zh-TW" altLang="en-US" dirty="0"/>
          </a:p>
        </p:txBody>
      </p:sp>
      <p:cxnSp>
        <p:nvCxnSpPr>
          <p:cNvPr id="100" name="直線接點 99"/>
          <p:cNvCxnSpPr>
            <a:stCxn id="95" idx="6"/>
            <a:endCxn id="97" idx="2"/>
          </p:cNvCxnSpPr>
          <p:nvPr/>
        </p:nvCxnSpPr>
        <p:spPr>
          <a:xfrm flipV="1">
            <a:off x="5012120" y="4769913"/>
            <a:ext cx="237743" cy="12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接點 101"/>
          <p:cNvCxnSpPr>
            <a:stCxn id="98" idx="6"/>
            <a:endCxn id="29" idx="2"/>
          </p:cNvCxnSpPr>
          <p:nvPr/>
        </p:nvCxnSpPr>
        <p:spPr>
          <a:xfrm>
            <a:off x="9029567" y="4564066"/>
            <a:ext cx="2652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橢圓 102"/>
          <p:cNvSpPr/>
          <p:nvPr/>
        </p:nvSpPr>
        <p:spPr>
          <a:xfrm>
            <a:off x="6783534" y="4328589"/>
            <a:ext cx="948267" cy="47095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空氣</a:t>
            </a:r>
            <a:endParaRPr lang="zh-TW" altLang="en-US" dirty="0"/>
          </a:p>
        </p:txBody>
      </p:sp>
      <p:sp>
        <p:nvSpPr>
          <p:cNvPr id="104" name="橢圓 103"/>
          <p:cNvSpPr/>
          <p:nvPr/>
        </p:nvSpPr>
        <p:spPr>
          <a:xfrm>
            <a:off x="6783534" y="4861481"/>
            <a:ext cx="948267" cy="47095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土壤</a:t>
            </a:r>
            <a:endParaRPr lang="zh-TW" altLang="en-US" dirty="0"/>
          </a:p>
        </p:txBody>
      </p:sp>
      <p:sp>
        <p:nvSpPr>
          <p:cNvPr id="105" name="橢圓 104"/>
          <p:cNvSpPr/>
          <p:nvPr/>
        </p:nvSpPr>
        <p:spPr>
          <a:xfrm>
            <a:off x="6783534" y="5414439"/>
            <a:ext cx="948267" cy="47095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水</a:t>
            </a:r>
            <a:endParaRPr lang="zh-TW" altLang="en-US" dirty="0"/>
          </a:p>
        </p:txBody>
      </p:sp>
      <p:cxnSp>
        <p:nvCxnSpPr>
          <p:cNvPr id="107" name="直線接點 106"/>
          <p:cNvCxnSpPr>
            <a:stCxn id="97" idx="6"/>
            <a:endCxn id="103" idx="2"/>
          </p:cNvCxnSpPr>
          <p:nvPr/>
        </p:nvCxnSpPr>
        <p:spPr>
          <a:xfrm flipV="1">
            <a:off x="6125370" y="4564066"/>
            <a:ext cx="658164" cy="205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接點 108"/>
          <p:cNvCxnSpPr>
            <a:stCxn id="97" idx="6"/>
            <a:endCxn id="104" idx="2"/>
          </p:cNvCxnSpPr>
          <p:nvPr/>
        </p:nvCxnSpPr>
        <p:spPr>
          <a:xfrm>
            <a:off x="6125370" y="4769913"/>
            <a:ext cx="658164" cy="327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接點 110"/>
          <p:cNvCxnSpPr>
            <a:stCxn id="97" idx="6"/>
            <a:endCxn id="105" idx="2"/>
          </p:cNvCxnSpPr>
          <p:nvPr/>
        </p:nvCxnSpPr>
        <p:spPr>
          <a:xfrm>
            <a:off x="6125370" y="4769913"/>
            <a:ext cx="658164" cy="880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接點 112"/>
          <p:cNvCxnSpPr>
            <a:stCxn id="103" idx="6"/>
            <a:endCxn id="98" idx="2"/>
          </p:cNvCxnSpPr>
          <p:nvPr/>
        </p:nvCxnSpPr>
        <p:spPr>
          <a:xfrm>
            <a:off x="7731801" y="4564066"/>
            <a:ext cx="4222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接點 122"/>
          <p:cNvCxnSpPr/>
          <p:nvPr/>
        </p:nvCxnSpPr>
        <p:spPr>
          <a:xfrm flipV="1">
            <a:off x="10253132" y="4782547"/>
            <a:ext cx="0" cy="184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橢圓 132"/>
          <p:cNvSpPr/>
          <p:nvPr/>
        </p:nvSpPr>
        <p:spPr>
          <a:xfrm>
            <a:off x="9311479" y="4979472"/>
            <a:ext cx="1883305" cy="40637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天然氣用盡</a:t>
            </a:r>
            <a:endParaRPr lang="zh-TW" altLang="en-US" dirty="0"/>
          </a:p>
        </p:txBody>
      </p:sp>
      <p:sp>
        <p:nvSpPr>
          <p:cNvPr id="174" name="橢圓 173"/>
          <p:cNvSpPr/>
          <p:nvPr/>
        </p:nvSpPr>
        <p:spPr>
          <a:xfrm>
            <a:off x="9419192" y="5740400"/>
            <a:ext cx="1697541"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找新能源</a:t>
            </a:r>
            <a:endParaRPr lang="zh-TW" altLang="en-US" dirty="0"/>
          </a:p>
        </p:txBody>
      </p:sp>
      <p:cxnSp>
        <p:nvCxnSpPr>
          <p:cNvPr id="176" name="直線接點 175"/>
          <p:cNvCxnSpPr>
            <a:stCxn id="133" idx="4"/>
            <a:endCxn id="174" idx="0"/>
          </p:cNvCxnSpPr>
          <p:nvPr/>
        </p:nvCxnSpPr>
        <p:spPr>
          <a:xfrm>
            <a:off x="10253132" y="5385847"/>
            <a:ext cx="14831" cy="354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379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17584" y="410547"/>
            <a:ext cx="3316168" cy="1165289"/>
          </a:xfrm>
        </p:spPr>
        <p:txBody>
          <a:bodyPr>
            <a:normAutofit/>
          </a:bodyPr>
          <a:lstStyle/>
          <a:p>
            <a:r>
              <a:rPr lang="zh-TW" altLang="en-US" sz="6000" b="1" dirty="0" smtClean="0">
                <a:solidFill>
                  <a:schemeClr val="tx1"/>
                </a:solidFill>
                <a:effectLst>
                  <a:outerShdw blurRad="38100" dist="38100" dir="2700000" algn="tl">
                    <a:srgbClr val="000000">
                      <a:alpha val="43137"/>
                    </a:srgbClr>
                  </a:outerShdw>
                </a:effectLst>
              </a:rPr>
              <a:t>故事大綱</a:t>
            </a:r>
            <a:endParaRPr lang="zh-TW" altLang="en-US" sz="6000" b="1" dirty="0">
              <a:solidFill>
                <a:schemeClr val="tx1"/>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266790" y="1481493"/>
            <a:ext cx="5630158" cy="4956630"/>
          </a:xfrm>
        </p:spPr>
        <p:txBody>
          <a:bodyPr>
            <a:noAutofit/>
          </a:bodyPr>
          <a:lstStyle/>
          <a:p>
            <a:r>
              <a:rPr lang="zh-TW" altLang="en-US" sz="1700" dirty="0">
                <a:solidFill>
                  <a:schemeClr val="accent1">
                    <a:lumMod val="50000"/>
                  </a:schemeClr>
                </a:solidFill>
                <a:latin typeface="微軟正黑體" panose="020B0604030504040204" pitchFamily="34" charset="-120"/>
              </a:rPr>
              <a:t>環球是一家在美國具有相當規模的能源開採企業公司，看上了一個小鎮地底下的能源，決定運用各種手段取得土地開採權。史提夫</a:t>
            </a:r>
            <a:r>
              <a:rPr lang="en-US" altLang="zh-TW" sz="1700" dirty="0">
                <a:solidFill>
                  <a:schemeClr val="accent1">
                    <a:lumMod val="50000"/>
                  </a:schemeClr>
                </a:solidFill>
                <a:latin typeface="微軟正黑體" panose="020B0604030504040204" pitchFamily="34" charset="-120"/>
              </a:rPr>
              <a:t>·</a:t>
            </a:r>
            <a:r>
              <a:rPr lang="zh-TW" altLang="en-US" sz="1700" dirty="0">
                <a:solidFill>
                  <a:schemeClr val="accent1">
                    <a:lumMod val="50000"/>
                  </a:schemeClr>
                </a:solidFill>
                <a:latin typeface="微軟正黑體" panose="020B0604030504040204" pitchFamily="34" charset="-120"/>
              </a:rPr>
              <a:t>巴特勒與蘇</a:t>
            </a:r>
            <a:r>
              <a:rPr lang="en-US" altLang="zh-TW" sz="1700" dirty="0">
                <a:solidFill>
                  <a:schemeClr val="accent1">
                    <a:lumMod val="50000"/>
                  </a:schemeClr>
                </a:solidFill>
                <a:latin typeface="微軟正黑體" panose="020B0604030504040204" pitchFamily="34" charset="-120"/>
              </a:rPr>
              <a:t>·</a:t>
            </a:r>
            <a:r>
              <a:rPr lang="zh-TW" altLang="en-US" sz="1700" dirty="0">
                <a:solidFill>
                  <a:schemeClr val="accent1">
                    <a:lumMod val="50000"/>
                  </a:schemeClr>
                </a:solidFill>
                <a:latin typeface="微軟正黑體" panose="020B0604030504040204" pitchFamily="34" charset="-120"/>
              </a:rPr>
              <a:t>湯瑪遜受命來到小鎮，與當地居民協商。</a:t>
            </a:r>
          </a:p>
          <a:p>
            <a:r>
              <a:rPr lang="zh-TW" altLang="en-US" sz="1700" dirty="0">
                <a:solidFill>
                  <a:schemeClr val="accent1">
                    <a:lumMod val="50000"/>
                  </a:schemeClr>
                </a:solidFill>
                <a:latin typeface="微軟正黑體" panose="020B0604030504040204" pitchFamily="34" charset="-120"/>
              </a:rPr>
              <a:t>居民經濟條件差，史提夫以為居民會同意開採，但當地的教師法蘭克</a:t>
            </a:r>
            <a:r>
              <a:rPr lang="en-US" altLang="zh-TW" sz="1700" dirty="0">
                <a:solidFill>
                  <a:schemeClr val="accent1">
                    <a:lumMod val="50000"/>
                  </a:schemeClr>
                </a:solidFill>
                <a:latin typeface="微軟正黑體" panose="020B0604030504040204" pitchFamily="34" charset="-120"/>
              </a:rPr>
              <a:t>·</a:t>
            </a:r>
            <a:r>
              <a:rPr lang="zh-TW" altLang="en-US" sz="1700" dirty="0">
                <a:solidFill>
                  <a:schemeClr val="accent1">
                    <a:lumMod val="50000"/>
                  </a:schemeClr>
                </a:solidFill>
                <a:latin typeface="微軟正黑體" panose="020B0604030504040204" pitchFamily="34" charset="-120"/>
              </a:rPr>
              <a:t>葉慈卻告訴居民天開採天然氣會破獲環境，正當巴特勒想獲得居民同意時，又出現一位自稱環保人士的達斯汀</a:t>
            </a:r>
            <a:r>
              <a:rPr lang="en-US" altLang="zh-TW" sz="1700" dirty="0">
                <a:solidFill>
                  <a:schemeClr val="accent1">
                    <a:lumMod val="50000"/>
                  </a:schemeClr>
                </a:solidFill>
                <a:latin typeface="微軟正黑體" panose="020B0604030504040204" pitchFamily="34" charset="-120"/>
              </a:rPr>
              <a:t>·</a:t>
            </a:r>
            <a:r>
              <a:rPr lang="zh-TW" altLang="en-US" sz="1700" dirty="0">
                <a:solidFill>
                  <a:schemeClr val="accent1">
                    <a:lumMod val="50000"/>
                  </a:schemeClr>
                </a:solidFill>
                <a:latin typeface="微軟正黑體" panose="020B0604030504040204" pitchFamily="34" charset="-120"/>
              </a:rPr>
              <a:t>諾貝爾，他指控了環球公司所進行的開採作業，曾讓其他地方的土地枯萎的證據，使居民開始不相信史提夫和蘇。</a:t>
            </a:r>
          </a:p>
          <a:p>
            <a:r>
              <a:rPr lang="zh-TW" altLang="en-US" sz="1700" dirty="0">
                <a:solidFill>
                  <a:schemeClr val="accent1">
                    <a:lumMod val="50000"/>
                  </a:schemeClr>
                </a:solidFill>
                <a:latin typeface="微軟正黑體" panose="020B0604030504040204" pitchFamily="34" charset="-120"/>
              </a:rPr>
              <a:t>就在投票的前夕，史提夫收到了一份資料，能將達斯汀指控環球能源的證據都給推翻，能讓達斯汀失去鎮民的信任。但在史提夫遇到即將離開小鎮的達斯汀後，他才瞭解原來達斯汀也是環球派來鎮上的，而之前的事情都是演給當地居民看的一齣戲。</a:t>
            </a:r>
          </a:p>
          <a:p>
            <a:r>
              <a:rPr lang="zh-TW" altLang="en-US" sz="1700" dirty="0">
                <a:solidFill>
                  <a:schemeClr val="accent1">
                    <a:lumMod val="50000"/>
                  </a:schemeClr>
                </a:solidFill>
                <a:latin typeface="微軟正黑體" panose="020B0604030504040204" pitchFamily="34" charset="-120"/>
              </a:rPr>
              <a:t>在投票日當天，史提夫除了對居民們公布了達斯汀的偽證據外也坦承一切都是公司的騙局，這結果導致史提夫被公司開除，但史提夫卻心安理得地留在小鎮。</a:t>
            </a:r>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l="12676" t="4396" r="2497"/>
          <a:stretch/>
        </p:blipFill>
        <p:spPr>
          <a:xfrm>
            <a:off x="6083561" y="2286001"/>
            <a:ext cx="4053631" cy="3040223"/>
          </a:xfrm>
          <a:prstGeom prst="rect">
            <a:avLst/>
          </a:prstGeom>
        </p:spPr>
      </p:pic>
    </p:spTree>
    <p:extLst>
      <p:ext uri="{BB962C8B-B14F-4D97-AF65-F5344CB8AC3E}">
        <p14:creationId xmlns:p14="http://schemas.microsoft.com/office/powerpoint/2010/main" val="819008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68902" y="494523"/>
            <a:ext cx="3274494" cy="979714"/>
          </a:xfrm>
        </p:spPr>
        <p:txBody>
          <a:bodyPr>
            <a:noAutofit/>
          </a:bodyPr>
          <a:lstStyle/>
          <a:p>
            <a:r>
              <a:rPr lang="zh-TW" altLang="en-US" sz="6000" b="1" dirty="0">
                <a:solidFill>
                  <a:schemeClr val="tx1"/>
                </a:solidFill>
                <a:effectLst>
                  <a:outerShdw blurRad="38100" dist="38100" dir="2700000" algn="tl">
                    <a:srgbClr val="000000">
                      <a:alpha val="43137"/>
                    </a:srgbClr>
                  </a:outerShdw>
                </a:effectLst>
              </a:rPr>
              <a:t>人物介紹</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67724">
            <a:off x="1537352" y="1940549"/>
            <a:ext cx="2865098" cy="19065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內容版面配置區 2"/>
          <p:cNvSpPr txBox="1">
            <a:spLocks/>
          </p:cNvSpPr>
          <p:nvPr/>
        </p:nvSpPr>
        <p:spPr>
          <a:xfrm>
            <a:off x="1041230" y="4385117"/>
            <a:ext cx="4155921" cy="21087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zh-TW" altLang="zh-TW" b="1" dirty="0">
                <a:latin typeface="Adobe 繁黑體 Std B" pitchFamily="34" charset="-120"/>
                <a:ea typeface="Adobe 繁黑體 Std B" pitchFamily="34" charset="-120"/>
              </a:rPr>
              <a:t>史提夫巴特</a:t>
            </a:r>
            <a:r>
              <a:rPr lang="zh-TW" altLang="zh-TW" b="1" dirty="0" smtClean="0">
                <a:latin typeface="Adobe 繁黑體 Std B" pitchFamily="34" charset="-120"/>
                <a:ea typeface="Adobe 繁黑體 Std B" pitchFamily="34" charset="-120"/>
              </a:rPr>
              <a:t>勒</a:t>
            </a:r>
            <a:r>
              <a:rPr lang="zh-TW" altLang="zh-TW" b="1" dirty="0">
                <a:latin typeface="Adobe 繁黑體 Std B" pitchFamily="34" charset="-120"/>
                <a:ea typeface="Adobe 繁黑體 Std B" pitchFamily="34" charset="-120"/>
              </a:rPr>
              <a:t>（麥特·戴</a:t>
            </a:r>
            <a:r>
              <a:rPr lang="zh-TW" altLang="zh-TW" b="1" dirty="0" smtClean="0">
                <a:latin typeface="Adobe 繁黑體 Std B" pitchFamily="34" charset="-120"/>
                <a:ea typeface="Adobe 繁黑體 Std B" pitchFamily="34" charset="-120"/>
              </a:rPr>
              <a:t>蒙</a:t>
            </a:r>
            <a:r>
              <a:rPr lang="zh-TW" altLang="en-US" b="1" dirty="0" smtClean="0">
                <a:latin typeface="Adobe 繁黑體 Std B" pitchFamily="34" charset="-120"/>
                <a:ea typeface="Adobe 繁黑體 Std B" pitchFamily="34" charset="-120"/>
              </a:rPr>
              <a:t> </a:t>
            </a:r>
            <a:r>
              <a:rPr lang="zh-TW" altLang="zh-TW" b="1" dirty="0" smtClean="0">
                <a:latin typeface="Adobe 繁黑體 Std B" pitchFamily="34" charset="-120"/>
                <a:ea typeface="Adobe 繁黑體 Std B" pitchFamily="34" charset="-120"/>
              </a:rPr>
              <a:t>飾</a:t>
            </a:r>
            <a:r>
              <a:rPr lang="zh-TW" altLang="zh-TW" b="1" dirty="0">
                <a:latin typeface="Adobe 繁黑體 Std B" pitchFamily="34" charset="-120"/>
                <a:ea typeface="Adobe 繁黑體 Std B" pitchFamily="34" charset="-120"/>
              </a:rPr>
              <a:t>）</a:t>
            </a:r>
            <a:endParaRPr lang="en-US" altLang="zh-TW" b="1" dirty="0">
              <a:latin typeface="Adobe 繁黑體 Std B" pitchFamily="34" charset="-120"/>
              <a:ea typeface="Adobe 繁黑體 Std B" pitchFamily="34" charset="-120"/>
            </a:endParaRPr>
          </a:p>
          <a:p>
            <a:r>
              <a:rPr lang="zh-TW" altLang="en-US" dirty="0">
                <a:solidFill>
                  <a:schemeClr val="accent1">
                    <a:lumMod val="50000"/>
                  </a:schemeClr>
                </a:solidFill>
                <a:latin typeface="微軟正黑體" panose="020B0604030504040204" pitchFamily="34" charset="-120"/>
              </a:rPr>
              <a:t>能源開採公司業務員，受命來到小鎮，和鎮民交涉以取得土地開採權。</a:t>
            </a:r>
          </a:p>
          <a:p>
            <a:endParaRPr lang="zh-TW" alt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060" y="1796156"/>
            <a:ext cx="2283354" cy="21953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0" name="內容版面配置區 2"/>
          <p:cNvSpPr txBox="1">
            <a:spLocks/>
          </p:cNvSpPr>
          <p:nvPr/>
        </p:nvSpPr>
        <p:spPr>
          <a:xfrm>
            <a:off x="5327091" y="4385117"/>
            <a:ext cx="4155921" cy="21087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zh-TW" altLang="zh-TW" b="1" dirty="0">
                <a:latin typeface="Adobe 繁黑體 Std B" pitchFamily="34" charset="-120"/>
                <a:ea typeface="Adobe 繁黑體 Std B" pitchFamily="34" charset="-120"/>
              </a:rPr>
              <a:t>蘇·湯瑪遜（法蘭絲·麥杜雯 飾）</a:t>
            </a:r>
            <a:endParaRPr lang="en-US" altLang="zh-TW" b="1" dirty="0">
              <a:latin typeface="Adobe 繁黑體 Std B" pitchFamily="34" charset="-120"/>
              <a:ea typeface="Adobe 繁黑體 Std B" pitchFamily="34" charset="-120"/>
            </a:endParaRPr>
          </a:p>
          <a:p>
            <a:r>
              <a:rPr lang="zh-TW" altLang="en-US" dirty="0">
                <a:solidFill>
                  <a:schemeClr val="accent1">
                    <a:lumMod val="50000"/>
                  </a:schemeClr>
                </a:solidFill>
                <a:latin typeface="微軟正黑體" panose="020B0604030504040204" pitchFamily="34" charset="-120"/>
              </a:rPr>
              <a:t>史提夫的搭</a:t>
            </a:r>
            <a:r>
              <a:rPr lang="zh-TW" altLang="en-US" dirty="0" smtClean="0">
                <a:solidFill>
                  <a:schemeClr val="accent1">
                    <a:lumMod val="50000"/>
                  </a:schemeClr>
                </a:solidFill>
                <a:latin typeface="微軟正黑體" panose="020B0604030504040204" pitchFamily="34" charset="-120"/>
              </a:rPr>
              <a:t>擋，也是受命</a:t>
            </a:r>
            <a:r>
              <a:rPr lang="zh-TW" altLang="en-US" dirty="0">
                <a:solidFill>
                  <a:schemeClr val="accent1">
                    <a:lumMod val="50000"/>
                  </a:schemeClr>
                </a:solidFill>
                <a:latin typeface="微軟正黑體" panose="020B0604030504040204" pitchFamily="34" charset="-120"/>
              </a:rPr>
              <a:t>來到小鎮，和鎮民交涉以取得土地開採權。</a:t>
            </a:r>
          </a:p>
          <a:p>
            <a:endParaRPr lang="zh-TW" altLang="en-US" dirty="0">
              <a:solidFill>
                <a:schemeClr val="accent1">
                  <a:lumMod val="50000"/>
                </a:schemeClr>
              </a:solidFill>
              <a:latin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1125004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3368902" y="494523"/>
            <a:ext cx="3274494" cy="979714"/>
          </a:xfrm>
        </p:spPr>
        <p:txBody>
          <a:bodyPr>
            <a:noAutofit/>
          </a:bodyPr>
          <a:lstStyle/>
          <a:p>
            <a:r>
              <a:rPr lang="zh-TW" altLang="en-US" sz="6000" b="1" dirty="0">
                <a:solidFill>
                  <a:schemeClr val="tx1"/>
                </a:solidFill>
                <a:effectLst>
                  <a:outerShdw blurRad="38100" dist="38100" dir="2700000" algn="tl">
                    <a:srgbClr val="000000">
                      <a:alpha val="43137"/>
                    </a:srgbClr>
                  </a:outerShdw>
                </a:effectLst>
              </a:rPr>
              <a:t>人物介紹</a:t>
            </a:r>
          </a:p>
        </p:txBody>
      </p:sp>
      <p:pic>
        <p:nvPicPr>
          <p:cNvPr id="5"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415458">
            <a:off x="390206" y="2136406"/>
            <a:ext cx="2928471" cy="195070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3790" y="2018949"/>
            <a:ext cx="2260985" cy="21856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0929" y="2018949"/>
            <a:ext cx="2393419" cy="23012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8" name="內容版面配置區 2"/>
          <p:cNvSpPr txBox="1">
            <a:spLocks/>
          </p:cNvSpPr>
          <p:nvPr/>
        </p:nvSpPr>
        <p:spPr>
          <a:xfrm>
            <a:off x="229467" y="4665306"/>
            <a:ext cx="3502778" cy="21087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zh-TW" altLang="zh-TW" b="1" dirty="0">
                <a:latin typeface="Adobe 繁黑體 Std B" pitchFamily="34" charset="-120"/>
                <a:ea typeface="Adobe 繁黑體 Std B" pitchFamily="34" charset="-120"/>
              </a:rPr>
              <a:t>法蘭克</a:t>
            </a:r>
            <a:r>
              <a:rPr lang="en-US" altLang="zh-TW" b="1" dirty="0">
                <a:latin typeface="Adobe 繁黑體 Std B" pitchFamily="34" charset="-120"/>
                <a:ea typeface="Adobe 繁黑體 Std B" pitchFamily="34" charset="-120"/>
              </a:rPr>
              <a:t>·</a:t>
            </a:r>
            <a:r>
              <a:rPr lang="zh-TW" altLang="zh-TW" b="1" dirty="0">
                <a:latin typeface="Adobe 繁黑體 Std B" pitchFamily="34" charset="-120"/>
                <a:ea typeface="Adobe 繁黑體 Std B" pitchFamily="34" charset="-120"/>
              </a:rPr>
              <a:t>葉慈</a:t>
            </a:r>
            <a:endParaRPr lang="en-US" altLang="zh-TW" b="1" dirty="0">
              <a:latin typeface="Adobe 繁黑體 Std B" pitchFamily="34" charset="-120"/>
              <a:ea typeface="Adobe 繁黑體 Std B" pitchFamily="34" charset="-120"/>
            </a:endParaRPr>
          </a:p>
          <a:p>
            <a:r>
              <a:rPr lang="en-US" altLang="zh-TW" b="1" dirty="0">
                <a:latin typeface="Adobe 繁黑體 Std B" pitchFamily="34" charset="-120"/>
                <a:ea typeface="Adobe 繁黑體 Std B" pitchFamily="34" charset="-120"/>
              </a:rPr>
              <a:t>(</a:t>
            </a:r>
            <a:r>
              <a:rPr lang="zh-TW" altLang="zh-TW" b="1" dirty="0">
                <a:latin typeface="Adobe 繁黑體 Std B" pitchFamily="34" charset="-120"/>
                <a:ea typeface="Adobe 繁黑體 Std B" pitchFamily="34" charset="-120"/>
              </a:rPr>
              <a:t>哈爾·霍爾布魯克 飾</a:t>
            </a:r>
            <a:r>
              <a:rPr lang="en-US" altLang="zh-TW" b="1" dirty="0">
                <a:latin typeface="Adobe 繁黑體 Std B" pitchFamily="34" charset="-120"/>
                <a:ea typeface="Adobe 繁黑體 Std B" pitchFamily="34" charset="-120"/>
              </a:rPr>
              <a:t>)</a:t>
            </a:r>
          </a:p>
          <a:p>
            <a:r>
              <a:rPr lang="zh-TW" altLang="en-US" dirty="0">
                <a:solidFill>
                  <a:schemeClr val="accent1">
                    <a:lumMod val="50000"/>
                  </a:schemeClr>
                </a:solidFill>
                <a:latin typeface="微軟正黑體" panose="020B0604030504040204" pitchFamily="34" charset="-120"/>
              </a:rPr>
              <a:t>告訴居民天開採天然氣會破獲</a:t>
            </a:r>
            <a:r>
              <a:rPr lang="zh-TW" altLang="en-US" dirty="0" smtClean="0">
                <a:solidFill>
                  <a:schemeClr val="accent1">
                    <a:lumMod val="50000"/>
                  </a:schemeClr>
                </a:solidFill>
                <a:latin typeface="微軟正黑體" panose="020B0604030504040204" pitchFamily="34" charset="-120"/>
              </a:rPr>
              <a:t>環境的當地資深老師。</a:t>
            </a:r>
            <a:endParaRPr lang="zh-TW" altLang="en-US" dirty="0"/>
          </a:p>
        </p:txBody>
      </p:sp>
      <p:sp>
        <p:nvSpPr>
          <p:cNvPr id="9" name="內容版面配置區 2"/>
          <p:cNvSpPr txBox="1">
            <a:spLocks/>
          </p:cNvSpPr>
          <p:nvPr/>
        </p:nvSpPr>
        <p:spPr>
          <a:xfrm>
            <a:off x="3817727" y="4655974"/>
            <a:ext cx="3593202" cy="21087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zh-TW" altLang="zh-TW" b="1" dirty="0">
                <a:latin typeface="Adobe 繁黑體 Std B" pitchFamily="34" charset="-120"/>
                <a:ea typeface="Adobe 繁黑體 Std B" pitchFamily="34" charset="-120"/>
              </a:rPr>
              <a:t>艾莉絲</a:t>
            </a:r>
            <a:endParaRPr lang="en-US" altLang="zh-TW" b="1" dirty="0">
              <a:latin typeface="Adobe 繁黑體 Std B" pitchFamily="34" charset="-120"/>
              <a:ea typeface="Adobe 繁黑體 Std B" pitchFamily="34" charset="-120"/>
            </a:endParaRPr>
          </a:p>
          <a:p>
            <a:r>
              <a:rPr lang="en-US" altLang="zh-TW" b="1" dirty="0">
                <a:latin typeface="Adobe 繁黑體 Std B" pitchFamily="34" charset="-120"/>
                <a:ea typeface="Adobe 繁黑體 Std B" pitchFamily="34" charset="-120"/>
              </a:rPr>
              <a:t>(</a:t>
            </a:r>
            <a:r>
              <a:rPr lang="zh-TW" altLang="zh-TW" b="1" dirty="0">
                <a:latin typeface="Adobe 繁黑體 Std B" pitchFamily="34" charset="-120"/>
                <a:ea typeface="Adobe 繁黑體 Std B" pitchFamily="34" charset="-120"/>
              </a:rPr>
              <a:t>羅絲瑪麗</a:t>
            </a:r>
            <a:r>
              <a:rPr lang="en-US" altLang="zh-TW" b="1" dirty="0">
                <a:latin typeface="Adobe 繁黑體 Std B" pitchFamily="34" charset="-120"/>
                <a:ea typeface="Adobe 繁黑體 Std B" pitchFamily="34" charset="-120"/>
              </a:rPr>
              <a:t>·</a:t>
            </a:r>
            <a:r>
              <a:rPr lang="zh-TW" altLang="zh-TW" b="1" dirty="0">
                <a:latin typeface="Adobe 繁黑體 Std B" pitchFamily="34" charset="-120"/>
                <a:ea typeface="Adobe 繁黑體 Std B" pitchFamily="34" charset="-120"/>
              </a:rPr>
              <a:t>德威特 飾</a:t>
            </a:r>
            <a:r>
              <a:rPr lang="en-US" altLang="zh-TW" b="1" dirty="0">
                <a:latin typeface="Adobe 繁黑體 Std B" pitchFamily="34" charset="-120"/>
                <a:ea typeface="Adobe 繁黑體 Std B" pitchFamily="34" charset="-120"/>
              </a:rPr>
              <a:t>)</a:t>
            </a:r>
          </a:p>
          <a:p>
            <a:r>
              <a:rPr lang="zh-TW" altLang="en-US" dirty="0" smtClean="0">
                <a:solidFill>
                  <a:schemeClr val="accent1">
                    <a:lumMod val="50000"/>
                  </a:schemeClr>
                </a:solidFill>
                <a:latin typeface="微軟正黑體" panose="020B0604030504040204" pitchFamily="34" charset="-120"/>
              </a:rPr>
              <a:t>和</a:t>
            </a:r>
            <a:r>
              <a:rPr lang="zh-TW" altLang="en-US" dirty="0">
                <a:solidFill>
                  <a:schemeClr val="accent1">
                    <a:lumMod val="50000"/>
                  </a:schemeClr>
                </a:solidFill>
                <a:latin typeface="微軟正黑體" panose="020B0604030504040204" pitchFamily="34" charset="-120"/>
              </a:rPr>
              <a:t>史提夫有點</a:t>
            </a:r>
            <a:r>
              <a:rPr lang="zh-TW" altLang="en-US" dirty="0" smtClean="0">
                <a:solidFill>
                  <a:schemeClr val="accent1">
                    <a:lumMod val="50000"/>
                  </a:schemeClr>
                </a:solidFill>
                <a:latin typeface="微軟正黑體" panose="020B0604030504040204" pitchFamily="34" charset="-120"/>
              </a:rPr>
              <a:t>曖昧的</a:t>
            </a:r>
            <a:r>
              <a:rPr lang="zh-TW" altLang="en-US" dirty="0">
                <a:solidFill>
                  <a:schemeClr val="accent1">
                    <a:lumMod val="50000"/>
                  </a:schemeClr>
                </a:solidFill>
                <a:latin typeface="微軟正黑體" panose="020B0604030504040204" pitchFamily="34" charset="-120"/>
              </a:rPr>
              <a:t>小學女</a:t>
            </a:r>
            <a:r>
              <a:rPr lang="zh-TW" altLang="en-US" dirty="0" smtClean="0">
                <a:solidFill>
                  <a:schemeClr val="accent1">
                    <a:lumMod val="50000"/>
                  </a:schemeClr>
                </a:solidFill>
                <a:latin typeface="微軟正黑體" panose="020B0604030504040204" pitchFamily="34" charset="-120"/>
              </a:rPr>
              <a:t>教師。</a:t>
            </a:r>
            <a:endParaRPr lang="zh-TW" altLang="en-US" dirty="0">
              <a:solidFill>
                <a:schemeClr val="accent1">
                  <a:lumMod val="50000"/>
                </a:schemeClr>
              </a:solidFill>
              <a:latin typeface="微軟正黑體" panose="020B0604030504040204" pitchFamily="34" charset="-120"/>
            </a:endParaRPr>
          </a:p>
          <a:p>
            <a:endParaRPr lang="zh-TW" altLang="en-US" dirty="0"/>
          </a:p>
        </p:txBody>
      </p:sp>
      <p:sp>
        <p:nvSpPr>
          <p:cNvPr id="10" name="內容版面配置區 2"/>
          <p:cNvSpPr txBox="1">
            <a:spLocks/>
          </p:cNvSpPr>
          <p:nvPr/>
        </p:nvSpPr>
        <p:spPr>
          <a:xfrm>
            <a:off x="7410929" y="4665306"/>
            <a:ext cx="3589864" cy="21087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zh-TW" altLang="en-US" b="1" dirty="0">
                <a:latin typeface="Adobe 繁黑體 Std B" pitchFamily="34" charset="-120"/>
                <a:ea typeface="Adobe 繁黑體 Std B" pitchFamily="34" charset="-120"/>
              </a:rPr>
              <a:t>達斯汀</a:t>
            </a:r>
            <a:r>
              <a:rPr lang="en-US" altLang="zh-TW" b="1" dirty="0">
                <a:latin typeface="Adobe 繁黑體 Std B" pitchFamily="34" charset="-120"/>
                <a:ea typeface="Adobe 繁黑體 Std B" pitchFamily="34" charset="-120"/>
              </a:rPr>
              <a:t>·</a:t>
            </a:r>
            <a:r>
              <a:rPr lang="zh-TW" altLang="en-US" b="1" dirty="0">
                <a:latin typeface="Adobe 繁黑體 Std B" pitchFamily="34" charset="-120"/>
                <a:ea typeface="Adobe 繁黑體 Std B" pitchFamily="34" charset="-120"/>
              </a:rPr>
              <a:t>諾貝爾</a:t>
            </a:r>
            <a:endParaRPr lang="en-US" altLang="zh-TW" b="1" dirty="0">
              <a:latin typeface="Adobe 繁黑體 Std B" pitchFamily="34" charset="-120"/>
              <a:ea typeface="Adobe 繁黑體 Std B" pitchFamily="34" charset="-120"/>
            </a:endParaRPr>
          </a:p>
          <a:p>
            <a:r>
              <a:rPr lang="en-US" altLang="zh-TW" b="1" dirty="0">
                <a:latin typeface="Adobe 繁黑體 Std B" pitchFamily="34" charset="-120"/>
                <a:ea typeface="Adobe 繁黑體 Std B" pitchFamily="34" charset="-120"/>
              </a:rPr>
              <a:t>(</a:t>
            </a:r>
            <a:r>
              <a:rPr lang="zh-TW" altLang="en-US" b="1" dirty="0">
                <a:latin typeface="Adobe 繁黑體 Std B" pitchFamily="34" charset="-120"/>
                <a:ea typeface="Adobe 繁黑體 Std B" pitchFamily="34" charset="-120"/>
              </a:rPr>
              <a:t>約翰</a:t>
            </a:r>
            <a:r>
              <a:rPr lang="en-US" altLang="zh-TW" b="1" dirty="0">
                <a:latin typeface="Adobe 繁黑體 Std B" pitchFamily="34" charset="-120"/>
                <a:ea typeface="Adobe 繁黑體 Std B" pitchFamily="34" charset="-120"/>
              </a:rPr>
              <a:t>·</a:t>
            </a:r>
            <a:r>
              <a:rPr lang="zh-TW" altLang="en-US" b="1" dirty="0">
                <a:latin typeface="Adobe 繁黑體 Std B" pitchFamily="34" charset="-120"/>
                <a:ea typeface="Adobe 繁黑體 Std B" pitchFamily="34" charset="-120"/>
              </a:rPr>
              <a:t>卡拉辛斯基</a:t>
            </a:r>
            <a:r>
              <a:rPr lang="zh-TW" altLang="zh-TW" b="1" dirty="0">
                <a:latin typeface="Adobe 繁黑體 Std B" pitchFamily="34" charset="-120"/>
                <a:ea typeface="Adobe 繁黑體 Std B" pitchFamily="34" charset="-120"/>
              </a:rPr>
              <a:t>飾</a:t>
            </a:r>
            <a:r>
              <a:rPr lang="en-US" altLang="zh-TW" b="1" dirty="0">
                <a:latin typeface="Adobe 繁黑體 Std B" pitchFamily="34" charset="-120"/>
                <a:ea typeface="Adobe 繁黑體 Std B" pitchFamily="34" charset="-120"/>
              </a:rPr>
              <a:t>)</a:t>
            </a:r>
          </a:p>
          <a:p>
            <a:r>
              <a:rPr lang="zh-TW" altLang="en-US" dirty="0">
                <a:solidFill>
                  <a:schemeClr val="accent1">
                    <a:lumMod val="50000"/>
                  </a:schemeClr>
                </a:solidFill>
                <a:latin typeface="微軟正黑體" panose="020B0604030504040204" pitchFamily="34" charset="-120"/>
              </a:rPr>
              <a:t>假裝</a:t>
            </a:r>
            <a:r>
              <a:rPr lang="zh-TW" altLang="zh-TW" dirty="0">
                <a:solidFill>
                  <a:schemeClr val="accent1">
                    <a:lumMod val="50000"/>
                  </a:schemeClr>
                </a:solidFill>
                <a:latin typeface="微軟正黑體" panose="020B0604030504040204" pitchFamily="34" charset="-120"/>
              </a:rPr>
              <a:t>環境保育人士</a:t>
            </a:r>
            <a:r>
              <a:rPr lang="zh-TW" altLang="en-US" dirty="0">
                <a:solidFill>
                  <a:schemeClr val="accent1">
                    <a:lumMod val="50000"/>
                  </a:schemeClr>
                </a:solidFill>
                <a:latin typeface="微軟正黑體" panose="020B0604030504040204" pitchFamily="34" charset="-120"/>
              </a:rPr>
              <a:t>的能源開採公司員工。</a:t>
            </a:r>
            <a:endParaRPr lang="en-US" altLang="zh-TW" dirty="0">
              <a:solidFill>
                <a:schemeClr val="accent1">
                  <a:lumMod val="50000"/>
                </a:schemeClr>
              </a:solidFill>
              <a:latin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340759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68498" y="541175"/>
            <a:ext cx="5014339" cy="1221273"/>
          </a:xfrm>
        </p:spPr>
        <p:txBody>
          <a:bodyPr>
            <a:normAutofit/>
          </a:bodyPr>
          <a:lstStyle/>
          <a:p>
            <a:r>
              <a:rPr lang="zh-TW" altLang="en-US" sz="6000" b="1" dirty="0">
                <a:solidFill>
                  <a:schemeClr val="tx1"/>
                </a:solidFill>
                <a:effectLst>
                  <a:outerShdw blurRad="38100" dist="38100" dir="2700000" algn="tl">
                    <a:srgbClr val="000000">
                      <a:alpha val="43137"/>
                    </a:srgbClr>
                  </a:outerShdw>
                </a:effectLst>
              </a:rPr>
              <a:t>故事主要意義</a:t>
            </a:r>
          </a:p>
        </p:txBody>
      </p:sp>
      <p:sp>
        <p:nvSpPr>
          <p:cNvPr id="3" name="內容版面配置區 2"/>
          <p:cNvSpPr>
            <a:spLocks noGrp="1"/>
          </p:cNvSpPr>
          <p:nvPr>
            <p:ph idx="1"/>
          </p:nvPr>
        </p:nvSpPr>
        <p:spPr>
          <a:xfrm>
            <a:off x="1119360" y="1978090"/>
            <a:ext cx="6260840" cy="4287207"/>
          </a:xfrm>
        </p:spPr>
        <p:txBody>
          <a:bodyPr>
            <a:normAutofit fontScale="92500" lnSpcReduction="10000"/>
          </a:bodyPr>
          <a:lstStyle/>
          <a:p>
            <a:r>
              <a:rPr lang="zh-TW" altLang="en-US" sz="5400" b="1" dirty="0">
                <a:latin typeface="微軟正黑體" pitchFamily="34" charset="-120"/>
              </a:rPr>
              <a:t>環保與經濟</a:t>
            </a:r>
            <a:r>
              <a:rPr lang="zh-TW" altLang="en-US" sz="5400" b="1" dirty="0" smtClean="0">
                <a:latin typeface="微軟正黑體" pitchFamily="34" charset="-120"/>
              </a:rPr>
              <a:t>開發</a:t>
            </a:r>
            <a:endParaRPr lang="en-US" altLang="zh-TW" sz="5400" b="1" dirty="0" smtClean="0">
              <a:latin typeface="微軟正黑體" pitchFamily="34" charset="-120"/>
            </a:endParaRPr>
          </a:p>
          <a:p>
            <a:endParaRPr lang="en-US" altLang="zh-TW" sz="5400" b="1" dirty="0">
              <a:latin typeface="微軟正黑體" pitchFamily="34" charset="-120"/>
            </a:endParaRPr>
          </a:p>
          <a:p>
            <a:r>
              <a:rPr lang="zh-TW" altLang="en-US" sz="5400" b="1" dirty="0">
                <a:latin typeface="微軟正黑體" pitchFamily="34" charset="-120"/>
              </a:rPr>
              <a:t>真實與</a:t>
            </a:r>
            <a:r>
              <a:rPr lang="zh-TW" altLang="en-US" sz="5400" b="1" dirty="0" smtClean="0">
                <a:latin typeface="微軟正黑體" pitchFamily="34" charset="-120"/>
              </a:rPr>
              <a:t>謊言</a:t>
            </a:r>
            <a:endParaRPr lang="en-US" altLang="zh-TW" sz="5400" b="1" dirty="0" smtClean="0">
              <a:latin typeface="微軟正黑體" pitchFamily="34" charset="-120"/>
            </a:endParaRPr>
          </a:p>
          <a:p>
            <a:endParaRPr lang="en-US" altLang="zh-TW" sz="5400" b="1" dirty="0">
              <a:latin typeface="微軟正黑體" pitchFamily="34" charset="-120"/>
            </a:endParaRPr>
          </a:p>
          <a:p>
            <a:r>
              <a:rPr lang="zh-TW" altLang="en-US" sz="5400" b="1" dirty="0">
                <a:latin typeface="微軟正黑體" pitchFamily="34" charset="-120"/>
              </a:rPr>
              <a:t>自尊與金錢</a:t>
            </a:r>
            <a:endParaRPr lang="en-US" altLang="zh-TW" sz="5400" b="1" dirty="0">
              <a:latin typeface="微軟正黑體" pitchFamily="34" charset="-120"/>
            </a:endParaRPr>
          </a:p>
          <a:p>
            <a:endParaRPr lang="zh-TW" altLang="en-US" dirty="0"/>
          </a:p>
        </p:txBody>
      </p:sp>
    </p:spTree>
    <p:extLst>
      <p:ext uri="{BB962C8B-B14F-4D97-AF65-F5344CB8AC3E}">
        <p14:creationId xmlns:p14="http://schemas.microsoft.com/office/powerpoint/2010/main" val="221600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a:solidFill>
                  <a:schemeClr val="tx1"/>
                </a:solidFill>
                <a:effectLst>
                  <a:outerShdw blurRad="38100" dist="38100" dir="2700000" algn="tl">
                    <a:srgbClr val="000000">
                      <a:alpha val="43137"/>
                    </a:srgbClr>
                  </a:outerShdw>
                </a:effectLst>
              </a:rPr>
              <a:t>環保與經濟開發</a:t>
            </a:r>
            <a:r>
              <a:rPr lang="en-US" altLang="zh-TW" b="1" dirty="0">
                <a:latin typeface="微軟正黑體" pitchFamily="34" charset="-120"/>
              </a:rPr>
              <a:t/>
            </a:r>
            <a:br>
              <a:rPr lang="en-US" altLang="zh-TW" b="1" dirty="0">
                <a:latin typeface="微軟正黑體" pitchFamily="34" charset="-120"/>
              </a:rPr>
            </a:br>
            <a:endParaRPr lang="zh-TW" altLang="en-US" dirty="0"/>
          </a:p>
        </p:txBody>
      </p:sp>
      <p:sp>
        <p:nvSpPr>
          <p:cNvPr id="3" name="內容版面配置區 2"/>
          <p:cNvSpPr>
            <a:spLocks noGrp="1"/>
          </p:cNvSpPr>
          <p:nvPr>
            <p:ph idx="1"/>
          </p:nvPr>
        </p:nvSpPr>
        <p:spPr/>
        <p:txBody>
          <a:bodyPr/>
          <a:lstStyle/>
          <a:p>
            <a:r>
              <a:rPr lang="zh-TW" altLang="en-US" sz="4000" dirty="0">
                <a:latin typeface="微軟正黑體" pitchFamily="34" charset="-120"/>
                <a:ea typeface="微軟正黑體" pitchFamily="34" charset="-120"/>
              </a:rPr>
              <a:t>主角</a:t>
            </a:r>
            <a:r>
              <a:rPr lang="zh-TW" altLang="en-US" sz="4000" dirty="0" smtClean="0">
                <a:latin typeface="微軟正黑體" pitchFamily="34" charset="-120"/>
                <a:ea typeface="微軟正黑體" pitchFamily="34" charset="-120"/>
              </a:rPr>
              <a:t>原為環球</a:t>
            </a:r>
            <a:r>
              <a:rPr lang="en-US" altLang="zh-TW" sz="4000" dirty="0">
                <a:latin typeface="微軟正黑體" pitchFamily="34" charset="-120"/>
                <a:ea typeface="微軟正黑體" pitchFamily="34" charset="-120"/>
              </a:rPr>
              <a:t>(</a:t>
            </a:r>
            <a:r>
              <a:rPr lang="en-US" altLang="zh-TW" sz="4000" dirty="0" err="1">
                <a:latin typeface="微軟正黑體" pitchFamily="34" charset="-120"/>
                <a:ea typeface="微軟正黑體" pitchFamily="34" charset="-120"/>
              </a:rPr>
              <a:t>Globle</a:t>
            </a:r>
            <a:r>
              <a:rPr lang="en-US" altLang="zh-TW" sz="4000" dirty="0">
                <a:latin typeface="微軟正黑體" pitchFamily="34" charset="-120"/>
                <a:ea typeface="微軟正黑體" pitchFamily="34" charset="-120"/>
              </a:rPr>
              <a:t>)</a:t>
            </a:r>
            <a:r>
              <a:rPr lang="zh-TW" altLang="en-US" sz="4000" dirty="0">
                <a:latin typeface="微軟正黑體" pitchFamily="34" charset="-120"/>
                <a:ea typeface="微軟正黑體" pitchFamily="34" charset="-120"/>
              </a:rPr>
              <a:t> 工作</a:t>
            </a:r>
            <a:r>
              <a:rPr lang="zh-TW" altLang="en-US" sz="4000" dirty="0" smtClean="0">
                <a:latin typeface="微軟正黑體" pitchFamily="34" charset="-120"/>
                <a:ea typeface="微軟正黑體" pitchFamily="34" charset="-120"/>
              </a:rPr>
              <a:t>，以開發</a:t>
            </a:r>
            <a:r>
              <a:rPr lang="zh-TW" altLang="en-US" sz="4000" dirty="0">
                <a:latin typeface="微軟正黑體" pitchFamily="34" charset="-120"/>
                <a:ea typeface="微軟正黑體" pitchFamily="34" charset="-120"/>
              </a:rPr>
              <a:t>天然氣所帶來的經濟效益非常龐大</a:t>
            </a:r>
            <a:r>
              <a:rPr lang="zh-TW" altLang="en-US" sz="4000" dirty="0" smtClean="0">
                <a:latin typeface="微軟正黑體" pitchFamily="34" charset="-120"/>
                <a:ea typeface="微軟正黑體" pitchFamily="34" charset="-120"/>
              </a:rPr>
              <a:t>，來說服</a:t>
            </a:r>
            <a:r>
              <a:rPr lang="zh-TW" altLang="en-US" sz="4000" dirty="0">
                <a:latin typeface="微軟正黑體" pitchFamily="34" charset="-120"/>
                <a:ea typeface="微軟正黑體" pitchFamily="34" charset="-120"/>
              </a:rPr>
              <a:t>民眾換來支持，完全不考慮開發天然氣對環境可能造成的傷害。</a:t>
            </a:r>
            <a:endParaRPr lang="en-US" altLang="zh-TW" sz="4000" dirty="0">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294716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a:solidFill>
                  <a:schemeClr val="tx1"/>
                </a:solidFill>
                <a:effectLst>
                  <a:outerShdw blurRad="38100" dist="38100" dir="2700000" algn="tl">
                    <a:srgbClr val="000000">
                      <a:alpha val="43137"/>
                    </a:srgbClr>
                  </a:outerShdw>
                </a:effectLst>
              </a:rPr>
              <a:t>真實與謊言</a:t>
            </a:r>
            <a:r>
              <a:rPr lang="en-US" altLang="zh-TW" b="1" dirty="0">
                <a:latin typeface="微軟正黑體" pitchFamily="34" charset="-120"/>
              </a:rPr>
              <a:t/>
            </a:r>
            <a:br>
              <a:rPr lang="en-US" altLang="zh-TW" b="1" dirty="0">
                <a:latin typeface="微軟正黑體" pitchFamily="34" charset="-120"/>
              </a:rPr>
            </a:br>
            <a:endParaRPr lang="zh-TW" altLang="en-US" dirty="0"/>
          </a:p>
        </p:txBody>
      </p:sp>
      <p:sp>
        <p:nvSpPr>
          <p:cNvPr id="3" name="內容版面配置區 2"/>
          <p:cNvSpPr>
            <a:spLocks noGrp="1"/>
          </p:cNvSpPr>
          <p:nvPr>
            <p:ph idx="1"/>
          </p:nvPr>
        </p:nvSpPr>
        <p:spPr>
          <a:xfrm>
            <a:off x="677334" y="2160589"/>
            <a:ext cx="8596668" cy="4253859"/>
          </a:xfrm>
        </p:spPr>
        <p:txBody>
          <a:bodyPr>
            <a:noAutofit/>
          </a:bodyPr>
          <a:lstStyle/>
          <a:p>
            <a:pPr algn="just"/>
            <a:r>
              <a:rPr lang="zh-TW" altLang="en-US" sz="2800" dirty="0" smtClean="0">
                <a:latin typeface="微軟正黑體" pitchFamily="34" charset="-120"/>
                <a:ea typeface="微軟正黑體" pitchFamily="34" charset="-120"/>
              </a:rPr>
              <a:t>真實</a:t>
            </a:r>
            <a:r>
              <a:rPr lang="en-US" altLang="zh-TW" sz="2800" dirty="0" smtClean="0">
                <a:latin typeface="微軟正黑體" pitchFamily="34" charset="-120"/>
                <a:ea typeface="微軟正黑體" pitchFamily="34" charset="-120"/>
              </a:rPr>
              <a:t>(Ture)</a:t>
            </a:r>
            <a:r>
              <a:rPr lang="zh-TW" altLang="en-US" sz="2800" dirty="0" smtClean="0">
                <a:latin typeface="微軟正黑體" pitchFamily="34" charset="-120"/>
                <a:ea typeface="微軟正黑體" pitchFamily="34" charset="-120"/>
              </a:rPr>
              <a:t>：</a:t>
            </a:r>
            <a:endParaRPr lang="en-US" altLang="zh-TW" sz="2800" dirty="0">
              <a:latin typeface="微軟正黑體" pitchFamily="34" charset="-120"/>
              <a:ea typeface="微軟正黑體" pitchFamily="34" charset="-120"/>
            </a:endParaRPr>
          </a:p>
          <a:p>
            <a:pPr algn="just"/>
            <a:r>
              <a:rPr lang="zh-TW" altLang="en-US" sz="2800" dirty="0" smtClean="0">
                <a:latin typeface="微軟正黑體" pitchFamily="34" charset="-120"/>
                <a:ea typeface="微軟正黑體" pitchFamily="34" charset="-120"/>
              </a:rPr>
              <a:t>開發天然氣可以</a:t>
            </a:r>
            <a:r>
              <a:rPr lang="zh-TW" altLang="en-US" sz="2800" dirty="0">
                <a:latin typeface="微軟正黑體" pitchFamily="34" charset="-120"/>
                <a:ea typeface="微軟正黑體" pitchFamily="34" charset="-120"/>
              </a:rPr>
              <a:t>為城鎮帶來非常龐大的經濟效益</a:t>
            </a:r>
            <a:r>
              <a:rPr lang="zh-TW" altLang="en-US" sz="2800" dirty="0" smtClean="0">
                <a:latin typeface="微軟正黑體" pitchFamily="34" charset="-120"/>
                <a:ea typeface="微軟正黑體" pitchFamily="34" charset="-120"/>
              </a:rPr>
              <a:t>，並促進</a:t>
            </a:r>
            <a:r>
              <a:rPr lang="zh-TW" altLang="en-US" sz="2800" dirty="0">
                <a:latin typeface="微軟正黑體" pitchFamily="34" charset="-120"/>
                <a:ea typeface="微軟正黑體" pitchFamily="34" charset="-120"/>
              </a:rPr>
              <a:t>城鎮的繁榮。</a:t>
            </a:r>
            <a:endParaRPr lang="en-US" altLang="zh-TW" sz="2800" dirty="0">
              <a:latin typeface="微軟正黑體" pitchFamily="34" charset="-120"/>
              <a:ea typeface="微軟正黑體" pitchFamily="34" charset="-120"/>
            </a:endParaRPr>
          </a:p>
          <a:p>
            <a:pPr marL="0" indent="0" algn="ctr">
              <a:buNone/>
            </a:pP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V.S</a:t>
            </a:r>
            <a:endParaRPr lang="en-US" altLang="zh-TW" sz="2800" dirty="0">
              <a:latin typeface="微軟正黑體" pitchFamily="34" charset="-120"/>
              <a:ea typeface="微軟正黑體" pitchFamily="34" charset="-120"/>
            </a:endParaRPr>
          </a:p>
          <a:p>
            <a:pPr algn="just"/>
            <a:r>
              <a:rPr lang="zh-TW" altLang="en-US" sz="2800" dirty="0" smtClean="0">
                <a:latin typeface="微軟正黑體" pitchFamily="34" charset="-120"/>
                <a:ea typeface="微軟正黑體" pitchFamily="34" charset="-120"/>
              </a:rPr>
              <a:t>謊言</a:t>
            </a:r>
            <a:r>
              <a:rPr lang="en-US" altLang="zh-TW" sz="2800" dirty="0" smtClean="0">
                <a:latin typeface="微軟正黑體" pitchFamily="34" charset="-120"/>
                <a:ea typeface="微軟正黑體" pitchFamily="34" charset="-120"/>
              </a:rPr>
              <a:t>(Lie)</a:t>
            </a:r>
            <a:r>
              <a:rPr lang="zh-TW" altLang="en-US" sz="2800" dirty="0" smtClean="0">
                <a:latin typeface="微軟正黑體" pitchFamily="34" charset="-120"/>
                <a:ea typeface="微軟正黑體" pitchFamily="34" charset="-120"/>
              </a:rPr>
              <a:t>：</a:t>
            </a:r>
            <a:endParaRPr lang="en-US" altLang="zh-TW" sz="2800" dirty="0">
              <a:latin typeface="微軟正黑體" pitchFamily="34" charset="-120"/>
              <a:ea typeface="微軟正黑體" pitchFamily="34" charset="-120"/>
            </a:endParaRPr>
          </a:p>
          <a:p>
            <a:pPr marL="457200" indent="-457200" algn="just">
              <a:buFont typeface="+mj-lt"/>
              <a:buAutoNum type="arabicPeriod"/>
            </a:pPr>
            <a:r>
              <a:rPr lang="zh-TW" altLang="en-US" sz="2800" dirty="0" smtClean="0">
                <a:latin typeface="微軟正黑體" pitchFamily="34" charset="-120"/>
                <a:ea typeface="微軟正黑體" pitchFamily="34" charset="-120"/>
              </a:rPr>
              <a:t>環球對開發天然氣方面有很多經驗，並不會</a:t>
            </a:r>
            <a:r>
              <a:rPr lang="zh-TW" altLang="en-US" sz="2800" dirty="0">
                <a:latin typeface="微軟正黑體" pitchFamily="34" charset="-120"/>
                <a:ea typeface="微軟正黑體" pitchFamily="34" charset="-120"/>
              </a:rPr>
              <a:t>對環境</a:t>
            </a:r>
            <a:r>
              <a:rPr lang="zh-TW" altLang="en-US" sz="2800" dirty="0" smtClean="0">
                <a:latin typeface="微軟正黑體" pitchFamily="34" charset="-120"/>
                <a:ea typeface="微軟正黑體" pitchFamily="34" charset="-120"/>
              </a:rPr>
              <a:t>造成過多影響。</a:t>
            </a:r>
            <a:endParaRPr lang="en-US" altLang="zh-TW" sz="2800" dirty="0">
              <a:latin typeface="微軟正黑體" pitchFamily="34" charset="-120"/>
              <a:ea typeface="微軟正黑體" pitchFamily="34" charset="-120"/>
            </a:endParaRPr>
          </a:p>
          <a:p>
            <a:pPr marL="457200" indent="-457200" algn="just">
              <a:buFont typeface="+mj-lt"/>
              <a:buAutoNum type="arabicPeriod"/>
            </a:pPr>
            <a:r>
              <a:rPr lang="zh-TW" altLang="en-US" sz="2800" dirty="0" smtClean="0">
                <a:latin typeface="微軟正黑體" pitchFamily="34" charset="-120"/>
                <a:ea typeface="微軟正黑體" pitchFamily="34" charset="-120"/>
              </a:rPr>
              <a:t>環保運動</a:t>
            </a:r>
            <a:r>
              <a:rPr lang="zh-TW" altLang="en-US" sz="2800" dirty="0">
                <a:latin typeface="微軟正黑體" pitchFamily="34" charset="-120"/>
                <a:ea typeface="微軟正黑體" pitchFamily="34" charset="-120"/>
              </a:rPr>
              <a:t>人士達斯汀</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諾貝爾 所捏造的謠言。</a:t>
            </a:r>
            <a:endParaRPr lang="en-US" altLang="zh-TW" sz="2800" dirty="0">
              <a:latin typeface="微軟正黑體" pitchFamily="34" charset="-120"/>
              <a:ea typeface="微軟正黑體" pitchFamily="34" charset="-120"/>
            </a:endParaRPr>
          </a:p>
          <a:p>
            <a:endParaRPr lang="zh-TW" altLang="en-US" sz="2800" dirty="0"/>
          </a:p>
        </p:txBody>
      </p:sp>
    </p:spTree>
    <p:extLst>
      <p:ext uri="{BB962C8B-B14F-4D97-AF65-F5344CB8AC3E}">
        <p14:creationId xmlns:p14="http://schemas.microsoft.com/office/powerpoint/2010/main" val="212541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5400" b="1" dirty="0">
                <a:solidFill>
                  <a:schemeClr val="tx1"/>
                </a:solidFill>
                <a:effectLst>
                  <a:outerShdw blurRad="38100" dist="38100" dir="2700000" algn="tl">
                    <a:srgbClr val="000000">
                      <a:alpha val="43137"/>
                    </a:srgbClr>
                  </a:outerShdw>
                </a:effectLst>
              </a:rPr>
              <a:t>自尊與金錢</a:t>
            </a:r>
            <a:r>
              <a:rPr lang="en-US" altLang="zh-TW" b="1" dirty="0">
                <a:latin typeface="微軟正黑體" pitchFamily="34" charset="-120"/>
              </a:rPr>
              <a:t/>
            </a:r>
            <a:br>
              <a:rPr lang="en-US" altLang="zh-TW" b="1" dirty="0">
                <a:latin typeface="微軟正黑體" pitchFamily="34" charset="-120"/>
              </a:rPr>
            </a:br>
            <a:endParaRPr lang="zh-TW" altLang="en-US" dirty="0"/>
          </a:p>
        </p:txBody>
      </p:sp>
      <p:sp>
        <p:nvSpPr>
          <p:cNvPr id="3" name="內容版面配置區 2"/>
          <p:cNvSpPr>
            <a:spLocks noGrp="1"/>
          </p:cNvSpPr>
          <p:nvPr>
            <p:ph idx="1"/>
          </p:nvPr>
        </p:nvSpPr>
        <p:spPr/>
        <p:txBody>
          <a:bodyPr/>
          <a:lstStyle/>
          <a:p>
            <a:r>
              <a:rPr lang="zh-TW" altLang="en-US" sz="4000" dirty="0" smtClean="0">
                <a:latin typeface="微軟正黑體" pitchFamily="34" charset="-120"/>
                <a:ea typeface="微軟正黑體" pitchFamily="34" charset="-120"/>
              </a:rPr>
              <a:t>部分民眾覺得</a:t>
            </a:r>
            <a:r>
              <a:rPr lang="zh-TW" altLang="en-US" sz="4000" dirty="0">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開發天然氣所帶來</a:t>
            </a:r>
            <a:r>
              <a:rPr lang="zh-TW" altLang="en-US" sz="4000" dirty="0">
                <a:latin typeface="微軟正黑體" pitchFamily="34" charset="-120"/>
                <a:ea typeface="微軟正黑體" pitchFamily="34" charset="-120"/>
              </a:rPr>
              <a:t>的</a:t>
            </a:r>
            <a:r>
              <a:rPr lang="zh-TW" altLang="en-US" sz="4000" dirty="0" smtClean="0">
                <a:latin typeface="微軟正黑體" pitchFamily="34" charset="-120"/>
                <a:ea typeface="微軟正黑體" pitchFamily="34" charset="-120"/>
              </a:rPr>
              <a:t>金錢利益的重要性不如自己辛辛苦苦建立的家園，</a:t>
            </a:r>
            <a:r>
              <a:rPr lang="zh-TW" altLang="en-US" sz="4000" dirty="0">
                <a:latin typeface="微軟正黑體" pitchFamily="34" charset="-120"/>
                <a:ea typeface="微軟正黑體" pitchFamily="34" charset="-120"/>
              </a:rPr>
              <a:t>自己的</a:t>
            </a:r>
            <a:r>
              <a:rPr lang="zh-TW" altLang="en-US" sz="4000" dirty="0" smtClean="0">
                <a:latin typeface="微軟正黑體" pitchFamily="34" charset="-120"/>
                <a:ea typeface="微軟正黑體" pitchFamily="34" charset="-120"/>
              </a:rPr>
              <a:t>家園</a:t>
            </a:r>
            <a:r>
              <a:rPr lang="zh-TW" altLang="en-US" sz="4000" dirty="0">
                <a:latin typeface="微軟正黑體" pitchFamily="34" charset="-120"/>
                <a:ea typeface="微軟正黑體" pitchFamily="34" charset="-120"/>
              </a:rPr>
              <a:t>靠</a:t>
            </a:r>
            <a:r>
              <a:rPr lang="zh-TW" altLang="en-US" sz="4000" dirty="0" smtClean="0">
                <a:latin typeface="微軟正黑體" pitchFamily="34" charset="-120"/>
                <a:ea typeface="微軟正黑體" pitchFamily="34" charset="-120"/>
              </a:rPr>
              <a:t>自己</a:t>
            </a:r>
            <a:r>
              <a:rPr lang="zh-TW" altLang="en-US" sz="4000" dirty="0">
                <a:latin typeface="微軟正黑體" pitchFamily="34" charset="-120"/>
                <a:ea typeface="微軟正黑體" pitchFamily="34" charset="-120"/>
              </a:rPr>
              <a:t>來守護</a:t>
            </a:r>
            <a:r>
              <a:rPr lang="zh-TW" altLang="en-US" sz="4000" dirty="0" smtClean="0">
                <a:latin typeface="微軟正黑體" pitchFamily="34" charset="-120"/>
                <a:ea typeface="微軟正黑體" pitchFamily="34" charset="-120"/>
              </a:rPr>
              <a:t>，對於</a:t>
            </a:r>
            <a:r>
              <a:rPr lang="zh-TW" altLang="en-US" sz="4000" dirty="0">
                <a:latin typeface="微軟正黑體" pitchFamily="34" charset="-120"/>
                <a:ea typeface="微軟正黑體" pitchFamily="34" charset="-120"/>
              </a:rPr>
              <a:t>自己的</a:t>
            </a:r>
            <a:r>
              <a:rPr lang="zh-TW" altLang="en-US" sz="4000" dirty="0" smtClean="0">
                <a:latin typeface="微軟正黑體" pitchFamily="34" charset="-120"/>
                <a:ea typeface="微軟正黑體" pitchFamily="34" charset="-120"/>
              </a:rPr>
              <a:t>家園、土地</a:t>
            </a:r>
            <a:r>
              <a:rPr lang="zh-TW" altLang="en-US" sz="4000" dirty="0">
                <a:latin typeface="微軟正黑體" pitchFamily="34" charset="-120"/>
                <a:ea typeface="微軟正黑體" pitchFamily="34" charset="-120"/>
              </a:rPr>
              <a:t>是有</a:t>
            </a:r>
            <a:r>
              <a:rPr lang="zh-TW" altLang="en-US" sz="4000" dirty="0" smtClean="0">
                <a:latin typeface="微軟正黑體" pitchFamily="34" charset="-120"/>
                <a:ea typeface="微軟正黑體" pitchFamily="34" charset="-120"/>
              </a:rPr>
              <a:t>責任，</a:t>
            </a:r>
            <a:r>
              <a:rPr lang="zh-TW" altLang="en-US" sz="4000" dirty="0">
                <a:latin typeface="微軟正黑體" pitchFamily="34" charset="-120"/>
                <a:ea typeface="微軟正黑體" pitchFamily="34" charset="-120"/>
              </a:rPr>
              <a:t>而</a:t>
            </a:r>
            <a:r>
              <a:rPr lang="zh-TW" altLang="en-US" sz="4000" dirty="0" smtClean="0">
                <a:latin typeface="微軟正黑體" pitchFamily="34" charset="-120"/>
                <a:ea typeface="微軟正黑體" pitchFamily="34" charset="-120"/>
              </a:rPr>
              <a:t>不是</a:t>
            </a:r>
            <a:r>
              <a:rPr lang="zh-TW" altLang="en-US" sz="4000" dirty="0">
                <a:latin typeface="微軟正黑體" pitchFamily="34" charset="-120"/>
                <a:ea typeface="微軟正黑體" pitchFamily="34" charset="-120"/>
              </a:rPr>
              <a:t>用</a:t>
            </a:r>
            <a:r>
              <a:rPr lang="zh-TW" altLang="en-US" sz="4000" dirty="0" smtClean="0">
                <a:latin typeface="微軟正黑體" pitchFamily="34" charset="-120"/>
                <a:ea typeface="微軟正黑體" pitchFamily="34" charset="-120"/>
              </a:rPr>
              <a:t>金錢買的</a:t>
            </a:r>
            <a:r>
              <a:rPr lang="zh-TW" altLang="en-US" sz="4000" dirty="0">
                <a:latin typeface="微軟正黑體" pitchFamily="34" charset="-120"/>
                <a:ea typeface="微軟正黑體" pitchFamily="34" charset="-120"/>
              </a:rPr>
              <a:t>。</a:t>
            </a:r>
            <a:endParaRPr lang="en-US" altLang="zh-TW" sz="4000" dirty="0">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1304879249"/>
      </p:ext>
    </p:extLst>
  </p:cSld>
  <p:clrMapOvr>
    <a:masterClrMapping/>
  </p:clrMapOvr>
</p:sld>
</file>

<file path=ppt/theme/theme1.xml><?xml version="1.0" encoding="utf-8"?>
<a:theme xmlns:a="http://schemas.openxmlformats.org/drawingml/2006/main" name="多面向">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235</TotalTime>
  <Words>754</Words>
  <Application>Microsoft Office PowerPoint</Application>
  <PresentationFormat>寬螢幕</PresentationFormat>
  <Paragraphs>85</Paragraphs>
  <Slides>11</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11</vt:i4>
      </vt:variant>
    </vt:vector>
  </HeadingPairs>
  <TitlesOfParts>
    <vt:vector size="18" baseType="lpstr">
      <vt:lpstr>Adobe 繁黑體 Std B</vt:lpstr>
      <vt:lpstr>Arial Unicode MS</vt:lpstr>
      <vt:lpstr>微軟正黑體</vt:lpstr>
      <vt:lpstr>Arial</vt:lpstr>
      <vt:lpstr>Trebuchet MS</vt:lpstr>
      <vt:lpstr>Wingdings 3</vt:lpstr>
      <vt:lpstr>多面向</vt:lpstr>
      <vt:lpstr>心靈勇氣</vt:lpstr>
      <vt:lpstr>PowerPoint 簡報</vt:lpstr>
      <vt:lpstr>故事大綱</vt:lpstr>
      <vt:lpstr>人物介紹</vt:lpstr>
      <vt:lpstr>人物介紹</vt:lpstr>
      <vt:lpstr>故事主要意義</vt:lpstr>
      <vt:lpstr>環保與經濟開發 </vt:lpstr>
      <vt:lpstr>真實與謊言 </vt:lpstr>
      <vt:lpstr>自尊與金錢 </vt:lpstr>
      <vt:lpstr>故事主要意義</vt:lpstr>
      <vt:lpstr>談談觀後心得</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心靈勇氣</dc:title>
  <dc:creator>Li</dc:creator>
  <cp:lastModifiedBy>陳慶嘉</cp:lastModifiedBy>
  <cp:revision>29</cp:revision>
  <dcterms:created xsi:type="dcterms:W3CDTF">2016-04-13T09:57:43Z</dcterms:created>
  <dcterms:modified xsi:type="dcterms:W3CDTF">2016-05-02T13:01:04Z</dcterms:modified>
</cp:coreProperties>
</file>