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62" r:id="rId9"/>
    <p:sldId id="263" r:id="rId10"/>
    <p:sldId id="266" r:id="rId11"/>
    <p:sldId id="267" r:id="rId12"/>
    <p:sldId id="268" r:id="rId13"/>
    <p:sldId id="271" r:id="rId14"/>
    <p:sldId id="269" r:id="rId15"/>
    <p:sldId id="270" r:id="rId16"/>
    <p:sldId id="272" r:id="rId17"/>
    <p:sldId id="273" r:id="rId18"/>
    <p:sldId id="274" r:id="rId19"/>
    <p:sldId id="275" r:id="rId20"/>
    <p:sldId id="261" r:id="rId21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354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63194C3-0D92-42C4-BD28-4B4CDCE383EF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AB4DAD8A-3ECA-48C1-9285-DE42F00388F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7411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A6B789-E349-47F4-9C29-1DD3C0136638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4CCDB-5F87-4521-B135-4E26C56E7920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F2F18-0E2D-4783-9B3C-0B7B46BBB67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4BA60-CED7-49DD-8804-F11D67CCA946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EB1AC-7AD6-4C00-AC4F-F1060CAACC7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E961F-C702-4846-BD23-0E5367A00E84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3BC80-7FFE-43C7-ABF7-CEDD02753A1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2EEDE-4484-4FF8-86D0-6405087112DB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9D52A-84E8-4C50-BB23-6325109474E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28E83-2B7B-4205-93CA-738613E35F2E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CA54F-9261-4F17-AC19-C87A838B3D0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B52A8-D963-4E44-97BA-5B9BC208F182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D0FE5-6117-457D-8449-CE099CC8C28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ED7C3-53E0-4A9C-B61B-4BA84E1E5758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608C1-DB00-4A92-8DB8-63AABEED127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BBFB1-9CDF-49F2-8917-1968B1D42ECB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62E2E-7459-40FC-B67F-332595F826A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BF060-9087-4F98-9BE8-DDAB47146BBC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E9BA4-34F0-44D9-8F54-95B42E80C61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2CA67-F606-4E52-A4B9-684DC30A8A92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335AD-D5DE-4BBB-B3C5-61F8BA226C5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A945B-6002-4736-90BE-9F76F6915D73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1747D-02E7-4407-A5EA-4F475363BDA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0C6B74B-E9AB-4980-8D4A-73DEDF6DC0ED}" type="datetimeFigureOut">
              <a:rPr lang="zh-TW" altLang="en-US"/>
              <a:pPr>
                <a:defRPr/>
              </a:pPr>
              <a:t>2017/2/19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985EE3D-4491-46A3-AC5D-F9DC936BD58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sGmu4amW2c&amp;feature=em-share_video_user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9%99%B3%E7%BE%A9%E8%8A%9D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矩形 3"/>
          <p:cNvSpPr>
            <a:spLocks noChangeArrowheads="1"/>
          </p:cNvSpPr>
          <p:nvPr/>
        </p:nvSpPr>
        <p:spPr bwMode="auto">
          <a:xfrm>
            <a:off x="884238" y="692150"/>
            <a:ext cx="73755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3200" b="1">
                <a:latin typeface="標楷體" pitchFamily="65" charset="-120"/>
                <a:ea typeface="標楷體" pitchFamily="65" charset="-120"/>
              </a:rPr>
              <a:t>教育部</a:t>
            </a:r>
            <a:r>
              <a:rPr kumimoji="0" lang="en-US" altLang="zh-TW" sz="3200" b="1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3200" b="1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3200" b="1">
                <a:latin typeface="標楷體" pitchFamily="65" charset="-120"/>
                <a:ea typeface="標楷體" pitchFamily="65" charset="-120"/>
              </a:rPr>
              <a:t>全校型中文閱讀書寫課程革新推動計畫</a:t>
            </a:r>
            <a:endParaRPr kumimoji="0" lang="zh-TW" altLang="en-US" sz="32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36700" y="2386013"/>
            <a:ext cx="6070600" cy="83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全人觀點</a:t>
            </a:r>
            <a:r>
              <a:rPr kumimoji="0" lang="en-US" altLang="zh-TW" sz="48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kumimoji="0" lang="zh-TW" altLang="en-US" sz="48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  <a:endParaRPr kumimoji="0" lang="zh-TW" altLang="en-US" sz="4800" b="1" spc="3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10050" y="3544888"/>
            <a:ext cx="72390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</a:rPr>
              <a:t>105-1</a:t>
            </a:r>
            <a:endParaRPr kumimoji="0" lang="zh-TW" altLang="en-US" dirty="0">
              <a:solidFill>
                <a:schemeClr val="accent2">
                  <a:lumMod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24000" y="3914775"/>
            <a:ext cx="6096000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32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kumimoji="0" lang="en-US" altLang="zh-TW" sz="32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kumimoji="0" lang="en-US" altLang="zh-TW" sz="32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  <a:endParaRPr kumimoji="0" lang="zh-TW" altLang="en-US" sz="32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857625" y="357188"/>
            <a:ext cx="1285875" cy="708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dirty="0">
                <a:latin typeface="+mn-lt"/>
                <a:ea typeface="+mn-ea"/>
              </a:rPr>
              <a:t>而今</a:t>
            </a:r>
            <a:endParaRPr kumimoji="0" lang="zh-TW" altLang="en-US" sz="4000" dirty="0">
              <a:latin typeface="+mn-lt"/>
              <a:ea typeface="+mn-ea"/>
            </a:endParaRPr>
          </a:p>
        </p:txBody>
      </p:sp>
      <p:pic>
        <p:nvPicPr>
          <p:cNvPr id="3" name="圖片 2" descr="2015kingbudd-650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929063"/>
            <a:ext cx="3867150" cy="2505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圖片 3" descr="12052800451514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88" y="3929063"/>
            <a:ext cx="3786187" cy="2433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圓角矩形 4"/>
          <p:cNvSpPr/>
          <p:nvPr/>
        </p:nvSpPr>
        <p:spPr>
          <a:xfrm>
            <a:off x="357188" y="1571625"/>
            <a:ext cx="3643312" cy="21431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邦兒已在離雙溪不遠的聖山寺長眠，住進生命紀念館。</a:t>
            </a:r>
            <a:endParaRPr kumimoji="0" lang="zh-TW" altLang="en-US" sz="2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5000625" y="1571625"/>
            <a:ext cx="3643313" cy="21431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康兒經歷一場死別的煎熬，選擇留在加拿大。</a:t>
            </a:r>
            <a:endParaRPr kumimoji="0" lang="zh-TW" altLang="en-US" sz="3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5214938" y="1285875"/>
            <a:ext cx="3643312" cy="464343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傳說中永遠翠綠不凋的枝葉，</a:t>
            </a:r>
            <a:endParaRPr kumimoji="0" lang="en-US" altLang="zh-TW" sz="3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一但入世也已殘損，何況無名流轉的人生。</a:t>
            </a:r>
            <a:endParaRPr kumimoji="0" lang="zh-TW" altLang="en-US" sz="3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文字方塊 3"/>
          <p:cNvSpPr txBox="1">
            <a:spLocks noChangeArrowheads="1"/>
          </p:cNvSpPr>
          <p:nvPr/>
        </p:nvSpPr>
        <p:spPr bwMode="auto">
          <a:xfrm>
            <a:off x="4786313" y="857250"/>
            <a:ext cx="4000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7200">
                <a:latin typeface="標楷體" pitchFamily="65" charset="-120"/>
                <a:ea typeface="標楷體" pitchFamily="65" charset="-120"/>
              </a:rPr>
              <a:t>我們會再碰面嗎？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57188" y="500063"/>
            <a:ext cx="8429625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沒有人不碰面的！</a:t>
            </a:r>
            <a:r>
              <a:rPr kumimoji="0" lang="zh-TW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</a:rPr>
              <a:t>我們只是身體、想法在區隔，如果你的身體和想法都不區隔它，我們都是在一起的。</a:t>
            </a:r>
            <a:endParaRPr kumimoji="0" lang="zh-TW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字方塊 1"/>
          <p:cNvSpPr txBox="1">
            <a:spLocks noChangeArrowheads="1"/>
          </p:cNvSpPr>
          <p:nvPr/>
        </p:nvSpPr>
        <p:spPr bwMode="auto">
          <a:xfrm>
            <a:off x="500063" y="642938"/>
            <a:ext cx="8215312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4400">
                <a:latin typeface="標楷體" pitchFamily="65" charset="-120"/>
                <a:ea typeface="標楷體" pitchFamily="65" charset="-120"/>
              </a:rPr>
              <a:t>以意外事故來說，</a:t>
            </a:r>
            <a:endParaRPr kumimoji="0" lang="en-US" altLang="zh-TW" sz="440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4400">
                <a:latin typeface="標楷體" pitchFamily="65" charset="-120"/>
                <a:ea typeface="標楷體" pitchFamily="65" charset="-120"/>
              </a:rPr>
              <a:t>交通事故是死亡機率最高的事件。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文字方塊 1"/>
          <p:cNvSpPr txBox="1">
            <a:spLocks noChangeArrowheads="1"/>
          </p:cNvSpPr>
          <p:nvPr/>
        </p:nvSpPr>
        <p:spPr bwMode="auto">
          <a:xfrm>
            <a:off x="571500" y="714375"/>
            <a:ext cx="65008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「越大的不幸越值得去經歷嗎？」</a:t>
            </a:r>
            <a:endParaRPr kumimoji="0" lang="en-US" altLang="zh-TW" sz="320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 我找了這部片子重看。</a:t>
            </a:r>
          </a:p>
        </p:txBody>
      </p:sp>
      <p:sp>
        <p:nvSpPr>
          <p:cNvPr id="3" name="文字方塊 2"/>
          <p:cNvSpPr txBox="1">
            <a:spLocks noChangeArrowheads="1"/>
          </p:cNvSpPr>
          <p:nvPr/>
        </p:nvSpPr>
        <p:spPr bwMode="auto">
          <a:xfrm>
            <a:off x="714375" y="2714625"/>
            <a:ext cx="7715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36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體會了「人生沒有巧合只有注定，</a:t>
            </a:r>
            <a:endParaRPr kumimoji="0" lang="en-US" altLang="zh-TW" sz="360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36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意外的傷痛也會給人預留前景。」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4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文字方塊 1"/>
          <p:cNvSpPr txBox="1">
            <a:spLocks noChangeArrowheads="1"/>
          </p:cNvSpPr>
          <p:nvPr/>
        </p:nvSpPr>
        <p:spPr bwMode="auto">
          <a:xfrm>
            <a:off x="285750" y="4214813"/>
            <a:ext cx="77152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做完七七佛事那天，邦兒的嬸嬸驀然看見邦兒，還聽到他說：「我不喜歡媽媽這樣，不想她太傷心！」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字方塊 1"/>
          <p:cNvSpPr txBox="1">
            <a:spLocks noChangeArrowheads="1"/>
          </p:cNvSpPr>
          <p:nvPr/>
        </p:nvSpPr>
        <p:spPr bwMode="auto">
          <a:xfrm>
            <a:off x="357188" y="1500188"/>
            <a:ext cx="6072187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痛，我們難以告訴他人</a:t>
            </a:r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因此陷入了孤獨</a:t>
            </a:r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格格不入於這個世界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文字方塊 1"/>
          <p:cNvSpPr txBox="1">
            <a:spLocks noChangeArrowheads="1"/>
          </p:cNvSpPr>
          <p:nvPr/>
        </p:nvSpPr>
        <p:spPr bwMode="auto">
          <a:xfrm>
            <a:off x="1749425" y="857250"/>
            <a:ext cx="5645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4000">
                <a:latin typeface="標楷體" pitchFamily="65" charset="-120"/>
                <a:ea typeface="標楷體" pitchFamily="65" charset="-120"/>
              </a:rPr>
              <a:t>誰不是為了愛而活著？</a:t>
            </a:r>
          </a:p>
        </p:txBody>
      </p:sp>
      <p:sp>
        <p:nvSpPr>
          <p:cNvPr id="32771" name="文字方塊 2"/>
          <p:cNvSpPr txBox="1">
            <a:spLocks noChangeArrowheads="1"/>
          </p:cNvSpPr>
          <p:nvPr/>
        </p:nvSpPr>
        <p:spPr bwMode="auto">
          <a:xfrm>
            <a:off x="785813" y="1714500"/>
            <a:ext cx="7286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4000">
                <a:latin typeface="標楷體" pitchFamily="65" charset="-120"/>
                <a:ea typeface="標楷體" pitchFamily="65" charset="-120"/>
              </a:rPr>
              <a:t>只是心裡一個不願醒的夢罷了。</a:t>
            </a: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57188" y="5143500"/>
            <a:ext cx="71802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4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為了下一次的重逢，</a:t>
            </a:r>
            <a:endParaRPr kumimoji="0" lang="en-US" altLang="zh-TW" sz="400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4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在經歷不是偶然的命運！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3"/>
          <p:cNvPicPr>
            <a:picLocks noChangeAspect="1" noChangeArrowheads="1"/>
          </p:cNvPicPr>
          <p:nvPr/>
        </p:nvPicPr>
        <p:blipFill>
          <a:blip r:embed="rId2"/>
          <a:srcRect l="16016" t="12259" r="39453" b="45914"/>
          <a:stretch>
            <a:fillRect/>
          </a:stretch>
        </p:blipFill>
        <p:spPr bwMode="auto">
          <a:xfrm>
            <a:off x="357188" y="1214438"/>
            <a:ext cx="8424862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文字方塊 4"/>
          <p:cNvSpPr txBox="1">
            <a:spLocks noChangeArrowheads="1"/>
          </p:cNvSpPr>
          <p:nvPr/>
        </p:nvSpPr>
        <p:spPr bwMode="auto">
          <a:xfrm>
            <a:off x="3500438" y="357188"/>
            <a:ext cx="22145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3600">
                <a:latin typeface="微軟正黑體"/>
                <a:ea typeface="微軟正黑體"/>
                <a:cs typeface="微軟正黑體"/>
              </a:rPr>
              <a:t>延伸閱讀</a:t>
            </a:r>
          </a:p>
        </p:txBody>
      </p:sp>
      <p:sp>
        <p:nvSpPr>
          <p:cNvPr id="33795" name="矩形 5"/>
          <p:cNvSpPr>
            <a:spLocks noChangeArrowheads="1"/>
          </p:cNvSpPr>
          <p:nvPr/>
        </p:nvSpPr>
        <p:spPr bwMode="auto">
          <a:xfrm>
            <a:off x="428625" y="5857875"/>
            <a:ext cx="83581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>
                <a:latin typeface="Calibri" pitchFamily="34" charset="0"/>
                <a:hlinkClick r:id="rId3"/>
              </a:rPr>
              <a:t>https://www.youtube.com/watch?v=PsGmu4amW2c&amp;feature=em-share_video_user</a:t>
            </a:r>
            <a:endParaRPr kumimoji="0" lang="en-US" altLang="zh-TW">
              <a:latin typeface="Calibri" pitchFamily="34" charset="0"/>
            </a:endParaRPr>
          </a:p>
          <a:p>
            <a:endParaRPr kumimoji="0" lang="en-US" altLang="zh-TW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7938" y="4786313"/>
            <a:ext cx="2643187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簡報製作</a:t>
            </a:r>
            <a:endParaRPr kumimoji="0" lang="en-US" altLang="zh-TW" sz="32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老師</a:t>
            </a:r>
            <a:r>
              <a:rPr kumimoji="0" lang="en-US" altLang="zh-TW" sz="3200" b="1" dirty="0">
                <a:solidFill>
                  <a:srgbClr val="002060"/>
                </a:solidFill>
                <a:latin typeface="+mn-ea"/>
                <a:ea typeface="+mn-ea"/>
              </a:rPr>
              <a:t>:</a:t>
            </a: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 楊雅</a:t>
            </a: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琪</a:t>
            </a: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    </a:t>
            </a:r>
            <a:endParaRPr kumimoji="0" lang="en-US" altLang="zh-TW" sz="3200" b="1" dirty="0">
              <a:solidFill>
                <a:srgbClr val="002060"/>
              </a:solidFill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助理</a:t>
            </a:r>
            <a:r>
              <a:rPr kumimoji="0" lang="en-US" altLang="zh-TW" sz="3200" b="1" dirty="0">
                <a:solidFill>
                  <a:srgbClr val="002060"/>
                </a:solidFill>
                <a:latin typeface="+mn-ea"/>
                <a:ea typeface="+mn-ea"/>
              </a:rPr>
              <a:t>:</a:t>
            </a:r>
            <a:r>
              <a:rPr kumimoji="0" lang="zh-TW" altLang="en-US" sz="3200" b="1" dirty="0">
                <a:solidFill>
                  <a:srgbClr val="002060"/>
                </a:solidFill>
                <a:latin typeface="+mn-ea"/>
                <a:ea typeface="+mn-ea"/>
              </a:rPr>
              <a:t> 顏惠君</a:t>
            </a:r>
            <a:endParaRPr kumimoji="0" lang="en-US" altLang="zh-TW" sz="3200" b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357313" y="857250"/>
            <a:ext cx="6357937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dirty="0">
                <a:solidFill>
                  <a:srgbClr val="FF0000"/>
                </a:solidFill>
                <a:latin typeface="+mn-ea"/>
                <a:ea typeface="+mn-ea"/>
              </a:rPr>
              <a:t>為了下一次的重逢</a:t>
            </a:r>
          </a:p>
        </p:txBody>
      </p:sp>
      <p:sp>
        <p:nvSpPr>
          <p:cNvPr id="15364" name="文字方塊 4"/>
          <p:cNvSpPr txBox="1">
            <a:spLocks noChangeArrowheads="1"/>
          </p:cNvSpPr>
          <p:nvPr/>
        </p:nvSpPr>
        <p:spPr bwMode="auto">
          <a:xfrm>
            <a:off x="6929438" y="2000250"/>
            <a:ext cx="1500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3200">
                <a:solidFill>
                  <a:srgbClr val="FF0000"/>
                </a:solidFill>
                <a:latin typeface="微軟正黑體"/>
                <a:ea typeface="微軟正黑體"/>
                <a:cs typeface="微軟正黑體"/>
              </a:rPr>
              <a:t>陳義芝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1"/>
          <p:cNvSpPr>
            <a:spLocks noChangeArrowheads="1"/>
          </p:cNvSpPr>
          <p:nvPr/>
        </p:nvSpPr>
        <p:spPr bwMode="auto">
          <a:xfrm>
            <a:off x="1000125" y="3786188"/>
            <a:ext cx="7000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2400">
                <a:latin typeface="Calibri" pitchFamily="34" charset="0"/>
                <a:hlinkClick r:id="rId3"/>
              </a:rPr>
              <a:t>https://zh.wikipedia.org/wiki/%E9%99%B3%E7%BE%A9%E8%8A%9D</a:t>
            </a:r>
            <a:endParaRPr kumimoji="0" lang="en-US" altLang="zh-TW" sz="2400">
              <a:latin typeface="Calibri" pitchFamily="34" charset="0"/>
            </a:endParaRPr>
          </a:p>
          <a:p>
            <a:endParaRPr kumimoji="0" lang="zh-TW" altLang="en-US" sz="2400">
              <a:latin typeface="Calibri" pitchFamily="34" charset="0"/>
            </a:endParaRPr>
          </a:p>
        </p:txBody>
      </p:sp>
      <p:sp>
        <p:nvSpPr>
          <p:cNvPr id="34819" name="文字方塊 3"/>
          <p:cNvSpPr txBox="1">
            <a:spLocks noChangeArrowheads="1"/>
          </p:cNvSpPr>
          <p:nvPr/>
        </p:nvSpPr>
        <p:spPr bwMode="auto">
          <a:xfrm>
            <a:off x="642938" y="1000125"/>
            <a:ext cx="27146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4800">
                <a:latin typeface="微軟正黑體"/>
                <a:ea typeface="微軟正黑體"/>
                <a:cs typeface="微軟正黑體"/>
              </a:rPr>
              <a:t>參考文獻</a:t>
            </a:r>
          </a:p>
        </p:txBody>
      </p:sp>
      <p:sp>
        <p:nvSpPr>
          <p:cNvPr id="34820" name="文字方塊 4"/>
          <p:cNvSpPr txBox="1">
            <a:spLocks noChangeArrowheads="1"/>
          </p:cNvSpPr>
          <p:nvPr/>
        </p:nvSpPr>
        <p:spPr bwMode="auto">
          <a:xfrm>
            <a:off x="714375" y="3071813"/>
            <a:ext cx="6572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kumimoji="0" lang="zh-TW" altLang="en-US" sz="3200">
                <a:latin typeface="微軟正黑體"/>
                <a:ea typeface="微軟正黑體"/>
                <a:cs typeface="微軟正黑體"/>
              </a:rPr>
              <a:t>作者介紹：維基百科</a:t>
            </a:r>
            <a:endParaRPr kumimoji="0" lang="en-US" altLang="zh-TW" sz="3200">
              <a:latin typeface="微軟正黑體"/>
              <a:ea typeface="微軟正黑體"/>
              <a:cs typeface="微軟正黑體"/>
            </a:endParaRPr>
          </a:p>
          <a:p>
            <a:pPr>
              <a:buFont typeface="Wingdings" pitchFamily="2" charset="2"/>
              <a:buChar char="l"/>
            </a:pPr>
            <a:endParaRPr kumimoji="0" lang="en-US" altLang="zh-TW" sz="3200">
              <a:latin typeface="微軟正黑體"/>
              <a:ea typeface="微軟正黑體"/>
              <a:cs typeface="微軟正黑體"/>
            </a:endParaRPr>
          </a:p>
          <a:p>
            <a:endParaRPr kumimoji="0" lang="en-US" altLang="zh-TW" sz="2800">
              <a:latin typeface="微軟正黑體"/>
              <a:ea typeface="微軟正黑體"/>
              <a:cs typeface="微軟正黑體"/>
            </a:endParaRPr>
          </a:p>
          <a:p>
            <a:pPr>
              <a:buFont typeface="Wingdings" pitchFamily="2" charset="2"/>
              <a:buChar char="l"/>
            </a:pPr>
            <a:endParaRPr kumimoji="0" lang="zh-TW" altLang="en-US" sz="3200">
              <a:latin typeface="微軟正黑體"/>
              <a:ea typeface="微軟正黑體"/>
              <a:cs typeface="微軟正黑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1460600408-2954195917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5" y="285750"/>
            <a:ext cx="4181475" cy="630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字方塊 3"/>
          <p:cNvSpPr txBox="1"/>
          <p:nvPr/>
        </p:nvSpPr>
        <p:spPr>
          <a:xfrm>
            <a:off x="1214438" y="500063"/>
            <a:ext cx="2071687" cy="8302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dirty="0">
                <a:latin typeface="標楷體" pitchFamily="65" charset="-120"/>
                <a:ea typeface="標楷體" pitchFamily="65" charset="-120"/>
              </a:rPr>
              <a:t>陳義芝</a:t>
            </a:r>
            <a:endParaRPr kumimoji="0"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387" name="文字方塊 4"/>
          <p:cNvSpPr txBox="1">
            <a:spLocks noChangeArrowheads="1"/>
          </p:cNvSpPr>
          <p:nvPr/>
        </p:nvSpPr>
        <p:spPr bwMode="auto">
          <a:xfrm>
            <a:off x="214313" y="1643063"/>
            <a:ext cx="3857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1953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年生於台灣花蓮</a:t>
            </a:r>
          </a:p>
        </p:txBody>
      </p:sp>
      <p:sp>
        <p:nvSpPr>
          <p:cNvPr id="16388" name="文字方塊 5"/>
          <p:cNvSpPr txBox="1">
            <a:spLocks noChangeArrowheads="1"/>
          </p:cNvSpPr>
          <p:nvPr/>
        </p:nvSpPr>
        <p:spPr bwMode="auto">
          <a:xfrm>
            <a:off x="192088" y="2714625"/>
            <a:ext cx="43799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曾任中學教師、聯合報</a:t>
            </a:r>
            <a:endParaRPr kumimoji="0" lang="en-US" altLang="zh-TW" sz="280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  記者及副刊主任</a:t>
            </a:r>
          </a:p>
        </p:txBody>
      </p:sp>
      <p:sp>
        <p:nvSpPr>
          <p:cNvPr id="16389" name="文字方塊 6"/>
          <p:cNvSpPr txBox="1">
            <a:spLocks noChangeArrowheads="1"/>
          </p:cNvSpPr>
          <p:nvPr/>
        </p:nvSpPr>
        <p:spPr bwMode="auto">
          <a:xfrm>
            <a:off x="214313" y="4117975"/>
            <a:ext cx="43561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國立高雄師範大學國文   </a:t>
            </a:r>
          </a:p>
          <a:p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　 研究所博士</a:t>
            </a:r>
          </a:p>
        </p:txBody>
      </p:sp>
      <p:sp>
        <p:nvSpPr>
          <p:cNvPr id="16390" name="文字方塊 7"/>
          <p:cNvSpPr txBox="1">
            <a:spLocks noChangeArrowheads="1"/>
          </p:cNvSpPr>
          <p:nvPr/>
        </p:nvSpPr>
        <p:spPr bwMode="auto">
          <a:xfrm>
            <a:off x="214313" y="5357813"/>
            <a:ext cx="43576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現任教於國立台灣師範</a:t>
            </a:r>
            <a:endParaRPr kumimoji="0" lang="en-US" altLang="zh-TW" sz="280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   大學國文系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71500" y="642938"/>
            <a:ext cx="3500438" cy="6461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dirty="0">
                <a:latin typeface="+mn-ea"/>
                <a:ea typeface="+mn-ea"/>
              </a:rPr>
              <a:t>出版作品－</a:t>
            </a:r>
            <a:r>
              <a:rPr kumimoji="0" lang="zh-TW" altLang="en-US" sz="3600" dirty="0">
                <a:latin typeface="+mn-ea"/>
                <a:ea typeface="+mn-ea"/>
              </a:rPr>
              <a:t>詩集</a:t>
            </a:r>
          </a:p>
        </p:txBody>
      </p:sp>
      <p:pic>
        <p:nvPicPr>
          <p:cNvPr id="5" name="圖片 4" descr="L_DIP20120518163846.JPG"/>
          <p:cNvPicPr>
            <a:picLocks noChangeAspect="1"/>
          </p:cNvPicPr>
          <p:nvPr/>
        </p:nvPicPr>
        <p:blipFill>
          <a:blip r:embed="rId2"/>
          <a:srcRect l="8789" r="6054" b="5517"/>
          <a:stretch>
            <a:fillRect/>
          </a:stretch>
        </p:blipFill>
        <p:spPr>
          <a:xfrm>
            <a:off x="214313" y="2857500"/>
            <a:ext cx="1885950" cy="2789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文字方塊 6"/>
          <p:cNvSpPr txBox="1"/>
          <p:nvPr/>
        </p:nvSpPr>
        <p:spPr>
          <a:xfrm>
            <a:off x="2857500" y="4572000"/>
            <a:ext cx="121443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>
                <a:latin typeface="+mn-ea"/>
                <a:ea typeface="+mn-ea"/>
              </a:rPr>
              <a:t>(1998)</a:t>
            </a:r>
          </a:p>
        </p:txBody>
      </p:sp>
      <p:pic>
        <p:nvPicPr>
          <p:cNvPr id="8" name="圖片 7" descr="481323280_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75" y="1214438"/>
            <a:ext cx="1992313" cy="2789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文字方塊 8"/>
          <p:cNvSpPr txBox="1"/>
          <p:nvPr/>
        </p:nvSpPr>
        <p:spPr>
          <a:xfrm>
            <a:off x="5214938" y="5643563"/>
            <a:ext cx="1214437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>
                <a:latin typeface="+mn-ea"/>
                <a:ea typeface="+mn-ea"/>
              </a:rPr>
              <a:t>(2002)</a:t>
            </a:r>
          </a:p>
        </p:txBody>
      </p:sp>
      <p:pic>
        <p:nvPicPr>
          <p:cNvPr id="10" name="圖片 9" descr="{1805657D-998B-432D-AB6E-3B79763A2967}Img4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2714625"/>
            <a:ext cx="2092325" cy="2789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文字方塊 10"/>
          <p:cNvSpPr txBox="1"/>
          <p:nvPr/>
        </p:nvSpPr>
        <p:spPr>
          <a:xfrm>
            <a:off x="7572375" y="4143375"/>
            <a:ext cx="107156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>
                <a:latin typeface="+mn-ea"/>
                <a:ea typeface="+mn-ea"/>
              </a:rPr>
              <a:t>(2009)</a:t>
            </a:r>
          </a:p>
        </p:txBody>
      </p:sp>
      <p:pic>
        <p:nvPicPr>
          <p:cNvPr id="12" name="圖片 11" descr="getImage.jpg"/>
          <p:cNvPicPr>
            <a:picLocks noChangeAspect="1"/>
          </p:cNvPicPr>
          <p:nvPr/>
        </p:nvPicPr>
        <p:blipFill>
          <a:blip r:embed="rId5"/>
          <a:srcRect l="30603" t="19827" r="30603" b="21983"/>
          <a:stretch>
            <a:fillRect/>
          </a:stretch>
        </p:blipFill>
        <p:spPr>
          <a:xfrm>
            <a:off x="2357438" y="1643063"/>
            <a:ext cx="1860550" cy="2789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文字方塊 12"/>
          <p:cNvSpPr txBox="1"/>
          <p:nvPr/>
        </p:nvSpPr>
        <p:spPr>
          <a:xfrm>
            <a:off x="785813" y="5857875"/>
            <a:ext cx="121443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>
                <a:latin typeface="+mn-ea"/>
                <a:ea typeface="+mn-ea"/>
              </a:rPr>
              <a:t>(1978)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571500" y="642938"/>
            <a:ext cx="3929063" cy="6461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dirty="0">
                <a:latin typeface="+mn-ea"/>
                <a:ea typeface="+mn-ea"/>
              </a:rPr>
              <a:t>出版作品－散文集</a:t>
            </a:r>
            <a:endParaRPr kumimoji="0" lang="zh-TW" altLang="en-US" sz="3600" dirty="0">
              <a:latin typeface="+mn-ea"/>
              <a:ea typeface="+mn-ea"/>
            </a:endParaRPr>
          </a:p>
        </p:txBody>
      </p:sp>
      <p:pic>
        <p:nvPicPr>
          <p:cNvPr id="4" name="圖片 3" descr="666674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2071688"/>
            <a:ext cx="2103438" cy="3186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字方塊 4"/>
          <p:cNvSpPr txBox="1"/>
          <p:nvPr/>
        </p:nvSpPr>
        <p:spPr>
          <a:xfrm>
            <a:off x="1000125" y="5500688"/>
            <a:ext cx="1214438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>
                <a:latin typeface="+mn-ea"/>
                <a:ea typeface="+mn-ea"/>
              </a:rPr>
              <a:t>(1987)</a:t>
            </a:r>
          </a:p>
        </p:txBody>
      </p:sp>
      <p:pic>
        <p:nvPicPr>
          <p:cNvPr id="6" name="圖片 5" descr="7220091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00250"/>
            <a:ext cx="2347913" cy="3186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文字方塊 6"/>
          <p:cNvSpPr txBox="1"/>
          <p:nvPr/>
        </p:nvSpPr>
        <p:spPr>
          <a:xfrm>
            <a:off x="6929438" y="5429250"/>
            <a:ext cx="121443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>
                <a:latin typeface="+mn-ea"/>
                <a:ea typeface="+mn-ea"/>
              </a:rPr>
              <a:t>(2014)</a:t>
            </a:r>
          </a:p>
        </p:txBody>
      </p:sp>
      <p:pic>
        <p:nvPicPr>
          <p:cNvPr id="8" name="圖片 7" descr="cache.171_f46f007e.jpg.w344_h48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88" y="1928813"/>
            <a:ext cx="2282825" cy="3186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文字方塊 8"/>
          <p:cNvSpPr txBox="1"/>
          <p:nvPr/>
        </p:nvSpPr>
        <p:spPr>
          <a:xfrm>
            <a:off x="3857625" y="5357813"/>
            <a:ext cx="1214438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dirty="0">
                <a:latin typeface="+mn-ea"/>
                <a:ea typeface="+mn-ea"/>
              </a:rPr>
              <a:t>(2012)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字方塊 1"/>
          <p:cNvSpPr txBox="1">
            <a:spLocks noChangeArrowheads="1"/>
          </p:cNvSpPr>
          <p:nvPr/>
        </p:nvSpPr>
        <p:spPr bwMode="auto">
          <a:xfrm>
            <a:off x="500063" y="2214563"/>
            <a:ext cx="71437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5400">
                <a:latin typeface="微軟正黑體"/>
                <a:ea typeface="微軟正黑體"/>
                <a:cs typeface="微軟正黑體"/>
              </a:rPr>
              <a:t>你有曾經失去過很重要的東西嗎 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1"/>
          <p:cNvSpPr txBox="1">
            <a:spLocks noChangeArrowheads="1"/>
          </p:cNvSpPr>
          <p:nvPr/>
        </p:nvSpPr>
        <p:spPr bwMode="auto">
          <a:xfrm>
            <a:off x="1214438" y="5429250"/>
            <a:ext cx="6715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清明時，特意先彎到雙溪國小，</a:t>
            </a:r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獨自走進空無一人的操場。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63550" y="5357813"/>
            <a:ext cx="8216900" cy="12001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dirty="0">
                <a:latin typeface="標楷體" pitchFamily="65" charset="-120"/>
                <a:ea typeface="標楷體" pitchFamily="65" charset="-120"/>
              </a:rPr>
              <a:t>在茄苳樹下，彷彿又看到穿著紅白花格襯衣的邦兒。</a:t>
            </a:r>
            <a:endParaRPr kumimoji="0"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928688" y="285750"/>
            <a:ext cx="7429500" cy="7699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latin typeface="標楷體" pitchFamily="65" charset="-120"/>
                <a:ea typeface="標楷體" pitchFamily="65" charset="-120"/>
              </a:rPr>
              <a:t>當年，父子三人的火車之旅。</a:t>
            </a:r>
            <a:endParaRPr kumimoji="0"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3554" name="圖片 2" descr="2797778342_dbcda4812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540</Words>
  <Application>Microsoft Office PowerPoint</Application>
  <PresentationFormat>如螢幕大小 (4:3)</PresentationFormat>
  <Paragraphs>66</Paragraphs>
  <Slides>20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簡報設計範本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Calibri</vt:lpstr>
      <vt:lpstr>新細明體</vt:lpstr>
      <vt:lpstr>Arial</vt:lpstr>
      <vt:lpstr>標楷體</vt:lpstr>
      <vt:lpstr>微軟正黑體</vt:lpstr>
      <vt:lpstr>Wingdings</vt:lpstr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ciindy</dc:creator>
  <cp:lastModifiedBy>vivi</cp:lastModifiedBy>
  <cp:revision>21</cp:revision>
  <dcterms:created xsi:type="dcterms:W3CDTF">2017-02-19T06:54:44Z</dcterms:created>
  <dcterms:modified xsi:type="dcterms:W3CDTF">2017-02-19T15:04:25Z</dcterms:modified>
</cp:coreProperties>
</file>