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0"/>
  </p:notesMasterIdLst>
  <p:sldIdLst>
    <p:sldId id="257" r:id="rId2"/>
    <p:sldId id="258" r:id="rId3"/>
    <p:sldId id="267" r:id="rId4"/>
    <p:sldId id="270" r:id="rId5"/>
    <p:sldId id="259" r:id="rId6"/>
    <p:sldId id="260" r:id="rId7"/>
    <p:sldId id="261" r:id="rId8"/>
    <p:sldId id="263" r:id="rId9"/>
    <p:sldId id="262" r:id="rId10"/>
    <p:sldId id="279" r:id="rId11"/>
    <p:sldId id="264" r:id="rId12"/>
    <p:sldId id="265" r:id="rId13"/>
    <p:sldId id="266" r:id="rId14"/>
    <p:sldId id="280" r:id="rId15"/>
    <p:sldId id="271" r:id="rId16"/>
    <p:sldId id="272" r:id="rId17"/>
    <p:sldId id="276" r:id="rId18"/>
    <p:sldId id="277" r:id="rId19"/>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5400"/>
    <a:srgbClr val="8A9611"/>
    <a:srgbClr val="C3A87F"/>
    <a:srgbClr val="5184A4"/>
    <a:srgbClr val="DB4F03"/>
    <a:srgbClr val="006699"/>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7" d="100"/>
          <a:sy n="107" d="100"/>
        </p:scale>
        <p:origin x="-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zh-TW"/>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zh-TW"/>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zh-TW"/>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7277843-E5E2-41BB-BF53-D0DE5894AB29}" type="slidenum">
              <a:rPr lang="en-US" altLang="zh-TW"/>
              <a:pPr>
                <a:defRPr/>
              </a:pPr>
              <a:t>‹#›</a:t>
            </a:fld>
            <a:endParaRPr lang="en-US" altLang="zh-TW"/>
          </a:p>
        </p:txBody>
      </p:sp>
    </p:spTree>
    <p:extLst>
      <p:ext uri="{BB962C8B-B14F-4D97-AF65-F5344CB8AC3E}">
        <p14:creationId xmlns:p14="http://schemas.microsoft.com/office/powerpoint/2010/main" val="4057653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7D9B93-8A74-42D3-95AB-B85B6F3B6E07}" type="slidenum">
              <a:rPr lang="en-US" altLang="zh-TW"/>
              <a:pPr/>
              <a:t>10</a:t>
            </a:fld>
            <a:endParaRPr lang="en-US" altLang="zh-TW"/>
          </a:p>
        </p:txBody>
      </p:sp>
      <p:sp>
        <p:nvSpPr>
          <p:cNvPr id="33794" name="Rectangle 2"/>
          <p:cNvSpPr>
            <a:spLocks noGrp="1" noRot="1" noChangeAspect="1" noChangeArrowheads="1" noTextEdit="1"/>
          </p:cNvSpPr>
          <p:nvPr>
            <p:ph type="sldImg"/>
          </p:nvPr>
        </p:nvSpPr>
        <p:spPr>
          <a:xfrm>
            <a:off x="1150938" y="692150"/>
            <a:ext cx="4556125" cy="3416300"/>
          </a:xfrm>
          <a:ln/>
        </p:spPr>
      </p:sp>
      <p:sp>
        <p:nvSpPr>
          <p:cNvPr id="33795" name="Rectangle 3"/>
          <p:cNvSpPr>
            <a:spLocks noGrp="1" noChangeArrowheads="1"/>
          </p:cNvSpPr>
          <p:nvPr>
            <p:ph type="body" idx="1"/>
          </p:nvPr>
        </p:nvSpPr>
        <p:spPr>
          <a:xfrm>
            <a:off x="914400" y="4343400"/>
            <a:ext cx="5029200" cy="4114800"/>
          </a:xfrm>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6" name="Rectangle 10"/>
          <p:cNvSpPr>
            <a:spLocks noGrp="1" noChangeArrowheads="1"/>
          </p:cNvSpPr>
          <p:nvPr>
            <p:ph type="sldNum" sz="quarter" idx="12"/>
          </p:nvPr>
        </p:nvSpPr>
        <p:spPr>
          <a:ln/>
        </p:spPr>
        <p:txBody>
          <a:bodyPr/>
          <a:lstStyle>
            <a:lvl1pPr>
              <a:defRPr/>
            </a:lvl1pPr>
          </a:lstStyle>
          <a:p>
            <a:pPr>
              <a:defRPr/>
            </a:pPr>
            <a:r>
              <a:rPr lang="en-US" altLang="zh-TW" dirty="0" smtClean="0"/>
              <a:t>1-</a:t>
            </a:r>
            <a:fld id="{DB583287-9ADD-49C7-9F03-1E369D6FCC88}" type="slidenum">
              <a:rPr lang="en-US" altLang="zh-TW" smtClean="0"/>
              <a:pPr>
                <a:defRPr/>
              </a:pPr>
              <a:t>‹#›</a:t>
            </a:fld>
            <a:r>
              <a:rPr lang="en-US" altLang="zh-TW" dirty="0" smtClean="0"/>
              <a:t>/18</a:t>
            </a:r>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5"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6" name="Rectangle 10"/>
          <p:cNvSpPr>
            <a:spLocks noGrp="1" noChangeArrowheads="1"/>
          </p:cNvSpPr>
          <p:nvPr>
            <p:ph type="sldNum" sz="quarter" idx="12"/>
          </p:nvPr>
        </p:nvSpPr>
        <p:spPr>
          <a:ln/>
        </p:spPr>
        <p:txBody>
          <a:bodyPr/>
          <a:lstStyle>
            <a:lvl1pPr>
              <a:defRPr/>
            </a:lvl1pPr>
          </a:lstStyle>
          <a:p>
            <a:pPr>
              <a:defRPr/>
            </a:pPr>
            <a:r>
              <a:rPr lang="en-US" altLang="zh-TW"/>
              <a:t>1-</a:t>
            </a:r>
            <a:fld id="{463A6D1D-85B7-4537-A162-FB916EC9AE13}"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5"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6" name="Rectangle 10"/>
          <p:cNvSpPr>
            <a:spLocks noGrp="1" noChangeArrowheads="1"/>
          </p:cNvSpPr>
          <p:nvPr>
            <p:ph type="sldNum" sz="quarter" idx="12"/>
          </p:nvPr>
        </p:nvSpPr>
        <p:spPr>
          <a:ln/>
        </p:spPr>
        <p:txBody>
          <a:bodyPr/>
          <a:lstStyle>
            <a:lvl1pPr>
              <a:defRPr/>
            </a:lvl1pPr>
          </a:lstStyle>
          <a:p>
            <a:pPr>
              <a:defRPr/>
            </a:pPr>
            <a:r>
              <a:rPr lang="en-US" altLang="zh-TW"/>
              <a:t>1-</a:t>
            </a:r>
            <a:fld id="{6F574880-F325-482B-9766-108AF30605F8}"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5"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6" name="Rectangle 10"/>
          <p:cNvSpPr>
            <a:spLocks noGrp="1" noChangeArrowheads="1"/>
          </p:cNvSpPr>
          <p:nvPr>
            <p:ph type="sldNum" sz="quarter" idx="12"/>
          </p:nvPr>
        </p:nvSpPr>
        <p:spPr>
          <a:ln/>
        </p:spPr>
        <p:txBody>
          <a:bodyPr/>
          <a:lstStyle>
            <a:lvl1pPr>
              <a:defRPr/>
            </a:lvl1pPr>
          </a:lstStyle>
          <a:p>
            <a:pPr>
              <a:defRPr/>
            </a:pPr>
            <a:r>
              <a:rPr lang="en-US" altLang="zh-TW" dirty="0" smtClean="0"/>
              <a:t>1-</a:t>
            </a:r>
            <a:fld id="{9D590530-A6D9-49C3-8DE4-6F17666524ED}" type="slidenum">
              <a:rPr lang="en-US" altLang="zh-TW" smtClean="0"/>
              <a:pPr>
                <a:defRPr/>
              </a:pPr>
              <a:t>‹#›</a:t>
            </a:fld>
            <a:endParaRPr lang="en-US" altLang="zh-T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5"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6" name="Rectangle 10"/>
          <p:cNvSpPr>
            <a:spLocks noGrp="1" noChangeArrowheads="1"/>
          </p:cNvSpPr>
          <p:nvPr>
            <p:ph type="sldNum" sz="quarter" idx="12"/>
          </p:nvPr>
        </p:nvSpPr>
        <p:spPr>
          <a:ln/>
        </p:spPr>
        <p:txBody>
          <a:bodyPr/>
          <a:lstStyle>
            <a:lvl1pPr>
              <a:defRPr/>
            </a:lvl1pPr>
          </a:lstStyle>
          <a:p>
            <a:pPr>
              <a:defRPr/>
            </a:pPr>
            <a:r>
              <a:rPr lang="en-US" altLang="zh-TW"/>
              <a:t>1-</a:t>
            </a:r>
            <a:fld id="{8D274AB4-5B29-4964-9F4F-FEFD013C20A8}"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6"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7" name="Rectangle 10"/>
          <p:cNvSpPr>
            <a:spLocks noGrp="1" noChangeArrowheads="1"/>
          </p:cNvSpPr>
          <p:nvPr>
            <p:ph type="sldNum" sz="quarter" idx="12"/>
          </p:nvPr>
        </p:nvSpPr>
        <p:spPr>
          <a:ln/>
        </p:spPr>
        <p:txBody>
          <a:bodyPr/>
          <a:lstStyle>
            <a:lvl1pPr>
              <a:defRPr/>
            </a:lvl1pPr>
          </a:lstStyle>
          <a:p>
            <a:pPr>
              <a:defRPr/>
            </a:pPr>
            <a:r>
              <a:rPr lang="en-US" altLang="zh-TW"/>
              <a:t>1-</a:t>
            </a:r>
            <a:fld id="{7EF22CAD-8F7B-473A-90AB-DFA60F72F8D8}"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8"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9" name="Rectangle 10"/>
          <p:cNvSpPr>
            <a:spLocks noGrp="1" noChangeArrowheads="1"/>
          </p:cNvSpPr>
          <p:nvPr>
            <p:ph type="sldNum" sz="quarter" idx="12"/>
          </p:nvPr>
        </p:nvSpPr>
        <p:spPr>
          <a:ln/>
        </p:spPr>
        <p:txBody>
          <a:bodyPr/>
          <a:lstStyle>
            <a:lvl1pPr>
              <a:defRPr/>
            </a:lvl1pPr>
          </a:lstStyle>
          <a:p>
            <a:pPr>
              <a:defRPr/>
            </a:pPr>
            <a:r>
              <a:rPr lang="en-US" altLang="zh-TW"/>
              <a:t>1-</a:t>
            </a:r>
            <a:fld id="{D0ECD9A3-4A69-4708-9206-0337DE1D3DBD}"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4"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5" name="Rectangle 10"/>
          <p:cNvSpPr>
            <a:spLocks noGrp="1" noChangeArrowheads="1"/>
          </p:cNvSpPr>
          <p:nvPr>
            <p:ph type="sldNum" sz="quarter" idx="12"/>
          </p:nvPr>
        </p:nvSpPr>
        <p:spPr>
          <a:ln/>
        </p:spPr>
        <p:txBody>
          <a:bodyPr/>
          <a:lstStyle>
            <a:lvl1pPr>
              <a:defRPr/>
            </a:lvl1pPr>
          </a:lstStyle>
          <a:p>
            <a:pPr>
              <a:defRPr/>
            </a:pPr>
            <a:r>
              <a:rPr lang="en-US" altLang="zh-TW"/>
              <a:t>1-</a:t>
            </a:r>
            <a:fld id="{955FE502-CF27-4CD1-A3E1-8BE4EC67C088}"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3"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4" name="Rectangle 10"/>
          <p:cNvSpPr>
            <a:spLocks noGrp="1" noChangeArrowheads="1"/>
          </p:cNvSpPr>
          <p:nvPr>
            <p:ph type="sldNum" sz="quarter" idx="12"/>
          </p:nvPr>
        </p:nvSpPr>
        <p:spPr>
          <a:ln/>
        </p:spPr>
        <p:txBody>
          <a:bodyPr/>
          <a:lstStyle>
            <a:lvl1pPr>
              <a:defRPr/>
            </a:lvl1pPr>
          </a:lstStyle>
          <a:p>
            <a:pPr>
              <a:defRPr/>
            </a:pPr>
            <a:r>
              <a:rPr lang="en-US" altLang="zh-TW"/>
              <a:t>1-</a:t>
            </a:r>
            <a:fld id="{9E260231-7FFD-4C22-8DDA-515BE712C22C}"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6"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7" name="Rectangle 10"/>
          <p:cNvSpPr>
            <a:spLocks noGrp="1" noChangeArrowheads="1"/>
          </p:cNvSpPr>
          <p:nvPr>
            <p:ph type="sldNum" sz="quarter" idx="12"/>
          </p:nvPr>
        </p:nvSpPr>
        <p:spPr>
          <a:ln/>
        </p:spPr>
        <p:txBody>
          <a:bodyPr/>
          <a:lstStyle>
            <a:lvl1pPr>
              <a:defRPr/>
            </a:lvl1pPr>
          </a:lstStyle>
          <a:p>
            <a:pPr>
              <a:defRPr/>
            </a:pPr>
            <a:r>
              <a:rPr lang="en-US" altLang="zh-TW"/>
              <a:t>1-</a:t>
            </a:r>
            <a:fld id="{B9CC048A-BE0A-4621-ACC3-5B5E8F1F5802}"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ltLang="zh-TW"/>
          </a:p>
        </p:txBody>
      </p:sp>
      <p:sp>
        <p:nvSpPr>
          <p:cNvPr id="6" name="Rectangle 9"/>
          <p:cNvSpPr>
            <a:spLocks noGrp="1" noChangeArrowheads="1"/>
          </p:cNvSpPr>
          <p:nvPr>
            <p:ph type="dt" sz="half" idx="11"/>
          </p:nvPr>
        </p:nvSpPr>
        <p:spPr>
          <a:xfrm>
            <a:off x="457200" y="6496050"/>
            <a:ext cx="3852863" cy="311150"/>
          </a:xfrm>
          <a:prstGeom prst="rect">
            <a:avLst/>
          </a:prstGeom>
          <a:ln/>
        </p:spPr>
        <p:txBody>
          <a:bodyPr/>
          <a:lstStyle>
            <a:lvl1pPr>
              <a:defRPr/>
            </a:lvl1pPr>
          </a:lstStyle>
          <a:p>
            <a:pPr>
              <a:defRPr/>
            </a:pPr>
            <a:r>
              <a:rPr lang="zh-TW" altLang="en-US"/>
              <a:t>統計學導論   </a:t>
            </a:r>
            <a:r>
              <a:rPr lang="en-US" altLang="zh-TW"/>
              <a:t>Chapter 1   </a:t>
            </a:r>
            <a:r>
              <a:rPr lang="zh-TW" altLang="en-US"/>
              <a:t>緒論</a:t>
            </a:r>
          </a:p>
        </p:txBody>
      </p:sp>
      <p:sp>
        <p:nvSpPr>
          <p:cNvPr id="7" name="Rectangle 10"/>
          <p:cNvSpPr>
            <a:spLocks noGrp="1" noChangeArrowheads="1"/>
          </p:cNvSpPr>
          <p:nvPr>
            <p:ph type="sldNum" sz="quarter" idx="12"/>
          </p:nvPr>
        </p:nvSpPr>
        <p:spPr>
          <a:ln/>
        </p:spPr>
        <p:txBody>
          <a:bodyPr/>
          <a:lstStyle>
            <a:lvl1pPr>
              <a:defRPr/>
            </a:lvl1pPr>
          </a:lstStyle>
          <a:p>
            <a:pPr>
              <a:defRPr/>
            </a:pPr>
            <a:r>
              <a:rPr lang="en-US" altLang="zh-TW"/>
              <a:t>1-</a:t>
            </a:r>
            <a:fld id="{684B0650-4041-46BD-825F-FA7CF0B9C771}"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55" name="Rectangle 11"/>
          <p:cNvSpPr>
            <a:spLocks noChangeArrowheads="1"/>
          </p:cNvSpPr>
          <p:nvPr userDrawn="1"/>
        </p:nvSpPr>
        <p:spPr bwMode="auto">
          <a:xfrm>
            <a:off x="0" y="6445250"/>
            <a:ext cx="5973763" cy="412750"/>
          </a:xfrm>
          <a:prstGeom prst="rect">
            <a:avLst/>
          </a:prstGeom>
          <a:solidFill>
            <a:srgbClr val="0099FF"/>
          </a:solidFill>
          <a:ln w="9525">
            <a:noFill/>
            <a:miter lim="800000"/>
            <a:headEnd/>
            <a:tailEnd/>
          </a:ln>
          <a:effectLst/>
        </p:spPr>
        <p:txBody>
          <a:bodyPr wrap="none" anchor="ctr"/>
          <a:lstStyle/>
          <a:p>
            <a:pPr>
              <a:defRPr/>
            </a:pPr>
            <a:endParaRPr lang="zh-TW" altLang="en-US"/>
          </a:p>
        </p:txBody>
      </p:sp>
      <p:sp>
        <p:nvSpPr>
          <p:cNvPr id="6156" name="Rectangle 12"/>
          <p:cNvSpPr>
            <a:spLocks noChangeArrowheads="1"/>
          </p:cNvSpPr>
          <p:nvPr/>
        </p:nvSpPr>
        <p:spPr bwMode="auto">
          <a:xfrm>
            <a:off x="5868988" y="6445250"/>
            <a:ext cx="3275012" cy="412750"/>
          </a:xfrm>
          <a:prstGeom prst="rect">
            <a:avLst/>
          </a:prstGeom>
          <a:solidFill>
            <a:srgbClr val="DB4F03"/>
          </a:solidFill>
          <a:ln w="9525">
            <a:noFill/>
            <a:miter lim="800000"/>
            <a:headEnd/>
            <a:tailEnd/>
          </a:ln>
          <a:effectLst/>
        </p:spPr>
        <p:txBody>
          <a:bodyPr wrap="none" anchor="ctr"/>
          <a:lstStyle/>
          <a:p>
            <a:pPr>
              <a:defRPr/>
            </a:pPr>
            <a:endParaRPr lang="zh-TW" altLang="en-US"/>
          </a:p>
        </p:txBody>
      </p:sp>
      <p:sp>
        <p:nvSpPr>
          <p:cNvPr id="205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205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154" name="Rectangle 10"/>
          <p:cNvSpPr>
            <a:spLocks noGrp="1" noChangeArrowheads="1"/>
          </p:cNvSpPr>
          <p:nvPr>
            <p:ph type="sldNum" sz="quarter" idx="4"/>
          </p:nvPr>
        </p:nvSpPr>
        <p:spPr bwMode="auto">
          <a:xfrm>
            <a:off x="6553200" y="6496050"/>
            <a:ext cx="2133600" cy="3111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400" smtClean="0">
                <a:solidFill>
                  <a:schemeClr val="bg1"/>
                </a:solidFill>
              </a:defRPr>
            </a:lvl1pPr>
          </a:lstStyle>
          <a:p>
            <a:pPr>
              <a:defRPr/>
            </a:pPr>
            <a:r>
              <a:rPr lang="en-US" altLang="zh-TW" dirty="0" smtClean="0"/>
              <a:t>1-</a:t>
            </a:r>
            <a:fld id="{796B2597-BD78-4E75-9411-488357724168}" type="slidenum">
              <a:rPr lang="en-US" altLang="zh-TW" smtClean="0"/>
              <a:pPr>
                <a:defRPr/>
              </a:pPr>
              <a:t>‹#›</a:t>
            </a:fld>
            <a:endParaRPr lang="en-US" altLang="zh-TW"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ftr="0"/>
  <p:txStyles>
    <p:titleStyle>
      <a:lvl1pPr algn="ctr" rtl="0" eaLnBrk="0" fontAlgn="base" hangingPunct="0">
        <a:spcBef>
          <a:spcPct val="0"/>
        </a:spcBef>
        <a:spcAft>
          <a:spcPct val="0"/>
        </a:spcAft>
        <a:defRPr kumimoji="1" sz="3600" b="1">
          <a:solidFill>
            <a:schemeClr val="tx1"/>
          </a:solidFill>
          <a:latin typeface="+mj-lt"/>
          <a:ea typeface="+mj-ea"/>
          <a:cs typeface="+mj-cs"/>
        </a:defRPr>
      </a:lvl1pPr>
      <a:lvl2pPr algn="ctr" rtl="0" eaLnBrk="0" fontAlgn="base" hangingPunct="0">
        <a:spcBef>
          <a:spcPct val="0"/>
        </a:spcBef>
        <a:spcAft>
          <a:spcPct val="0"/>
        </a:spcAft>
        <a:defRPr kumimoji="1" sz="3600" b="1">
          <a:solidFill>
            <a:schemeClr val="tx1"/>
          </a:solidFill>
          <a:latin typeface="Times New Roman" pitchFamily="18" charset="0"/>
          <a:ea typeface="標楷體" pitchFamily="65" charset="-120"/>
        </a:defRPr>
      </a:lvl2pPr>
      <a:lvl3pPr algn="ctr" rtl="0" eaLnBrk="0" fontAlgn="base" hangingPunct="0">
        <a:spcBef>
          <a:spcPct val="0"/>
        </a:spcBef>
        <a:spcAft>
          <a:spcPct val="0"/>
        </a:spcAft>
        <a:defRPr kumimoji="1" sz="3600" b="1">
          <a:solidFill>
            <a:schemeClr val="tx1"/>
          </a:solidFill>
          <a:latin typeface="Times New Roman" pitchFamily="18" charset="0"/>
          <a:ea typeface="標楷體" pitchFamily="65" charset="-120"/>
        </a:defRPr>
      </a:lvl3pPr>
      <a:lvl4pPr algn="ctr" rtl="0" eaLnBrk="0" fontAlgn="base" hangingPunct="0">
        <a:spcBef>
          <a:spcPct val="0"/>
        </a:spcBef>
        <a:spcAft>
          <a:spcPct val="0"/>
        </a:spcAft>
        <a:defRPr kumimoji="1" sz="3600" b="1">
          <a:solidFill>
            <a:schemeClr val="tx1"/>
          </a:solidFill>
          <a:latin typeface="Times New Roman" pitchFamily="18" charset="0"/>
          <a:ea typeface="標楷體" pitchFamily="65" charset="-120"/>
        </a:defRPr>
      </a:lvl4pPr>
      <a:lvl5pPr algn="ctr" rtl="0" eaLnBrk="0" fontAlgn="base" hangingPunct="0">
        <a:spcBef>
          <a:spcPct val="0"/>
        </a:spcBef>
        <a:spcAft>
          <a:spcPct val="0"/>
        </a:spcAft>
        <a:defRPr kumimoji="1" sz="3600" b="1">
          <a:solidFill>
            <a:schemeClr val="tx1"/>
          </a:solidFill>
          <a:latin typeface="Times New Roman" pitchFamily="18" charset="0"/>
          <a:ea typeface="標楷體" pitchFamily="65" charset="-120"/>
        </a:defRPr>
      </a:lvl5pPr>
      <a:lvl6pPr marL="457200" algn="ctr" rtl="0" fontAlgn="base">
        <a:spcBef>
          <a:spcPct val="0"/>
        </a:spcBef>
        <a:spcAft>
          <a:spcPct val="0"/>
        </a:spcAft>
        <a:defRPr kumimoji="1" sz="3600" b="1">
          <a:solidFill>
            <a:schemeClr val="tx1"/>
          </a:solidFill>
          <a:latin typeface="Times New Roman" pitchFamily="18" charset="0"/>
          <a:ea typeface="標楷體" pitchFamily="65" charset="-120"/>
        </a:defRPr>
      </a:lvl6pPr>
      <a:lvl7pPr marL="914400" algn="ctr" rtl="0" fontAlgn="base">
        <a:spcBef>
          <a:spcPct val="0"/>
        </a:spcBef>
        <a:spcAft>
          <a:spcPct val="0"/>
        </a:spcAft>
        <a:defRPr kumimoji="1" sz="3600" b="1">
          <a:solidFill>
            <a:schemeClr val="tx1"/>
          </a:solidFill>
          <a:latin typeface="Times New Roman" pitchFamily="18" charset="0"/>
          <a:ea typeface="標楷體" pitchFamily="65" charset="-120"/>
        </a:defRPr>
      </a:lvl7pPr>
      <a:lvl8pPr marL="1371600" algn="ctr" rtl="0" fontAlgn="base">
        <a:spcBef>
          <a:spcPct val="0"/>
        </a:spcBef>
        <a:spcAft>
          <a:spcPct val="0"/>
        </a:spcAft>
        <a:defRPr kumimoji="1" sz="3600" b="1">
          <a:solidFill>
            <a:schemeClr val="tx1"/>
          </a:solidFill>
          <a:latin typeface="Times New Roman" pitchFamily="18" charset="0"/>
          <a:ea typeface="標楷體" pitchFamily="65" charset="-120"/>
        </a:defRPr>
      </a:lvl8pPr>
      <a:lvl9pPr marL="1828800" algn="ctr" rtl="0" fontAlgn="base">
        <a:spcBef>
          <a:spcPct val="0"/>
        </a:spcBef>
        <a:spcAft>
          <a:spcPct val="0"/>
        </a:spcAft>
        <a:defRPr kumimoji="1" sz="3600" b="1">
          <a:solidFill>
            <a:schemeClr val="tx1"/>
          </a:solidFill>
          <a:latin typeface="Times New Roman" pitchFamily="18" charset="0"/>
          <a:ea typeface="標楷體" pitchFamily="65" charset="-120"/>
        </a:defRPr>
      </a:lvl9pPr>
    </p:titleStyle>
    <p:bodyStyle>
      <a:lvl1pPr marL="342900" indent="-342900" algn="just" rtl="0" eaLnBrk="0" fontAlgn="base" hangingPunct="0">
        <a:lnSpc>
          <a:spcPct val="120000"/>
        </a:lnSpc>
        <a:spcBef>
          <a:spcPct val="20000"/>
        </a:spcBef>
        <a:spcAft>
          <a:spcPct val="0"/>
        </a:spcAft>
        <a:buBlip>
          <a:blip r:embed="rId13"/>
        </a:buBlip>
        <a:defRPr kumimoji="1" sz="2600" b="1">
          <a:solidFill>
            <a:schemeClr val="tx1"/>
          </a:solidFill>
          <a:latin typeface="+mn-lt"/>
          <a:ea typeface="+mn-ea"/>
          <a:cs typeface="+mn-cs"/>
        </a:defRPr>
      </a:lvl1pPr>
      <a:lvl2pPr marL="742950" indent="-285750" algn="just" rtl="0" eaLnBrk="0" fontAlgn="base" hangingPunct="0">
        <a:lnSpc>
          <a:spcPct val="120000"/>
        </a:lnSpc>
        <a:spcBef>
          <a:spcPct val="20000"/>
        </a:spcBef>
        <a:spcAft>
          <a:spcPct val="0"/>
        </a:spcAft>
        <a:buBlip>
          <a:blip r:embed="rId14"/>
        </a:buBlip>
        <a:defRPr kumimoji="1" sz="2400" b="1">
          <a:solidFill>
            <a:srgbClr val="5184A4"/>
          </a:solidFill>
          <a:latin typeface="+mn-lt"/>
          <a:ea typeface="+mn-ea"/>
        </a:defRPr>
      </a:lvl2pPr>
      <a:lvl3pPr marL="1143000" indent="-228600" algn="just" rtl="0" eaLnBrk="0" fontAlgn="base" hangingPunct="0">
        <a:lnSpc>
          <a:spcPct val="120000"/>
        </a:lnSpc>
        <a:spcBef>
          <a:spcPct val="20000"/>
        </a:spcBef>
        <a:spcAft>
          <a:spcPct val="0"/>
        </a:spcAft>
        <a:buBlip>
          <a:blip r:embed="rId15"/>
        </a:buBlip>
        <a:defRPr kumimoji="1" sz="2400" b="1">
          <a:solidFill>
            <a:srgbClr val="DB4F03"/>
          </a:solidFill>
          <a:latin typeface="+mn-lt"/>
          <a:ea typeface="+mn-ea"/>
        </a:defRPr>
      </a:lvl3pPr>
      <a:lvl4pPr marL="1600200" indent="-228600" algn="just" rtl="0" eaLnBrk="0" fontAlgn="base" hangingPunct="0">
        <a:lnSpc>
          <a:spcPct val="120000"/>
        </a:lnSpc>
        <a:spcBef>
          <a:spcPct val="20000"/>
        </a:spcBef>
        <a:spcAft>
          <a:spcPct val="0"/>
        </a:spcAft>
        <a:buBlip>
          <a:blip r:embed="rId16"/>
        </a:buBlip>
        <a:defRPr kumimoji="1" sz="2400" b="1">
          <a:solidFill>
            <a:srgbClr val="8A9611"/>
          </a:solidFill>
          <a:latin typeface="+mn-lt"/>
          <a:ea typeface="+mn-ea"/>
        </a:defRPr>
      </a:lvl4pPr>
      <a:lvl5pPr marL="2057400" indent="-228600" algn="just" rtl="0" eaLnBrk="0" fontAlgn="base" hangingPunct="0">
        <a:lnSpc>
          <a:spcPct val="120000"/>
        </a:lnSpc>
        <a:spcBef>
          <a:spcPct val="20000"/>
        </a:spcBef>
        <a:spcAft>
          <a:spcPct val="0"/>
        </a:spcAft>
        <a:buBlip>
          <a:blip r:embed="rId17"/>
        </a:buBlip>
        <a:defRPr kumimoji="1" sz="2400" b="1">
          <a:solidFill>
            <a:srgbClr val="9B5400"/>
          </a:solidFill>
          <a:latin typeface="+mn-lt"/>
          <a:ea typeface="+mn-ea"/>
        </a:defRPr>
      </a:lvl5pPr>
      <a:lvl6pPr marL="2514600" indent="-228600" algn="just" rtl="0" fontAlgn="base">
        <a:lnSpc>
          <a:spcPct val="120000"/>
        </a:lnSpc>
        <a:spcBef>
          <a:spcPct val="20000"/>
        </a:spcBef>
        <a:spcAft>
          <a:spcPct val="0"/>
        </a:spcAft>
        <a:buBlip>
          <a:blip r:embed="rId17"/>
        </a:buBlip>
        <a:defRPr kumimoji="1" sz="2400" b="1">
          <a:solidFill>
            <a:srgbClr val="9B5400"/>
          </a:solidFill>
          <a:latin typeface="+mn-lt"/>
          <a:ea typeface="+mn-ea"/>
        </a:defRPr>
      </a:lvl6pPr>
      <a:lvl7pPr marL="2971800" indent="-228600" algn="just" rtl="0" fontAlgn="base">
        <a:lnSpc>
          <a:spcPct val="120000"/>
        </a:lnSpc>
        <a:spcBef>
          <a:spcPct val="20000"/>
        </a:spcBef>
        <a:spcAft>
          <a:spcPct val="0"/>
        </a:spcAft>
        <a:buBlip>
          <a:blip r:embed="rId17"/>
        </a:buBlip>
        <a:defRPr kumimoji="1" sz="2400" b="1">
          <a:solidFill>
            <a:srgbClr val="9B5400"/>
          </a:solidFill>
          <a:latin typeface="+mn-lt"/>
          <a:ea typeface="+mn-ea"/>
        </a:defRPr>
      </a:lvl7pPr>
      <a:lvl8pPr marL="3429000" indent="-228600" algn="just" rtl="0" fontAlgn="base">
        <a:lnSpc>
          <a:spcPct val="120000"/>
        </a:lnSpc>
        <a:spcBef>
          <a:spcPct val="20000"/>
        </a:spcBef>
        <a:spcAft>
          <a:spcPct val="0"/>
        </a:spcAft>
        <a:buBlip>
          <a:blip r:embed="rId17"/>
        </a:buBlip>
        <a:defRPr kumimoji="1" sz="2400" b="1">
          <a:solidFill>
            <a:srgbClr val="9B5400"/>
          </a:solidFill>
          <a:latin typeface="+mn-lt"/>
          <a:ea typeface="+mn-ea"/>
        </a:defRPr>
      </a:lvl8pPr>
      <a:lvl9pPr marL="3886200" indent="-228600" algn="just" rtl="0" fontAlgn="base">
        <a:lnSpc>
          <a:spcPct val="120000"/>
        </a:lnSpc>
        <a:spcBef>
          <a:spcPct val="20000"/>
        </a:spcBef>
        <a:spcAft>
          <a:spcPct val="0"/>
        </a:spcAft>
        <a:buBlip>
          <a:blip r:embed="rId17"/>
        </a:buBlip>
        <a:defRPr kumimoji="1" sz="2400" b="1">
          <a:solidFill>
            <a:srgbClr val="9B5400"/>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3.xml"/><Relationship Id="rId5" Type="http://schemas.openxmlformats.org/officeDocument/2006/relationships/slide" Target="slide13.xml"/><Relationship Id="rId4" Type="http://schemas.openxmlformats.org/officeDocument/2006/relationships/slide" Target="slide1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49313" y="608013"/>
            <a:ext cx="7772400" cy="1362075"/>
          </a:xfrm>
        </p:spPr>
        <p:txBody>
          <a:bodyPr/>
          <a:lstStyle/>
          <a:p>
            <a:pPr algn="ctr" eaLnBrk="1" hangingPunct="1">
              <a:defRPr/>
            </a:pPr>
            <a:r>
              <a:rPr lang="zh-TW" altLang="en-US" dirty="0" smtClean="0"/>
              <a:t>第一章緒論</a:t>
            </a:r>
          </a:p>
        </p:txBody>
      </p:sp>
      <p:sp>
        <p:nvSpPr>
          <p:cNvPr id="4099" name="Rectangle 4"/>
          <p:cNvSpPr>
            <a:spLocks noGrp="1" noChangeArrowheads="1"/>
          </p:cNvSpPr>
          <p:nvPr>
            <p:ph type="body" idx="1"/>
          </p:nvPr>
        </p:nvSpPr>
        <p:spPr>
          <a:xfrm>
            <a:off x="722313" y="1654629"/>
            <a:ext cx="7772400" cy="3425371"/>
          </a:xfrm>
        </p:spPr>
        <p:style>
          <a:lnRef idx="2">
            <a:schemeClr val="accent2"/>
          </a:lnRef>
          <a:fillRef idx="1">
            <a:schemeClr val="lt1"/>
          </a:fillRef>
          <a:effectRef idx="0">
            <a:schemeClr val="accent2"/>
          </a:effectRef>
          <a:fontRef idx="minor">
            <a:schemeClr val="dk1"/>
          </a:fontRef>
        </p:style>
        <p:txBody>
          <a:bodyPr/>
          <a:lstStyle/>
          <a:p>
            <a:pPr eaLnBrk="1" hangingPunct="1"/>
            <a:r>
              <a:rPr lang="en-US" altLang="zh-TW" sz="2800" dirty="0" smtClean="0">
                <a:solidFill>
                  <a:schemeClr val="tx1">
                    <a:lumMod val="95000"/>
                    <a:lumOff val="5000"/>
                  </a:schemeClr>
                </a:solidFill>
                <a:hlinkClick r:id="rId2" action="ppaction://hlinksldjump"/>
              </a:rPr>
              <a:t>1.1  </a:t>
            </a:r>
            <a:r>
              <a:rPr lang="zh-TW" altLang="en-US" sz="2800" dirty="0" smtClean="0">
                <a:solidFill>
                  <a:schemeClr val="tx1">
                    <a:lumMod val="95000"/>
                    <a:lumOff val="5000"/>
                  </a:schemeClr>
                </a:solidFill>
                <a:hlinkClick r:id="rId2" action="ppaction://hlinksldjump"/>
              </a:rPr>
              <a:t>何謂統計學</a:t>
            </a:r>
            <a:endParaRPr lang="zh-TW" altLang="en-US" sz="2800" dirty="0" smtClean="0">
              <a:solidFill>
                <a:schemeClr val="tx1">
                  <a:lumMod val="95000"/>
                  <a:lumOff val="5000"/>
                </a:schemeClr>
              </a:solidFill>
            </a:endParaRPr>
          </a:p>
          <a:p>
            <a:pPr eaLnBrk="1" hangingPunct="1"/>
            <a:r>
              <a:rPr lang="en-US" altLang="zh-TW" sz="2800" dirty="0" smtClean="0">
                <a:solidFill>
                  <a:schemeClr val="tx1">
                    <a:lumMod val="95000"/>
                    <a:lumOff val="5000"/>
                  </a:schemeClr>
                </a:solidFill>
                <a:hlinkClick r:id="rId3" action="ppaction://hlinksldjump"/>
              </a:rPr>
              <a:t>1.2  </a:t>
            </a:r>
            <a:r>
              <a:rPr lang="zh-TW" altLang="en-US" sz="2800" dirty="0" smtClean="0">
                <a:solidFill>
                  <a:schemeClr val="tx1">
                    <a:lumMod val="95000"/>
                    <a:lumOff val="5000"/>
                  </a:schemeClr>
                </a:solidFill>
                <a:hlinkClick r:id="rId3" action="ppaction://hlinksldjump"/>
              </a:rPr>
              <a:t>統計學的兩個基本概念</a:t>
            </a:r>
            <a:r>
              <a:rPr lang="en-US" altLang="zh-TW" sz="2800" dirty="0" smtClean="0">
                <a:solidFill>
                  <a:schemeClr val="tx1">
                    <a:lumMod val="95000"/>
                    <a:lumOff val="5000"/>
                  </a:schemeClr>
                </a:solidFill>
                <a:cs typeface="Times New Roman" pitchFamily="18" charset="0"/>
                <a:hlinkClick r:id="rId3" action="ppaction://hlinksldjump"/>
              </a:rPr>
              <a:t>——</a:t>
            </a:r>
            <a:r>
              <a:rPr lang="zh-TW" altLang="en-US" sz="2800" dirty="0" smtClean="0">
                <a:solidFill>
                  <a:schemeClr val="tx1">
                    <a:lumMod val="95000"/>
                    <a:lumOff val="5000"/>
                  </a:schemeClr>
                </a:solidFill>
                <a:hlinkClick r:id="rId3" action="ppaction://hlinksldjump"/>
              </a:rPr>
              <a:t>母體與樣本</a:t>
            </a:r>
            <a:endParaRPr lang="zh-TW" altLang="en-US" sz="2800" dirty="0" smtClean="0">
              <a:solidFill>
                <a:schemeClr val="tx1">
                  <a:lumMod val="95000"/>
                  <a:lumOff val="5000"/>
                </a:schemeClr>
              </a:solidFill>
            </a:endParaRPr>
          </a:p>
          <a:p>
            <a:pPr eaLnBrk="1" hangingPunct="1"/>
            <a:r>
              <a:rPr lang="en-US" altLang="zh-TW" sz="2800" dirty="0" smtClean="0">
                <a:solidFill>
                  <a:schemeClr val="tx1">
                    <a:lumMod val="95000"/>
                    <a:lumOff val="5000"/>
                  </a:schemeClr>
                </a:solidFill>
                <a:hlinkClick r:id="rId4" action="ppaction://hlinksldjump"/>
              </a:rPr>
              <a:t>1.3  </a:t>
            </a:r>
            <a:r>
              <a:rPr lang="zh-TW" altLang="en-US" sz="2800" dirty="0" smtClean="0">
                <a:solidFill>
                  <a:schemeClr val="tx1">
                    <a:lumMod val="95000"/>
                    <a:lumOff val="5000"/>
                  </a:schemeClr>
                </a:solidFill>
                <a:hlinkClick r:id="rId4" action="ppaction://hlinksldjump"/>
              </a:rPr>
              <a:t>統計學的用途</a:t>
            </a:r>
            <a:endParaRPr lang="zh-TW" altLang="en-US" sz="2800" dirty="0" smtClean="0">
              <a:solidFill>
                <a:schemeClr val="tx1">
                  <a:lumMod val="95000"/>
                  <a:lumOff val="5000"/>
                </a:schemeClr>
              </a:solidFill>
            </a:endParaRPr>
          </a:p>
          <a:p>
            <a:pPr eaLnBrk="1" hangingPunct="1"/>
            <a:r>
              <a:rPr lang="en-US" altLang="zh-TW" sz="2800" dirty="0" smtClean="0">
                <a:solidFill>
                  <a:schemeClr val="tx1">
                    <a:lumMod val="95000"/>
                    <a:lumOff val="5000"/>
                  </a:schemeClr>
                </a:solidFill>
                <a:hlinkClick r:id="rId5" action="ppaction://hlinksldjump"/>
              </a:rPr>
              <a:t>1.4  </a:t>
            </a:r>
            <a:r>
              <a:rPr lang="zh-TW" altLang="en-US" sz="2800" dirty="0" smtClean="0">
                <a:solidFill>
                  <a:schemeClr val="tx1">
                    <a:lumMod val="95000"/>
                    <a:lumOff val="5000"/>
                  </a:schemeClr>
                </a:solidFill>
                <a:hlinkClick r:id="rId5" action="ppaction://hlinksldjump"/>
              </a:rPr>
              <a:t>統計學的內容與本書結構  </a:t>
            </a:r>
            <a:endParaRPr lang="en-US" altLang="zh-TW" sz="2800" dirty="0" smtClean="0">
              <a:solidFill>
                <a:schemeClr val="tx1">
                  <a:lumMod val="95000"/>
                  <a:lumOff val="5000"/>
                </a:schemeClr>
              </a:solidFill>
              <a:hlinkClick r:id="rId5" action="ppaction://hlinksldjump"/>
            </a:endParaRPr>
          </a:p>
          <a:p>
            <a:pPr eaLnBrk="1" hangingPunct="1"/>
            <a:r>
              <a:rPr lang="zh-TW" altLang="en-US" sz="2800" dirty="0" smtClean="0">
                <a:solidFill>
                  <a:schemeClr val="tx1">
                    <a:lumMod val="95000"/>
                    <a:lumOff val="5000"/>
                  </a:schemeClr>
                </a:solidFill>
                <a:hlinkClick r:id="rId5" action="ppaction://hlinksldjump"/>
              </a:rPr>
              <a:t>  </a:t>
            </a:r>
            <a:endParaRPr lang="zh-TW" altLang="en-US" sz="2800" dirty="0" smtClean="0">
              <a:solidFill>
                <a:schemeClr val="tx1">
                  <a:lumMod val="95000"/>
                  <a:lumOff val="5000"/>
                </a:schemeClr>
              </a:solidFill>
            </a:endParaRPr>
          </a:p>
        </p:txBody>
      </p:sp>
      <p:sp>
        <p:nvSpPr>
          <p:cNvPr id="4100" name="投影片編號版面配置區 5"/>
          <p:cNvSpPr>
            <a:spLocks noGrp="1"/>
          </p:cNvSpPr>
          <p:nvPr>
            <p:ph type="sldNum" sz="quarter" idx="12"/>
          </p:nvPr>
        </p:nvSpPr>
        <p:spPr>
          <a:noFill/>
        </p:spPr>
        <p:txBody>
          <a:bodyPr/>
          <a:lstStyle/>
          <a:p>
            <a:fld id="{9E9464B2-1A21-473B-96A9-46B22743208B}" type="slidenum">
              <a:rPr lang="en-US" altLang="zh-TW" smtClean="0"/>
              <a:pPr/>
              <a:t>1</a:t>
            </a:fld>
            <a:r>
              <a:rPr lang="en-US" altLang="zh-TW" dirty="0" smtClean="0"/>
              <a:t>/18</a:t>
            </a:r>
            <a:endParaRPr lang="en-US" altLang="zh-TW"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zh-TW" sz="3200" dirty="0" smtClean="0"/>
              <a:t>1.2  </a:t>
            </a:r>
            <a:r>
              <a:rPr lang="zh-TW" altLang="en-US" sz="3200" dirty="0" smtClean="0"/>
              <a:t>統計學的兩個基本概念</a:t>
            </a:r>
            <a:r>
              <a:rPr lang="en-US" altLang="zh-TW" sz="3200" dirty="0" smtClean="0"/>
              <a:t>——</a:t>
            </a:r>
            <a:r>
              <a:rPr lang="zh-TW" altLang="en-US" sz="3200" dirty="0" smtClean="0"/>
              <a:t>母體與樣本 </a:t>
            </a:r>
            <a:r>
              <a:rPr lang="en-US" altLang="zh-TW" sz="2000" dirty="0" smtClean="0"/>
              <a:t>3/3</a:t>
            </a:r>
            <a:endParaRPr lang="zh-TW" altLang="en-US" sz="2000" dirty="0"/>
          </a:p>
        </p:txBody>
      </p:sp>
      <p:sp>
        <p:nvSpPr>
          <p:cNvPr id="32771" name="Rectangle 3"/>
          <p:cNvSpPr>
            <a:spLocks noGrp="1" noChangeArrowheads="1"/>
          </p:cNvSpPr>
          <p:nvPr>
            <p:ph idx="1"/>
          </p:nvPr>
        </p:nvSpPr>
        <p:spPr>
          <a:xfrm>
            <a:off x="420624" y="1371600"/>
            <a:ext cx="8357616" cy="4882896"/>
          </a:xfrm>
        </p:spPr>
        <p:txBody>
          <a:bodyPr/>
          <a:lstStyle/>
          <a:p>
            <a:pPr>
              <a:lnSpc>
                <a:spcPct val="90000"/>
              </a:lnSpc>
            </a:pPr>
            <a:r>
              <a:rPr lang="zh-TW" altLang="en-US" sz="2400" dirty="0" smtClean="0"/>
              <a:t>研究的最終目的乃是要瞭解母體內某一個變數的結論值或特徵值</a:t>
            </a:r>
            <a:endParaRPr lang="en-US" altLang="zh-TW" sz="2400" dirty="0" smtClean="0"/>
          </a:p>
          <a:p>
            <a:pPr>
              <a:lnSpc>
                <a:spcPct val="90000"/>
              </a:lnSpc>
            </a:pPr>
            <a:r>
              <a:rPr lang="zh-TW" altLang="en-US" sz="2400" dirty="0" smtClean="0"/>
              <a:t>參數</a:t>
            </a:r>
            <a:r>
              <a:rPr lang="en-US" altLang="zh-TW" sz="2400" dirty="0"/>
              <a:t>(Parameter</a:t>
            </a:r>
            <a:r>
              <a:rPr lang="en-US" altLang="zh-TW" sz="2400" dirty="0" smtClean="0"/>
              <a:t>)</a:t>
            </a:r>
            <a:r>
              <a:rPr lang="zh-TW" altLang="en-US" sz="2400" dirty="0" smtClean="0"/>
              <a:t>：用來描述母體特徵之量數謂之參數。</a:t>
            </a:r>
            <a:endParaRPr lang="zh-TW" altLang="en-US" sz="2400" dirty="0"/>
          </a:p>
          <a:p>
            <a:pPr lvl="1">
              <a:lnSpc>
                <a:spcPct val="90000"/>
              </a:lnSpc>
            </a:pPr>
            <a:r>
              <a:rPr lang="zh-TW" altLang="en-US" sz="2400" dirty="0"/>
              <a:t>平均智商水準</a:t>
            </a:r>
            <a:r>
              <a:rPr lang="en-US" altLang="zh-TW" sz="2400" dirty="0"/>
              <a:t>(</a:t>
            </a:r>
            <a:r>
              <a:rPr lang="zh-TW" altLang="en-US" sz="2400" dirty="0"/>
              <a:t>母體平均數</a:t>
            </a:r>
            <a:r>
              <a:rPr lang="en-US" altLang="zh-TW" sz="2400" dirty="0"/>
              <a:t>μ)</a:t>
            </a:r>
          </a:p>
          <a:p>
            <a:pPr lvl="1">
              <a:lnSpc>
                <a:spcPct val="90000"/>
              </a:lnSpc>
            </a:pPr>
            <a:r>
              <a:rPr lang="zh-TW" altLang="en-US" sz="2400" dirty="0"/>
              <a:t>每戶家庭的平均年收入</a:t>
            </a:r>
            <a:r>
              <a:rPr lang="en-US" altLang="zh-TW" sz="2400" dirty="0"/>
              <a:t>(</a:t>
            </a:r>
            <a:r>
              <a:rPr lang="zh-TW" altLang="en-US" sz="2400" dirty="0"/>
              <a:t>母體平均數</a:t>
            </a:r>
            <a:r>
              <a:rPr lang="en-US" altLang="zh-TW" sz="2400" dirty="0"/>
              <a:t>μ)</a:t>
            </a:r>
          </a:p>
          <a:p>
            <a:pPr lvl="1">
              <a:lnSpc>
                <a:spcPct val="90000"/>
              </a:lnSpc>
            </a:pPr>
            <a:r>
              <a:rPr lang="zh-TW" altLang="en-US" sz="2400" dirty="0"/>
              <a:t>學生中有抽煙的比例</a:t>
            </a:r>
            <a:r>
              <a:rPr lang="en-US" altLang="zh-TW" sz="2400" dirty="0"/>
              <a:t>(</a:t>
            </a:r>
            <a:r>
              <a:rPr lang="zh-TW" altLang="en-US" sz="2400" dirty="0"/>
              <a:t>母體比例</a:t>
            </a:r>
            <a:r>
              <a:rPr lang="en-US" altLang="zh-TW" sz="2400" dirty="0"/>
              <a:t>p)</a:t>
            </a:r>
          </a:p>
          <a:p>
            <a:pPr lvl="1">
              <a:lnSpc>
                <a:spcPct val="90000"/>
              </a:lnSpc>
            </a:pPr>
            <a:r>
              <a:rPr lang="zh-TW" altLang="en-US" sz="2400" dirty="0"/>
              <a:t>電腦晶片的良率</a:t>
            </a:r>
            <a:r>
              <a:rPr lang="en-US" altLang="zh-TW" sz="2400" dirty="0"/>
              <a:t>(</a:t>
            </a:r>
            <a:r>
              <a:rPr lang="zh-TW" altLang="en-US" sz="2400" dirty="0"/>
              <a:t>母體比例</a:t>
            </a:r>
            <a:r>
              <a:rPr lang="en-US" altLang="zh-TW" sz="2400" dirty="0"/>
              <a:t>p)</a:t>
            </a:r>
          </a:p>
          <a:p>
            <a:pPr>
              <a:lnSpc>
                <a:spcPct val="90000"/>
              </a:lnSpc>
            </a:pPr>
            <a:r>
              <a:rPr lang="zh-TW" altLang="en-US" sz="2400" dirty="0"/>
              <a:t>統計量</a:t>
            </a:r>
            <a:r>
              <a:rPr lang="en-US" altLang="zh-TW" sz="2400" dirty="0"/>
              <a:t>(Statistics)</a:t>
            </a:r>
            <a:r>
              <a:rPr lang="zh-TW" altLang="en-US" sz="2400" dirty="0" smtClean="0"/>
              <a:t>：用來描述樣本特徵之量數謂之統計量。</a:t>
            </a:r>
            <a:endParaRPr lang="zh-TW" altLang="en-US" sz="2400" dirty="0"/>
          </a:p>
          <a:p>
            <a:pPr lvl="1">
              <a:lnSpc>
                <a:spcPct val="90000"/>
              </a:lnSpc>
            </a:pPr>
            <a:r>
              <a:rPr lang="zh-TW" altLang="en-US" sz="2400" dirty="0"/>
              <a:t>所抽取的學生的平均智商水準</a:t>
            </a:r>
            <a:r>
              <a:rPr lang="en-US" altLang="zh-TW" sz="2400" dirty="0"/>
              <a:t>(</a:t>
            </a:r>
            <a:r>
              <a:rPr lang="zh-TW" altLang="en-US" sz="2400" dirty="0"/>
              <a:t>樣本</a:t>
            </a:r>
            <a:r>
              <a:rPr lang="zh-TW" altLang="en-US" sz="2400" dirty="0" smtClean="0"/>
              <a:t>平均數    </a:t>
            </a:r>
            <a:r>
              <a:rPr lang="en-US" altLang="zh-TW" sz="2400" dirty="0" smtClean="0"/>
              <a:t>)</a:t>
            </a:r>
            <a:endParaRPr lang="en-US" altLang="zh-TW" sz="2400" dirty="0"/>
          </a:p>
          <a:p>
            <a:pPr lvl="1">
              <a:lnSpc>
                <a:spcPct val="90000"/>
              </a:lnSpc>
            </a:pPr>
            <a:r>
              <a:rPr lang="zh-TW" altLang="en-US" sz="2400" dirty="0"/>
              <a:t>所抽取的家庭之平均年收入</a:t>
            </a:r>
            <a:r>
              <a:rPr lang="en-US" altLang="zh-TW" sz="2400" dirty="0"/>
              <a:t>(</a:t>
            </a:r>
            <a:r>
              <a:rPr lang="zh-TW" altLang="en-US" sz="2400" dirty="0" smtClean="0"/>
              <a:t>樣本平均數    </a:t>
            </a:r>
            <a:r>
              <a:rPr lang="en-US" altLang="zh-TW" sz="2400" dirty="0" smtClean="0"/>
              <a:t>)</a:t>
            </a:r>
            <a:endParaRPr lang="en-US" altLang="zh-TW" sz="2400" dirty="0"/>
          </a:p>
          <a:p>
            <a:pPr lvl="1">
              <a:lnSpc>
                <a:spcPct val="90000"/>
              </a:lnSpc>
            </a:pPr>
            <a:r>
              <a:rPr lang="zh-TW" altLang="en-US" sz="2400" dirty="0"/>
              <a:t>所抽取的學生中有抽煙的比例</a:t>
            </a:r>
            <a:r>
              <a:rPr lang="en-US" altLang="zh-TW" sz="2400" dirty="0"/>
              <a:t>(</a:t>
            </a:r>
            <a:r>
              <a:rPr lang="zh-TW" altLang="en-US" sz="2400" dirty="0" smtClean="0"/>
              <a:t>樣本比例    </a:t>
            </a:r>
            <a:r>
              <a:rPr lang="en-US" altLang="zh-TW" sz="2400" dirty="0" smtClean="0"/>
              <a:t>)</a:t>
            </a:r>
            <a:endParaRPr lang="en-US" altLang="zh-TW" sz="2400" dirty="0"/>
          </a:p>
          <a:p>
            <a:pPr lvl="1">
              <a:lnSpc>
                <a:spcPct val="90000"/>
              </a:lnSpc>
            </a:pPr>
            <a:r>
              <a:rPr lang="zh-TW" altLang="en-US" sz="2400" dirty="0"/>
              <a:t>所抽取的電腦晶片的良率</a:t>
            </a:r>
            <a:r>
              <a:rPr lang="en-US" altLang="zh-TW" sz="2400" dirty="0" smtClean="0"/>
              <a:t>(</a:t>
            </a:r>
            <a:r>
              <a:rPr lang="zh-TW" altLang="en-US" sz="2400" dirty="0" smtClean="0"/>
              <a:t>樣本比例     </a:t>
            </a:r>
            <a:r>
              <a:rPr lang="en-US" altLang="zh-TW" sz="2400" dirty="0" smtClean="0"/>
              <a:t>)</a:t>
            </a:r>
            <a:endParaRPr lang="en-US" altLang="zh-TW" sz="2400" dirty="0"/>
          </a:p>
        </p:txBody>
      </p:sp>
      <p:graphicFrame>
        <p:nvGraphicFramePr>
          <p:cNvPr id="4" name="物件 3"/>
          <p:cNvGraphicFramePr>
            <a:graphicFrameLocks noChangeAspect="1"/>
          </p:cNvGraphicFramePr>
          <p:nvPr/>
        </p:nvGraphicFramePr>
        <p:xfrm>
          <a:off x="6038342" y="5806440"/>
          <a:ext cx="197866" cy="238760"/>
        </p:xfrm>
        <a:graphic>
          <a:graphicData uri="http://schemas.openxmlformats.org/presentationml/2006/ole">
            <mc:AlternateContent xmlns:mc="http://schemas.openxmlformats.org/markup-compatibility/2006">
              <mc:Choice xmlns:v="urn:schemas-microsoft-com:vml" Requires="v">
                <p:oleObj spid="_x0000_s1038" name="Equation" r:id="rId4" imgW="139680" imgH="203040" progId="Equation.DSMT4">
                  <p:embed/>
                </p:oleObj>
              </mc:Choice>
              <mc:Fallback>
                <p:oleObj name="Equation" r:id="rId4" imgW="139680" imgH="203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8342" y="5806440"/>
                        <a:ext cx="197866" cy="2387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6593586" y="5429123"/>
          <a:ext cx="196850" cy="238125"/>
        </p:xfrm>
        <a:graphic>
          <a:graphicData uri="http://schemas.openxmlformats.org/presentationml/2006/ole">
            <mc:AlternateContent xmlns:mc="http://schemas.openxmlformats.org/markup-compatibility/2006">
              <mc:Choice xmlns:v="urn:schemas-microsoft-com:vml" Requires="v">
                <p:oleObj spid="_x0000_s1039" name="Equation" r:id="rId6" imgW="139680" imgH="203040" progId="Equation.DSMT4">
                  <p:embed/>
                </p:oleObj>
              </mc:Choice>
              <mc:Fallback>
                <p:oleObj name="Equation" r:id="rId6" imgW="139680" imgH="20304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93586" y="5429123"/>
                        <a:ext cx="196850"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6576632" y="5008118"/>
          <a:ext cx="233362" cy="238125"/>
        </p:xfrm>
        <a:graphic>
          <a:graphicData uri="http://schemas.openxmlformats.org/presentationml/2006/ole">
            <mc:AlternateContent xmlns:mc="http://schemas.openxmlformats.org/markup-compatibility/2006">
              <mc:Choice xmlns:v="urn:schemas-microsoft-com:vml" Requires="v">
                <p:oleObj spid="_x0000_s1040" name="Equation" r:id="rId8" imgW="164880" imgH="203040" progId="Equation.DSMT4">
                  <p:embed/>
                </p:oleObj>
              </mc:Choice>
              <mc:Fallback>
                <p:oleObj name="Equation" r:id="rId8" imgW="164880" imgH="20304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76632" y="5008118"/>
                        <a:ext cx="233362"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5"/>
          <p:cNvGraphicFramePr>
            <a:graphicFrameLocks noChangeAspect="1"/>
          </p:cNvGraphicFramePr>
          <p:nvPr/>
        </p:nvGraphicFramePr>
        <p:xfrm>
          <a:off x="6866192" y="4593590"/>
          <a:ext cx="233362" cy="238125"/>
        </p:xfrm>
        <a:graphic>
          <a:graphicData uri="http://schemas.openxmlformats.org/presentationml/2006/ole">
            <mc:AlternateContent xmlns:mc="http://schemas.openxmlformats.org/markup-compatibility/2006">
              <mc:Choice xmlns:v="urn:schemas-microsoft-com:vml" Requires="v">
                <p:oleObj spid="_x0000_s1041" name="Equation" r:id="rId10" imgW="164880" imgH="203040" progId="Equation.DSMT4">
                  <p:embed/>
                </p:oleObj>
              </mc:Choice>
              <mc:Fallback>
                <p:oleObj name="Equation" r:id="rId10" imgW="164880" imgH="203040" progId="Equation.DSMT4">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66192" y="4593590"/>
                        <a:ext cx="233362"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10</a:t>
            </a:fld>
            <a:r>
              <a:rPr lang="en-US" altLang="zh-TW" dirty="0" smtClean="0"/>
              <a:t>/18</a:t>
            </a:r>
            <a:endParaRPr lang="en-US" altLang="zh-TW"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altLang="zh-TW" smtClean="0"/>
              <a:t>1.3  </a:t>
            </a:r>
            <a:r>
              <a:rPr lang="zh-TW" altLang="en-US" smtClean="0"/>
              <a:t>統計學的用途</a:t>
            </a:r>
            <a:endParaRPr lang="zh-TW" altLang="en-US" sz="2000" smtClean="0"/>
          </a:p>
        </p:txBody>
      </p:sp>
      <p:sp>
        <p:nvSpPr>
          <p:cNvPr id="11269" name="Rectangle 3"/>
          <p:cNvSpPr>
            <a:spLocks noGrp="1" noChangeArrowheads="1"/>
          </p:cNvSpPr>
          <p:nvPr>
            <p:ph idx="1"/>
          </p:nvPr>
        </p:nvSpPr>
        <p:spPr/>
        <p:txBody>
          <a:bodyPr/>
          <a:lstStyle/>
          <a:p>
            <a:pPr eaLnBrk="1" hangingPunct="1"/>
            <a:r>
              <a:rPr lang="zh-TW" altLang="en-US" dirty="0" smtClean="0"/>
              <a:t>統計的功用</a:t>
            </a:r>
          </a:p>
          <a:p>
            <a:pPr lvl="1" eaLnBrk="1" hangingPunct="1"/>
            <a:r>
              <a:rPr lang="en-US" altLang="zh-TW" dirty="0" smtClean="0"/>
              <a:t>1.</a:t>
            </a:r>
            <a:r>
              <a:rPr lang="zh-TW" altLang="en-US" dirty="0" smtClean="0"/>
              <a:t>使得資訊變得有意義 </a:t>
            </a:r>
          </a:p>
          <a:p>
            <a:pPr lvl="1" eaLnBrk="1" hangingPunct="1"/>
            <a:r>
              <a:rPr lang="en-US" altLang="zh-TW" dirty="0" smtClean="0"/>
              <a:t>2.</a:t>
            </a:r>
            <a:r>
              <a:rPr lang="zh-TW" altLang="en-US" dirty="0" smtClean="0"/>
              <a:t>處理不確定性的問題 </a:t>
            </a:r>
          </a:p>
          <a:p>
            <a:pPr lvl="1" eaLnBrk="1" hangingPunct="1"/>
            <a:r>
              <a:rPr lang="en-US" altLang="zh-TW" dirty="0" smtClean="0"/>
              <a:t>3.</a:t>
            </a:r>
            <a:r>
              <a:rPr lang="zh-TW" altLang="en-US" dirty="0" smtClean="0"/>
              <a:t>分析各種變項之間的關係 </a:t>
            </a:r>
          </a:p>
          <a:p>
            <a:pPr lvl="1" eaLnBrk="1" hangingPunct="1"/>
            <a:r>
              <a:rPr lang="en-US" altLang="zh-TW" dirty="0" smtClean="0"/>
              <a:t>4.</a:t>
            </a:r>
            <a:r>
              <a:rPr lang="zh-TW" altLang="en-US" dirty="0" smtClean="0"/>
              <a:t>預測</a:t>
            </a:r>
          </a:p>
        </p:txBody>
      </p:sp>
      <p:sp>
        <p:nvSpPr>
          <p:cNvPr id="6" name="投影片編號版面配置區 5"/>
          <p:cNvSpPr txBox="1">
            <a:spLocks/>
          </p:cNvSpPr>
          <p:nvPr/>
        </p:nvSpPr>
        <p:spPr bwMode="auto">
          <a:xfrm>
            <a:off x="6705600" y="6492875"/>
            <a:ext cx="2133600" cy="3111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zh-TW"/>
            </a:defPPr>
            <a:lvl1pPr algn="r" rtl="0" fontAlgn="base">
              <a:spcBef>
                <a:spcPct val="0"/>
              </a:spcBef>
              <a:spcAft>
                <a:spcPct val="0"/>
              </a:spcAft>
              <a:defRPr kumimoji="1" sz="1400" kern="1200">
                <a:solidFill>
                  <a:schemeClr val="bg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a:lstStyle>
          <a:p>
            <a:fld id="{D195DFBD-3970-413E-9B89-BDD77CB8B2BD}" type="slidenum">
              <a:rPr lang="en-US" altLang="zh-TW" smtClean="0"/>
              <a:pPr/>
              <a:t>11</a:t>
            </a:fld>
            <a:r>
              <a:rPr lang="en-US" altLang="zh-TW" dirty="0" smtClean="0"/>
              <a:t>/18</a:t>
            </a:r>
            <a:endParaRPr lang="en-US" altLang="zh-TW"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zh-TW" altLang="en-US" dirty="0" smtClean="0"/>
              <a:t>統計在經營決策中的應用</a:t>
            </a:r>
            <a:endParaRPr lang="zh-TW" altLang="en-US" sz="2000" dirty="0" smtClean="0"/>
          </a:p>
        </p:txBody>
      </p:sp>
      <p:pic>
        <p:nvPicPr>
          <p:cNvPr id="12293" name="Picture 4"/>
          <p:cNvPicPr>
            <a:picLocks noChangeAspect="1" noChangeArrowheads="1"/>
          </p:cNvPicPr>
          <p:nvPr/>
        </p:nvPicPr>
        <p:blipFill>
          <a:blip r:embed="rId2" cstate="print"/>
          <a:srcRect/>
          <a:stretch>
            <a:fillRect/>
          </a:stretch>
        </p:blipFill>
        <p:spPr bwMode="auto">
          <a:xfrm>
            <a:off x="670370" y="1512888"/>
            <a:ext cx="7835900" cy="4246562"/>
          </a:xfrm>
          <a:prstGeom prst="rect">
            <a:avLst/>
          </a:prstGeom>
          <a:ln/>
        </p:spPr>
        <p:style>
          <a:lnRef idx="2">
            <a:schemeClr val="accent2"/>
          </a:lnRef>
          <a:fillRef idx="1">
            <a:schemeClr val="lt1"/>
          </a:fillRef>
          <a:effectRef idx="0">
            <a:schemeClr val="accent2"/>
          </a:effectRef>
          <a:fontRef idx="minor">
            <a:schemeClr val="dk1"/>
          </a:fontRef>
        </p:style>
      </p:pic>
      <p:sp>
        <p:nvSpPr>
          <p:cNvPr id="12296" name="Rectangle 7"/>
          <p:cNvSpPr>
            <a:spLocks noChangeArrowheads="1"/>
          </p:cNvSpPr>
          <p:nvPr/>
        </p:nvSpPr>
        <p:spPr bwMode="auto">
          <a:xfrm>
            <a:off x="2424113" y="5824538"/>
            <a:ext cx="4906962" cy="579437"/>
          </a:xfrm>
          <a:prstGeom prst="rect">
            <a:avLst/>
          </a:prstGeom>
          <a:noFill/>
          <a:ln w="9525">
            <a:noFill/>
            <a:miter lim="800000"/>
            <a:headEnd/>
            <a:tailEnd/>
          </a:ln>
        </p:spPr>
        <p:txBody>
          <a:bodyPr anchor="ctr"/>
          <a:lstStyle/>
          <a:p>
            <a:pPr algn="ctr"/>
            <a:r>
              <a:rPr lang="zh-TW" altLang="en-US" b="1" dirty="0">
                <a:latin typeface="+mn-lt"/>
                <a:ea typeface="+mn-ea"/>
              </a:rPr>
              <a:t>圖</a:t>
            </a:r>
            <a:r>
              <a:rPr lang="en-US" altLang="zh-TW" b="1" dirty="0">
                <a:latin typeface="+mn-lt"/>
                <a:ea typeface="+mn-ea"/>
              </a:rPr>
              <a:t>1.2  </a:t>
            </a:r>
            <a:r>
              <a:rPr lang="zh-TW" altLang="en-US" b="1" dirty="0">
                <a:latin typeface="+mn-lt"/>
                <a:ea typeface="+mn-ea"/>
              </a:rPr>
              <a:t>統計在經營決策中應用的流程</a:t>
            </a:r>
          </a:p>
        </p:txBody>
      </p:sp>
      <p:sp>
        <p:nvSpPr>
          <p:cNvPr id="7"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12</a:t>
            </a:fld>
            <a:r>
              <a:rPr lang="en-US" altLang="zh-TW" dirty="0" smtClean="0"/>
              <a:t>/18</a:t>
            </a:r>
            <a:endParaRPr lang="en-US" altLang="zh-TW"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altLang="zh-TW" smtClean="0"/>
              <a:t>1.4  </a:t>
            </a:r>
            <a:r>
              <a:rPr lang="zh-TW" altLang="en-US" smtClean="0"/>
              <a:t>統計學的內容與本書結構    </a:t>
            </a:r>
          </a:p>
        </p:txBody>
      </p:sp>
      <p:pic>
        <p:nvPicPr>
          <p:cNvPr id="13317" name="Picture 4"/>
          <p:cNvPicPr>
            <a:picLocks noChangeAspect="1" noChangeArrowheads="1"/>
          </p:cNvPicPr>
          <p:nvPr/>
        </p:nvPicPr>
        <p:blipFill>
          <a:blip r:embed="rId2" cstate="print"/>
          <a:srcRect/>
          <a:stretch>
            <a:fillRect/>
          </a:stretch>
        </p:blipFill>
        <p:spPr bwMode="auto">
          <a:xfrm>
            <a:off x="1460500" y="1704975"/>
            <a:ext cx="6229350" cy="3714750"/>
          </a:xfrm>
          <a:prstGeom prst="rect">
            <a:avLst/>
          </a:prstGeom>
          <a:ln>
            <a:headEnd/>
            <a:tailEnd/>
          </a:ln>
        </p:spPr>
        <p:style>
          <a:lnRef idx="2">
            <a:schemeClr val="accent2"/>
          </a:lnRef>
          <a:fillRef idx="1">
            <a:schemeClr val="lt1"/>
          </a:fillRef>
          <a:effectRef idx="0">
            <a:schemeClr val="accent2"/>
          </a:effectRef>
          <a:fontRef idx="minor">
            <a:schemeClr val="dk1"/>
          </a:fontRef>
        </p:style>
      </p:pic>
      <p:sp>
        <p:nvSpPr>
          <p:cNvPr id="13318" name="Text Box 5"/>
          <p:cNvSpPr txBox="1">
            <a:spLocks noChangeArrowheads="1"/>
          </p:cNvSpPr>
          <p:nvPr/>
        </p:nvSpPr>
        <p:spPr bwMode="auto">
          <a:xfrm>
            <a:off x="3195638" y="5691188"/>
            <a:ext cx="2723823" cy="369332"/>
          </a:xfrm>
          <a:prstGeom prst="rect">
            <a:avLst/>
          </a:prstGeom>
          <a:noFill/>
          <a:ln w="9525">
            <a:noFill/>
            <a:miter lim="800000"/>
            <a:headEnd/>
            <a:tailEnd/>
          </a:ln>
        </p:spPr>
        <p:txBody>
          <a:bodyPr wrap="none">
            <a:spAutoFit/>
          </a:bodyPr>
          <a:lstStyle/>
          <a:p>
            <a:r>
              <a:rPr lang="zh-TW" altLang="en-US" b="1" dirty="0">
                <a:latin typeface="+mn-lt"/>
                <a:ea typeface="+mn-ea"/>
              </a:rPr>
              <a:t>圖 </a:t>
            </a:r>
            <a:r>
              <a:rPr lang="en-US" altLang="zh-TW" b="1" dirty="0">
                <a:latin typeface="+mn-lt"/>
                <a:ea typeface="+mn-ea"/>
              </a:rPr>
              <a:t>1.3  </a:t>
            </a:r>
            <a:r>
              <a:rPr lang="zh-TW" altLang="en-US" b="1" dirty="0">
                <a:latin typeface="+mn-lt"/>
                <a:ea typeface="+mn-ea"/>
              </a:rPr>
              <a:t>統計學的基本架構</a:t>
            </a:r>
          </a:p>
        </p:txBody>
      </p:sp>
      <p:sp>
        <p:nvSpPr>
          <p:cNvPr id="7"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13</a:t>
            </a:fld>
            <a:r>
              <a:rPr lang="en-US" altLang="zh-TW" dirty="0" smtClean="0"/>
              <a:t>/18</a:t>
            </a:r>
            <a:endParaRPr lang="en-US" altLang="zh-TW"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457200" y="1600201"/>
            <a:ext cx="8229600" cy="3154680"/>
          </a:xfrm>
        </p:spPr>
        <p:txBody>
          <a:bodyPr anchor="ctr"/>
          <a:lstStyle/>
          <a:p>
            <a:pPr algn="ctr">
              <a:buNone/>
            </a:pPr>
            <a:r>
              <a:rPr lang="zh-TW" altLang="en-US" sz="5400" dirty="0" smtClean="0"/>
              <a:t>第一章    結束</a:t>
            </a:r>
            <a:endParaRPr lang="zh-TW" altLang="en-US" sz="5400" dirty="0"/>
          </a:p>
        </p:txBody>
      </p:sp>
      <p:sp>
        <p:nvSpPr>
          <p:cNvPr id="6"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14</a:t>
            </a:fld>
            <a:r>
              <a:rPr lang="en-US" altLang="zh-TW" dirty="0" smtClean="0"/>
              <a:t>/18</a:t>
            </a:r>
            <a:endParaRPr lang="en-US" altLang="zh-TW"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第一章    練習</a:t>
            </a:r>
            <a:r>
              <a:rPr lang="en-US" altLang="zh-TW" dirty="0" smtClean="0"/>
              <a:t>-1</a:t>
            </a:r>
            <a:endParaRPr lang="zh-TW" altLang="en-US" dirty="0"/>
          </a:p>
        </p:txBody>
      </p:sp>
      <p:sp>
        <p:nvSpPr>
          <p:cNvPr id="3" name="內容版面配置區 2"/>
          <p:cNvSpPr>
            <a:spLocks noGrp="1"/>
          </p:cNvSpPr>
          <p:nvPr>
            <p:ph idx="1"/>
          </p:nvPr>
        </p:nvSpPr>
        <p:spPr>
          <a:xfrm>
            <a:off x="448056" y="1417320"/>
            <a:ext cx="8275320" cy="4764024"/>
          </a:xfrm>
        </p:spPr>
        <p:txBody>
          <a:bodyPr/>
          <a:lstStyle/>
          <a:p>
            <a:pPr marL="357188" indent="-357188">
              <a:buFont typeface="+mj-lt"/>
              <a:buAutoNum type="arabicPeriod"/>
            </a:pPr>
            <a:r>
              <a:rPr lang="zh-TW" altLang="en-US" dirty="0" smtClean="0"/>
              <a:t>試舉二個母體與樣本的實例。並說明如何將樣本的結果來推論母體的特性。</a:t>
            </a:r>
            <a:endParaRPr lang="en-US" altLang="zh-TW" dirty="0" smtClean="0"/>
          </a:p>
          <a:p>
            <a:pPr marL="357188" indent="-357188">
              <a:buFont typeface="+mj-lt"/>
              <a:buAutoNum type="arabicPeriod"/>
            </a:pPr>
            <a:r>
              <a:rPr lang="zh-TW" altLang="en-US" dirty="0" smtClean="0"/>
              <a:t>下列何者為母體？何者為樣本？</a:t>
            </a:r>
            <a:endParaRPr lang="zh-TW" altLang="en-US" dirty="0" smtClean="0">
              <a:sym typeface="Wingdings" pitchFamily="2" charset="2"/>
            </a:endParaRPr>
          </a:p>
          <a:p>
            <a:pPr marL="914400" lvl="1" indent="-457200">
              <a:buFont typeface="Wingdings" pitchFamily="2" charset="2"/>
              <a:buAutoNum type="circleNumWdWhitePlain"/>
            </a:pPr>
            <a:r>
              <a:rPr lang="zh-TW" altLang="en-US" sz="2400" dirty="0" smtClean="0"/>
              <a:t>明德高中全體教職員工的薪資。</a:t>
            </a:r>
            <a:endParaRPr lang="zh-TW" altLang="en-US" sz="2400" dirty="0" smtClean="0">
              <a:sym typeface="Wingdings" pitchFamily="2" charset="2"/>
            </a:endParaRPr>
          </a:p>
          <a:p>
            <a:pPr marL="914400" lvl="1" indent="-457200">
              <a:buFont typeface="Wingdings" pitchFamily="2" charset="2"/>
              <a:buAutoNum type="circleNumWdWhitePlain"/>
            </a:pPr>
            <a:r>
              <a:rPr lang="zh-TW" altLang="en-US" sz="2400" dirty="0" smtClean="0"/>
              <a:t>一甲農地的稻米收穫量。</a:t>
            </a:r>
            <a:endParaRPr lang="zh-TW" altLang="en-US" sz="2400" dirty="0" smtClean="0">
              <a:sym typeface="Wingdings" pitchFamily="2" charset="2"/>
            </a:endParaRPr>
          </a:p>
          <a:p>
            <a:pPr marL="914400" lvl="1" indent="-457200">
              <a:buFont typeface="Wingdings" pitchFamily="2" charset="2"/>
              <a:buAutoNum type="circleNumWdWhitePlain"/>
            </a:pPr>
            <a:r>
              <a:rPr lang="en-US" altLang="zh-TW" sz="2400" dirty="0" smtClean="0"/>
              <a:t>50</a:t>
            </a:r>
            <a:r>
              <a:rPr lang="zh-TW" altLang="en-US" sz="2400" dirty="0" smtClean="0"/>
              <a:t>個台北市家庭所擁有的汽車數。</a:t>
            </a:r>
            <a:endParaRPr lang="zh-TW" altLang="en-US" sz="2400" dirty="0" smtClean="0">
              <a:sym typeface="Wingdings" pitchFamily="2" charset="2"/>
            </a:endParaRPr>
          </a:p>
          <a:p>
            <a:pPr marL="914400" lvl="1" indent="-457200">
              <a:buFont typeface="Wingdings" pitchFamily="2" charset="2"/>
              <a:buAutoNum type="circleNumWdWhitePlain"/>
            </a:pPr>
            <a:r>
              <a:rPr lang="en-US" altLang="zh-TW" sz="2400" dirty="0" smtClean="0"/>
              <a:t>100</a:t>
            </a:r>
            <a:r>
              <a:rPr lang="zh-TW" altLang="en-US" sz="2400" dirty="0" smtClean="0"/>
              <a:t>個員工的缺席率。</a:t>
            </a:r>
            <a:endParaRPr lang="zh-TW" altLang="en-US" sz="2400" dirty="0" smtClean="0">
              <a:sym typeface="Wingdings" pitchFamily="2" charset="2"/>
            </a:endParaRPr>
          </a:p>
          <a:p>
            <a:pPr marL="914400" lvl="1" indent="-457200">
              <a:buFont typeface="Wingdings" pitchFamily="2" charset="2"/>
              <a:buAutoNum type="circleNumWdWhitePlain"/>
            </a:pPr>
            <a:r>
              <a:rPr lang="zh-TW" altLang="en-US" sz="2400" dirty="0" smtClean="0"/>
              <a:t>所有私營銀行中的</a:t>
            </a:r>
            <a:r>
              <a:rPr lang="en-US" altLang="zh-TW" sz="2400" dirty="0" smtClean="0"/>
              <a:t>5</a:t>
            </a:r>
            <a:r>
              <a:rPr lang="zh-TW" altLang="en-US" sz="2400" dirty="0" smtClean="0"/>
              <a:t>個銀行的資產。</a:t>
            </a:r>
            <a:endParaRPr lang="zh-TW" altLang="en-US" sz="2400" dirty="0" smtClean="0">
              <a:sym typeface="Wingdings" pitchFamily="2" charset="2"/>
            </a:endParaRPr>
          </a:p>
          <a:p>
            <a:pPr marL="914400" lvl="1" indent="-457200">
              <a:buFont typeface="Wingdings" pitchFamily="2" charset="2"/>
              <a:buAutoNum type="circleNumWdWhitePlain"/>
            </a:pPr>
            <a:r>
              <a:rPr lang="zh-TW" altLang="en-US" sz="2400" dirty="0" smtClean="0"/>
              <a:t>上星期光華商場所有電腦商所售出的電腦數量。</a:t>
            </a:r>
          </a:p>
          <a:p>
            <a:endParaRPr lang="zh-TW" altLang="en-US" dirty="0" smtClean="0"/>
          </a:p>
          <a:p>
            <a:endParaRPr lang="zh-TW" altLang="en-US" dirty="0"/>
          </a:p>
        </p:txBody>
      </p:sp>
      <p:sp>
        <p:nvSpPr>
          <p:cNvPr id="6"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15</a:t>
            </a:fld>
            <a:r>
              <a:rPr lang="en-US" altLang="zh-TW" dirty="0" smtClean="0"/>
              <a:t>/18</a:t>
            </a:r>
            <a:endParaRPr lang="en-US" altLang="zh-TW"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第一章    練習</a:t>
            </a:r>
            <a:r>
              <a:rPr lang="en-US" altLang="zh-TW" dirty="0" smtClean="0"/>
              <a:t>-2</a:t>
            </a:r>
            <a:endParaRPr lang="zh-TW" altLang="en-US" dirty="0"/>
          </a:p>
        </p:txBody>
      </p:sp>
      <p:sp>
        <p:nvSpPr>
          <p:cNvPr id="3" name="內容版面配置區 2"/>
          <p:cNvSpPr>
            <a:spLocks noGrp="1"/>
          </p:cNvSpPr>
          <p:nvPr>
            <p:ph idx="1"/>
          </p:nvPr>
        </p:nvSpPr>
        <p:spPr/>
        <p:txBody>
          <a:bodyPr/>
          <a:lstStyle/>
          <a:p>
            <a:pPr marL="357188" indent="-357188">
              <a:buFont typeface="+mj-lt"/>
              <a:buAutoNum type="arabicPeriod" startAt="3"/>
            </a:pPr>
            <a:r>
              <a:rPr lang="zh-TW" altLang="en-US" dirty="0" smtClean="0"/>
              <a:t>假如你想研究大學生一星期看電視的時間，試問你要怎樣去進行？</a:t>
            </a:r>
          </a:p>
          <a:p>
            <a:pPr marL="357188" indent="-357188">
              <a:buFont typeface="+mj-lt"/>
              <a:buAutoNum type="arabicPeriod" startAt="3"/>
            </a:pPr>
            <a:r>
              <a:rPr lang="zh-TW" altLang="en-US" dirty="0" smtClean="0"/>
              <a:t>下列何者為母體參數值？何者為樣本統計量的觀察值？</a:t>
            </a:r>
            <a:endParaRPr lang="zh-TW" altLang="en-US" dirty="0" smtClean="0">
              <a:sym typeface="Wingdings" pitchFamily="2" charset="2"/>
            </a:endParaRPr>
          </a:p>
          <a:p>
            <a:pPr marL="971550" lvl="1" indent="-514350">
              <a:lnSpc>
                <a:spcPct val="90000"/>
              </a:lnSpc>
              <a:buFont typeface="Wingdings" pitchFamily="2" charset="2"/>
              <a:buAutoNum type="circleNumWdWhitePlain"/>
            </a:pPr>
            <a:r>
              <a:rPr lang="zh-TW" altLang="en-US" dirty="0" smtClean="0"/>
              <a:t>有</a:t>
            </a:r>
            <a:r>
              <a:rPr lang="en-US" altLang="zh-TW" dirty="0" smtClean="0"/>
              <a:t>10</a:t>
            </a:r>
            <a:r>
              <a:rPr lang="zh-TW" altLang="en-US" dirty="0" smtClean="0"/>
              <a:t>萬名網友參加的網路民調結果。</a:t>
            </a:r>
            <a:endParaRPr lang="zh-TW" altLang="en-US" dirty="0" smtClean="0">
              <a:sym typeface="Wingdings" pitchFamily="2" charset="2"/>
            </a:endParaRPr>
          </a:p>
          <a:p>
            <a:pPr marL="971550" lvl="1" indent="-514350">
              <a:lnSpc>
                <a:spcPct val="90000"/>
              </a:lnSpc>
              <a:buFont typeface="Wingdings" pitchFamily="2" charset="2"/>
              <a:buAutoNum type="circleNumWdWhitePlain"/>
            </a:pPr>
            <a:r>
              <a:rPr lang="zh-TW" altLang="en-US" dirty="0" smtClean="0"/>
              <a:t>內政部每年公佈的台灣地區結婚、離婚對數。</a:t>
            </a:r>
            <a:endParaRPr lang="zh-TW" altLang="en-US" dirty="0" smtClean="0">
              <a:sym typeface="Wingdings" pitchFamily="2" charset="2"/>
            </a:endParaRPr>
          </a:p>
          <a:p>
            <a:pPr marL="971550" lvl="1" indent="-514350">
              <a:lnSpc>
                <a:spcPct val="90000"/>
              </a:lnSpc>
              <a:buFont typeface="Wingdings" pitchFamily="2" charset="2"/>
              <a:buAutoNum type="circleNumWdWhitePlain"/>
            </a:pPr>
            <a:r>
              <a:rPr lang="zh-TW" altLang="en-US" dirty="0" smtClean="0"/>
              <a:t>行政院主計處調查結果顯示，</a:t>
            </a:r>
            <a:r>
              <a:rPr lang="en-US" altLang="zh-TW" dirty="0" smtClean="0"/>
              <a:t>88</a:t>
            </a:r>
            <a:r>
              <a:rPr lang="zh-TW" altLang="en-US" dirty="0" smtClean="0"/>
              <a:t>年台灣地區自有住宅比率為</a:t>
            </a:r>
            <a:r>
              <a:rPr lang="en-US" altLang="zh-TW" dirty="0" smtClean="0"/>
              <a:t>84.91%</a:t>
            </a:r>
            <a:r>
              <a:rPr lang="zh-TW" altLang="en-US" dirty="0" smtClean="0"/>
              <a:t>。</a:t>
            </a:r>
            <a:endParaRPr lang="zh-TW" altLang="en-US" dirty="0" smtClean="0">
              <a:sym typeface="Wingdings" pitchFamily="2" charset="2"/>
            </a:endParaRPr>
          </a:p>
          <a:p>
            <a:pPr marL="971550" lvl="1" indent="-514350">
              <a:lnSpc>
                <a:spcPct val="90000"/>
              </a:lnSpc>
              <a:buFont typeface="Wingdings" pitchFamily="2" charset="2"/>
              <a:buAutoNum type="circleNumWdWhitePlain"/>
            </a:pPr>
            <a:r>
              <a:rPr lang="zh-TW" altLang="en-US" dirty="0" smtClean="0"/>
              <a:t>衛生局抽查冰店散裝冰品的不合格率。</a:t>
            </a:r>
          </a:p>
          <a:p>
            <a:endParaRPr lang="zh-TW" altLang="en-US" dirty="0"/>
          </a:p>
        </p:txBody>
      </p:sp>
      <p:sp>
        <p:nvSpPr>
          <p:cNvPr id="6" name="投影片編號版面配置區 5"/>
          <p:cNvSpPr txBox="1">
            <a:spLocks/>
          </p:cNvSpPr>
          <p:nvPr/>
        </p:nvSpPr>
        <p:spPr bwMode="auto">
          <a:xfrm>
            <a:off x="6705600" y="6537048"/>
            <a:ext cx="2133600" cy="3111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zh-TW"/>
            </a:defPPr>
            <a:lvl1pPr algn="r" rtl="0" fontAlgn="base">
              <a:spcBef>
                <a:spcPct val="0"/>
              </a:spcBef>
              <a:spcAft>
                <a:spcPct val="0"/>
              </a:spcAft>
              <a:defRPr kumimoji="1" sz="1400" kern="1200">
                <a:solidFill>
                  <a:schemeClr val="bg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a:lstStyle>
          <a:p>
            <a:fld id="{D195DFBD-3970-413E-9B89-BDD77CB8B2BD}" type="slidenum">
              <a:rPr lang="en-US" altLang="zh-TW" smtClean="0"/>
              <a:pPr/>
              <a:t>16</a:t>
            </a:fld>
            <a:r>
              <a:rPr lang="en-US" altLang="zh-TW" dirty="0" smtClean="0"/>
              <a:t>/18</a:t>
            </a:r>
            <a:endParaRPr lang="en-US" altLang="zh-TW"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第一章    練習</a:t>
            </a:r>
            <a:r>
              <a:rPr lang="en-US" altLang="zh-TW" dirty="0" smtClean="0"/>
              <a:t>-3</a:t>
            </a:r>
            <a:endParaRPr lang="zh-TW" altLang="en-US" dirty="0"/>
          </a:p>
        </p:txBody>
      </p:sp>
      <p:sp>
        <p:nvSpPr>
          <p:cNvPr id="3" name="內容版面配置區 2"/>
          <p:cNvSpPr>
            <a:spLocks noGrp="1"/>
          </p:cNvSpPr>
          <p:nvPr>
            <p:ph idx="1"/>
          </p:nvPr>
        </p:nvSpPr>
        <p:spPr>
          <a:xfrm>
            <a:off x="457200" y="1325880"/>
            <a:ext cx="8229600" cy="4525963"/>
          </a:xfrm>
        </p:spPr>
        <p:txBody>
          <a:bodyPr/>
          <a:lstStyle/>
          <a:p>
            <a:pPr marL="357188" indent="-357188">
              <a:lnSpc>
                <a:spcPct val="80000"/>
              </a:lnSpc>
              <a:buNone/>
            </a:pPr>
            <a:r>
              <a:rPr lang="en-US" altLang="zh-TW" sz="2800" dirty="0" smtClean="0"/>
              <a:t>5. </a:t>
            </a:r>
            <a:r>
              <a:rPr lang="zh-TW" altLang="en-US" sz="2800" dirty="0" smtClean="0"/>
              <a:t>試判別下列何者為母體參數，何者為樣本統計量？</a:t>
            </a:r>
          </a:p>
          <a:p>
            <a:pPr marL="914400" lvl="1" indent="-457200">
              <a:lnSpc>
                <a:spcPct val="100000"/>
              </a:lnSpc>
              <a:spcBef>
                <a:spcPts val="0"/>
              </a:spcBef>
              <a:buFont typeface="Wingdings" pitchFamily="2" charset="2"/>
              <a:buAutoNum type="circleNumWdWhitePlain"/>
            </a:pPr>
            <a:r>
              <a:rPr lang="zh-TW" altLang="en-US" sz="2200" dirty="0" smtClean="0"/>
              <a:t>台灣地區全體高中生近視比率的抽樣調查結果為</a:t>
            </a:r>
            <a:r>
              <a:rPr lang="en-US" altLang="zh-TW" sz="2200" dirty="0" smtClean="0"/>
              <a:t>82%</a:t>
            </a:r>
            <a:r>
              <a:rPr lang="zh-TW" altLang="en-US" sz="2200" dirty="0" smtClean="0"/>
              <a:t>。</a:t>
            </a:r>
          </a:p>
          <a:p>
            <a:pPr marL="914400" lvl="1" indent="-457200">
              <a:lnSpc>
                <a:spcPct val="100000"/>
              </a:lnSpc>
              <a:spcBef>
                <a:spcPts val="0"/>
              </a:spcBef>
              <a:buFont typeface="Wingdings" pitchFamily="2" charset="2"/>
              <a:buAutoNum type="circleNumWdWhitePlain"/>
            </a:pPr>
            <a:r>
              <a:rPr lang="zh-TW" altLang="en-US" sz="2200" dirty="0" smtClean="0"/>
              <a:t>台灣大學對今年一年級全體新生所做的調查顯示一年級學生的近視比率為</a:t>
            </a:r>
            <a:r>
              <a:rPr lang="en-US" altLang="zh-TW" sz="2200" dirty="0" smtClean="0"/>
              <a:t>95%</a:t>
            </a:r>
            <a:r>
              <a:rPr lang="zh-TW" altLang="en-US" sz="2200" dirty="0" smtClean="0"/>
              <a:t>。</a:t>
            </a:r>
          </a:p>
          <a:p>
            <a:pPr marL="914400" lvl="1" indent="-457200">
              <a:lnSpc>
                <a:spcPct val="100000"/>
              </a:lnSpc>
              <a:spcBef>
                <a:spcPts val="0"/>
              </a:spcBef>
              <a:buFont typeface="Wingdings" pitchFamily="2" charset="2"/>
              <a:buAutoNum type="circleNumWdWhitePlain"/>
            </a:pPr>
            <a:r>
              <a:rPr lang="zh-TW" altLang="en-US" sz="2200" dirty="0" smtClean="0"/>
              <a:t>某市立醫院去年出生的新生兒平均體重為</a:t>
            </a:r>
            <a:r>
              <a:rPr lang="en-US" altLang="zh-TW" sz="2200" dirty="0" smtClean="0"/>
              <a:t>3,650</a:t>
            </a:r>
            <a:r>
              <a:rPr lang="zh-TW" altLang="en-US" sz="2200" dirty="0" smtClean="0"/>
              <a:t>公克。</a:t>
            </a:r>
          </a:p>
          <a:p>
            <a:pPr marL="914400" lvl="1" indent="-457200">
              <a:lnSpc>
                <a:spcPct val="100000"/>
              </a:lnSpc>
              <a:spcBef>
                <a:spcPts val="0"/>
              </a:spcBef>
              <a:buFont typeface="Wingdings" pitchFamily="2" charset="2"/>
              <a:buAutoNum type="circleNumWdWhitePlain"/>
            </a:pPr>
            <a:r>
              <a:rPr lang="zh-TW" altLang="en-US" sz="2200" dirty="0" smtClean="0"/>
              <a:t>消基會報導某知名廠牌製造的</a:t>
            </a:r>
            <a:r>
              <a:rPr lang="en-US" altLang="zh-TW" sz="2200" dirty="0" smtClean="0"/>
              <a:t>3A</a:t>
            </a:r>
            <a:r>
              <a:rPr lang="zh-TW" altLang="en-US" sz="2200" dirty="0" smtClean="0"/>
              <a:t>電池其使用壽命為</a:t>
            </a:r>
            <a:r>
              <a:rPr lang="en-US" altLang="zh-TW" sz="2200" dirty="0" smtClean="0"/>
              <a:t>98</a:t>
            </a:r>
            <a:r>
              <a:rPr lang="zh-TW" altLang="en-US" sz="2200" dirty="0" smtClean="0"/>
              <a:t>小時。</a:t>
            </a:r>
          </a:p>
          <a:p>
            <a:pPr marL="914400" lvl="1" indent="-457200">
              <a:lnSpc>
                <a:spcPct val="100000"/>
              </a:lnSpc>
              <a:spcBef>
                <a:spcPts val="0"/>
              </a:spcBef>
              <a:buFont typeface="Wingdings" pitchFamily="2" charset="2"/>
              <a:buAutoNum type="circleNumWdWhitePlain"/>
            </a:pPr>
            <a:r>
              <a:rPr lang="zh-TW" altLang="en-US" sz="2200" dirty="0" smtClean="0"/>
              <a:t>克拉克醫學研究中心發表的研究報告指出成年男子的大腦平均重量較成年女子的大腦平均重量多</a:t>
            </a:r>
            <a:r>
              <a:rPr lang="en-US" altLang="zh-TW" sz="2200" dirty="0" smtClean="0"/>
              <a:t>1.05</a:t>
            </a:r>
            <a:r>
              <a:rPr lang="zh-TW" altLang="en-US" sz="2200" dirty="0" smtClean="0"/>
              <a:t>盎斯。</a:t>
            </a:r>
          </a:p>
          <a:p>
            <a:pPr marL="914400" lvl="1" indent="-457200">
              <a:lnSpc>
                <a:spcPct val="100000"/>
              </a:lnSpc>
              <a:spcBef>
                <a:spcPts val="0"/>
              </a:spcBef>
              <a:buFont typeface="Wingdings" pitchFamily="2" charset="2"/>
              <a:buAutoNum type="circleNumWdWhitePlain"/>
            </a:pPr>
            <a:r>
              <a:rPr lang="zh-TW" altLang="en-US" sz="2200" dirty="0" smtClean="0"/>
              <a:t>台北市今年七月份因交通意外而死亡的人數為</a:t>
            </a:r>
            <a:r>
              <a:rPr lang="en-US" altLang="zh-TW" sz="2200" dirty="0" smtClean="0"/>
              <a:t>35</a:t>
            </a:r>
            <a:r>
              <a:rPr lang="zh-TW" altLang="en-US" sz="2200" dirty="0" smtClean="0"/>
              <a:t>人。</a:t>
            </a:r>
          </a:p>
          <a:p>
            <a:endParaRPr lang="zh-TW" altLang="en-US" dirty="0"/>
          </a:p>
        </p:txBody>
      </p:sp>
      <p:sp>
        <p:nvSpPr>
          <p:cNvPr id="6"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17</a:t>
            </a:fld>
            <a:r>
              <a:rPr lang="en-US" altLang="zh-TW" dirty="0" smtClean="0"/>
              <a:t>/18</a:t>
            </a:r>
            <a:endParaRPr lang="en-US" altLang="zh-TW"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第一章    練習</a:t>
            </a:r>
            <a:r>
              <a:rPr lang="en-US" altLang="zh-TW" smtClean="0"/>
              <a:t>-4</a:t>
            </a:r>
            <a:endParaRPr lang="zh-TW" altLang="en-US" dirty="0"/>
          </a:p>
        </p:txBody>
      </p:sp>
      <p:sp>
        <p:nvSpPr>
          <p:cNvPr id="3" name="內容版面配置區 2"/>
          <p:cNvSpPr>
            <a:spLocks noGrp="1"/>
          </p:cNvSpPr>
          <p:nvPr>
            <p:ph idx="1"/>
          </p:nvPr>
        </p:nvSpPr>
        <p:spPr/>
        <p:txBody>
          <a:bodyPr/>
          <a:lstStyle/>
          <a:p>
            <a:pPr marL="514350" indent="-514350">
              <a:lnSpc>
                <a:spcPct val="80000"/>
              </a:lnSpc>
              <a:buNone/>
            </a:pPr>
            <a:r>
              <a:rPr lang="en-US" altLang="zh-TW" sz="2800" dirty="0" smtClean="0"/>
              <a:t>6. </a:t>
            </a:r>
            <a:r>
              <a:rPr lang="zh-TW" altLang="en-US" sz="2800" dirty="0" smtClean="0"/>
              <a:t>下列何者屬於敘述統計，何者屬於推論統計？</a:t>
            </a:r>
          </a:p>
          <a:p>
            <a:pPr marL="895350" lvl="1" indent="-355600">
              <a:lnSpc>
                <a:spcPct val="100000"/>
              </a:lnSpc>
              <a:spcBef>
                <a:spcPts val="0"/>
              </a:spcBef>
              <a:buFont typeface="Wingdings" pitchFamily="2" charset="2"/>
              <a:buAutoNum type="circleNumWdWhitePlain"/>
            </a:pPr>
            <a:r>
              <a:rPr lang="zh-TW" altLang="en-US" sz="2400" dirty="0" smtClean="0"/>
              <a:t>今年八月份的新屋銷售率較去年同期上升了</a:t>
            </a:r>
            <a:r>
              <a:rPr lang="en-US" altLang="zh-TW" sz="2400" dirty="0" smtClean="0"/>
              <a:t>1.1%</a:t>
            </a:r>
            <a:r>
              <a:rPr lang="zh-TW" altLang="en-US" sz="2400" dirty="0" smtClean="0"/>
              <a:t>。</a:t>
            </a:r>
          </a:p>
          <a:p>
            <a:pPr marL="895350" lvl="1" indent="-355600">
              <a:lnSpc>
                <a:spcPct val="100000"/>
              </a:lnSpc>
              <a:spcBef>
                <a:spcPts val="0"/>
              </a:spcBef>
              <a:buFont typeface="Wingdings" pitchFamily="2" charset="2"/>
              <a:buAutoNum type="circleNumWdWhitePlain"/>
            </a:pPr>
            <a:r>
              <a:rPr lang="zh-TW" altLang="en-US" sz="2400" dirty="0" smtClean="0"/>
              <a:t>由於颱風過境造成重大損害，我們預期未來一個月內菜價將居高不下。</a:t>
            </a:r>
          </a:p>
          <a:p>
            <a:pPr marL="895350" lvl="1" indent="-355600">
              <a:lnSpc>
                <a:spcPct val="100000"/>
              </a:lnSpc>
              <a:spcBef>
                <a:spcPts val="0"/>
              </a:spcBef>
              <a:buFont typeface="Wingdings" pitchFamily="2" charset="2"/>
              <a:buAutoNum type="circleNumWdWhitePlain"/>
            </a:pPr>
            <a:r>
              <a:rPr lang="zh-TW" altLang="en-US" sz="2400" dirty="0" smtClean="0"/>
              <a:t>台灣省今年上半年的犯罪率較去年同期減少</a:t>
            </a:r>
            <a:r>
              <a:rPr lang="en-US" altLang="zh-TW" sz="2400" dirty="0" smtClean="0"/>
              <a:t>6%</a:t>
            </a:r>
            <a:r>
              <a:rPr lang="zh-TW" altLang="en-US" sz="2400" dirty="0" smtClean="0"/>
              <a:t>。</a:t>
            </a:r>
          </a:p>
          <a:p>
            <a:pPr marL="895350" lvl="1" indent="-355600">
              <a:lnSpc>
                <a:spcPct val="100000"/>
              </a:lnSpc>
              <a:spcBef>
                <a:spcPts val="0"/>
              </a:spcBef>
              <a:buFont typeface="Wingdings" pitchFamily="2" charset="2"/>
              <a:buAutoNum type="circleNumWdWhitePlain"/>
            </a:pPr>
            <a:r>
              <a:rPr lang="zh-TW" altLang="en-US" sz="2400" dirty="0" smtClean="0"/>
              <a:t>電信費率調整之後，預估每戶每年可少繳</a:t>
            </a:r>
            <a:r>
              <a:rPr lang="en-US" altLang="zh-TW" sz="2400" dirty="0" smtClean="0"/>
              <a:t>600</a:t>
            </a:r>
            <a:r>
              <a:rPr lang="zh-TW" altLang="en-US" sz="2400" dirty="0" smtClean="0"/>
              <a:t>元的電話費。</a:t>
            </a:r>
          </a:p>
          <a:p>
            <a:pPr marL="895350" lvl="1" indent="-355600">
              <a:lnSpc>
                <a:spcPct val="100000"/>
              </a:lnSpc>
              <a:spcBef>
                <a:spcPts val="0"/>
              </a:spcBef>
              <a:buFont typeface="Wingdings" pitchFamily="2" charset="2"/>
              <a:buAutoNum type="circleNumWdWhitePlain"/>
            </a:pPr>
            <a:r>
              <a:rPr lang="zh-TW" altLang="en-US" sz="2400" dirty="0" smtClean="0"/>
              <a:t>波斯灣戰事將導致原油價格上漲</a:t>
            </a:r>
            <a:r>
              <a:rPr lang="en-US" altLang="zh-TW" sz="2400" dirty="0" smtClean="0"/>
              <a:t>30%</a:t>
            </a:r>
            <a:r>
              <a:rPr lang="zh-TW" altLang="en-US" sz="2400" dirty="0" smtClean="0"/>
              <a:t>。</a:t>
            </a:r>
          </a:p>
          <a:p>
            <a:pPr marL="895350" lvl="1" indent="-355600">
              <a:lnSpc>
                <a:spcPct val="100000"/>
              </a:lnSpc>
              <a:spcBef>
                <a:spcPts val="0"/>
              </a:spcBef>
              <a:buFont typeface="Wingdings" pitchFamily="2" charset="2"/>
              <a:buAutoNum type="circleNumWdWhitePlain"/>
            </a:pPr>
            <a:r>
              <a:rPr lang="en-US" altLang="zh-TW" sz="2400" dirty="0" smtClean="0"/>
              <a:t>6.</a:t>
            </a:r>
            <a:r>
              <a:rPr lang="zh-TW" altLang="en-US" sz="2400" dirty="0" smtClean="0"/>
              <a:t>台北市去年人口增加率為</a:t>
            </a:r>
            <a:r>
              <a:rPr lang="en-US" altLang="zh-TW" sz="2400" dirty="0" smtClean="0"/>
              <a:t>0.2%</a:t>
            </a:r>
            <a:r>
              <a:rPr lang="zh-TW" altLang="en-US" sz="2400" dirty="0" smtClean="0"/>
              <a:t>。</a:t>
            </a:r>
          </a:p>
          <a:p>
            <a:endParaRPr lang="zh-TW" altLang="en-US" dirty="0"/>
          </a:p>
        </p:txBody>
      </p:sp>
      <p:sp>
        <p:nvSpPr>
          <p:cNvPr id="6"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18</a:t>
            </a:fld>
            <a:r>
              <a:rPr lang="en-US" altLang="zh-TW" dirty="0" smtClean="0"/>
              <a:t>/18</a:t>
            </a:r>
            <a:endParaRPr lang="en-US" altLang="zh-TW"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6"/>
          <p:cNvSpPr>
            <a:spLocks noGrp="1" noChangeArrowheads="1"/>
          </p:cNvSpPr>
          <p:nvPr>
            <p:ph type="title"/>
          </p:nvPr>
        </p:nvSpPr>
        <p:spPr/>
        <p:txBody>
          <a:bodyPr/>
          <a:lstStyle/>
          <a:p>
            <a:pPr eaLnBrk="1" hangingPunct="1"/>
            <a:r>
              <a:rPr lang="en-US" altLang="zh-TW" dirty="0" smtClean="0"/>
              <a:t>1.1  </a:t>
            </a:r>
            <a:r>
              <a:rPr lang="zh-TW" altLang="en-US" dirty="0" smtClean="0"/>
              <a:t>何謂統計學</a:t>
            </a:r>
          </a:p>
        </p:txBody>
      </p:sp>
      <p:sp>
        <p:nvSpPr>
          <p:cNvPr id="8199" name="Rectangle 7"/>
          <p:cNvSpPr>
            <a:spLocks noGrp="1" noChangeArrowheads="1"/>
          </p:cNvSpPr>
          <p:nvPr>
            <p:ph idx="1"/>
          </p:nvPr>
        </p:nvSpPr>
        <p:spPr>
          <a:xfrm>
            <a:off x="457200" y="1905000"/>
            <a:ext cx="8229600" cy="2697163"/>
          </a:xfrm>
          <a:ln/>
        </p:spPr>
        <p:style>
          <a:lnRef idx="2">
            <a:schemeClr val="accent3"/>
          </a:lnRef>
          <a:fillRef idx="1">
            <a:schemeClr val="lt1"/>
          </a:fillRef>
          <a:effectRef idx="0">
            <a:schemeClr val="accent3"/>
          </a:effectRef>
          <a:fontRef idx="minor">
            <a:schemeClr val="dk1"/>
          </a:fontRef>
        </p:style>
        <p:txBody>
          <a:bodyPr/>
          <a:lstStyle/>
          <a:p>
            <a:pPr marL="0" indent="0" eaLnBrk="1" hangingPunct="1">
              <a:buFontTx/>
              <a:buNone/>
              <a:defRPr/>
            </a:pPr>
            <a:r>
              <a:rPr lang="zh-TW" altLang="en-US" dirty="0" smtClean="0">
                <a:solidFill>
                  <a:schemeClr val="accent2"/>
                </a:solidFill>
                <a:effectLst>
                  <a:outerShdw blurRad="38100" dist="38100" dir="2700000" algn="tl">
                    <a:srgbClr val="C0C0C0"/>
                  </a:outerShdw>
                </a:effectLst>
              </a:rPr>
              <a:t>統計學</a:t>
            </a:r>
            <a:r>
              <a:rPr lang="zh-TW" altLang="en-US" dirty="0" smtClean="0"/>
              <a:t>是在對不確定的情況下，提供人們能做出客觀決策的科學方法，其過程包括資料的蒐集、整理、陳示、分析與解釋。透過此一過程，進而根據分析的結果加以推論，從而可以獲得合理的研判與有效的結論。 </a:t>
            </a:r>
          </a:p>
        </p:txBody>
      </p:sp>
      <p:sp>
        <p:nvSpPr>
          <p:cNvPr id="5122" name="日期版面配置區 4"/>
          <p:cNvSpPr>
            <a:spLocks noGrp="1"/>
          </p:cNvSpPr>
          <p:nvPr>
            <p:ph type="dt" sz="half" idx="11"/>
          </p:nvPr>
        </p:nvSpPr>
        <p:spPr>
          <a:noFill/>
        </p:spPr>
        <p:txBody>
          <a:bodyPr/>
          <a:lstStyle/>
          <a:p>
            <a:r>
              <a:rPr lang="zh-TW" altLang="en-US"/>
              <a:t>統計學導論   </a:t>
            </a:r>
            <a:r>
              <a:rPr lang="en-US" altLang="zh-TW"/>
              <a:t>Chapter 1   </a:t>
            </a:r>
            <a:r>
              <a:rPr lang="zh-TW" altLang="en-US"/>
              <a:t>緒論</a:t>
            </a:r>
          </a:p>
        </p:txBody>
      </p:sp>
      <p:sp>
        <p:nvSpPr>
          <p:cNvPr id="5123" name="投影片編號版面配置區 5"/>
          <p:cNvSpPr>
            <a:spLocks noGrp="1"/>
          </p:cNvSpPr>
          <p:nvPr>
            <p:ph type="sldNum" sz="quarter" idx="12"/>
          </p:nvPr>
        </p:nvSpPr>
        <p:spPr>
          <a:noFill/>
        </p:spPr>
        <p:txBody>
          <a:bodyPr/>
          <a:lstStyle/>
          <a:p>
            <a:fld id="{B0D29547-85D7-4AE1-84E1-95A777E364D1}" type="slidenum">
              <a:rPr lang="en-US" altLang="zh-TW" smtClean="0"/>
              <a:pPr/>
              <a:t>2</a:t>
            </a:fld>
            <a:r>
              <a:rPr lang="en-US" altLang="zh-TW" dirty="0" smtClean="0"/>
              <a:t>/18</a:t>
            </a:r>
            <a:endParaRPr lang="en-US" altLang="zh-TW"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統計理論的分類</a:t>
            </a:r>
            <a:endParaRPr lang="zh-TW" altLang="en-US" dirty="0"/>
          </a:p>
        </p:txBody>
      </p:sp>
      <p:sp>
        <p:nvSpPr>
          <p:cNvPr id="4" name="投影片編號版面配置區 3"/>
          <p:cNvSpPr>
            <a:spLocks noGrp="1"/>
          </p:cNvSpPr>
          <p:nvPr>
            <p:ph type="sldNum" sz="quarter" idx="12"/>
          </p:nvPr>
        </p:nvSpPr>
        <p:spPr/>
        <p:txBody>
          <a:bodyPr/>
          <a:lstStyle/>
          <a:p>
            <a:pPr>
              <a:defRPr/>
            </a:pPr>
            <a:fld id="{C1315D00-4AA1-4A3E-AD0C-D2B63A200631}" type="slidenum">
              <a:rPr lang="en-US" altLang="zh-TW" smtClean="0"/>
              <a:pPr>
                <a:defRPr/>
              </a:pPr>
              <a:t>3</a:t>
            </a:fld>
            <a:r>
              <a:rPr lang="en-US" altLang="zh-TW" dirty="0" smtClean="0"/>
              <a:t>/18</a:t>
            </a:r>
            <a:endParaRPr lang="en-US" altLang="zh-TW" dirty="0"/>
          </a:p>
        </p:txBody>
      </p:sp>
      <p:sp>
        <p:nvSpPr>
          <p:cNvPr id="6" name="內容版面配置區 2"/>
          <p:cNvSpPr txBox="1">
            <a:spLocks/>
          </p:cNvSpPr>
          <p:nvPr/>
        </p:nvSpPr>
        <p:spPr>
          <a:xfrm>
            <a:off x="466344" y="1435608"/>
            <a:ext cx="8229600" cy="4525963"/>
          </a:xfrm>
          <a:prstGeom prst="rect">
            <a:avLst/>
          </a:prstGeom>
        </p:spPr>
        <p:txBody>
          <a:bodyPr/>
          <a:lstStyle/>
          <a:p>
            <a:pPr marL="342900" marR="0" lvl="0" indent="-342900" algn="just" defTabSz="914400" rtl="0" eaLnBrk="0" fontAlgn="base" latinLnBrk="0" hangingPunct="0">
              <a:lnSpc>
                <a:spcPct val="100000"/>
              </a:lnSpc>
              <a:spcBef>
                <a:spcPts val="0"/>
              </a:spcBef>
              <a:spcAft>
                <a:spcPct val="0"/>
              </a:spcAft>
              <a:buClrTx/>
              <a:buSzTx/>
              <a:buFontTx/>
              <a:buBlip>
                <a:blip r:embed="rId2"/>
              </a:buBlip>
              <a:tabLst/>
              <a:defRPr/>
            </a:pPr>
            <a:r>
              <a:rPr kumimoji="1" lang="zh-TW" altLang="en-US" sz="2600" b="1" i="0" u="none" strike="noStrike" kern="0" cap="none" spc="0" normalizeH="0" baseline="0" noProof="0" dirty="0" smtClean="0">
                <a:ln>
                  <a:noFill/>
                </a:ln>
                <a:solidFill>
                  <a:srgbClr val="FF0000"/>
                </a:solidFill>
                <a:effectLst/>
                <a:uLnTx/>
                <a:uFillTx/>
                <a:latin typeface="+mn-lt"/>
                <a:ea typeface="+mn-ea"/>
                <a:cs typeface="+mn-cs"/>
              </a:rPr>
              <a:t>統計理論─研究與闡明統計方法的理論，分為數理統計與應用統計。</a:t>
            </a:r>
            <a:endParaRPr kumimoji="1" lang="en-US" altLang="zh-TW" sz="2600" b="1" i="0" u="none" strike="noStrike" kern="0" cap="none" spc="0" normalizeH="0" baseline="0" noProof="0" dirty="0" smtClean="0">
              <a:ln>
                <a:noFill/>
              </a:ln>
              <a:solidFill>
                <a:srgbClr val="FF0000"/>
              </a:solidFill>
              <a:effectLst/>
              <a:uLnTx/>
              <a:uFillTx/>
              <a:latin typeface="+mn-lt"/>
              <a:ea typeface="+mn-ea"/>
              <a:cs typeface="+mn-cs"/>
            </a:endParaRPr>
          </a:p>
          <a:p>
            <a:pPr marL="342900" marR="0" lvl="0" indent="-342900" algn="just" defTabSz="914400" rtl="0" eaLnBrk="0" fontAlgn="base" latinLnBrk="0" hangingPunct="0">
              <a:lnSpc>
                <a:spcPct val="100000"/>
              </a:lnSpc>
              <a:spcBef>
                <a:spcPts val="0"/>
              </a:spcBef>
              <a:spcAft>
                <a:spcPct val="0"/>
              </a:spcAft>
              <a:buClrTx/>
              <a:buSzTx/>
              <a:buFontTx/>
              <a:buBlip>
                <a:blip r:embed="rId2"/>
              </a:buBlip>
              <a:tabLst/>
              <a:defRPr/>
            </a:pPr>
            <a:endParaRPr kumimoji="1" lang="en-US" altLang="zh-TW" sz="2600" b="1" i="0" u="none" strike="noStrike" kern="0" cap="none" spc="0" normalizeH="0" baseline="0" noProof="0" dirty="0" smtClean="0">
              <a:ln>
                <a:noFill/>
              </a:ln>
              <a:solidFill>
                <a:schemeClr val="tx1">
                  <a:lumMod val="95000"/>
                  <a:lumOff val="5000"/>
                </a:schemeClr>
              </a:solidFill>
              <a:effectLst/>
              <a:uLnTx/>
              <a:uFillTx/>
              <a:latin typeface="+mn-lt"/>
              <a:ea typeface="+mn-ea"/>
              <a:cs typeface="+mn-cs"/>
            </a:endParaRPr>
          </a:p>
          <a:p>
            <a:pPr marL="342900" lvl="0" indent="-342900" algn="just" eaLnBrk="0" hangingPunct="0">
              <a:spcBef>
                <a:spcPts val="0"/>
              </a:spcBef>
              <a:buBlip>
                <a:blip r:embed="rId2"/>
              </a:buBlip>
            </a:pPr>
            <a:r>
              <a:rPr lang="zh-TW" altLang="en-US" sz="2600" b="1" kern="0" dirty="0" smtClean="0">
                <a:solidFill>
                  <a:schemeClr val="tx1">
                    <a:lumMod val="95000"/>
                    <a:lumOff val="5000"/>
                  </a:schemeClr>
                </a:solidFill>
                <a:latin typeface="+mn-lt"/>
                <a:ea typeface="+mn-ea"/>
              </a:rPr>
              <a:t>數理</a:t>
            </a:r>
            <a:r>
              <a:rPr kumimoji="1" lang="zh-TW" altLang="en-US" sz="2600" b="1" i="0" u="none" strike="noStrike" kern="0" cap="none" spc="0" normalizeH="0" baseline="0" noProof="0" dirty="0" smtClean="0">
                <a:ln>
                  <a:noFill/>
                </a:ln>
                <a:solidFill>
                  <a:schemeClr val="tx1">
                    <a:lumMod val="95000"/>
                    <a:lumOff val="5000"/>
                  </a:schemeClr>
                </a:solidFill>
                <a:effectLst/>
                <a:uLnTx/>
                <a:uFillTx/>
                <a:latin typeface="+mn-lt"/>
                <a:ea typeface="+mn-ea"/>
                <a:cs typeface="+mn-cs"/>
              </a:rPr>
              <a:t>統計學</a:t>
            </a:r>
            <a:r>
              <a:rPr lang="en-US" altLang="zh-TW" sz="2600" b="1" kern="0" dirty="0" smtClean="0">
                <a:solidFill>
                  <a:schemeClr val="tx1">
                    <a:lumMod val="95000"/>
                    <a:lumOff val="5000"/>
                  </a:schemeClr>
                </a:solidFill>
                <a:latin typeface="+mn-lt"/>
                <a:ea typeface="+mn-ea"/>
              </a:rPr>
              <a:t>(Mathematical statistics)</a:t>
            </a:r>
            <a:endParaRPr kumimoji="1" lang="zh-TW" altLang="en-US" sz="2600" b="1" i="0" u="none" strike="noStrike" kern="0" cap="none" spc="0" normalizeH="0" baseline="0" noProof="0" dirty="0" smtClean="0">
              <a:ln>
                <a:noFill/>
              </a:ln>
              <a:solidFill>
                <a:schemeClr val="tx1">
                  <a:lumMod val="95000"/>
                  <a:lumOff val="5000"/>
                </a:schemeClr>
              </a:solidFill>
              <a:effectLst/>
              <a:uLnTx/>
              <a:uFillTx/>
              <a:latin typeface="+mn-lt"/>
              <a:ea typeface="+mn-ea"/>
              <a:cs typeface="+mn-cs"/>
            </a:endParaRPr>
          </a:p>
          <a:p>
            <a:pPr marL="742950" lvl="1" indent="-285750" algn="just" eaLnBrk="0" hangingPunct="0">
              <a:spcBef>
                <a:spcPts val="0"/>
              </a:spcBef>
              <a:buFontTx/>
              <a:buChar char="–"/>
            </a:pPr>
            <a:r>
              <a:rPr kumimoji="1" lang="zh-TW" altLang="en-US" sz="2400" b="1" i="0" u="none" strike="noStrike" kern="0" cap="none" spc="0" normalizeH="0" baseline="0" noProof="0" dirty="0" smtClean="0">
                <a:ln>
                  <a:noFill/>
                </a:ln>
                <a:solidFill>
                  <a:schemeClr val="tx1">
                    <a:lumMod val="95000"/>
                    <a:lumOff val="5000"/>
                  </a:schemeClr>
                </a:solidFill>
                <a:effectLst/>
                <a:uLnTx/>
                <a:uFillTx/>
                <a:latin typeface="+mn-lt"/>
                <a:ea typeface="+mn-ea"/>
              </a:rPr>
              <a:t>著重於以數學原理闡明</a:t>
            </a:r>
            <a:r>
              <a:rPr lang="zh-TW" altLang="en-US" sz="2400" b="1" kern="0" dirty="0" smtClean="0">
                <a:solidFill>
                  <a:schemeClr val="tx1">
                    <a:lumMod val="95000"/>
                    <a:lumOff val="5000"/>
                  </a:schemeClr>
                </a:solidFill>
                <a:latin typeface="+mn-lt"/>
                <a:ea typeface="+mn-ea"/>
              </a:rPr>
              <a:t>統計方法的理論，證明各種統計公式的來源。</a:t>
            </a:r>
            <a:endParaRPr lang="en-US" altLang="zh-TW" sz="2400" b="1" kern="0" dirty="0" smtClean="0">
              <a:solidFill>
                <a:schemeClr val="tx1">
                  <a:lumMod val="95000"/>
                  <a:lumOff val="5000"/>
                </a:schemeClr>
              </a:solidFill>
              <a:latin typeface="+mn-lt"/>
              <a:ea typeface="+mn-ea"/>
            </a:endParaRPr>
          </a:p>
          <a:p>
            <a:pPr marL="742950" lvl="1" indent="-285750" algn="just" eaLnBrk="0" hangingPunct="0">
              <a:spcBef>
                <a:spcPts val="0"/>
              </a:spcBef>
              <a:buFontTx/>
              <a:buChar char="–"/>
            </a:pPr>
            <a:endParaRPr kumimoji="1" lang="zh-TW" altLang="en-US" sz="2600" b="1" i="0" u="none" strike="noStrike" kern="0" cap="none" spc="0" normalizeH="0" baseline="0" noProof="0" dirty="0" smtClean="0">
              <a:ln>
                <a:noFill/>
              </a:ln>
              <a:solidFill>
                <a:schemeClr val="tx1">
                  <a:lumMod val="95000"/>
                  <a:lumOff val="5000"/>
                </a:schemeClr>
              </a:solidFill>
              <a:effectLst/>
              <a:uLnTx/>
              <a:uFillTx/>
              <a:latin typeface="+mn-lt"/>
              <a:ea typeface="+mn-ea"/>
            </a:endParaRPr>
          </a:p>
          <a:p>
            <a:pPr marL="342900" lvl="0" indent="-342900" algn="just" eaLnBrk="0" hangingPunct="0">
              <a:spcBef>
                <a:spcPts val="0"/>
              </a:spcBef>
              <a:buBlip>
                <a:blip r:embed="rId2"/>
              </a:buBlip>
            </a:pPr>
            <a:r>
              <a:rPr kumimoji="1" lang="en-US" altLang="zh-TW" sz="2600" b="1" i="0" u="none" strike="noStrike" kern="0" cap="none" spc="0" normalizeH="0" baseline="0" noProof="0" dirty="0" smtClean="0">
                <a:ln>
                  <a:noFill/>
                </a:ln>
                <a:solidFill>
                  <a:schemeClr val="tx1">
                    <a:lumMod val="95000"/>
                    <a:lumOff val="5000"/>
                  </a:schemeClr>
                </a:solidFill>
                <a:effectLst/>
                <a:uLnTx/>
                <a:uFillTx/>
                <a:latin typeface="+mn-lt"/>
                <a:ea typeface="+mn-ea"/>
                <a:cs typeface="+mn-cs"/>
              </a:rPr>
              <a:t> </a:t>
            </a:r>
            <a:r>
              <a:rPr kumimoji="1" lang="zh-TW" altLang="en-US" sz="2600" b="1" i="0" u="none" strike="noStrike" kern="0" cap="none" spc="0" normalizeH="0" baseline="0" noProof="0" dirty="0" smtClean="0">
                <a:ln>
                  <a:noFill/>
                </a:ln>
                <a:solidFill>
                  <a:schemeClr val="tx1">
                    <a:lumMod val="95000"/>
                    <a:lumOff val="5000"/>
                  </a:schemeClr>
                </a:solidFill>
                <a:effectLst/>
                <a:uLnTx/>
                <a:uFillTx/>
                <a:latin typeface="+mn-lt"/>
                <a:ea typeface="+mn-ea"/>
                <a:cs typeface="+mn-cs"/>
              </a:rPr>
              <a:t>應用統計學</a:t>
            </a:r>
            <a:r>
              <a:rPr lang="en-US" altLang="zh-TW" sz="2600" b="1" kern="0" dirty="0" smtClean="0">
                <a:solidFill>
                  <a:schemeClr val="tx1">
                    <a:lumMod val="95000"/>
                    <a:lumOff val="5000"/>
                  </a:schemeClr>
                </a:solidFill>
                <a:latin typeface="+mn-lt"/>
                <a:ea typeface="+mn-ea"/>
              </a:rPr>
              <a:t>(Applied statistics)</a:t>
            </a:r>
            <a:endParaRPr kumimoji="1" lang="zh-TW" altLang="en-US" sz="2600" b="1" i="0" u="none" strike="noStrike" kern="0" cap="none" spc="0" normalizeH="0" baseline="0" noProof="0" dirty="0" smtClean="0">
              <a:ln>
                <a:noFill/>
              </a:ln>
              <a:solidFill>
                <a:schemeClr val="tx1">
                  <a:lumMod val="95000"/>
                  <a:lumOff val="5000"/>
                </a:schemeClr>
              </a:solidFill>
              <a:effectLst/>
              <a:uLnTx/>
              <a:uFillTx/>
              <a:latin typeface="+mn-lt"/>
              <a:ea typeface="+mn-ea"/>
              <a:cs typeface="+mn-cs"/>
            </a:endParaRPr>
          </a:p>
          <a:p>
            <a:pPr marL="742950" lvl="1" indent="-285750" algn="just" eaLnBrk="0" hangingPunct="0">
              <a:spcBef>
                <a:spcPts val="0"/>
              </a:spcBef>
              <a:buFontTx/>
              <a:buChar char="–"/>
            </a:pPr>
            <a:r>
              <a:rPr lang="zh-TW" altLang="en-US" sz="2400" b="1" kern="0" dirty="0" smtClean="0">
                <a:solidFill>
                  <a:schemeClr val="tx1">
                    <a:lumMod val="95000"/>
                    <a:lumOff val="5000"/>
                  </a:schemeClr>
                </a:solidFill>
                <a:latin typeface="+mn-lt"/>
                <a:ea typeface="+mn-ea"/>
              </a:rPr>
              <a:t>著重於在如何將統計方法應用於各種科學研究、企業經營與行政措施等</a:t>
            </a:r>
            <a:r>
              <a:rPr kumimoji="1" lang="zh-TW" altLang="en-US" sz="2400" b="1" i="0" u="none" strike="noStrike" kern="0" cap="none" spc="0" normalizeH="0" baseline="0" noProof="0" dirty="0" smtClean="0">
                <a:ln>
                  <a:noFill/>
                </a:ln>
                <a:solidFill>
                  <a:schemeClr val="tx1">
                    <a:lumMod val="95000"/>
                    <a:lumOff val="5000"/>
                  </a:schemeClr>
                </a:solidFill>
                <a:effectLst/>
                <a:uLnTx/>
                <a:uFillTx/>
                <a:latin typeface="+mn-lt"/>
                <a:ea typeface="+mn-ea"/>
              </a:rPr>
              <a:t>，例如，生物統計、經濟統計或政府統計。</a:t>
            </a:r>
            <a:endParaRPr kumimoji="1" lang="zh-TW" altLang="en-US" sz="2400" b="1" i="0" u="none" strike="noStrike" kern="0" cap="none" spc="0" normalizeH="0" baseline="0" noProof="0" dirty="0">
              <a:ln>
                <a:noFill/>
              </a:ln>
              <a:solidFill>
                <a:schemeClr val="tx1">
                  <a:lumMod val="95000"/>
                  <a:lumOff val="5000"/>
                </a:schemeClr>
              </a:solidFill>
              <a:effectLst/>
              <a:uLnTx/>
              <a:uFillTx/>
              <a:latin typeface="+mn-lt"/>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統計方法的分類</a:t>
            </a:r>
            <a:endParaRPr lang="zh-TW" altLang="en-US" dirty="0"/>
          </a:p>
        </p:txBody>
      </p:sp>
      <p:sp>
        <p:nvSpPr>
          <p:cNvPr id="3" name="內容版面配置區 2"/>
          <p:cNvSpPr>
            <a:spLocks noGrp="1"/>
          </p:cNvSpPr>
          <p:nvPr>
            <p:ph idx="1"/>
          </p:nvPr>
        </p:nvSpPr>
        <p:spPr>
          <a:xfrm>
            <a:off x="466344" y="1435608"/>
            <a:ext cx="8229600" cy="4525963"/>
          </a:xfrm>
        </p:spPr>
        <p:txBody>
          <a:bodyPr/>
          <a:lstStyle/>
          <a:p>
            <a:pPr lvl="0">
              <a:lnSpc>
                <a:spcPct val="100000"/>
              </a:lnSpc>
              <a:spcBef>
                <a:spcPts val="0"/>
              </a:spcBef>
            </a:pPr>
            <a:r>
              <a:rPr lang="zh-TW" altLang="en-US" dirty="0" smtClean="0">
                <a:solidFill>
                  <a:srgbClr val="FF0000"/>
                </a:solidFill>
              </a:rPr>
              <a:t>統計方法─偏重於解決實際的問題，其步驟包括：蒐集、整理、表現、分析與解釋資料，分為敘述統計與推論統計。</a:t>
            </a:r>
            <a:endParaRPr lang="en-US" altLang="zh-TW" dirty="0" smtClean="0">
              <a:solidFill>
                <a:srgbClr val="FF0000"/>
              </a:solidFill>
            </a:endParaRPr>
          </a:p>
          <a:p>
            <a:pPr>
              <a:lnSpc>
                <a:spcPct val="100000"/>
              </a:lnSpc>
              <a:spcBef>
                <a:spcPts val="0"/>
              </a:spcBef>
            </a:pPr>
            <a:r>
              <a:rPr lang="zh-TW" altLang="en-US" dirty="0" smtClean="0"/>
              <a:t>敘述統計學</a:t>
            </a:r>
            <a:r>
              <a:rPr lang="en-US" altLang="zh-TW" dirty="0" smtClean="0"/>
              <a:t>(Description statistics)</a:t>
            </a:r>
            <a:endParaRPr lang="zh-TW" altLang="en-US" dirty="0" smtClean="0"/>
          </a:p>
          <a:p>
            <a:pPr lvl="1">
              <a:lnSpc>
                <a:spcPct val="100000"/>
              </a:lnSpc>
              <a:spcBef>
                <a:spcPts val="0"/>
              </a:spcBef>
            </a:pPr>
            <a:r>
              <a:rPr lang="zh-TW" altLang="en-US" sz="2400" dirty="0" smtClean="0"/>
              <a:t>敘述統計學包括蒐集、整理、表現、分析與解釋資料。意即它係討論如何蒐集資料，以及將所獲得的資料，加以整理表現解釋與分析。</a:t>
            </a:r>
            <a:endParaRPr lang="en-US" altLang="zh-TW" sz="2400" dirty="0" smtClean="0"/>
          </a:p>
          <a:p>
            <a:pPr>
              <a:lnSpc>
                <a:spcPct val="100000"/>
              </a:lnSpc>
              <a:spcBef>
                <a:spcPts val="0"/>
              </a:spcBef>
            </a:pPr>
            <a:r>
              <a:rPr lang="en-US" altLang="zh-TW" dirty="0" smtClean="0"/>
              <a:t> </a:t>
            </a:r>
            <a:r>
              <a:rPr lang="zh-TW" altLang="en-US" dirty="0" smtClean="0"/>
              <a:t>推論統計學</a:t>
            </a:r>
            <a:r>
              <a:rPr lang="en-US" altLang="zh-TW" dirty="0" smtClean="0"/>
              <a:t>(Inferential statistics)</a:t>
            </a:r>
            <a:endParaRPr lang="zh-TW" altLang="en-US" dirty="0" smtClean="0"/>
          </a:p>
          <a:p>
            <a:pPr lvl="1">
              <a:lnSpc>
                <a:spcPct val="100000"/>
              </a:lnSpc>
              <a:spcBef>
                <a:spcPts val="0"/>
              </a:spcBef>
            </a:pPr>
            <a:r>
              <a:rPr lang="zh-TW" altLang="en-US" sz="2400" dirty="0" smtClean="0"/>
              <a:t>推論統計學是將敘述統計中由樣本資料所獲得的結果，將之一般化推論至母體，或是由樣本統計量推論到母體參數的方法。它又稱為歸納統計學</a:t>
            </a:r>
            <a:r>
              <a:rPr lang="en-US" altLang="zh-TW" sz="2400" dirty="0" smtClean="0"/>
              <a:t>(inductive statistics)</a:t>
            </a:r>
            <a:r>
              <a:rPr lang="zh-TW" altLang="en-US" sz="2400" dirty="0" smtClean="0"/>
              <a:t>。</a:t>
            </a:r>
            <a:endParaRPr lang="zh-TW" altLang="en-US" sz="2400" dirty="0"/>
          </a:p>
        </p:txBody>
      </p:sp>
      <p:sp>
        <p:nvSpPr>
          <p:cNvPr id="5" name="投影片編號版面配置區 4"/>
          <p:cNvSpPr>
            <a:spLocks noGrp="1"/>
          </p:cNvSpPr>
          <p:nvPr>
            <p:ph type="sldNum" sz="quarter" idx="12"/>
          </p:nvPr>
        </p:nvSpPr>
        <p:spPr/>
        <p:txBody>
          <a:bodyPr/>
          <a:lstStyle/>
          <a:p>
            <a:pPr>
              <a:defRPr/>
            </a:pPr>
            <a:fld id="{C1315D00-4AA1-4A3E-AD0C-D2B63A200631}" type="slidenum">
              <a:rPr lang="en-US" altLang="zh-TW"/>
              <a:pPr>
                <a:defRPr/>
              </a:pPr>
              <a:t>4</a:t>
            </a:fld>
            <a:r>
              <a:rPr lang="en-US" altLang="zh-TW" dirty="0"/>
              <a:t>/18</a:t>
            </a:r>
            <a:endParaRPr lang="en-US" altLang="zh-TW"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pPr eaLnBrk="1" hangingPunct="1"/>
            <a:r>
              <a:rPr lang="zh-TW" altLang="en-US" dirty="0" smtClean="0">
                <a:solidFill>
                  <a:srgbClr val="006699"/>
                </a:solidFill>
              </a:rPr>
              <a:t>例題 </a:t>
            </a:r>
            <a:r>
              <a:rPr lang="en-US" altLang="zh-TW" dirty="0" smtClean="0">
                <a:solidFill>
                  <a:srgbClr val="006699"/>
                </a:solidFill>
              </a:rPr>
              <a:t>1.1</a:t>
            </a:r>
          </a:p>
        </p:txBody>
      </p:sp>
      <p:sp>
        <p:nvSpPr>
          <p:cNvPr id="12291" name="Rectangle 3"/>
          <p:cNvSpPr>
            <a:spLocks noGrp="1" noChangeArrowheads="1"/>
          </p:cNvSpPr>
          <p:nvPr>
            <p:ph idx="1"/>
          </p:nvPr>
        </p:nvSpPr>
        <p:spPr>
          <a:xfrm>
            <a:off x="457200" y="1600200"/>
            <a:ext cx="8229600" cy="4097338"/>
          </a:xfrm>
          <a:ln/>
        </p:spPr>
        <p:style>
          <a:lnRef idx="2">
            <a:schemeClr val="accent3"/>
          </a:lnRef>
          <a:fillRef idx="1">
            <a:schemeClr val="lt1"/>
          </a:fillRef>
          <a:effectRef idx="0">
            <a:schemeClr val="accent3"/>
          </a:effectRef>
          <a:fontRef idx="minor">
            <a:schemeClr val="dk1"/>
          </a:fontRef>
        </p:style>
        <p:txBody>
          <a:bodyPr/>
          <a:lstStyle/>
          <a:p>
            <a:pPr marL="0" indent="0" eaLnBrk="1" hangingPunct="1">
              <a:buFontTx/>
              <a:buNone/>
              <a:defRPr/>
            </a:pPr>
            <a:r>
              <a:rPr lang="zh-TW" altLang="en-US" dirty="0" smtClean="0"/>
              <a:t>政府機構每年皆編有國民所得統計，根據所蒐集的資料加以整理後便可計算出每年的經濟成長，並可做歷年的比較，由此解釋與分析經濟發展的情況；這是屬於</a:t>
            </a:r>
            <a:r>
              <a:rPr lang="zh-TW" altLang="en-US" dirty="0" smtClean="0">
                <a:solidFill>
                  <a:schemeClr val="accent2"/>
                </a:solidFill>
                <a:effectLst>
                  <a:outerShdw blurRad="38100" dist="38100" dir="2700000" algn="tl">
                    <a:srgbClr val="C0C0C0"/>
                  </a:outerShdw>
                </a:effectLst>
              </a:rPr>
              <a:t>敘述統計</a:t>
            </a:r>
            <a:r>
              <a:rPr lang="zh-TW" altLang="en-US" dirty="0" smtClean="0"/>
              <a:t>的範圍。為了比較與分析上的便利，我們往往編製統計圖、表，並計算某些統計量數（如平均數、變異數、比例等），這些統計方法有助於資料的整理，並能迅速提供我們藉以比較與分析的資訊；有關這方面的課題乃第</a:t>
            </a:r>
            <a:r>
              <a:rPr lang="en-US" altLang="zh-TW" dirty="0" smtClean="0"/>
              <a:t>2</a:t>
            </a:r>
            <a:r>
              <a:rPr lang="zh-TW" altLang="en-US" dirty="0" smtClean="0"/>
              <a:t>章與第</a:t>
            </a:r>
            <a:r>
              <a:rPr lang="en-US" altLang="zh-TW" dirty="0" smtClean="0"/>
              <a:t>3</a:t>
            </a:r>
            <a:r>
              <a:rPr lang="zh-TW" altLang="en-US" dirty="0" smtClean="0"/>
              <a:t>章的主要內容。 </a:t>
            </a:r>
          </a:p>
        </p:txBody>
      </p:sp>
      <p:sp>
        <p:nvSpPr>
          <p:cNvPr id="6147" name="投影片編號版面配置區 5"/>
          <p:cNvSpPr>
            <a:spLocks noGrp="1"/>
          </p:cNvSpPr>
          <p:nvPr>
            <p:ph type="sldNum" sz="quarter" idx="12"/>
          </p:nvPr>
        </p:nvSpPr>
        <p:spPr>
          <a:noFill/>
        </p:spPr>
        <p:txBody>
          <a:bodyPr/>
          <a:lstStyle/>
          <a:p>
            <a:fld id="{D195DFBD-3970-413E-9B89-BDD77CB8B2BD}" type="slidenum">
              <a:rPr lang="en-US" altLang="zh-TW" smtClean="0"/>
              <a:pPr/>
              <a:t>5</a:t>
            </a:fld>
            <a:r>
              <a:rPr lang="en-US" altLang="zh-TW" dirty="0" smtClean="0"/>
              <a:t>/18</a:t>
            </a:r>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zh-TW" altLang="en-US" dirty="0" smtClean="0">
                <a:solidFill>
                  <a:srgbClr val="006699"/>
                </a:solidFill>
              </a:rPr>
              <a:t>例題 </a:t>
            </a:r>
            <a:r>
              <a:rPr lang="en-US" altLang="zh-TW" dirty="0" smtClean="0">
                <a:solidFill>
                  <a:srgbClr val="006699"/>
                </a:solidFill>
              </a:rPr>
              <a:t>1.2</a:t>
            </a:r>
          </a:p>
        </p:txBody>
      </p:sp>
      <p:sp>
        <p:nvSpPr>
          <p:cNvPr id="13315" name="Rectangle 3"/>
          <p:cNvSpPr>
            <a:spLocks noGrp="1" noChangeArrowheads="1"/>
          </p:cNvSpPr>
          <p:nvPr>
            <p:ph idx="1"/>
          </p:nvPr>
        </p:nvSpPr>
        <p:spPr>
          <a:ln/>
        </p:spPr>
        <p:style>
          <a:lnRef idx="2">
            <a:schemeClr val="accent3"/>
          </a:lnRef>
          <a:fillRef idx="1">
            <a:schemeClr val="lt1"/>
          </a:fillRef>
          <a:effectRef idx="0">
            <a:schemeClr val="accent3"/>
          </a:effectRef>
          <a:fontRef idx="minor">
            <a:schemeClr val="dk1"/>
          </a:fontRef>
        </p:style>
        <p:txBody>
          <a:bodyPr/>
          <a:lstStyle/>
          <a:p>
            <a:pPr marL="0" indent="0" eaLnBrk="1" hangingPunct="1">
              <a:buFontTx/>
              <a:buNone/>
              <a:defRPr/>
            </a:pPr>
            <a:r>
              <a:rPr lang="zh-TW" altLang="en-US" dirty="0" smtClean="0"/>
              <a:t>例題</a:t>
            </a:r>
            <a:r>
              <a:rPr lang="en-US" altLang="zh-TW" dirty="0" smtClean="0"/>
              <a:t>1.1</a:t>
            </a:r>
            <a:r>
              <a:rPr lang="zh-TW" altLang="en-US" dirty="0" smtClean="0"/>
              <a:t>中，如果根據過去多年的資料，再參考一些經濟、社會、政治以及世界經濟等有關的因素，或可預估明年甚至未來幾年的國民所得成長率；此乃屬於</a:t>
            </a:r>
            <a:r>
              <a:rPr lang="zh-TW" altLang="en-US" dirty="0" smtClean="0">
                <a:solidFill>
                  <a:schemeClr val="accent2"/>
                </a:solidFill>
                <a:effectLst>
                  <a:outerShdw blurRad="38100" dist="38100" dir="2700000" algn="tl">
                    <a:srgbClr val="C0C0C0"/>
                  </a:outerShdw>
                </a:effectLst>
              </a:rPr>
              <a:t>推論統計</a:t>
            </a:r>
            <a:r>
              <a:rPr lang="zh-TW" altLang="en-US" dirty="0" smtClean="0"/>
              <a:t>的範圍。由於未來各種現象存在著不確定性，因此欲掌握這些不確定性，必須設法衡量其不確定程度；此時機率理論成為主要的工具，這是第</a:t>
            </a:r>
            <a:r>
              <a:rPr lang="en-US" altLang="zh-TW" dirty="0" smtClean="0"/>
              <a:t>4</a:t>
            </a:r>
            <a:r>
              <a:rPr lang="zh-TW" altLang="en-US" dirty="0" smtClean="0"/>
              <a:t>、</a:t>
            </a:r>
            <a:r>
              <a:rPr lang="en-US" altLang="zh-TW" dirty="0" smtClean="0"/>
              <a:t>5</a:t>
            </a:r>
            <a:r>
              <a:rPr lang="zh-TW" altLang="en-US" dirty="0" smtClean="0"/>
              <a:t>、</a:t>
            </a:r>
            <a:r>
              <a:rPr lang="en-US" altLang="zh-TW" dirty="0" smtClean="0"/>
              <a:t>6</a:t>
            </a:r>
            <a:r>
              <a:rPr lang="zh-TW" altLang="en-US" dirty="0" smtClean="0"/>
              <a:t>章的主題。本書第</a:t>
            </a:r>
            <a:r>
              <a:rPr lang="en-US" altLang="zh-TW" dirty="0" smtClean="0"/>
              <a:t>7</a:t>
            </a:r>
            <a:r>
              <a:rPr lang="zh-TW" altLang="en-US" dirty="0" smtClean="0"/>
              <a:t>章以後，開始介紹推論統計的基礎與統計方法，並將依據統計推論的程序，做有系統的討論。 </a:t>
            </a:r>
          </a:p>
        </p:txBody>
      </p:sp>
      <p:sp>
        <p:nvSpPr>
          <p:cNvPr id="7170" name="日期版面配置區 4"/>
          <p:cNvSpPr>
            <a:spLocks noGrp="1"/>
          </p:cNvSpPr>
          <p:nvPr>
            <p:ph type="dt" sz="half" idx="11"/>
          </p:nvPr>
        </p:nvSpPr>
        <p:spPr>
          <a:noFill/>
        </p:spPr>
        <p:txBody>
          <a:bodyPr/>
          <a:lstStyle/>
          <a:p>
            <a:r>
              <a:rPr lang="zh-TW" altLang="en-US"/>
              <a:t>統計學導論   </a:t>
            </a:r>
            <a:r>
              <a:rPr lang="en-US" altLang="zh-TW"/>
              <a:t>Chapter 1   </a:t>
            </a:r>
            <a:r>
              <a:rPr lang="zh-TW" altLang="en-US"/>
              <a:t>緒論</a:t>
            </a:r>
          </a:p>
        </p:txBody>
      </p:sp>
      <p:sp>
        <p:nvSpPr>
          <p:cNvPr id="6" name="投影片編號版面配置區 5"/>
          <p:cNvSpPr txBox="1">
            <a:spLocks/>
          </p:cNvSpPr>
          <p:nvPr/>
        </p:nvSpPr>
        <p:spPr bwMode="auto">
          <a:xfrm>
            <a:off x="6705600" y="6537048"/>
            <a:ext cx="2133600" cy="3111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defPPr>
              <a:defRPr lang="zh-TW"/>
            </a:defPPr>
            <a:lvl1pPr algn="r" rtl="0" fontAlgn="base">
              <a:spcBef>
                <a:spcPct val="0"/>
              </a:spcBef>
              <a:spcAft>
                <a:spcPct val="0"/>
              </a:spcAft>
              <a:defRPr kumimoji="1" sz="1400" kern="1200">
                <a:solidFill>
                  <a:schemeClr val="bg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a:lstStyle>
          <a:p>
            <a:fld id="{D195DFBD-3970-413E-9B89-BDD77CB8B2BD}" type="slidenum">
              <a:rPr lang="en-US" altLang="zh-TW" smtClean="0"/>
              <a:pPr/>
              <a:t>6</a:t>
            </a:fld>
            <a:r>
              <a:rPr lang="en-US" altLang="zh-TW" smtClean="0"/>
              <a:t>/18</a:t>
            </a:r>
            <a:endParaRPr lang="en-US" altLang="zh-TW"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57200" y="274638"/>
            <a:ext cx="8229600" cy="1051242"/>
          </a:xfrm>
        </p:spPr>
        <p:txBody>
          <a:bodyPr/>
          <a:lstStyle/>
          <a:p>
            <a:pPr eaLnBrk="1" hangingPunct="1"/>
            <a:r>
              <a:rPr lang="en-US" altLang="zh-TW" sz="3200" dirty="0" smtClean="0"/>
              <a:t>1.2  </a:t>
            </a:r>
            <a:r>
              <a:rPr lang="zh-TW" altLang="en-US" sz="3200" dirty="0" smtClean="0"/>
              <a:t>統計學的兩個基本概念</a:t>
            </a:r>
            <a:r>
              <a:rPr lang="en-US" altLang="zh-TW" sz="3200" dirty="0" smtClean="0"/>
              <a:t>——</a:t>
            </a:r>
            <a:r>
              <a:rPr lang="zh-TW" altLang="en-US" sz="3200" dirty="0" smtClean="0"/>
              <a:t>母體與樣本 </a:t>
            </a:r>
            <a:r>
              <a:rPr lang="en-US" altLang="zh-TW" sz="2000" dirty="0" smtClean="0"/>
              <a:t>1/3</a:t>
            </a:r>
          </a:p>
        </p:txBody>
      </p:sp>
      <p:sp>
        <p:nvSpPr>
          <p:cNvPr id="14342" name="Rectangle 6"/>
          <p:cNvSpPr>
            <a:spLocks noChangeArrowheads="1"/>
          </p:cNvSpPr>
          <p:nvPr/>
        </p:nvSpPr>
        <p:spPr bwMode="auto">
          <a:xfrm>
            <a:off x="437642" y="1396492"/>
            <a:ext cx="8229600" cy="451053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a:lstStyle/>
          <a:p>
            <a:pPr marL="357188" indent="-357188">
              <a:buFont typeface="Wingdings" pitchFamily="2" charset="2"/>
              <a:buChar char="l"/>
            </a:pPr>
            <a:r>
              <a:rPr lang="zh-TW" altLang="en-US" sz="2400" b="1" dirty="0" smtClean="0">
                <a:latin typeface="Times New Roman" pitchFamily="18" charset="0"/>
                <a:ea typeface="標楷體" pitchFamily="65" charset="-120"/>
              </a:rPr>
              <a:t>調查者所欲研究的全部對象所成的集合。</a:t>
            </a:r>
            <a:r>
              <a:rPr lang="zh-TW" altLang="en-US" sz="2400" b="1" dirty="0" smtClean="0"/>
              <a:t>樣本是自母體抽出的個體集合</a:t>
            </a:r>
            <a:r>
              <a:rPr lang="en-US" altLang="zh-TW" sz="2400" b="1" dirty="0" smtClean="0"/>
              <a:t>(</a:t>
            </a:r>
            <a:r>
              <a:rPr lang="zh-TW" altLang="en-US" sz="2400" b="1" dirty="0" smtClean="0"/>
              <a:t>母體的一部份</a:t>
            </a:r>
            <a:r>
              <a:rPr lang="en-US" altLang="zh-TW" sz="2400" b="1" dirty="0" smtClean="0"/>
              <a:t>)</a:t>
            </a:r>
            <a:r>
              <a:rPr lang="zh-TW" altLang="en-US" sz="2400" b="1" dirty="0" smtClean="0"/>
              <a:t>。</a:t>
            </a:r>
            <a:endParaRPr lang="en-US" altLang="zh-TW" sz="2400" b="1" dirty="0" smtClean="0"/>
          </a:p>
          <a:p>
            <a:pPr marL="357188" indent="-357188"/>
            <a:r>
              <a:rPr lang="zh-TW" altLang="en-US" sz="2400" b="1" dirty="0" smtClean="0"/>
              <a:t> </a:t>
            </a:r>
          </a:p>
          <a:p>
            <a:pPr lvl="1">
              <a:buClr>
                <a:srgbClr val="993300"/>
              </a:buClr>
              <a:buSzPct val="100000"/>
              <a:buFont typeface="Wingdings" pitchFamily="2" charset="2"/>
              <a:buChar char="l"/>
            </a:pPr>
            <a:r>
              <a:rPr lang="zh-TW" altLang="en-US" sz="2400" b="1" dirty="0" smtClean="0">
                <a:solidFill>
                  <a:srgbClr val="FF0000"/>
                </a:solidFill>
              </a:rPr>
              <a:t> 母體</a:t>
            </a:r>
            <a:r>
              <a:rPr lang="en-US" altLang="zh-TW" sz="2400" b="1" dirty="0" smtClean="0">
                <a:solidFill>
                  <a:srgbClr val="FF0000"/>
                </a:solidFill>
              </a:rPr>
              <a:t>(population): </a:t>
            </a:r>
          </a:p>
          <a:p>
            <a:pPr marL="1162050" lvl="2" indent="-357188">
              <a:buClr>
                <a:srgbClr val="993300"/>
              </a:buClr>
              <a:buFont typeface="Wingdings" pitchFamily="2" charset="2"/>
              <a:buChar char="l"/>
            </a:pPr>
            <a:r>
              <a:rPr lang="zh-TW" altLang="en-US" sz="2400" b="1" dirty="0" smtClean="0"/>
              <a:t>母體是各項研究中所有不同的個人、物品或項目所構成的群體。母體中所包含的個數，我們稱之為母體大小，通常以大寫字母</a:t>
            </a:r>
            <a:r>
              <a:rPr lang="en-US" altLang="zh-TW" sz="2400" b="1" dirty="0" smtClean="0"/>
              <a:t>N</a:t>
            </a:r>
            <a:r>
              <a:rPr lang="zh-TW" altLang="en-US" sz="2400" b="1" dirty="0" smtClean="0"/>
              <a:t>表示。</a:t>
            </a:r>
            <a:endParaRPr lang="en-US" altLang="zh-TW" sz="2400" b="1" dirty="0" smtClean="0"/>
          </a:p>
          <a:p>
            <a:pPr marL="1162050" lvl="2" indent="-357188">
              <a:buClr>
                <a:srgbClr val="993300"/>
              </a:buClr>
              <a:buFont typeface="Wingdings" pitchFamily="2" charset="2"/>
              <a:buChar char="l"/>
            </a:pPr>
            <a:endParaRPr lang="zh-TW" altLang="en-US" sz="2400" b="1" dirty="0" smtClean="0"/>
          </a:p>
          <a:p>
            <a:pPr lvl="1">
              <a:buClr>
                <a:srgbClr val="993300"/>
              </a:buClr>
              <a:buSzPct val="100000"/>
              <a:buFont typeface="Wingdings" pitchFamily="2" charset="2"/>
              <a:buChar char="l"/>
            </a:pPr>
            <a:r>
              <a:rPr lang="zh-TW" altLang="en-US" sz="2400" b="1" dirty="0" smtClean="0">
                <a:solidFill>
                  <a:srgbClr val="FF0000"/>
                </a:solidFill>
              </a:rPr>
              <a:t> 樣本</a:t>
            </a:r>
            <a:r>
              <a:rPr lang="en-US" altLang="zh-TW" sz="2400" b="1" dirty="0" smtClean="0">
                <a:solidFill>
                  <a:srgbClr val="FF0000"/>
                </a:solidFill>
              </a:rPr>
              <a:t>(sample): </a:t>
            </a:r>
          </a:p>
          <a:p>
            <a:pPr marL="1162050" lvl="2" indent="-357188">
              <a:buClr>
                <a:srgbClr val="993300"/>
              </a:buClr>
              <a:buFont typeface="Wingdings" pitchFamily="2" charset="2"/>
              <a:buChar char="l"/>
            </a:pPr>
            <a:r>
              <a:rPr lang="zh-TW" altLang="en-US" sz="2400" b="1" dirty="0" smtClean="0"/>
              <a:t>樣本是母體的一部份，其樣本大小用小寫字母</a:t>
            </a:r>
            <a:r>
              <a:rPr lang="en-US" altLang="zh-TW" sz="2400" b="1" dirty="0" smtClean="0"/>
              <a:t>n</a:t>
            </a:r>
            <a:r>
              <a:rPr lang="zh-TW" altLang="en-US" sz="2400" b="1" dirty="0" smtClean="0"/>
              <a:t>表示。樣本應該是母體的一個代表者，一個切面。 </a:t>
            </a:r>
            <a:endParaRPr lang="zh-TW" altLang="en-US" sz="2400" b="1" dirty="0"/>
          </a:p>
        </p:txBody>
      </p:sp>
      <p:sp>
        <p:nvSpPr>
          <p:cNvPr id="6"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7</a:t>
            </a:fld>
            <a:r>
              <a:rPr lang="en-US" altLang="zh-TW" dirty="0" smtClean="0"/>
              <a:t>/18</a:t>
            </a:r>
            <a:endParaRPr lang="en-US" altLang="zh-TW"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6"/>
          <p:cNvSpPr>
            <a:spLocks noGrp="1" noChangeArrowheads="1"/>
          </p:cNvSpPr>
          <p:nvPr>
            <p:ph type="title"/>
          </p:nvPr>
        </p:nvSpPr>
        <p:spPr>
          <a:xfrm>
            <a:off x="246743" y="274638"/>
            <a:ext cx="8577943" cy="1143000"/>
          </a:xfrm>
        </p:spPr>
        <p:txBody>
          <a:bodyPr>
            <a:normAutofit/>
          </a:bodyPr>
          <a:lstStyle/>
          <a:p>
            <a:pPr eaLnBrk="1" hangingPunct="1"/>
            <a:r>
              <a:rPr lang="en-US" altLang="zh-TW" sz="3200" dirty="0" smtClean="0"/>
              <a:t>1.2 </a:t>
            </a:r>
            <a:r>
              <a:rPr lang="zh-TW" altLang="en-US" sz="3200" dirty="0" smtClean="0"/>
              <a:t>統計學的兩個基本概念</a:t>
            </a:r>
            <a:r>
              <a:rPr lang="en-US" altLang="zh-TW" sz="3200" dirty="0" smtClean="0"/>
              <a:t>——</a:t>
            </a:r>
            <a:r>
              <a:rPr lang="zh-TW" altLang="en-US" sz="3200" dirty="0" smtClean="0"/>
              <a:t>母體與樣本 </a:t>
            </a:r>
            <a:r>
              <a:rPr lang="en-US" altLang="zh-TW" sz="2000" dirty="0" smtClean="0"/>
              <a:t>2/3</a:t>
            </a:r>
          </a:p>
        </p:txBody>
      </p:sp>
      <p:sp>
        <p:nvSpPr>
          <p:cNvPr id="10242" name="日期版面配置區 4"/>
          <p:cNvSpPr>
            <a:spLocks noGrp="1"/>
          </p:cNvSpPr>
          <p:nvPr>
            <p:ph type="dt" sz="half" idx="11"/>
          </p:nvPr>
        </p:nvSpPr>
        <p:spPr>
          <a:noFill/>
        </p:spPr>
        <p:txBody>
          <a:bodyPr/>
          <a:lstStyle/>
          <a:p>
            <a:r>
              <a:rPr lang="zh-TW" altLang="en-US"/>
              <a:t>統計學導論   </a:t>
            </a:r>
            <a:r>
              <a:rPr lang="en-US" altLang="zh-TW"/>
              <a:t>Chapter 1   </a:t>
            </a:r>
            <a:r>
              <a:rPr lang="zh-TW" altLang="en-US"/>
              <a:t>緒論</a:t>
            </a:r>
          </a:p>
        </p:txBody>
      </p:sp>
      <p:pic>
        <p:nvPicPr>
          <p:cNvPr id="10245" name="Picture 4"/>
          <p:cNvPicPr>
            <a:picLocks noChangeAspect="1" noChangeArrowheads="1"/>
          </p:cNvPicPr>
          <p:nvPr/>
        </p:nvPicPr>
        <p:blipFill>
          <a:blip r:embed="rId2" cstate="print"/>
          <a:srcRect/>
          <a:stretch>
            <a:fillRect/>
          </a:stretch>
        </p:blipFill>
        <p:spPr bwMode="auto">
          <a:xfrm>
            <a:off x="872197" y="1575580"/>
            <a:ext cx="7531574" cy="4445391"/>
          </a:xfrm>
          <a:prstGeom prst="rect">
            <a:avLst/>
          </a:prstGeom>
          <a:ln/>
        </p:spPr>
        <p:style>
          <a:lnRef idx="2">
            <a:schemeClr val="accent2"/>
          </a:lnRef>
          <a:fillRef idx="1">
            <a:schemeClr val="lt1"/>
          </a:fillRef>
          <a:effectRef idx="0">
            <a:schemeClr val="accent2"/>
          </a:effectRef>
          <a:fontRef idx="minor">
            <a:schemeClr val="dk1"/>
          </a:fontRef>
        </p:style>
      </p:pic>
      <p:sp>
        <p:nvSpPr>
          <p:cNvPr id="6"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8</a:t>
            </a:fld>
            <a:r>
              <a:rPr lang="en-US" altLang="zh-TW" dirty="0" smtClean="0"/>
              <a:t>/18</a:t>
            </a:r>
            <a:endParaRPr lang="en-US" altLang="zh-TW"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pPr eaLnBrk="1" hangingPunct="1"/>
            <a:r>
              <a:rPr lang="zh-TW" altLang="en-US" dirty="0" smtClean="0">
                <a:solidFill>
                  <a:srgbClr val="006699"/>
                </a:solidFill>
              </a:rPr>
              <a:t>例題 </a:t>
            </a:r>
            <a:r>
              <a:rPr lang="en-US" altLang="zh-TW" dirty="0" smtClean="0">
                <a:solidFill>
                  <a:srgbClr val="006699"/>
                </a:solidFill>
              </a:rPr>
              <a:t>1.3</a:t>
            </a:r>
          </a:p>
        </p:txBody>
      </p:sp>
      <p:sp>
        <p:nvSpPr>
          <p:cNvPr id="9221" name="Rectangle 3"/>
          <p:cNvSpPr>
            <a:spLocks noGrp="1" noChangeArrowheads="1"/>
          </p:cNvSpPr>
          <p:nvPr>
            <p:ph idx="1"/>
          </p:nvPr>
        </p:nvSpPr>
        <p:spPr>
          <a:xfrm>
            <a:off x="457200" y="1600200"/>
            <a:ext cx="8229600" cy="4443984"/>
          </a:xfrm>
          <a:ln/>
        </p:spPr>
        <p:style>
          <a:lnRef idx="2">
            <a:schemeClr val="accent3"/>
          </a:lnRef>
          <a:fillRef idx="1">
            <a:schemeClr val="lt1"/>
          </a:fillRef>
          <a:effectRef idx="0">
            <a:schemeClr val="accent3"/>
          </a:effectRef>
          <a:fontRef idx="minor">
            <a:schemeClr val="dk1"/>
          </a:fontRef>
        </p:style>
        <p:txBody>
          <a:bodyPr/>
          <a:lstStyle/>
          <a:p>
            <a:pPr marL="357188" indent="-357188" eaLnBrk="1" hangingPunct="1">
              <a:buClr>
                <a:srgbClr val="FF0000"/>
              </a:buClr>
              <a:buFont typeface="Wingdings" pitchFamily="2" charset="2"/>
              <a:buChar char="l"/>
            </a:pPr>
            <a:r>
              <a:rPr lang="zh-TW" altLang="en-US" dirty="0" smtClean="0"/>
              <a:t>某一研究者想瞭解全國失業率的問題，此時母體即為全體國民；同理，若他僅對台北市的失業率感興趣，則全體台北市民即成為其所欲研究的母體。</a:t>
            </a:r>
            <a:endParaRPr lang="en-US" altLang="zh-TW" dirty="0" smtClean="0"/>
          </a:p>
          <a:p>
            <a:pPr marL="357188" indent="-357188" eaLnBrk="1" hangingPunct="1">
              <a:buClr>
                <a:srgbClr val="FF0000"/>
              </a:buClr>
              <a:buFont typeface="Wingdings" pitchFamily="2" charset="2"/>
              <a:buChar char="l"/>
            </a:pPr>
            <a:r>
              <a:rPr lang="zh-TW" altLang="en-US" dirty="0" smtClean="0"/>
              <a:t>由此可知，母體的範圍可大可小，完全視「所欲研究的對象」而定。</a:t>
            </a:r>
            <a:endParaRPr lang="en-US" altLang="zh-TW" dirty="0" smtClean="0"/>
          </a:p>
          <a:p>
            <a:pPr marL="357188" indent="-357188" eaLnBrk="1" hangingPunct="1">
              <a:buClr>
                <a:srgbClr val="FF0000"/>
              </a:buClr>
              <a:buFont typeface="Wingdings" pitchFamily="2" charset="2"/>
              <a:buChar char="l"/>
            </a:pPr>
            <a:r>
              <a:rPr lang="zh-TW" altLang="en-US" dirty="0" smtClean="0"/>
              <a:t>當實際進行資料蒐集後，一般皆僅從母體抽取其中一部分來觀察，此乃母體所包含的某特定個體之集合，即稱為樣本。</a:t>
            </a:r>
          </a:p>
        </p:txBody>
      </p:sp>
      <p:sp>
        <p:nvSpPr>
          <p:cNvPr id="6" name="投影片編號版面配置區 5"/>
          <p:cNvSpPr>
            <a:spLocks noGrp="1"/>
          </p:cNvSpPr>
          <p:nvPr>
            <p:ph type="sldNum" sz="quarter" idx="12"/>
          </p:nvPr>
        </p:nvSpPr>
        <p:spPr>
          <a:xfrm>
            <a:off x="6553200" y="6496050"/>
            <a:ext cx="2133600" cy="311150"/>
          </a:xfrm>
          <a:noFill/>
        </p:spPr>
        <p:txBody>
          <a:bodyPr/>
          <a:lstStyle/>
          <a:p>
            <a:fld id="{D195DFBD-3970-413E-9B89-BDD77CB8B2BD}" type="slidenum">
              <a:rPr lang="en-US" altLang="zh-TW" smtClean="0"/>
              <a:pPr/>
              <a:t>9</a:t>
            </a:fld>
            <a:r>
              <a:rPr lang="en-US" altLang="zh-TW" dirty="0" smtClean="0"/>
              <a:t>/18</a:t>
            </a:r>
            <a:endParaRPr lang="en-US" altLang="zh-TW" dirty="0"/>
          </a:p>
        </p:txBody>
      </p:sp>
    </p:spTree>
  </p:cSld>
  <p:clrMapOvr>
    <a:masterClrMapping/>
  </p:clrMapOvr>
</p:sld>
</file>

<file path=ppt/theme/theme1.xml><?xml version="1.0" encoding="utf-8"?>
<a:theme xmlns:a="http://schemas.openxmlformats.org/drawingml/2006/main" name="自訂設計">
  <a:themeElements>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訂設計">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自訂設計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184A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TotalTime>
  <Words>1444</Words>
  <Application>Microsoft Office PowerPoint</Application>
  <PresentationFormat>如螢幕大小 (4:3)</PresentationFormat>
  <Paragraphs>116</Paragraphs>
  <Slides>18</Slides>
  <Notes>1</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18</vt:i4>
      </vt:variant>
    </vt:vector>
  </HeadingPairs>
  <TitlesOfParts>
    <vt:vector size="20" baseType="lpstr">
      <vt:lpstr>自訂設計</vt:lpstr>
      <vt:lpstr>Equation</vt:lpstr>
      <vt:lpstr>第一章緒論</vt:lpstr>
      <vt:lpstr>1.1  何謂統計學</vt:lpstr>
      <vt:lpstr>統計理論的分類</vt:lpstr>
      <vt:lpstr>統計方法的分類</vt:lpstr>
      <vt:lpstr>例題 1.1</vt:lpstr>
      <vt:lpstr>例題 1.2</vt:lpstr>
      <vt:lpstr>1.2  統計學的兩個基本概念——母體與樣本 1/3</vt:lpstr>
      <vt:lpstr>1.2 統計學的兩個基本概念——母體與樣本 2/3</vt:lpstr>
      <vt:lpstr>例題 1.3</vt:lpstr>
      <vt:lpstr>1.2  統計學的兩個基本概念——母體與樣本 3/3</vt:lpstr>
      <vt:lpstr>1.3  統計學的用途</vt:lpstr>
      <vt:lpstr>統計在經營決策中的應用</vt:lpstr>
      <vt:lpstr>1.4  統計學的內容與本書結構    </vt:lpstr>
      <vt:lpstr>PowerPoint 簡報</vt:lpstr>
      <vt:lpstr>第一章    練習-1</vt:lpstr>
      <vt:lpstr>第一章    練習-2</vt:lpstr>
      <vt:lpstr>第一章    練習-3</vt:lpstr>
      <vt:lpstr>第一章    練習-4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9001</dc:creator>
  <cp:lastModifiedBy>User</cp:lastModifiedBy>
  <cp:revision>93</cp:revision>
  <dcterms:created xsi:type="dcterms:W3CDTF">2008-04-23T06:51:29Z</dcterms:created>
  <dcterms:modified xsi:type="dcterms:W3CDTF">2013-09-07T08:05:15Z</dcterms:modified>
</cp:coreProperties>
</file>