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2" r:id="rId3"/>
    <p:sldId id="273" r:id="rId4"/>
    <p:sldId id="274" r:id="rId5"/>
    <p:sldId id="269" r:id="rId6"/>
    <p:sldId id="270" r:id="rId7"/>
    <p:sldId id="275" r:id="rId8"/>
    <p:sldId id="258" r:id="rId9"/>
    <p:sldId id="276" r:id="rId10"/>
    <p:sldId id="277" r:id="rId11"/>
    <p:sldId id="278" r:id="rId12"/>
    <p:sldId id="260" r:id="rId13"/>
    <p:sldId id="262" r:id="rId14"/>
    <p:sldId id="263" r:id="rId15"/>
    <p:sldId id="266" r:id="rId16"/>
    <p:sldId id="267" r:id="rId17"/>
    <p:sldId id="264" r:id="rId18"/>
    <p:sldId id="268" r:id="rId19"/>
    <p:sldId id="265" r:id="rId2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TW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2002年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日本</c:v>
                </c:pt>
                <c:pt idx="1">
                  <c:v>美國</c:v>
                </c:pt>
                <c:pt idx="2">
                  <c:v>歐洲</c:v>
                </c:pt>
                <c:pt idx="3">
                  <c:v>亞洲/澳洲</c:v>
                </c:pt>
                <c:pt idx="4">
                  <c:v>其他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25</c:v>
                </c:pt>
                <c:pt idx="1">
                  <c:v>9</c:v>
                </c:pt>
                <c:pt idx="2">
                  <c:v>26</c:v>
                </c:pt>
                <c:pt idx="3">
                  <c:v>5</c:v>
                </c:pt>
                <c:pt idx="4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2003年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日本</c:v>
                </c:pt>
                <c:pt idx="1">
                  <c:v>美國</c:v>
                </c:pt>
                <c:pt idx="2">
                  <c:v>歐洲</c:v>
                </c:pt>
                <c:pt idx="3">
                  <c:v>亞洲/澳洲</c:v>
                </c:pt>
                <c:pt idx="4">
                  <c:v>其他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31</c:v>
                </c:pt>
                <c:pt idx="1">
                  <c:v>12</c:v>
                </c:pt>
                <c:pt idx="2">
                  <c:v>27</c:v>
                </c:pt>
                <c:pt idx="3">
                  <c:v>6</c:v>
                </c:pt>
                <c:pt idx="4">
                  <c:v>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2007年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日本</c:v>
                </c:pt>
                <c:pt idx="1">
                  <c:v>美國</c:v>
                </c:pt>
                <c:pt idx="2">
                  <c:v>歐洲</c:v>
                </c:pt>
                <c:pt idx="3">
                  <c:v>亞洲/澳洲</c:v>
                </c:pt>
                <c:pt idx="4">
                  <c:v>其他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41</c:v>
                </c:pt>
                <c:pt idx="1">
                  <c:v>15</c:v>
                </c:pt>
                <c:pt idx="2">
                  <c:v>34</c:v>
                </c:pt>
                <c:pt idx="3">
                  <c:v>8</c:v>
                </c:pt>
                <c:pt idx="4">
                  <c:v>4</c:v>
                </c:pt>
              </c:numCache>
            </c:numRef>
          </c:val>
        </c:ser>
        <c:axId val="70354816"/>
        <c:axId val="77837056"/>
      </c:barChart>
      <c:catAx>
        <c:axId val="70354816"/>
        <c:scaling>
          <c:orientation val="minMax"/>
        </c:scaling>
        <c:axPos val="b"/>
        <c:tickLblPos val="nextTo"/>
        <c:crossAx val="77837056"/>
        <c:crosses val="autoZero"/>
        <c:auto val="1"/>
        <c:lblAlgn val="ctr"/>
        <c:lblOffset val="100"/>
      </c:catAx>
      <c:valAx>
        <c:axId val="77837056"/>
        <c:scaling>
          <c:orientation val="minMax"/>
        </c:scaling>
        <c:axPos val="l"/>
        <c:majorGridlines/>
        <c:numFmt formatCode="General" sourceLinked="1"/>
        <c:tickLblPos val="nextTo"/>
        <c:crossAx val="7035481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zh-TW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TW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2002年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日本</c:v>
                </c:pt>
                <c:pt idx="1">
                  <c:v>美國</c:v>
                </c:pt>
                <c:pt idx="2">
                  <c:v>歐洲</c:v>
                </c:pt>
                <c:pt idx="3">
                  <c:v>亞洲/澳洲</c:v>
                </c:pt>
                <c:pt idx="4">
                  <c:v>其他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350</c:v>
                </c:pt>
                <c:pt idx="1">
                  <c:v>103</c:v>
                </c:pt>
                <c:pt idx="2">
                  <c:v>233</c:v>
                </c:pt>
                <c:pt idx="3">
                  <c:v>60</c:v>
                </c:pt>
                <c:pt idx="4">
                  <c:v>11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2003年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日本</c:v>
                </c:pt>
                <c:pt idx="1">
                  <c:v>美國</c:v>
                </c:pt>
                <c:pt idx="2">
                  <c:v>歐洲</c:v>
                </c:pt>
                <c:pt idx="3">
                  <c:v>亞洲/澳洲</c:v>
                </c:pt>
                <c:pt idx="4">
                  <c:v>其他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348</c:v>
                </c:pt>
                <c:pt idx="1">
                  <c:v>112</c:v>
                </c:pt>
                <c:pt idx="2">
                  <c:v>249</c:v>
                </c:pt>
                <c:pt idx="3">
                  <c:v>65</c:v>
                </c:pt>
                <c:pt idx="4">
                  <c:v>13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2007年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日本</c:v>
                </c:pt>
                <c:pt idx="1">
                  <c:v>美國</c:v>
                </c:pt>
                <c:pt idx="2">
                  <c:v>歐洲</c:v>
                </c:pt>
                <c:pt idx="3">
                  <c:v>亞洲/澳洲</c:v>
                </c:pt>
                <c:pt idx="4">
                  <c:v>其他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349</c:v>
                </c:pt>
                <c:pt idx="1">
                  <c:v>145</c:v>
                </c:pt>
                <c:pt idx="2">
                  <c:v>325</c:v>
                </c:pt>
                <c:pt idx="3">
                  <c:v>78</c:v>
                </c:pt>
                <c:pt idx="4">
                  <c:v>27</c:v>
                </c:pt>
              </c:numCache>
            </c:numRef>
          </c:val>
        </c:ser>
        <c:axId val="82296832"/>
        <c:axId val="82298368"/>
      </c:barChart>
      <c:catAx>
        <c:axId val="82296832"/>
        <c:scaling>
          <c:orientation val="minMax"/>
        </c:scaling>
        <c:axPos val="b"/>
        <c:tickLblPos val="nextTo"/>
        <c:crossAx val="82298368"/>
        <c:crosses val="autoZero"/>
        <c:auto val="1"/>
        <c:lblAlgn val="ctr"/>
        <c:lblOffset val="100"/>
      </c:catAx>
      <c:valAx>
        <c:axId val="82298368"/>
        <c:scaling>
          <c:orientation val="minMax"/>
        </c:scaling>
        <c:axPos val="l"/>
        <c:majorGridlines/>
        <c:numFmt formatCode="General" sourceLinked="1"/>
        <c:tickLblPos val="nextTo"/>
        <c:crossAx val="8229683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zh-TW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2E955-40CB-4816-9665-0AE471C5D71F}" type="datetimeFigureOut">
              <a:rPr lang="zh-TW" altLang="en-US" smtClean="0"/>
              <a:pPr/>
              <a:t>2011/12/29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767D5-FA54-4439-BC12-83B0CA424E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2E955-40CB-4816-9665-0AE471C5D71F}" type="datetimeFigureOut">
              <a:rPr lang="zh-TW" altLang="en-US" smtClean="0"/>
              <a:pPr/>
              <a:t>2011/12/29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767D5-FA54-4439-BC12-83B0CA424E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2E955-40CB-4816-9665-0AE471C5D71F}" type="datetimeFigureOut">
              <a:rPr lang="zh-TW" altLang="en-US" smtClean="0"/>
              <a:pPr/>
              <a:t>2011/12/29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767D5-FA54-4439-BC12-83B0CA424E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2E955-40CB-4816-9665-0AE471C5D71F}" type="datetimeFigureOut">
              <a:rPr lang="zh-TW" altLang="en-US" smtClean="0"/>
              <a:pPr/>
              <a:t>2011/12/29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767D5-FA54-4439-BC12-83B0CA424E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2E955-40CB-4816-9665-0AE471C5D71F}" type="datetimeFigureOut">
              <a:rPr lang="zh-TW" altLang="en-US" smtClean="0"/>
              <a:pPr/>
              <a:t>2011/12/29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767D5-FA54-4439-BC12-83B0CA424E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2E955-40CB-4816-9665-0AE471C5D71F}" type="datetimeFigureOut">
              <a:rPr lang="zh-TW" altLang="en-US" smtClean="0"/>
              <a:pPr/>
              <a:t>2011/12/29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767D5-FA54-4439-BC12-83B0CA424E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2E955-40CB-4816-9665-0AE471C5D71F}" type="datetimeFigureOut">
              <a:rPr lang="zh-TW" altLang="en-US" smtClean="0"/>
              <a:pPr/>
              <a:t>2011/12/29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767D5-FA54-4439-BC12-83B0CA424E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2E955-40CB-4816-9665-0AE471C5D71F}" type="datetimeFigureOut">
              <a:rPr lang="zh-TW" altLang="en-US" smtClean="0"/>
              <a:pPr/>
              <a:t>2011/12/29</a:t>
            </a:fld>
            <a:endParaRPr lang="zh-TW" alt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3767D5-FA54-4439-BC12-83B0CA424E3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2E955-40CB-4816-9665-0AE471C5D71F}" type="datetimeFigureOut">
              <a:rPr lang="zh-TW" altLang="en-US" smtClean="0"/>
              <a:pPr/>
              <a:t>2011/12/29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767D5-FA54-4439-BC12-83B0CA424E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2E955-40CB-4816-9665-0AE471C5D71F}" type="datetimeFigureOut">
              <a:rPr lang="zh-TW" altLang="en-US" smtClean="0"/>
              <a:pPr/>
              <a:t>2011/12/29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E3767D5-FA54-4439-BC12-83B0CA424E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752E955-40CB-4816-9665-0AE471C5D71F}" type="datetimeFigureOut">
              <a:rPr lang="zh-TW" altLang="en-US" smtClean="0"/>
              <a:pPr/>
              <a:t>2011/12/29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767D5-FA54-4439-BC12-83B0CA424E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手繪多邊形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752E955-40CB-4816-9665-0AE471C5D71F}" type="datetimeFigureOut">
              <a:rPr lang="zh-TW" altLang="en-US" smtClean="0"/>
              <a:pPr/>
              <a:t>2011/12/29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E3767D5-FA54-4439-BC12-83B0CA424E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slide" Target="slid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tw.knowledge.yahoo.com/question/question?qid=1508052602383" TargetMode="External"/><Relationship Id="rId2" Type="http://schemas.openxmlformats.org/officeDocument/2006/relationships/hyperlink" Target="http://zh.wikipedia.org/wiki/%E6%A9%9F%E5%99%A8%E4%BA%B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ig5.made-in-china.com/info/article-1018164.html" TargetMode="External"/><Relationship Id="rId4" Type="http://schemas.openxmlformats.org/officeDocument/2006/relationships/hyperlink" Target="http://www.shs.edu.tw/works/essay/2006/10/2006102902413523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2.xml"/><Relationship Id="rId4" Type="http://schemas.openxmlformats.org/officeDocument/2006/relationships/slide" Target="slide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642918"/>
            <a:ext cx="9144000" cy="1470025"/>
          </a:xfrm>
        </p:spPr>
        <p:txBody>
          <a:bodyPr>
            <a:normAutofit/>
          </a:bodyPr>
          <a:lstStyle/>
          <a:p>
            <a:r>
              <a:rPr lang="zh-TW" altLang="en-US" sz="6600" dirty="0">
                <a:latin typeface="標楷體" pitchFamily="65" charset="-120"/>
                <a:ea typeface="標楷體" pitchFamily="65" charset="-120"/>
              </a:rPr>
              <a:t>工業用</a:t>
            </a:r>
            <a:r>
              <a:rPr lang="zh-TW" altLang="en-US" sz="6600" dirty="0" smtClean="0">
                <a:latin typeface="標楷體" pitchFamily="65" charset="-120"/>
                <a:ea typeface="標楷體" pitchFamily="65" charset="-120"/>
              </a:rPr>
              <a:t>機器人</a:t>
            </a:r>
            <a:endParaRPr lang="zh-TW" altLang="en-US" sz="6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4714884"/>
            <a:ext cx="6480048" cy="1752600"/>
          </a:xfrm>
        </p:spPr>
        <p:txBody>
          <a:bodyPr/>
          <a:lstStyle/>
          <a:p>
            <a:pPr algn="l"/>
            <a:r>
              <a:rPr lang="zh-TW" altLang="en-US" dirty="0" smtClean="0"/>
              <a:t>班級：系統三甲</a:t>
            </a:r>
            <a:endParaRPr lang="en-US" altLang="zh-TW" dirty="0" smtClean="0"/>
          </a:p>
          <a:p>
            <a:pPr algn="l"/>
            <a:r>
              <a:rPr lang="zh-TW" altLang="en-US" dirty="0" smtClean="0"/>
              <a:t>姓名：陳柏穎、廖仲傑</a:t>
            </a:r>
            <a:endParaRPr lang="en-US" altLang="zh-TW" dirty="0" smtClean="0"/>
          </a:p>
          <a:p>
            <a:pPr algn="l"/>
            <a:r>
              <a:rPr lang="zh-TW" altLang="en-US" dirty="0" smtClean="0"/>
              <a:t>學號：</a:t>
            </a:r>
            <a:r>
              <a:rPr lang="en-US" altLang="zh-TW" dirty="0" smtClean="0"/>
              <a:t>49839038</a:t>
            </a:r>
            <a:r>
              <a:rPr lang="zh-TW" altLang="en-US" dirty="0" smtClean="0"/>
              <a:t>、</a:t>
            </a:r>
            <a:r>
              <a:rPr lang="en-US" altLang="zh-TW" dirty="0" smtClean="0"/>
              <a:t>49839047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歐洲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模式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    機器人的生產和用戶所需的系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統，皆由製造商自己完成。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" name="圖片 3">
            <a:hlinkClick r:id="rId2" action="ppaction://hlinksldjump"/>
          </p:cNvPr>
          <p:cNvPicPr/>
          <p:nvPr/>
        </p:nvPicPr>
        <p:blipFill>
          <a:blip r:embed="rId3"/>
          <a:srcRect l="35757" t="72669" r="58103" b="17685"/>
          <a:stretch>
            <a:fillRect/>
          </a:stretch>
        </p:blipFill>
        <p:spPr bwMode="auto">
          <a:xfrm>
            <a:off x="714348" y="6072206"/>
            <a:ext cx="538164" cy="500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美國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模式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    美國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基本自己不製造機器人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企業需要時通常由公司進口，再自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行設計、製造與之相配套的週邊設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備。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  <p:pic>
        <p:nvPicPr>
          <p:cNvPr id="4" name="圖片 3">
            <a:hlinkClick r:id="rId2" action="ppaction://hlinksldjump"/>
          </p:cNvPr>
          <p:cNvPicPr/>
          <p:nvPr/>
        </p:nvPicPr>
        <p:blipFill>
          <a:blip r:embed="rId3"/>
          <a:srcRect l="35757" t="72669" r="58103" b="17685"/>
          <a:stretch>
            <a:fillRect/>
          </a:stretch>
        </p:blipFill>
        <p:spPr bwMode="auto">
          <a:xfrm>
            <a:off x="714348" y="6072206"/>
            <a:ext cx="538164" cy="500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艾西莫夫機器人三定律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第一法則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機器人不得傷害人類，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				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且確保人類不受傷害。</a:t>
            </a:r>
          </a:p>
          <a:p>
            <a:pPr>
              <a:buNone/>
            </a:pP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第二法則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在不違背第一法則的前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          	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提下，機器人必須服從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          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人類的命令。</a:t>
            </a:r>
          </a:p>
          <a:p>
            <a:pPr>
              <a:buNone/>
            </a:pP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第三法則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在不違背第一及第二法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				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則的前提下，機器人必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				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須保護自己。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工業機器人運動自由度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6" name="內容版面配置區 5"/>
          <p:cNvPicPr>
            <a:picLocks noGrp="1"/>
          </p:cNvPicPr>
          <p:nvPr>
            <p:ph idx="1"/>
          </p:nvPr>
        </p:nvPicPr>
        <p:blipFill>
          <a:blip r:embed="rId2"/>
          <a:srcRect l="29075" t="33441" r="32437" b="27974"/>
          <a:stretch>
            <a:fillRect/>
          </a:stretch>
        </p:blipFill>
        <p:spPr bwMode="auto">
          <a:xfrm>
            <a:off x="857224" y="1571612"/>
            <a:ext cx="5786478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文字方塊 6"/>
          <p:cNvSpPr txBox="1"/>
          <p:nvPr/>
        </p:nvSpPr>
        <p:spPr>
          <a:xfrm>
            <a:off x="3857620" y="4500570"/>
            <a:ext cx="43577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(1)</a:t>
            </a:r>
            <a:r>
              <a:rPr lang="zh-TW" altLang="en-US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腕部旋轉</a:t>
            </a:r>
            <a:r>
              <a:rPr lang="en-US" altLang="zh-TW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(2)</a:t>
            </a:r>
            <a:r>
              <a:rPr lang="zh-TW" altLang="en-US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腕部擺動</a:t>
            </a:r>
            <a:br>
              <a:rPr lang="zh-TW" altLang="en-US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(3)</a:t>
            </a:r>
            <a:r>
              <a:rPr lang="zh-TW" altLang="en-US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腕部彎曲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(4)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徑向橫移</a:t>
            </a:r>
            <a:br>
              <a:rPr lang="zh-TW" altLang="en-US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(5)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肘部旋轉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(6)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肩部或腰部旋轉。 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工業機器人的定位控制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sz="3600" dirty="0" smtClean="0">
                <a:latin typeface="標楷體" pitchFamily="65" charset="-120"/>
                <a:ea typeface="標楷體" pitchFamily="65" charset="-120"/>
                <a:hlinkClick r:id="rId2" action="ppaction://hlinksldjump"/>
              </a:rPr>
              <a:t>連續路徑</a:t>
            </a:r>
            <a:r>
              <a:rPr lang="en-US" altLang="zh-TW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2" action="ppaction://hlinksldjump"/>
              </a:rPr>
              <a:t>(CP)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  <a:hlinkClick r:id="rId2" action="ppaction://hlinksldjump"/>
              </a:rPr>
              <a:t>控制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3600" dirty="0" smtClean="0">
              <a:latin typeface="標楷體" pitchFamily="65" charset="-120"/>
              <a:ea typeface="標楷體" pitchFamily="65" charset="-120"/>
              <a:hlinkClick r:id="rId3" action="ppaction://hlinksldjump"/>
            </a:endParaRPr>
          </a:p>
          <a:p>
            <a:pPr>
              <a:buNone/>
            </a:pPr>
            <a:endParaRPr lang="en-US" altLang="zh-TW" sz="3600" dirty="0" smtClean="0">
              <a:latin typeface="標楷體" pitchFamily="65" charset="-120"/>
              <a:ea typeface="標楷體" pitchFamily="65" charset="-120"/>
              <a:hlinkClick r:id="rId3" action="ppaction://hlinksldjump"/>
            </a:endParaRPr>
          </a:p>
          <a:p>
            <a:pPr>
              <a:buNone/>
            </a:pPr>
            <a:r>
              <a:rPr lang="zh-TW" altLang="en-US" sz="3600" dirty="0" smtClean="0">
                <a:latin typeface="標楷體" pitchFamily="65" charset="-120"/>
                <a:ea typeface="標楷體" pitchFamily="65" charset="-120"/>
                <a:hlinkClick r:id="rId3" action="ppaction://hlinksldjump"/>
              </a:rPr>
              <a:t>點到點</a:t>
            </a:r>
            <a:r>
              <a:rPr lang="en-US" altLang="zh-TW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3" action="ppaction://hlinksldjump"/>
              </a:rPr>
              <a:t>(PTP)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  <a:hlinkClick r:id="rId3" action="ppaction://hlinksldjump"/>
              </a:rPr>
              <a:t>控制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向下箭號 3">
            <a:hlinkClick r:id="rId4" action="ppaction://hlinksldjump"/>
          </p:cNvPr>
          <p:cNvSpPr/>
          <p:nvPr/>
        </p:nvSpPr>
        <p:spPr>
          <a:xfrm>
            <a:off x="357158" y="6072206"/>
            <a:ext cx="428628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連續路徑控制</a:t>
            </a:r>
            <a:endParaRPr lang="zh-TW" altLang="en-US" dirty="0"/>
          </a:p>
        </p:txBody>
      </p:sp>
      <p:pic>
        <p:nvPicPr>
          <p:cNvPr id="4" name="內容版面配置區 3">
            <a:hlinkClick r:id="rId2" action="ppaction://hlinksldjump"/>
          </p:cNvPr>
          <p:cNvPicPr>
            <a:picLocks noGrp="1"/>
          </p:cNvPicPr>
          <p:nvPr>
            <p:ph idx="1"/>
          </p:nvPr>
        </p:nvPicPr>
        <p:blipFill>
          <a:blip r:embed="rId3"/>
          <a:srcRect l="26186" t="31833" r="36227" b="15112"/>
          <a:stretch>
            <a:fillRect/>
          </a:stretch>
        </p:blipFill>
        <p:spPr bwMode="auto">
          <a:xfrm>
            <a:off x="3714744" y="2571744"/>
            <a:ext cx="4890501" cy="3881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文字方塊 5"/>
          <p:cNvSpPr txBox="1"/>
          <p:nvPr/>
        </p:nvSpPr>
        <p:spPr>
          <a:xfrm>
            <a:off x="428596" y="1357298"/>
            <a:ext cx="803296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此方式之機器人記憶體容量消耗較大。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因機器人沿著曲而動，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通常用於焊接、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噴漆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…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．等工作</a:t>
            </a:r>
            <a:r>
              <a:rPr lang="zh-TW" altLang="en-US" sz="3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sz="36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7" name="圖片 16">
            <a:hlinkClick r:id="rId4" action="ppaction://hlinksldjump"/>
          </p:cNvPr>
          <p:cNvPicPr/>
          <p:nvPr/>
        </p:nvPicPr>
        <p:blipFill>
          <a:blip r:embed="rId5"/>
          <a:srcRect l="35757" t="72669" r="58103" b="17685"/>
          <a:stretch>
            <a:fillRect/>
          </a:stretch>
        </p:blipFill>
        <p:spPr bwMode="auto">
          <a:xfrm>
            <a:off x="714348" y="6072206"/>
            <a:ext cx="538164" cy="500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點到點控制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/>
          </p:cNvPicPr>
          <p:nvPr>
            <p:ph idx="1"/>
          </p:nvPr>
        </p:nvPicPr>
        <p:blipFill>
          <a:blip r:embed="rId2"/>
          <a:srcRect l="28353" t="28939" r="39295" b="18649"/>
          <a:stretch>
            <a:fillRect/>
          </a:stretch>
        </p:blipFill>
        <p:spPr bwMode="auto">
          <a:xfrm>
            <a:off x="3500430" y="2071678"/>
            <a:ext cx="5000628" cy="407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文字方塊 4"/>
          <p:cNvSpPr txBox="1"/>
          <p:nvPr/>
        </p:nvSpPr>
        <p:spPr>
          <a:xfrm>
            <a:off x="571472" y="1428736"/>
            <a:ext cx="664797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機器人只由一定點移到另一定點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用此控制方式</a:t>
            </a:r>
            <a:r>
              <a:rPr lang="zh-TW" altLang="en-US" sz="3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的機器人，</a:t>
            </a:r>
            <a:endParaRPr lang="en-US" altLang="zh-TW" sz="36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通常用於工件</a:t>
            </a:r>
            <a:r>
              <a:rPr lang="zh-TW" altLang="en-US" sz="3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拆裝、</a:t>
            </a:r>
            <a:endParaRPr lang="en-US" altLang="zh-TW" sz="36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點焊、抓取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..</a:t>
            </a:r>
            <a:r>
              <a:rPr lang="zh-TW" altLang="en-US" sz="3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等。 </a:t>
            </a:r>
            <a:endParaRPr lang="zh-TW" altLang="en-US" sz="36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8" name="圖片 7">
            <a:hlinkClick r:id="rId3" action="ppaction://hlinksldjump"/>
          </p:cNvPr>
          <p:cNvPicPr/>
          <p:nvPr/>
        </p:nvPicPr>
        <p:blipFill>
          <a:blip r:embed="rId4"/>
          <a:srcRect l="35757" t="72669" r="58103" b="17685"/>
          <a:stretch>
            <a:fillRect/>
          </a:stretch>
        </p:blipFill>
        <p:spPr bwMode="auto">
          <a:xfrm>
            <a:off x="714348" y="6072206"/>
            <a:ext cx="538164" cy="500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工業機器人之應用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(1/2)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1.	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工件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搬運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2.	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工件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裝載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3.	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焊接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4.	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噴漆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5.	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裝配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6.	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檢測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工業機器人之應用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(2/2)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    上述的項之外，工業機器人還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可用於鑽孔、研磨、清洗、雷射加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工，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……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等應用。以後工業機器人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的使用將更加廣泛。 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參考文獻資料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http://zh.wikipedia.org/wiki/%E6%A9%9F%E5%99%A8%E4%BA%BA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http://tw.knowledge.yahoo.com/question/question?qid=1508052602383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http://www.shs.edu.tw/works/essay/2006/10/2006102902413523.pdf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http://big5.made-in-china.com/info/article-1018164.html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機器人發展趨勢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sz="3600" dirty="0" smtClean="0">
                <a:latin typeface="標楷體" pitchFamily="65" charset="-120"/>
                <a:ea typeface="標楷體" pitchFamily="65" charset="-120"/>
                <a:hlinkClick r:id="rId2" action="ppaction://hlinksldjump"/>
              </a:rPr>
              <a:t>技術發展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600" dirty="0" smtClean="0">
                <a:latin typeface="標楷體" pitchFamily="65" charset="-120"/>
                <a:ea typeface="標楷體" pitchFamily="65" charset="-120"/>
                <a:hlinkClick r:id="rId3" action="ppaction://hlinksldjump"/>
              </a:rPr>
              <a:t>產業發展</a:t>
            </a:r>
            <a:endParaRPr lang="zh-TW" altLang="en-US" sz="3600" dirty="0"/>
          </a:p>
        </p:txBody>
      </p:sp>
      <p:sp>
        <p:nvSpPr>
          <p:cNvPr id="4" name="向下箭號 3">
            <a:hlinkClick r:id="rId4" action="ppaction://hlinksldjump"/>
          </p:cNvPr>
          <p:cNvSpPr/>
          <p:nvPr/>
        </p:nvSpPr>
        <p:spPr>
          <a:xfrm>
            <a:off x="357158" y="6072206"/>
            <a:ext cx="428628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技術發展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(1/2)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1.		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機器人會越來越小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		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以各國研究的現況而言，微型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		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機器人還在研究的階段，不過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		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已有成功案例。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技術發展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(2/2)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TW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2.		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機器人會越來越聰明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		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這是一項還在進行的方案，雖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		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然現今的機器人智慧為幼兒智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		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力，不過這方面的研究依舊未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		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放棄。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" name="圖片 3">
            <a:hlinkClick r:id="rId2" action="ppaction://hlinksldjump"/>
          </p:cNvPr>
          <p:cNvPicPr/>
          <p:nvPr/>
        </p:nvPicPr>
        <p:blipFill>
          <a:blip r:embed="rId3"/>
          <a:srcRect l="35757" t="72669" r="58103" b="17685"/>
          <a:stretch>
            <a:fillRect/>
          </a:stretch>
        </p:blipFill>
        <p:spPr bwMode="auto">
          <a:xfrm>
            <a:off x="714348" y="6072206"/>
            <a:ext cx="538164" cy="500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產業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發展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(1/3)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214282" y="128586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單位：千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6715140" y="5572140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國家或地區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2786050" y="6072206"/>
            <a:ext cx="2685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數據來源：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UNECE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和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IFR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2285984" y="1142984"/>
            <a:ext cx="3877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全球工業機器人年度安裝量</a:t>
            </a:r>
            <a:endParaRPr lang="zh-TW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產業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發展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(2/3)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214282" y="128586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單位：千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2786050" y="6072206"/>
            <a:ext cx="2685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數據來源：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UNECE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和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IFR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6715140" y="5572140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國家或地區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2285984" y="1142984"/>
            <a:ext cx="35702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全球工業機器人運行總量</a:t>
            </a:r>
            <a:endParaRPr lang="zh-TW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產業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發展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(3/3)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28596" y="1785926"/>
          <a:ext cx="8286807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3030"/>
                <a:gridCol w="1823322"/>
                <a:gridCol w="4830455"/>
              </a:tblGrid>
              <a:tr h="57150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600" dirty="0" smtClean="0">
                          <a:latin typeface="標楷體" pitchFamily="65" charset="-120"/>
                          <a:ea typeface="標楷體" pitchFamily="65" charset="-120"/>
                        </a:rPr>
                        <a:t>階段</a:t>
                      </a:r>
                      <a:endParaRPr lang="zh-TW" altLang="en-US" sz="3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600" dirty="0" smtClean="0">
                          <a:latin typeface="標楷體" pitchFamily="65" charset="-120"/>
                          <a:ea typeface="標楷體" pitchFamily="65" charset="-120"/>
                        </a:rPr>
                        <a:t>期間</a:t>
                      </a:r>
                      <a:endParaRPr lang="zh-TW" altLang="en-US" sz="3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600" dirty="0" smtClean="0">
                          <a:latin typeface="標楷體" pitchFamily="65" charset="-120"/>
                          <a:ea typeface="標楷體" pitchFamily="65" charset="-120"/>
                        </a:rPr>
                        <a:t>發展目標</a:t>
                      </a:r>
                      <a:endParaRPr lang="zh-TW" altLang="en-US" sz="3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9315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第一階段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2005~2008</a:t>
                      </a:r>
                      <a:endParaRPr lang="zh-TW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TW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已建置產業環境為發展方向，創造市場及擴展優勢產業為推動目標，發展之產品領域以導覽服務、休閒娛樂、家庭服務、生產製造為點。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</a:tr>
              <a:tr h="24290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第二階段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2009~2013</a:t>
                      </a:r>
                      <a:endParaRPr lang="zh-TW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TW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已擴大產業規模為發展方向，擴大市場及產業規模化為推動目標，發展之產品領域以公共服務及照護服務為重點。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</a:tr>
              <a:tr h="8858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第三階段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2014~2020</a:t>
                      </a:r>
                      <a:endParaRPr lang="zh-TW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TW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發展為全球智慧型機器人主要生產國，以利基產業市場為發展方向，發展之產品領域以特殊用途服務及醫療輔具為重點。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2786050" y="6072206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數據來源：經濟部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714480" y="1214422"/>
            <a:ext cx="5109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智慧型機器人產業的發展與應用策略</a:t>
            </a:r>
            <a:endParaRPr lang="zh-TW" altLang="en-US" sz="2400" b="1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7" name="圖片 6">
            <a:hlinkClick r:id="rId2" action="ppaction://hlinksldjump"/>
          </p:cNvPr>
          <p:cNvPicPr/>
          <p:nvPr/>
        </p:nvPicPr>
        <p:blipFill>
          <a:blip r:embed="rId3"/>
          <a:srcRect l="35757" t="72669" r="58103" b="17685"/>
          <a:stretch>
            <a:fillRect/>
          </a:stretch>
        </p:blipFill>
        <p:spPr bwMode="auto">
          <a:xfrm>
            <a:off x="714348" y="6072206"/>
            <a:ext cx="538164" cy="500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工業機器人的發展模式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sz="3600" dirty="0" smtClean="0">
                <a:latin typeface="標楷體" pitchFamily="65" charset="-120"/>
                <a:ea typeface="標楷體" pitchFamily="65" charset="-120"/>
                <a:hlinkClick r:id="rId2" action="ppaction://hlinksldjump"/>
              </a:rPr>
              <a:t>日本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  <a:hlinkClick r:id="rId2" action="ppaction://hlinksldjump"/>
              </a:rPr>
              <a:t>模式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600" dirty="0" smtClean="0">
                <a:latin typeface="標楷體" pitchFamily="65" charset="-120"/>
                <a:ea typeface="標楷體" pitchFamily="65" charset="-120"/>
                <a:hlinkClick r:id="rId3" action="ppaction://hlinksldjump"/>
              </a:rPr>
              <a:t>歐洲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  <a:hlinkClick r:id="rId3" action="ppaction://hlinksldjump"/>
              </a:rPr>
              <a:t>模式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600" dirty="0" smtClean="0">
                <a:latin typeface="標楷體" pitchFamily="65" charset="-120"/>
                <a:ea typeface="標楷體" pitchFamily="65" charset="-120"/>
                <a:hlinkClick r:id="rId4" action="ppaction://hlinksldjump"/>
              </a:rPr>
              <a:t>美國模式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向下箭號 3">
            <a:hlinkClick r:id="rId5" action="ppaction://hlinksldjump"/>
          </p:cNvPr>
          <p:cNvSpPr/>
          <p:nvPr/>
        </p:nvSpPr>
        <p:spPr>
          <a:xfrm>
            <a:off x="357158" y="6072206"/>
            <a:ext cx="428628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日本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模式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    先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由機器人製造商開發出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新型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機器人，再由他們的子公司或者社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會上的公司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來設計以及製造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各行各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業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所需要的機器人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系統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endParaRPr lang="zh-TW" altLang="en-US" dirty="0"/>
          </a:p>
        </p:txBody>
      </p:sp>
      <p:pic>
        <p:nvPicPr>
          <p:cNvPr id="4" name="圖片 3">
            <a:hlinkClick r:id="rId2" action="ppaction://hlinksldjump"/>
          </p:cNvPr>
          <p:cNvPicPr/>
          <p:nvPr/>
        </p:nvPicPr>
        <p:blipFill>
          <a:blip r:embed="rId3"/>
          <a:srcRect l="35757" t="72669" r="58103" b="17685"/>
          <a:stretch>
            <a:fillRect/>
          </a:stretch>
        </p:blipFill>
        <p:spPr bwMode="auto">
          <a:xfrm>
            <a:off x="714348" y="6072206"/>
            <a:ext cx="538164" cy="500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科技">
  <a:themeElements>
    <a:clrScheme name="科技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科技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科技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618</TotalTime>
  <Words>486</Words>
  <Application>Microsoft Office PowerPoint</Application>
  <PresentationFormat>如螢幕大小 (4:3)</PresentationFormat>
  <Paragraphs>107</Paragraphs>
  <Slides>19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0" baseType="lpstr">
      <vt:lpstr>科技</vt:lpstr>
      <vt:lpstr>工業用機器人</vt:lpstr>
      <vt:lpstr>機器人發展趨勢</vt:lpstr>
      <vt:lpstr>技術發展(1/2)</vt:lpstr>
      <vt:lpstr>技術發展(2/2)</vt:lpstr>
      <vt:lpstr>產業發展(1/3)</vt:lpstr>
      <vt:lpstr>產業發展(2/3)</vt:lpstr>
      <vt:lpstr>產業發展(3/3)</vt:lpstr>
      <vt:lpstr>工業機器人的發展模式</vt:lpstr>
      <vt:lpstr>日本模式</vt:lpstr>
      <vt:lpstr>歐洲模式</vt:lpstr>
      <vt:lpstr>美國模式</vt:lpstr>
      <vt:lpstr>艾西莫夫機器人三定律</vt:lpstr>
      <vt:lpstr>工業機器人運動自由度</vt:lpstr>
      <vt:lpstr>工業機器人的定位控制</vt:lpstr>
      <vt:lpstr>連續路徑控制</vt:lpstr>
      <vt:lpstr>點到點控制</vt:lpstr>
      <vt:lpstr>工業機器人之應用(1/2)</vt:lpstr>
      <vt:lpstr>工業機器人之應用(2/2)</vt:lpstr>
      <vt:lpstr>參考文獻資料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工業用機器人</dc:title>
  <dc:creator>Win7User</dc:creator>
  <cp:lastModifiedBy>Win7User</cp:lastModifiedBy>
  <cp:revision>46</cp:revision>
  <dcterms:created xsi:type="dcterms:W3CDTF">2011-12-05T18:41:26Z</dcterms:created>
  <dcterms:modified xsi:type="dcterms:W3CDTF">2011-12-29T06:53:55Z</dcterms:modified>
</cp:coreProperties>
</file>