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60" r:id="rId5"/>
    <p:sldId id="258" r:id="rId6"/>
    <p:sldId id="262" r:id="rId7"/>
    <p:sldId id="264" r:id="rId8"/>
    <p:sldId id="263" r:id="rId9"/>
    <p:sldId id="265" r:id="rId10"/>
    <p:sldId id="266" r:id="rId11"/>
    <p:sldId id="267" r:id="rId12"/>
    <p:sldId id="273" r:id="rId13"/>
    <p:sldId id="275" r:id="rId14"/>
    <p:sldId id="274" r:id="rId15"/>
    <p:sldId id="276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9C6"/>
    <a:srgbClr val="33CC33"/>
    <a:srgbClr val="009900"/>
    <a:srgbClr val="336600"/>
    <a:srgbClr val="3399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721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59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3D7D-36FD-4AB2-A073-4F7199EAA293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521C-0FD6-491E-91DA-244C4E886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567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3D7D-36FD-4AB2-A073-4F7199EAA293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521C-0FD6-491E-91DA-244C4E886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11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3D7D-36FD-4AB2-A073-4F7199EAA293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521C-0FD6-491E-91DA-244C4E886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75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3D7D-36FD-4AB2-A073-4F7199EAA293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521C-0FD6-491E-91DA-244C4E886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89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3D7D-36FD-4AB2-A073-4F7199EAA293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521C-0FD6-491E-91DA-244C4E886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09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3D7D-36FD-4AB2-A073-4F7199EAA293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521C-0FD6-491E-91DA-244C4E886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27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3D7D-36FD-4AB2-A073-4F7199EAA293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521C-0FD6-491E-91DA-244C4E886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25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3D7D-36FD-4AB2-A073-4F7199EAA293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521C-0FD6-491E-91DA-244C4E886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48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3D7D-36FD-4AB2-A073-4F7199EAA293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521C-0FD6-491E-91DA-244C4E886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55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3D7D-36FD-4AB2-A073-4F7199EAA293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521C-0FD6-491E-91DA-244C4E886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78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3D7D-36FD-4AB2-A073-4F7199EAA293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521C-0FD6-491E-91DA-244C4E886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88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3D7D-36FD-4AB2-A073-4F7199EAA293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5521C-0FD6-491E-91DA-244C4E886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38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363437403-4077924763_n"/>
          <p:cNvPicPr>
            <a:picLocks noChangeAspect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4283737" y="0"/>
            <a:ext cx="4860263" cy="68541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650" y="692785"/>
            <a:ext cx="2964815" cy="2041525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心靈勇氣</a:t>
            </a:r>
            <a:br>
              <a:rPr lang="zh-TW" altLang="en-US" sz="5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5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共同報告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460" y="4077335"/>
            <a:ext cx="3966210" cy="2327275"/>
          </a:xfrm>
        </p:spPr>
        <p:txBody>
          <a:bodyPr>
            <a:normAutofit/>
          </a:bodyPr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工程</a:t>
            </a:r>
            <a:r>
              <a:rPr lang="en-US" altLang="zh-TW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倫理與社會：</a:t>
            </a: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陳宇倫 </a:t>
            </a:r>
            <a:r>
              <a:rPr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 </a:t>
            </a:r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蘇佳瑩</a:t>
            </a: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吳佩珊 </a:t>
            </a:r>
            <a:r>
              <a:rPr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洪雅晴</a:t>
            </a:r>
          </a:p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電影與文學：</a:t>
            </a:r>
          </a:p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蔡凱茵 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林芷儀 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潘如璧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5605" y="3140710"/>
            <a:ext cx="371157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共同指導老師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:</a:t>
            </a:r>
          </a:p>
          <a:p>
            <a:pPr algn="ctr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駱育萱、林聰益老師</a:t>
            </a:r>
            <a:endParaRPr lang="zh-CN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" y="0"/>
            <a:ext cx="913491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15816" y="276225"/>
            <a:ext cx="3234945" cy="916305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微軟正黑體" charset="0"/>
                <a:ea typeface="微軟正黑體" charset="0"/>
              </a:rPr>
              <a:t>故事意義</a:t>
            </a:r>
            <a:endParaRPr lang="zh-TW" altLang="en-US" sz="4000" b="1" dirty="0">
              <a:latin typeface="微軟正黑體" charset="0"/>
              <a:ea typeface="微軟正黑體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隨著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科技的發展，對於自然的迫害是必然的副作用，根本不可能有完全無副作用的發展，礦產是地球經過幾千萬年的結晶，石油、天然氣，經過燃燒產生動力，卻也產生二氧化碳與其他有害氣體。</a:t>
            </a:r>
          </a:p>
          <a:p>
            <a:pPr marL="0" indent="0"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對於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資源開採所帶來的問題，並沒有給出絕對的對錯結論，同樣的一塊土地，對不同人存在著不同的意義，但如果無法了解自己反對什麼，支持什麼，最後就會陷入劇中那樣，他人的言論不斷動搖自身想法的情況。</a:t>
            </a:r>
          </a:p>
          <a:p>
            <a:pPr marL="0" indent="0"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主角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在各個過程中與不同角色的衝突，讓他回想起過去生活在農場的回憶，使他從一個只顧自身利益的人，放下誘惑，重拾初心。</a:t>
            </a:r>
          </a:p>
          <a:p>
            <a:pPr marL="0" indent="0"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投票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的結果、城鎮的未來、簽訂合約問題，也就不重要，他只真心希望，為了金錢出賣自尊造成的後果，不會出現在這個城鎮。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5" y="116840"/>
            <a:ext cx="2351405" cy="3657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charset="0"/>
                <a:ea typeface="標楷體" charset="0"/>
                <a:sym typeface="+mn-ea"/>
              </a:rPr>
              <a:t>心靈勇氣 共同報告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47783"/>
            <a:ext cx="9144000" cy="66865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charset="0"/>
                <a:ea typeface="微軟正黑體" charset="0"/>
              </a:rPr>
              <a:t>｢</a:t>
            </a:r>
            <a:r>
              <a:rPr lang="zh-TW" altLang="en-US" b="1" dirty="0">
                <a:latin typeface="微軟正黑體" charset="0"/>
                <a:ea typeface="微軟正黑體" charset="0"/>
              </a:rPr>
              <a:t>適當科技</a:t>
            </a:r>
            <a:r>
              <a:rPr lang="en-US" altLang="zh-TW" b="1" dirty="0">
                <a:latin typeface="微軟正黑體" charset="0"/>
                <a:ea typeface="微軟正黑體" charset="0"/>
              </a:rPr>
              <a:t>｣</a:t>
            </a:r>
            <a:r>
              <a:rPr lang="zh-TW" altLang="en-US" b="1" dirty="0">
                <a:latin typeface="微軟正黑體" charset="0"/>
                <a:ea typeface="微軟正黑體" charset="0"/>
              </a:rPr>
              <a:t>與</a:t>
            </a:r>
            <a:r>
              <a:rPr lang="en-US" altLang="zh-TW" b="1" dirty="0">
                <a:latin typeface="微軟正黑體" charset="0"/>
                <a:ea typeface="微軟正黑體" charset="0"/>
              </a:rPr>
              <a:t>｢</a:t>
            </a:r>
            <a:r>
              <a:rPr lang="zh-TW" altLang="en-US" b="1" dirty="0">
                <a:latin typeface="微軟正黑體" charset="0"/>
                <a:ea typeface="微軟正黑體" charset="0"/>
              </a:rPr>
              <a:t>風險評估</a:t>
            </a:r>
            <a:r>
              <a:rPr lang="en-US" altLang="zh-TW" b="1" dirty="0">
                <a:latin typeface="微軟正黑體" charset="0"/>
                <a:ea typeface="微軟正黑體" charset="0"/>
              </a:rPr>
              <a:t>｣</a:t>
            </a:r>
            <a:endParaRPr lang="zh-TW" altLang="en-US" b="1" dirty="0">
              <a:latin typeface="微軟正黑體" charset="0"/>
              <a:ea typeface="微軟正黑體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5" y="116840"/>
            <a:ext cx="2351405" cy="3657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charset="0"/>
                <a:ea typeface="標楷體" charset="0"/>
                <a:sym typeface="+mn-ea"/>
              </a:rPr>
              <a:t>心靈勇氣 共同報告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7" y="1059595"/>
            <a:ext cx="7493046" cy="468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645558" y="5733256"/>
            <a:ext cx="58528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左為新開採方式，右者為傳統開採方式</a:t>
            </a:r>
            <a:endParaRPr lang="zh-TW" altLang="en-US" sz="2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0" y="6642556"/>
            <a:ext cx="3403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" dirty="0" smtClean="0"/>
              <a:t>圖片網址</a:t>
            </a:r>
            <a:r>
              <a:rPr lang="en-US" altLang="zh-TW" sz="800" dirty="0" smtClean="0"/>
              <a:t>:http</a:t>
            </a:r>
            <a:r>
              <a:rPr lang="en-US" altLang="zh-TW" sz="800" dirty="0"/>
              <a:t>://new.cpc.com.tw/division/</a:t>
            </a:r>
            <a:r>
              <a:rPr lang="en-US" altLang="zh-TW" sz="800" dirty="0" err="1"/>
              <a:t>lngb</a:t>
            </a:r>
            <a:r>
              <a:rPr lang="en-US" altLang="zh-TW" sz="800" dirty="0"/>
              <a:t>/</a:t>
            </a:r>
            <a:r>
              <a:rPr lang="en-US" altLang="zh-TW" sz="800" dirty="0" err="1"/>
              <a:t>information-text.aspx?id</a:t>
            </a:r>
            <a:r>
              <a:rPr lang="en-US" altLang="zh-TW" sz="800" dirty="0"/>
              <a:t>=24</a:t>
            </a:r>
            <a:endParaRPr lang="zh-TW" alt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5" y="482600"/>
            <a:ext cx="9144000" cy="66865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charset="0"/>
                <a:ea typeface="微軟正黑體" charset="0"/>
              </a:rPr>
              <a:t>｢</a:t>
            </a:r>
            <a:r>
              <a:rPr lang="zh-TW" altLang="en-US" b="1" dirty="0">
                <a:latin typeface="微軟正黑體" charset="0"/>
                <a:ea typeface="微軟正黑體" charset="0"/>
              </a:rPr>
              <a:t>適當科技</a:t>
            </a:r>
            <a:r>
              <a:rPr lang="en-US" altLang="zh-TW" b="1" dirty="0">
                <a:latin typeface="微軟正黑體" charset="0"/>
                <a:ea typeface="微軟正黑體" charset="0"/>
              </a:rPr>
              <a:t>｣</a:t>
            </a:r>
            <a:r>
              <a:rPr lang="zh-TW" altLang="en-US" b="1" dirty="0">
                <a:latin typeface="微軟正黑體" charset="0"/>
                <a:ea typeface="微軟正黑體" charset="0"/>
              </a:rPr>
              <a:t>與</a:t>
            </a:r>
            <a:r>
              <a:rPr lang="en-US" altLang="zh-TW" b="1" dirty="0">
                <a:latin typeface="微軟正黑體" charset="0"/>
                <a:ea typeface="微軟正黑體" charset="0"/>
              </a:rPr>
              <a:t>｢</a:t>
            </a:r>
            <a:r>
              <a:rPr lang="zh-TW" altLang="en-US" b="1" dirty="0">
                <a:latin typeface="微軟正黑體" charset="0"/>
                <a:ea typeface="微軟正黑體" charset="0"/>
              </a:rPr>
              <a:t>風險評估</a:t>
            </a:r>
            <a:r>
              <a:rPr lang="en-US" altLang="zh-TW" b="1" dirty="0">
                <a:latin typeface="微軟正黑體" charset="0"/>
                <a:ea typeface="微軟正黑體" charset="0"/>
              </a:rPr>
              <a:t>｣</a:t>
            </a:r>
            <a:endParaRPr lang="zh-TW" altLang="en-US" b="1" dirty="0">
              <a:latin typeface="微軟正黑體" charset="0"/>
              <a:ea typeface="微軟正黑體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5" y="116840"/>
            <a:ext cx="2351405" cy="3657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charset="0"/>
                <a:ea typeface="標楷體" charset="0"/>
                <a:sym typeface="+mn-ea"/>
              </a:rPr>
              <a:t>心靈勇氣 共同報告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9" y="1340768"/>
            <a:ext cx="7658182" cy="4680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979255" y="6150466"/>
            <a:ext cx="31854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水力壓裂法開採方式</a:t>
            </a:r>
            <a:endParaRPr lang="zh-TW" altLang="en-US" sz="2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-13296" y="6669360"/>
            <a:ext cx="3403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" dirty="0" smtClean="0"/>
              <a:t>圖片網址</a:t>
            </a:r>
            <a:r>
              <a:rPr lang="en-US" altLang="zh-TW" sz="800" dirty="0" smtClean="0"/>
              <a:t>:http</a:t>
            </a:r>
            <a:r>
              <a:rPr lang="en-US" altLang="zh-TW" sz="800" dirty="0"/>
              <a:t>://new.cpc.com.tw/division/lngb/information-text.aspx?id=24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val="21946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" y="0"/>
            <a:ext cx="9134910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727" y="942543"/>
            <a:ext cx="8343565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FF0000"/>
                </a:solidFill>
                <a:latin typeface="Adobe 繁黑體 Std B" pitchFamily="34" charset="-120"/>
                <a:ea typeface="微軟正黑體" pitchFamily="34" charset="-120"/>
              </a:rPr>
              <a:t> </a:t>
            </a:r>
            <a:r>
              <a:rPr lang="zh-TW" altLang="en-US" sz="3600" dirty="0" smtClean="0">
                <a:solidFill>
                  <a:srgbClr val="FF0000"/>
                </a:solidFill>
                <a:latin typeface="Adobe 繁黑體 Std B" pitchFamily="34" charset="-120"/>
                <a:ea typeface="微軟正黑體" pitchFamily="34" charset="-120"/>
              </a:rPr>
              <a:t>  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適當科技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0" indent="0">
              <a:buNone/>
            </a:pP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水力壓裂法的使用，在不同地區，就有不同 的問題。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水力壓裂法需要</a:t>
            </a:r>
            <a:r>
              <a:rPr lang="zh-TW" altLang="en-US" sz="2600" dirty="0" smtClean="0">
                <a:solidFill>
                  <a:srgbClr val="0409C6"/>
                </a:solidFill>
                <a:latin typeface="微軟正黑體" pitchFamily="34" charset="-120"/>
                <a:ea typeface="微軟正黑體" pitchFamily="34" charset="-120"/>
              </a:rPr>
              <a:t>使用大量的水資源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墨西哥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等地本身就乾旱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，在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當地以水力壓裂法來開採頁岩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氣，便是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過度使用當地原有資源來強行取得另一個資源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。所以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水力壓裂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法對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當地並不適用，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對當地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居民也就不是適當的科技。</a:t>
            </a:r>
          </a:p>
          <a:p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台灣是水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資源豐沛的島嶼，水資源並不缺乏，但因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處於地震帶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上，如要使用水力壓裂法，應更注重其注入井液體容許量的問題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5" y="116840"/>
            <a:ext cx="2351405" cy="3657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charset="0"/>
                <a:ea typeface="標楷體" charset="0"/>
                <a:sym typeface="+mn-ea"/>
              </a:rPr>
              <a:t>心靈勇氣 共同報告</a:t>
            </a:r>
          </a:p>
        </p:txBody>
      </p:sp>
      <p:sp>
        <p:nvSpPr>
          <p:cNvPr id="7" name="流程图: 摘录 6"/>
          <p:cNvSpPr/>
          <p:nvPr/>
        </p:nvSpPr>
        <p:spPr>
          <a:xfrm>
            <a:off x="387727" y="1044205"/>
            <a:ext cx="422275" cy="422275"/>
          </a:xfrm>
          <a:prstGeom prst="flowChartExtra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6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" y="0"/>
            <a:ext cx="9134910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0610" y="980728"/>
            <a:ext cx="8229600" cy="51845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TW" altLang="en-US" sz="4000" dirty="0">
                <a:solidFill>
                  <a:srgbClr val="FF0000"/>
                </a:solidFill>
                <a:latin typeface="Adobe 繁黑體 Std B" pitchFamily="34" charset="-120"/>
                <a:ea typeface="微軟正黑體" pitchFamily="34" charset="-120"/>
              </a:rPr>
              <a:t> </a:t>
            </a:r>
            <a:r>
              <a:rPr lang="zh-TW" altLang="en-US" sz="4000" dirty="0" smtClean="0">
                <a:solidFill>
                  <a:srgbClr val="FF0000"/>
                </a:solidFill>
                <a:latin typeface="Adobe 繁黑體 Std B" pitchFamily="34" charset="-120"/>
                <a:ea typeface="微軟正黑體" pitchFamily="34" charset="-120"/>
              </a:rPr>
              <a:t>   </a:t>
            </a:r>
            <a:r>
              <a:rPr lang="zh-TW" altLang="en-US" sz="5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風險評估</a:t>
            </a:r>
            <a:r>
              <a:rPr lang="en-US" altLang="zh-TW" sz="5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0" indent="0">
              <a:buNone/>
            </a:pP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電影中產生爭議的水力</a:t>
            </a:r>
            <a:r>
              <a:rPr lang="zh-TW" altLang="en-US" sz="4200" dirty="0">
                <a:latin typeface="微軟正黑體" pitchFamily="34" charset="-120"/>
                <a:ea typeface="微軟正黑體" pitchFamily="34" charset="-120"/>
              </a:rPr>
              <a:t>壓裂</a:t>
            </a: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法不是不可行，也不是絕對有危害的。</a:t>
            </a:r>
            <a:endParaRPr lang="en-US" altLang="zh-TW" sz="4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應</a:t>
            </a:r>
            <a:r>
              <a:rPr lang="zh-TW" altLang="en-US" sz="4200" dirty="0">
                <a:latin typeface="微軟正黑體" pitchFamily="34" charset="-120"/>
                <a:ea typeface="微軟正黑體" pitchFamily="34" charset="-120"/>
              </a:rPr>
              <a:t>先請專業團隊探勘當地的地質</a:t>
            </a: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情況</a:t>
            </a:r>
            <a:endParaRPr lang="en-US" altLang="zh-TW" sz="4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勘查當地</a:t>
            </a:r>
            <a:r>
              <a:rPr lang="zh-TW" altLang="en-US" sz="4200" dirty="0">
                <a:latin typeface="微軟正黑體" pitchFamily="34" charset="-120"/>
                <a:ea typeface="微軟正黑體" pitchFamily="34" charset="-120"/>
              </a:rPr>
              <a:t>是否有水源短缺的</a:t>
            </a: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問題</a:t>
            </a:r>
            <a:endParaRPr lang="en-US" altLang="zh-TW" sz="42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研究後續產生的廢水排放問題</a:t>
            </a:r>
            <a:endParaRPr lang="en-US" altLang="zh-TW" sz="42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38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4200" b="1" dirty="0" smtClean="0">
                <a:solidFill>
                  <a:srgbClr val="0409C6"/>
                </a:solidFill>
                <a:latin typeface="微軟正黑體" pitchFamily="34" charset="-120"/>
                <a:ea typeface="微軟正黑體" pitchFamily="34" charset="-120"/>
              </a:rPr>
              <a:t>水力壓裂法潛在的風險</a:t>
            </a:r>
            <a:r>
              <a:rPr lang="en-US" altLang="zh-TW" sz="4200" b="1" dirty="0" smtClean="0">
                <a:solidFill>
                  <a:srgbClr val="0409C6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0" indent="0">
              <a:buNone/>
            </a:pPr>
            <a:endParaRPr lang="en-US" altLang="zh-TW" sz="1600" b="1" dirty="0" smtClean="0">
              <a:solidFill>
                <a:srgbClr val="0409C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需注入大量水源及壓裂液，所產生的廢水會造成自來水、自然、地表植物含有有害物質</a:t>
            </a:r>
            <a:endParaRPr lang="en-US" altLang="zh-TW" sz="4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開採過程中如地質不適合，會使地層活動變得頻繁</a:t>
            </a:r>
            <a:endParaRPr lang="zh-TW" altLang="en-US" sz="4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5" y="116840"/>
            <a:ext cx="2351405" cy="3657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charset="0"/>
                <a:ea typeface="標楷體" charset="0"/>
                <a:sym typeface="+mn-ea"/>
              </a:rPr>
              <a:t>心靈勇氣 共同報告</a:t>
            </a:r>
          </a:p>
        </p:txBody>
      </p:sp>
      <p:sp>
        <p:nvSpPr>
          <p:cNvPr id="7" name="流程图: 摘录 6"/>
          <p:cNvSpPr/>
          <p:nvPr/>
        </p:nvSpPr>
        <p:spPr>
          <a:xfrm>
            <a:off x="323528" y="951950"/>
            <a:ext cx="422275" cy="422275"/>
          </a:xfrm>
          <a:prstGeom prst="flowChartExtra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2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7018" y="1268760"/>
            <a:ext cx="2677470" cy="4063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目前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廢水的排放主要採用地下灌注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法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0" indent="0">
              <a:buNone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地質結構簡單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灌注井之深度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控制技術問題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井的維護問題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5" y="116840"/>
            <a:ext cx="2351405" cy="3657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charset="0"/>
                <a:ea typeface="標楷體" charset="0"/>
                <a:sym typeface="+mn-ea"/>
              </a:rPr>
              <a:t>心靈勇氣 共同報告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r="5588" b="3172"/>
          <a:stretch/>
        </p:blipFill>
        <p:spPr>
          <a:xfrm>
            <a:off x="17481" y="652367"/>
            <a:ext cx="6269537" cy="579198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26017" y="6495215"/>
            <a:ext cx="35365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" dirty="0" smtClean="0"/>
              <a:t>圖片網址</a:t>
            </a:r>
            <a:r>
              <a:rPr lang="en-US" altLang="zh-TW" sz="800" dirty="0" smtClean="0"/>
              <a:t>:http</a:t>
            </a:r>
            <a:r>
              <a:rPr lang="en-US" altLang="zh-TW" sz="800" dirty="0"/>
              <a:t>://green.sina.com.cn/news/roll/2013-04-01/110626701802.shtml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val="282045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6337" y="3001709"/>
            <a:ext cx="8229600" cy="1143000"/>
          </a:xfrm>
        </p:spPr>
        <p:txBody>
          <a:bodyPr>
            <a:noAutofit/>
          </a:bodyPr>
          <a:lstStyle/>
          <a:p>
            <a:r>
              <a:rPr lang="zh-TW" altLang="zh-CN" sz="9600" dirty="0">
                <a:latin typeface="微軟正黑體" charset="0"/>
                <a:ea typeface="微軟正黑體" charset="0"/>
              </a:rPr>
              <a:t>謝謝觀賞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5" y="116840"/>
            <a:ext cx="2351405" cy="3657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charset="0"/>
                <a:ea typeface="標楷體" charset="0"/>
                <a:sym typeface="+mn-ea"/>
              </a:rPr>
              <a:t>心靈勇氣 共同報告</a:t>
            </a:r>
          </a:p>
        </p:txBody>
      </p:sp>
      <p:sp>
        <p:nvSpPr>
          <p:cNvPr id="7" name="流程图: 摘录 6"/>
          <p:cNvSpPr/>
          <p:nvPr/>
        </p:nvSpPr>
        <p:spPr>
          <a:xfrm>
            <a:off x="1043608" y="3068960"/>
            <a:ext cx="1080383" cy="1008499"/>
          </a:xfrm>
          <a:prstGeom prst="flowChartExtra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" y="0"/>
            <a:ext cx="9134910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844824"/>
            <a:ext cx="8229600" cy="4525963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劇情簡介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charset="0"/>
                <a:ea typeface="微軟正黑體" charset="0"/>
              </a:rPr>
              <a:t>角色</a:t>
            </a:r>
            <a:r>
              <a:rPr lang="zh-TW" altLang="en-US" dirty="0">
                <a:latin typeface="微軟正黑體" charset="0"/>
                <a:ea typeface="微軟正黑體" charset="0"/>
              </a:rPr>
              <a:t>人物</a:t>
            </a:r>
            <a:r>
              <a:rPr lang="zh-TW" altLang="en-US" dirty="0" smtClean="0">
                <a:latin typeface="微軟正黑體" charset="0"/>
                <a:ea typeface="微軟正黑體" charset="0"/>
              </a:rPr>
              <a:t>剖析</a:t>
            </a:r>
            <a:endParaRPr lang="en-US" altLang="zh-TW" dirty="0" smtClean="0">
              <a:latin typeface="微軟正黑體" charset="0"/>
              <a:ea typeface="微軟正黑體" charset="0"/>
            </a:endParaRPr>
          </a:p>
          <a:p>
            <a:endParaRPr lang="en-US" altLang="zh-TW" sz="2000" dirty="0" smtClean="0">
              <a:latin typeface="微軟正黑體" charset="0"/>
              <a:ea typeface="微軟正黑體" charset="0"/>
            </a:endParaRPr>
          </a:p>
          <a:p>
            <a:r>
              <a:rPr lang="zh-TW" altLang="en-US" dirty="0" smtClean="0">
                <a:latin typeface="微軟正黑體" charset="0"/>
                <a:ea typeface="微軟正黑體" charset="0"/>
              </a:rPr>
              <a:t>故事意義</a:t>
            </a:r>
            <a:endParaRPr lang="en-US" altLang="zh-TW" dirty="0">
              <a:latin typeface="微軟正黑體" charset="0"/>
              <a:ea typeface="微軟正黑體" charset="0"/>
            </a:endParaRPr>
          </a:p>
          <a:p>
            <a:endParaRPr lang="en-US" altLang="zh-TW" sz="2000" dirty="0" smtClean="0">
              <a:latin typeface="微軟正黑體" charset="0"/>
              <a:ea typeface="微軟正黑體" charset="0"/>
            </a:endParaRPr>
          </a:p>
          <a:p>
            <a:r>
              <a:rPr lang="en-US" altLang="zh-TW" dirty="0" smtClean="0">
                <a:latin typeface="微軟正黑體" charset="0"/>
                <a:ea typeface="微軟正黑體" charset="0"/>
              </a:rPr>
              <a:t>｢</a:t>
            </a:r>
            <a:r>
              <a:rPr lang="zh-TW" altLang="en-US" dirty="0">
                <a:latin typeface="微軟正黑體" charset="0"/>
                <a:ea typeface="微軟正黑體" charset="0"/>
              </a:rPr>
              <a:t>適當科技</a:t>
            </a:r>
            <a:r>
              <a:rPr lang="en-US" altLang="zh-TW" dirty="0">
                <a:latin typeface="微軟正黑體" charset="0"/>
                <a:ea typeface="微軟正黑體" charset="0"/>
              </a:rPr>
              <a:t>｣</a:t>
            </a:r>
            <a:r>
              <a:rPr lang="zh-TW" altLang="en-US" dirty="0">
                <a:latin typeface="微軟正黑體" charset="0"/>
                <a:ea typeface="微軟正黑體" charset="0"/>
              </a:rPr>
              <a:t>與</a:t>
            </a:r>
            <a:r>
              <a:rPr lang="en-US" altLang="zh-TW" dirty="0">
                <a:latin typeface="微軟正黑體" charset="0"/>
                <a:ea typeface="微軟正黑體" charset="0"/>
              </a:rPr>
              <a:t>｢</a:t>
            </a:r>
            <a:r>
              <a:rPr lang="zh-TW" altLang="en-US" dirty="0">
                <a:latin typeface="微軟正黑體" charset="0"/>
                <a:ea typeface="微軟正黑體" charset="0"/>
              </a:rPr>
              <a:t>風險評估</a:t>
            </a:r>
            <a:r>
              <a:rPr lang="en-US" altLang="zh-TW" dirty="0">
                <a:latin typeface="微軟正黑體" charset="0"/>
                <a:ea typeface="微軟正黑體" charset="0"/>
              </a:rPr>
              <a:t>｣</a:t>
            </a:r>
            <a:endParaRPr lang="en-US" altLang="zh-TW" dirty="0" smtClean="0">
              <a:latin typeface="微軟正黑體" charset="0"/>
              <a:ea typeface="微軟正黑體" charset="0"/>
            </a:endParaRPr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851920" y="25133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</a:rPr>
              <a:t>大綱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7504" y="6309320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/>
              <a:t>https://</a:t>
            </a:r>
            <a:r>
              <a:rPr lang="en-US" altLang="zh-TW" sz="800" dirty="0" smtClean="0"/>
              <a:t>www.google.com.tw/search?tbm=isch&amp;tbs=rimg%3ACcUB1jyv8ntEIjgbv97bAsnkPnRPbnMXXa3oemCLQV1Zi9PNoqJzTs8eM3ZVPrwMHRvGzmYrNHQ44BsoAR3DAusDESoSCRu_13tsCyeQEQsjPgAGqkbJKhIJdE9ucxddregRasd0u0TsVcEqEgl6YItBXVmL0xGgGPuCCim8MSoSCc2ionNOzx4zEYDGfSAj9LQKhIJdlUvAwdG8YRITMCzcXJmIAqEgnOZis0dDjgGxGphleUoUKmLCoSCSgBHcMC6wMREejgBW1Oorue&amp;q=promised%20land&amp;ved=0ahUKEwjfgPiA-LzJAhWBJZQKHUAACcwQ9C8ICQ&amp;dpr=1&amp;biw=1600&amp;bih=755#imgrc=xQHWPK_ye0TGiM%3A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val="17935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r="13077"/>
          <a:stretch/>
        </p:blipFill>
        <p:spPr>
          <a:xfrm>
            <a:off x="635" y="0"/>
            <a:ext cx="9143366" cy="6853753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+mn-ea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+mn-ea"/>
                <a:ea typeface="微軟正黑體" pitchFamily="34" charset="-120"/>
              </a:rPr>
              <a:t>    </a:t>
            </a:r>
            <a:r>
              <a:rPr lang="zh-TW" altLang="zh-TW" sz="2200" dirty="0" smtClean="0">
                <a:latin typeface="微軟正黑體" pitchFamily="34" charset="-120"/>
                <a:ea typeface="微軟正黑體" pitchFamily="34" charset="-120"/>
              </a:rPr>
              <a:t>出身</a:t>
            </a:r>
            <a:r>
              <a:rPr lang="zh-TW" altLang="zh-TW" sz="2200" dirty="0">
                <a:latin typeface="微軟正黑體" pitchFamily="34" charset="-120"/>
                <a:ea typeface="微軟正黑體" pitchFamily="34" charset="-120"/>
              </a:rPr>
              <a:t>農家，任職於一家大規模的能源開採企業公司的業務員，</a:t>
            </a:r>
            <a:r>
              <a:rPr lang="zh-TW" altLang="zh-TW" sz="2200" b="1" u="sng" dirty="0">
                <a:latin typeface="微軟正黑體" pitchFamily="34" charset="-120"/>
                <a:ea typeface="微軟正黑體" pitchFamily="34" charset="-120"/>
              </a:rPr>
              <a:t>史提夫</a:t>
            </a:r>
            <a:r>
              <a:rPr lang="en-US" altLang="zh-TW" sz="2200" b="1" u="sng" dirty="0"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zh-TW" altLang="zh-TW" sz="2200" b="1" u="sng" dirty="0">
                <a:latin typeface="微軟正黑體" pitchFamily="34" charset="-120"/>
                <a:ea typeface="微軟正黑體" pitchFamily="34" charset="-120"/>
              </a:rPr>
              <a:t>巴特勒</a:t>
            </a:r>
            <a:r>
              <a:rPr lang="zh-TW" altLang="zh-TW" sz="2200" dirty="0">
                <a:latin typeface="微軟正黑體" pitchFamily="34" charset="-120"/>
                <a:ea typeface="微軟正黑體" pitchFamily="34" charset="-120"/>
              </a:rPr>
              <a:t>，與他的夥伴，</a:t>
            </a:r>
            <a:r>
              <a:rPr lang="zh-TW" altLang="zh-TW" sz="2200" b="1" u="sng" dirty="0">
                <a:latin typeface="微軟正黑體" pitchFamily="34" charset="-120"/>
                <a:ea typeface="微軟正黑體" pitchFamily="34" charset="-120"/>
              </a:rPr>
              <a:t>蘇</a:t>
            </a:r>
            <a:r>
              <a:rPr lang="en-US" altLang="zh-TW" sz="2200" b="1" u="sng" dirty="0"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zh-TW" altLang="zh-TW" sz="2200" b="1" u="sng" dirty="0">
                <a:latin typeface="微軟正黑體" pitchFamily="34" charset="-120"/>
                <a:ea typeface="微軟正黑體" pitchFamily="34" charset="-120"/>
              </a:rPr>
              <a:t>湯瑪遜</a:t>
            </a:r>
            <a:r>
              <a:rPr lang="zh-TW" altLang="zh-TW" sz="22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200" dirty="0" smtClean="0">
                <a:latin typeface="微軟正黑體" pitchFamily="34" charset="-120"/>
                <a:ea typeface="微軟正黑體" pitchFamily="34" charset="-120"/>
              </a:rPr>
              <a:t>被指派</a:t>
            </a:r>
            <a:r>
              <a:rPr lang="zh-TW" altLang="zh-TW" sz="2200" dirty="0">
                <a:latin typeface="微軟正黑體" pitchFamily="34" charset="-120"/>
                <a:ea typeface="微軟正黑體" pitchFamily="34" charset="-120"/>
              </a:rPr>
              <a:t>至公司欲開發的小鎮，說服</a:t>
            </a:r>
            <a:r>
              <a:rPr lang="zh-TW" altLang="zh-TW" sz="2200" dirty="0" smtClean="0">
                <a:latin typeface="微軟正黑體" pitchFamily="34" charset="-120"/>
                <a:ea typeface="微軟正黑體" pitchFamily="34" charset="-120"/>
              </a:rPr>
              <a:t>鎮民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在當地</a:t>
            </a:r>
            <a:r>
              <a:rPr lang="zh-TW" altLang="zh-TW" sz="2200" dirty="0" smtClean="0">
                <a:latin typeface="微軟正黑體" pitchFamily="34" charset="-120"/>
                <a:ea typeface="微軟正黑體" pitchFamily="34" charset="-120"/>
              </a:rPr>
              <a:t>進行</a:t>
            </a:r>
            <a:r>
              <a:rPr lang="zh-TW" altLang="zh-TW" sz="2200" dirty="0">
                <a:latin typeface="微軟正黑體" pitchFamily="34" charset="-120"/>
                <a:ea typeface="微軟正黑體" pitchFamily="34" charset="-120"/>
              </a:rPr>
              <a:t>天然氣的開發。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        因小鎮經濟條件欠佳，</a:t>
            </a:r>
            <a:r>
              <a:rPr lang="zh-TW" altLang="zh-TW" sz="2200" b="1" u="sng" dirty="0" smtClean="0">
                <a:latin typeface="微軟正黑體" pitchFamily="34" charset="-120"/>
                <a:ea typeface="微軟正黑體" pitchFamily="34" charset="-120"/>
              </a:rPr>
              <a:t>史</a:t>
            </a:r>
            <a:r>
              <a:rPr lang="zh-TW" altLang="zh-TW" sz="2200" b="1" u="sng" dirty="0">
                <a:latin typeface="微軟正黑體" pitchFamily="34" charset="-120"/>
                <a:ea typeface="微軟正黑體" pitchFamily="34" charset="-120"/>
              </a:rPr>
              <a:t>提夫</a:t>
            </a:r>
            <a:r>
              <a:rPr lang="zh-TW" altLang="zh-TW" sz="2200" dirty="0">
                <a:latin typeface="微軟正黑體" pitchFamily="34" charset="-120"/>
                <a:ea typeface="微軟正黑體" pitchFamily="34" charset="-120"/>
              </a:rPr>
              <a:t>利用金錢的</a:t>
            </a:r>
            <a:r>
              <a:rPr lang="zh-TW" altLang="zh-TW" sz="2200" dirty="0" smtClean="0">
                <a:latin typeface="微軟正黑體" pitchFamily="34" charset="-120"/>
                <a:ea typeface="微軟正黑體" pitchFamily="34" charset="-120"/>
              </a:rPr>
              <a:t>誘惑遊說</a:t>
            </a:r>
            <a:r>
              <a:rPr lang="zh-TW" altLang="zh-TW" sz="2200" dirty="0">
                <a:latin typeface="微軟正黑體" pitchFamily="34" charset="-120"/>
                <a:ea typeface="微軟正黑體" pitchFamily="34" charset="-120"/>
              </a:rPr>
              <a:t>鎮民，正當以為一切順利之時</a:t>
            </a:r>
            <a:r>
              <a:rPr lang="zh-TW" altLang="zh-TW" sz="22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當地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  <a:sym typeface="+mn-ea"/>
              </a:rPr>
              <a:t>教師</a:t>
            </a:r>
            <a:r>
              <a:rPr lang="zh-TW" altLang="en-US" sz="2200" b="1" u="sng" dirty="0">
                <a:latin typeface="微軟正黑體" pitchFamily="34" charset="-120"/>
                <a:ea typeface="微軟正黑體" pitchFamily="34" charset="-120"/>
                <a:sym typeface="+mn-ea"/>
              </a:rPr>
              <a:t>法</a:t>
            </a:r>
            <a:r>
              <a:rPr lang="zh-TW" altLang="en-US" sz="2200" b="1" u="sng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蘭克˙葉慈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  <a:sym typeface="+mn-ea"/>
              </a:rPr>
              <a:t>呼籲鎮民關切這個開採案的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  <a:sym typeface="+mn-ea"/>
              </a:rPr>
              <a:t>利弊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  <a:sym typeface="+mn-ea"/>
              </a:rPr>
              <a:t>，在集結會上與史提夫唇槍舌戰，令許原本口頭答應的村民開始猶豫了起來！</a:t>
            </a:r>
          </a:p>
          <a:p>
            <a:pPr marL="0" indent="0">
              <a:buNone/>
            </a:pPr>
            <a:r>
              <a:rPr lang="zh-TW" altLang="en-US" sz="2200" dirty="0">
                <a:latin typeface="微軟正黑體" pitchFamily="34" charset="-120"/>
                <a:ea typeface="微軟正黑體" pitchFamily="34" charset="-120"/>
                <a:sym typeface="+mn-ea"/>
              </a:rPr>
              <a:t> 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      鎮上出現了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  <a:sym typeface="+mn-ea"/>
              </a:rPr>
              <a:t>一位環保人士</a:t>
            </a:r>
            <a:r>
              <a:rPr lang="zh-TW" altLang="en-US" sz="2200" b="1" u="sng" dirty="0">
                <a:latin typeface="微軟正黑體" pitchFamily="34" charset="-120"/>
                <a:ea typeface="微軟正黑體" pitchFamily="34" charset="-120"/>
                <a:sym typeface="+mn-ea"/>
              </a:rPr>
              <a:t>達斯汀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，他提供了十分有力的證據指控環球能源開採公司所進行的開採作業，曾讓其他地方的土地枯萎、生靈塗炭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;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大部分鎮民開始不相信巴特勒，這也讓兩名業務員的工作陷入膠著的困境。</a:t>
            </a:r>
            <a:endParaRPr lang="zh-TW" altLang="en-US" sz="2200" dirty="0">
              <a:latin typeface="微軟正黑體" pitchFamily="34" charset="-120"/>
              <a:ea typeface="微軟正黑體" pitchFamily="34" charset="-12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5" y="116840"/>
            <a:ext cx="2351405" cy="3657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charset="0"/>
                <a:ea typeface="標楷體" charset="0"/>
                <a:sym typeface="+mn-ea"/>
              </a:rPr>
              <a:t>心靈勇氣 共同報告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" y="0"/>
            <a:ext cx="9134910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12776"/>
            <a:ext cx="8569012" cy="4824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        史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提夫回到旅館發現了一份匿名提供的資料，將達斯汀指控環球能源的證據推翻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，在看到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準備離開的達斯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汀之後才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知道原來一切都是公司設計好的一齣戲碼，好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讓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鎮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民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都賣出自己的土地。 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       在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投票當天，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他拿出不實的照片並跟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鎮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民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們坦承達斯汀也是全球能源公司派來的，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意圖要控制選舉結果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       在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坦承之後，史提夫理所當然的被公司炒魷魚，但他也因此心安理得的繼續留在這個小鎮、這片土地。</a:t>
            </a:r>
          </a:p>
          <a:p>
            <a:endParaRPr lang="zh-TW" altLang="en-US" sz="2200" dirty="0"/>
          </a:p>
        </p:txBody>
      </p:sp>
      <p:sp>
        <p:nvSpPr>
          <p:cNvPr id="4" name="文本框 3"/>
          <p:cNvSpPr txBox="1"/>
          <p:nvPr/>
        </p:nvSpPr>
        <p:spPr>
          <a:xfrm>
            <a:off x="635" y="116840"/>
            <a:ext cx="2351405" cy="3657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charset="0"/>
                <a:ea typeface="標楷體" charset="0"/>
                <a:sym typeface="+mn-ea"/>
              </a:rPr>
              <a:t>心靈勇氣 共同報告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5" y="8981"/>
            <a:ext cx="9143366" cy="684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71600" y="630932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>
                <a:ea typeface="Adobe 繁黑體 Std B"/>
              </a:rPr>
              <a:t>圖片網址</a:t>
            </a:r>
            <a:endParaRPr lang="en-US" altLang="zh-TW" sz="800" dirty="0" smtClean="0">
              <a:ea typeface="Adobe 繁黑體 Std B"/>
            </a:endParaRPr>
          </a:p>
          <a:p>
            <a:r>
              <a:rPr lang="en-US" altLang="zh-TW" sz="800" dirty="0" smtClean="0">
                <a:ea typeface="Adobe 繁黑體 Std B"/>
              </a:rPr>
              <a:t>:</a:t>
            </a:r>
            <a:r>
              <a:rPr lang="en-US" altLang="zh-TW" sz="800" dirty="0">
                <a:ea typeface="Adobe 繁黑體 Std B"/>
              </a:rPr>
              <a:t>https://www.google.com.tw/</a:t>
            </a:r>
            <a:r>
              <a:rPr lang="en-US" altLang="zh-TW" sz="800" dirty="0" err="1">
                <a:ea typeface="Adobe 繁黑體 Std B"/>
              </a:rPr>
              <a:t>search?newwindow</a:t>
            </a:r>
            <a:r>
              <a:rPr lang="en-US" altLang="zh-TW" sz="800" dirty="0">
                <a:ea typeface="Adobe 繁黑體 Std B"/>
              </a:rPr>
              <a:t>=1&amp;espv=2&amp;biw=1745&amp;bih=861&amp;tbm=</a:t>
            </a:r>
            <a:r>
              <a:rPr lang="en-US" altLang="zh-TW" sz="800" dirty="0" err="1">
                <a:ea typeface="Adobe 繁黑體 Std B"/>
              </a:rPr>
              <a:t>isch&amp;sa</a:t>
            </a:r>
            <a:r>
              <a:rPr lang="en-US" altLang="zh-TW" sz="800" dirty="0">
                <a:ea typeface="Adobe 繁黑體 Std B"/>
              </a:rPr>
              <a:t>=1&amp;q=%E8%98%87+%E5%BF%83%E9%9D%88%E5%8B%87%E6%B0%A3&amp;oq=%E8%98%87+%E5%BF%83%E9%9D%88%E5%8B%87%E6%B0%A3&amp;gs_l=img.3...14258.14445.0.15026.3.3.0.0.0.0.75.197.3.3.0....0...1c.1j4.64.img..3.0.0.SF_d2j6nV6M#imgrc=J-vxHVAXlNgTOM%3A</a:t>
            </a:r>
            <a:endParaRPr lang="zh-TW" altLang="en-US" sz="800" dirty="0">
              <a:ea typeface="Adobe 繁黑體 Std B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5" y="116840"/>
            <a:ext cx="2351405" cy="3657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charset="0"/>
                <a:ea typeface="標楷體" charset="0"/>
                <a:sym typeface="+mn-ea"/>
              </a:rPr>
              <a:t>心靈勇氣 共同報告</a:t>
            </a:r>
          </a:p>
        </p:txBody>
      </p:sp>
      <p:sp>
        <p:nvSpPr>
          <p:cNvPr id="7" name="矩形 6"/>
          <p:cNvSpPr/>
          <p:nvPr/>
        </p:nvSpPr>
        <p:spPr>
          <a:xfrm>
            <a:off x="3485" y="4581128"/>
            <a:ext cx="5648635" cy="1556615"/>
          </a:xfrm>
          <a:prstGeom prst="rect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04949" y="4959325"/>
            <a:ext cx="4920615" cy="8002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微軟正黑體" pitchFamily="34" charset="-120"/>
                <a:ea typeface="微軟正黑體" pitchFamily="34" charset="-120"/>
                <a:sym typeface="+mn-ea"/>
              </a:rPr>
              <a:t>史提夫·巴特</a:t>
            </a: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勒</a:t>
            </a:r>
            <a:r>
              <a:rPr lang="en-US" altLang="zh-CN" sz="2800" b="1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(</a:t>
            </a:r>
            <a:r>
              <a:rPr lang="en-US" altLang="zh-CN" sz="2800" b="1" dirty="0">
                <a:latin typeface="微軟正黑體" pitchFamily="34" charset="-120"/>
                <a:ea typeface="微軟正黑體" pitchFamily="34" charset="-120"/>
                <a:sym typeface="+mn-ea"/>
              </a:rPr>
              <a:t>Steve Butler)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  <a:sym typeface="+mn-ea"/>
              </a:rPr>
              <a:t> </a:t>
            </a:r>
            <a:endParaRPr lang="en-US" altLang="zh-CN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dirty="0">
                <a:latin typeface="微軟正黑體" pitchFamily="34" charset="-120"/>
                <a:ea typeface="微軟正黑體" pitchFamily="34" charset="-120"/>
                <a:sym typeface="+mn-ea"/>
              </a:rPr>
              <a:t>麥特·戴蒙</a:t>
            </a:r>
            <a:r>
              <a:rPr lang="en-US" altLang="zh-CN" dirty="0">
                <a:latin typeface="微軟正黑體" pitchFamily="34" charset="-120"/>
                <a:ea typeface="微軟正黑體" pitchFamily="34" charset="-120"/>
                <a:sym typeface="+mn-ea"/>
              </a:rPr>
              <a:t>(Matt Damon)</a:t>
            </a:r>
            <a:r>
              <a:rPr lang="zh-TW" altLang="zh-CN" dirty="0">
                <a:latin typeface="微軟正黑體" pitchFamily="34" charset="-120"/>
                <a:ea typeface="微軟正黑體" pitchFamily="34" charset="-120"/>
                <a:sym typeface="+mn-ea"/>
              </a:rPr>
              <a:t>飾 </a:t>
            </a:r>
            <a:endParaRPr lang="zh-CN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i3\Desktop\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9165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35" y="116840"/>
            <a:ext cx="2351405" cy="3657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charset="0"/>
                <a:ea typeface="標楷體" charset="0"/>
                <a:sym typeface="+mn-ea"/>
              </a:rPr>
              <a:t>心靈勇氣 共同報告</a:t>
            </a:r>
          </a:p>
        </p:txBody>
      </p:sp>
      <p:sp>
        <p:nvSpPr>
          <p:cNvPr id="7" name="矩形 6"/>
          <p:cNvSpPr/>
          <p:nvPr/>
        </p:nvSpPr>
        <p:spPr>
          <a:xfrm>
            <a:off x="10979" y="4077071"/>
            <a:ext cx="5209093" cy="1440160"/>
          </a:xfrm>
          <a:prstGeom prst="rect">
            <a:avLst/>
          </a:prstGeom>
          <a:solidFill>
            <a:schemeClr val="bg1">
              <a:lumMod val="5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0176" y="4397042"/>
            <a:ext cx="5256584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微軟正黑體" pitchFamily="34" charset="-120"/>
                <a:ea typeface="微軟正黑體" pitchFamily="34" charset="-120"/>
                <a:sym typeface="+mn-ea"/>
              </a:rPr>
              <a:t>蘇·湯普</a:t>
            </a: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遜</a:t>
            </a:r>
            <a:r>
              <a:rPr lang="en-US" altLang="zh-CN" sz="2800" b="1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(</a:t>
            </a:r>
            <a:r>
              <a:rPr lang="en-US" altLang="zh-CN" sz="2800" b="1" dirty="0">
                <a:latin typeface="微軟正黑體" pitchFamily="34" charset="-120"/>
                <a:ea typeface="微軟正黑體" pitchFamily="34" charset="-120"/>
                <a:sym typeface="+mn-ea"/>
              </a:rPr>
              <a:t>Sue Thomason</a:t>
            </a:r>
            <a:r>
              <a:rPr lang="en-US" altLang="zh-CN" sz="2800" b="1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)</a:t>
            </a:r>
          </a:p>
          <a:p>
            <a:r>
              <a:rPr lang="en-US" altLang="zh-CN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法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蘭絲</a:t>
            </a:r>
            <a:r>
              <a:rPr lang="en-US" altLang="zh-CN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·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麥杜雯</a:t>
            </a:r>
            <a:r>
              <a:rPr lang="en-US" altLang="zh-CN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(Frances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  <a:sym typeface="+mn-ea"/>
              </a:rPr>
              <a:t>Mcdormand</a:t>
            </a:r>
            <a:r>
              <a:rPr lang="en-US" altLang="zh-CN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  <a:sym typeface="+mn-ea"/>
              </a:rPr>
              <a:t>飾 </a:t>
            </a:r>
            <a:endParaRPr lang="zh-CN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ei3\Desktop\葉慈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914336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35" y="116840"/>
            <a:ext cx="2351405" cy="3657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charset="0"/>
                <a:ea typeface="標楷體" charset="0"/>
                <a:sym typeface="+mn-ea"/>
              </a:rPr>
              <a:t>心靈勇氣 共同報告</a:t>
            </a:r>
          </a:p>
        </p:txBody>
      </p:sp>
      <p:sp>
        <p:nvSpPr>
          <p:cNvPr id="7" name="矩形 6"/>
          <p:cNvSpPr/>
          <p:nvPr/>
        </p:nvSpPr>
        <p:spPr>
          <a:xfrm>
            <a:off x="3536616" y="4642597"/>
            <a:ext cx="5580112" cy="1440160"/>
          </a:xfrm>
          <a:prstGeom prst="rect">
            <a:avLst/>
          </a:prstGeom>
          <a:solidFill>
            <a:schemeClr val="bg1">
              <a:lumMod val="6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851920" y="4962567"/>
            <a:ext cx="4373440" cy="8002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微軟正黑體" pitchFamily="34" charset="-120"/>
                <a:ea typeface="微軟正黑體" pitchFamily="34" charset="-120"/>
                <a:sym typeface="+mn-ea"/>
              </a:rPr>
              <a:t>法</a:t>
            </a: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蘭克</a:t>
            </a:r>
            <a:r>
              <a:rPr lang="en-US" altLang="zh-CN" sz="2800" b="1" dirty="0">
                <a:latin typeface="微軟正黑體" pitchFamily="34" charset="-120"/>
                <a:ea typeface="微軟正黑體" pitchFamily="34" charset="-120"/>
                <a:sym typeface="+mn-ea"/>
              </a:rPr>
              <a:t>·</a:t>
            </a: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葉慈</a:t>
            </a:r>
            <a:r>
              <a:rPr lang="en-US" altLang="zh-CN" sz="2800" b="1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(Frank Yates) </a:t>
            </a:r>
            <a:endParaRPr lang="en-US" altLang="zh-CN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dirty="0" err="1" smtClean="0">
                <a:latin typeface="微軟正黑體" pitchFamily="34" charset="-120"/>
                <a:ea typeface="微軟正黑體" pitchFamily="34" charset="-120"/>
                <a:sym typeface="+mn-ea"/>
              </a:rPr>
              <a:t>哈爾</a:t>
            </a:r>
            <a:r>
              <a:rPr lang="en-US" altLang="zh-CN" dirty="0" err="1">
                <a:latin typeface="微軟正黑體" pitchFamily="34" charset="-120"/>
                <a:ea typeface="微軟正黑體" pitchFamily="34" charset="-120"/>
                <a:sym typeface="+mn-ea"/>
              </a:rPr>
              <a:t>·</a:t>
            </a:r>
            <a:r>
              <a:rPr lang="en-US" altLang="zh-CN" dirty="0" err="1" smtClean="0">
                <a:latin typeface="微軟正黑體" pitchFamily="34" charset="-120"/>
                <a:ea typeface="微軟正黑體" pitchFamily="34" charset="-120"/>
                <a:sym typeface="+mn-ea"/>
              </a:rPr>
              <a:t>霍爾布魯克</a:t>
            </a:r>
            <a:r>
              <a:rPr lang="en-US" altLang="zh-CN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(Hal </a:t>
            </a:r>
            <a:r>
              <a:rPr lang="en-US" altLang="zh-CN" dirty="0">
                <a:latin typeface="微軟正黑體" pitchFamily="34" charset="-120"/>
                <a:ea typeface="微軟正黑體" pitchFamily="34" charset="-120"/>
                <a:sym typeface="+mn-ea"/>
              </a:rPr>
              <a:t>Holbrook)</a:t>
            </a:r>
            <a:r>
              <a:rPr lang="zh-TW" altLang="zh-CN" dirty="0">
                <a:latin typeface="微軟正黑體" pitchFamily="34" charset="-120"/>
                <a:ea typeface="微軟正黑體" pitchFamily="34" charset="-120"/>
                <a:sym typeface="+mn-ea"/>
              </a:rPr>
              <a:t>飾 </a:t>
            </a:r>
            <a:endParaRPr lang="zh-CN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ei3\Desktop\達斯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36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203848" y="4725144"/>
            <a:ext cx="5917462" cy="1434997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35" y="116840"/>
            <a:ext cx="2351405" cy="3657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charset="0"/>
                <a:ea typeface="標楷體" charset="0"/>
                <a:sym typeface="+mn-ea"/>
              </a:rPr>
              <a:t>心靈勇氣 共同報告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33797" y="5042532"/>
            <a:ext cx="5832648" cy="8002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微軟正黑體" pitchFamily="34" charset="-120"/>
                <a:ea typeface="微軟正黑體" pitchFamily="34" charset="-120"/>
                <a:sym typeface="+mn-ea"/>
              </a:rPr>
              <a:t>達斯汀·</a:t>
            </a: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諾貝爾</a:t>
            </a:r>
            <a:r>
              <a:rPr lang="en-US" altLang="zh-CN" sz="2800" b="1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(</a:t>
            </a:r>
            <a:r>
              <a:rPr lang="en-US" altLang="zh-CN" sz="2800" b="1" dirty="0">
                <a:latin typeface="微軟正黑體" pitchFamily="34" charset="-120"/>
                <a:ea typeface="微軟正黑體" pitchFamily="34" charset="-120"/>
                <a:sym typeface="+mn-ea"/>
              </a:rPr>
              <a:t>Dustin Noble) </a:t>
            </a:r>
            <a:endParaRPr lang="en-US" altLang="zh-CN" sz="28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dirty="0">
                <a:latin typeface="微軟正黑體" pitchFamily="34" charset="-120"/>
                <a:ea typeface="微軟正黑體" pitchFamily="34" charset="-120"/>
                <a:sym typeface="+mn-ea"/>
              </a:rPr>
              <a:t>約翰·卡拉辛斯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基</a:t>
            </a:r>
            <a:r>
              <a:rPr lang="en-US" altLang="zh-CN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(</a:t>
            </a:r>
            <a:r>
              <a:rPr lang="zh-CN" altLang="en-US" dirty="0">
                <a:latin typeface="微軟正黑體" pitchFamily="34" charset="-120"/>
                <a:ea typeface="微軟正黑體" pitchFamily="34" charset="-120"/>
                <a:sym typeface="+mn-ea"/>
              </a:rPr>
              <a:t>John Krasinski</a:t>
            </a:r>
            <a:r>
              <a:rPr lang="en-US" altLang="zh-CN" dirty="0">
                <a:latin typeface="微軟正黑體" pitchFamily="34" charset="-120"/>
                <a:ea typeface="微軟正黑體" pitchFamily="34" charset="-120"/>
                <a:sym typeface="+mn-ea"/>
              </a:rPr>
              <a:t>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  <a:sym typeface="+mn-ea"/>
              </a:rPr>
              <a:t>飾</a:t>
            </a:r>
            <a:endParaRPr lang="zh-CN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i3\Desktop\艾莉絲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9147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35" y="116840"/>
            <a:ext cx="2351405" cy="3657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charset="0"/>
                <a:ea typeface="標楷體" charset="0"/>
                <a:sym typeface="+mn-ea"/>
              </a:rPr>
              <a:t>心靈勇氣 共同報告</a:t>
            </a:r>
          </a:p>
        </p:txBody>
      </p:sp>
      <p:sp>
        <p:nvSpPr>
          <p:cNvPr id="7" name="矩形 6"/>
          <p:cNvSpPr/>
          <p:nvPr/>
        </p:nvSpPr>
        <p:spPr>
          <a:xfrm>
            <a:off x="107504" y="4725144"/>
            <a:ext cx="5252469" cy="1353961"/>
          </a:xfrm>
          <a:prstGeom prst="rect">
            <a:avLst/>
          </a:prstGeom>
          <a:solidFill>
            <a:schemeClr val="bg1">
              <a:lumMod val="6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51520" y="5002014"/>
            <a:ext cx="4716016" cy="8002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微軟正黑體" pitchFamily="34" charset="-120"/>
                <a:ea typeface="微軟正黑體" pitchFamily="34" charset="-120"/>
                <a:sym typeface="+mn-ea"/>
              </a:rPr>
              <a:t>艾莉</a:t>
            </a: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絲</a:t>
            </a:r>
            <a:r>
              <a:rPr lang="en-US" altLang="zh-CN" sz="2800" b="1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(</a:t>
            </a:r>
            <a:r>
              <a:rPr lang="en-US" altLang="zh-CN" sz="2800" b="1" dirty="0">
                <a:latin typeface="微軟正黑體" pitchFamily="34" charset="-120"/>
                <a:ea typeface="微軟正黑體" pitchFamily="34" charset="-120"/>
                <a:sym typeface="+mn-ea"/>
              </a:rPr>
              <a:t>Alice)</a:t>
            </a:r>
            <a:endParaRPr lang="en-US" altLang="zh-CN" sz="28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dirty="0" err="1" smtClean="0">
                <a:latin typeface="微軟正黑體" pitchFamily="34" charset="-120"/>
                <a:ea typeface="微軟正黑體" pitchFamily="34" charset="-120"/>
                <a:sym typeface="+mn-ea"/>
              </a:rPr>
              <a:t>羅絲瑪麗</a:t>
            </a:r>
            <a:r>
              <a:rPr lang="en-US" altLang="zh-CN" dirty="0" err="1">
                <a:latin typeface="微軟正黑體" pitchFamily="34" charset="-120"/>
                <a:ea typeface="微軟正黑體" pitchFamily="34" charset="-120"/>
                <a:sym typeface="+mn-ea"/>
              </a:rPr>
              <a:t>·</a:t>
            </a:r>
            <a:r>
              <a:rPr lang="en-US" altLang="zh-CN" dirty="0" err="1" smtClean="0">
                <a:latin typeface="微軟正黑體" pitchFamily="34" charset="-120"/>
                <a:ea typeface="微軟正黑體" pitchFamily="34" charset="-120"/>
                <a:sym typeface="+mn-ea"/>
              </a:rPr>
              <a:t>德威特</a:t>
            </a:r>
            <a:r>
              <a:rPr lang="en-US" altLang="zh-CN" dirty="0" smtClean="0">
                <a:latin typeface="微軟正黑體" pitchFamily="34" charset="-120"/>
                <a:ea typeface="微軟正黑體" pitchFamily="34" charset="-120"/>
                <a:sym typeface="+mn-ea"/>
              </a:rPr>
              <a:t>(</a:t>
            </a:r>
            <a:r>
              <a:rPr lang="en-US" altLang="zh-CN" dirty="0">
                <a:latin typeface="微軟正黑體" pitchFamily="34" charset="-120"/>
                <a:ea typeface="微軟正黑體" pitchFamily="34" charset="-120"/>
                <a:sym typeface="+mn-ea"/>
              </a:rPr>
              <a:t>Rosemarie DeWitt)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  <a:sym typeface="+mn-ea"/>
              </a:rPr>
              <a:t>飾</a:t>
            </a:r>
            <a:endParaRPr lang="zh-CN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1016</Words>
  <Application>Microsoft Office PowerPoint</Application>
  <PresentationFormat>如螢幕大小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心靈勇氣 共同報告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故事意義</vt:lpstr>
      <vt:lpstr>｢適當科技｣與｢風險評估｣</vt:lpstr>
      <vt:lpstr>｢適當科技｣與｢風險評估｣</vt:lpstr>
      <vt:lpstr>PowerPoint 簡報</vt:lpstr>
      <vt:lpstr>PowerPoint 簡報</vt:lpstr>
      <vt:lpstr>PowerPoint 簡報</vt:lpstr>
      <vt:lpstr>謝謝觀賞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pei3</dc:creator>
  <cp:lastModifiedBy>pei3</cp:lastModifiedBy>
  <cp:revision>89</cp:revision>
  <dcterms:created xsi:type="dcterms:W3CDTF">2015-11-15T11:03:00Z</dcterms:created>
  <dcterms:modified xsi:type="dcterms:W3CDTF">2015-12-02T15:29:34Z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2052-10.1.0.5346</vt:lpwstr>
  </property>
</Properties>
</file>