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282"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1">
        <a:schemeClr val="bg1"/>
      </p:bgRef>
    </p:bg>
    <p:spTree>
      <p:nvGrpSpPr>
        <p:cNvPr id="1" name=""/>
        <p:cNvGrpSpPr/>
        <p:nvPr/>
      </p:nvGrpSpPr>
      <p:grpSpPr>
        <a:xfrm>
          <a:off x="0" y="0"/>
          <a:ext cx="0" cy="0"/>
          <a:chOff x="0" y="0"/>
          <a:chExt cx="0" cy="0"/>
        </a:xfrm>
      </p:grpSpPr>
      <p:sp>
        <p:nvSpPr>
          <p:cNvPr id="8" name="標題 7"/>
          <p:cNvSpPr>
            <a:spLocks noGrp="1"/>
          </p:cNvSpPr>
          <p:nvPr>
            <p:ph type="ctrTitle"/>
          </p:nvPr>
        </p:nvSpPr>
        <p:spPr>
          <a:xfrm>
            <a:off x="2286000" y="3124200"/>
            <a:ext cx="6172200" cy="1894362"/>
          </a:xfrm>
        </p:spPr>
        <p:txBody>
          <a:bodyPr/>
          <a:lstStyle>
            <a:lvl1pPr>
              <a:defRPr b="1"/>
            </a:lvl1pPr>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日期版面配置區 27"/>
          <p:cNvSpPr>
            <a:spLocks noGrp="1"/>
          </p:cNvSpPr>
          <p:nvPr>
            <p:ph type="dt" sz="half" idx="10"/>
          </p:nvPr>
        </p:nvSpPr>
        <p:spPr bwMode="auto">
          <a:xfrm rot="5400000">
            <a:off x="7764621" y="1174097"/>
            <a:ext cx="2286000" cy="381000"/>
          </a:xfrm>
        </p:spPr>
        <p:txBody>
          <a:bodyPr/>
          <a:lstStyle/>
          <a:p>
            <a:fld id="{D0AE29B7-08AD-4C3B-95B4-BCD2D0759FD9}" type="datetimeFigureOut">
              <a:rPr lang="zh-TW" altLang="en-US" smtClean="0"/>
              <a:pPr/>
              <a:t>2012/5/23</a:t>
            </a:fld>
            <a:endParaRPr lang="zh-TW" altLang="en-US"/>
          </a:p>
        </p:txBody>
      </p:sp>
      <p:sp>
        <p:nvSpPr>
          <p:cNvPr id="17" name="頁尾版面配置區 16"/>
          <p:cNvSpPr>
            <a:spLocks noGrp="1"/>
          </p:cNvSpPr>
          <p:nvPr>
            <p:ph type="ftr" sz="quarter" idx="11"/>
          </p:nvPr>
        </p:nvSpPr>
        <p:spPr bwMode="auto">
          <a:xfrm rot="5400000">
            <a:off x="7077269" y="4181669"/>
            <a:ext cx="3657600" cy="384048"/>
          </a:xfrm>
        </p:spPr>
        <p:txBody>
          <a:bodyPr/>
          <a:lstStyle/>
          <a:p>
            <a:endParaRPr lang="zh-TW" altLang="en-US"/>
          </a:p>
        </p:txBody>
      </p:sp>
      <p:sp>
        <p:nvSpPr>
          <p:cNvPr id="10" name="矩形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矩形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矩形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線接點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直線接點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直線接點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線接點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線接點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直線接點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矩形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橢圓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橢圓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橢圓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橢圓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橢圓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投影片編號版面配置區 28"/>
          <p:cNvSpPr>
            <a:spLocks noGrp="1"/>
          </p:cNvSpPr>
          <p:nvPr>
            <p:ph type="sldNum" sz="quarter" idx="12"/>
          </p:nvPr>
        </p:nvSpPr>
        <p:spPr bwMode="auto">
          <a:xfrm>
            <a:off x="1325544" y="4928702"/>
            <a:ext cx="609600" cy="517524"/>
          </a:xfrm>
        </p:spPr>
        <p:txBody>
          <a:bodyPr/>
          <a:lstStyle/>
          <a:p>
            <a:fld id="{36B70FD9-84D8-4570-B87B-0BA665906FBC}" type="slidenum">
              <a:rPr lang="zh-TW" altLang="en-US" smtClean="0"/>
              <a:pPr/>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D0AE29B7-08AD-4C3B-95B4-BCD2D0759FD9}" type="datetimeFigureOut">
              <a:rPr lang="zh-TW" altLang="en-US" smtClean="0"/>
              <a:pPr/>
              <a:t>2012/5/23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6B70FD9-84D8-4570-B87B-0BA665906FBC}"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9"/>
            <a:ext cx="16764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D0AE29B7-08AD-4C3B-95B4-BCD2D0759FD9}" type="datetimeFigureOut">
              <a:rPr lang="zh-TW" altLang="en-US" smtClean="0"/>
              <a:pPr/>
              <a:t>2012/5/23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6B70FD9-84D8-4570-B87B-0BA665906FBC}"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8" name="內容版面配置區 7"/>
          <p:cNvSpPr>
            <a:spLocks noGrp="1"/>
          </p:cNvSpPr>
          <p:nvPr>
            <p:ph sz="quarter" idx="1"/>
          </p:nvPr>
        </p:nvSpPr>
        <p:spPr>
          <a:xfrm>
            <a:off x="457200" y="1600200"/>
            <a:ext cx="7467600" cy="4873752"/>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4"/>
          </p:nvPr>
        </p:nvSpPr>
        <p:spPr/>
        <p:txBody>
          <a:bodyPr rtlCol="0"/>
          <a:lstStyle/>
          <a:p>
            <a:fld id="{D0AE29B7-08AD-4C3B-95B4-BCD2D0759FD9}" type="datetimeFigureOut">
              <a:rPr lang="zh-TW" altLang="en-US" smtClean="0"/>
              <a:pPr/>
              <a:t>2012/5/23</a:t>
            </a:fld>
            <a:endParaRPr lang="zh-TW" altLang="en-US"/>
          </a:p>
        </p:txBody>
      </p:sp>
      <p:sp>
        <p:nvSpPr>
          <p:cNvPr id="9" name="投影片編號版面配置區 8"/>
          <p:cNvSpPr>
            <a:spLocks noGrp="1"/>
          </p:cNvSpPr>
          <p:nvPr>
            <p:ph type="sldNum" sz="quarter" idx="15"/>
          </p:nvPr>
        </p:nvSpPr>
        <p:spPr/>
        <p:txBody>
          <a:bodyPr rtlCol="0"/>
          <a:lstStyle/>
          <a:p>
            <a:fld id="{36B70FD9-84D8-4570-B87B-0BA665906FBC}" type="slidenum">
              <a:rPr lang="zh-TW" altLang="en-US" smtClean="0"/>
              <a:pPr/>
              <a:t>‹#›</a:t>
            </a:fld>
            <a:endParaRPr lang="zh-TW" altLang="en-US"/>
          </a:p>
        </p:txBody>
      </p:sp>
      <p:sp>
        <p:nvSpPr>
          <p:cNvPr id="10" name="頁尾版面配置區 9"/>
          <p:cNvSpPr>
            <a:spLocks noGrp="1"/>
          </p:cNvSpPr>
          <p:nvPr>
            <p:ph type="ftr" sz="quarter" idx="16"/>
          </p:nvPr>
        </p:nvSpPr>
        <p:spPr/>
        <p:txBody>
          <a:bodyPr rtlCol="0"/>
          <a:lstStyle/>
          <a:p>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1">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2286000" y="2895600"/>
            <a:ext cx="6172200" cy="2053590"/>
          </a:xfrm>
        </p:spPr>
        <p:txBody>
          <a:bodyPr/>
          <a:lstStyle>
            <a:lvl1pPr algn="l">
              <a:buNone/>
              <a:defRPr sz="3000" b="1" cap="small" baseline="0"/>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bwMode="auto">
          <a:xfrm rot="5400000">
            <a:off x="7763256" y="1170432"/>
            <a:ext cx="2286000" cy="381000"/>
          </a:xfrm>
        </p:spPr>
        <p:txBody>
          <a:bodyPr/>
          <a:lstStyle/>
          <a:p>
            <a:fld id="{D0AE29B7-08AD-4C3B-95B4-BCD2D0759FD9}" type="datetimeFigureOut">
              <a:rPr lang="zh-TW" altLang="en-US" smtClean="0"/>
              <a:pPr/>
              <a:t>2012/5/23</a:t>
            </a:fld>
            <a:endParaRPr lang="zh-TW" altLang="en-US"/>
          </a:p>
        </p:txBody>
      </p:sp>
      <p:sp>
        <p:nvSpPr>
          <p:cNvPr id="5" name="頁尾版面配置區 4"/>
          <p:cNvSpPr>
            <a:spLocks noGrp="1"/>
          </p:cNvSpPr>
          <p:nvPr>
            <p:ph type="ftr" sz="quarter" idx="11"/>
          </p:nvPr>
        </p:nvSpPr>
        <p:spPr bwMode="auto">
          <a:xfrm rot="5400000">
            <a:off x="7077456" y="4178808"/>
            <a:ext cx="3657600" cy="384048"/>
          </a:xfrm>
        </p:spPr>
        <p:txBody>
          <a:bodyPr/>
          <a:lstStyle/>
          <a:p>
            <a:endParaRPr lang="zh-TW" altLang="en-US"/>
          </a:p>
        </p:txBody>
      </p:sp>
      <p:sp>
        <p:nvSpPr>
          <p:cNvPr id="9" name="矩形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線接點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線接點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線接點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線接點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直線接點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矩形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橢圓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橢圓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橢圓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橢圓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橢圓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直線接點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投影片編號版面配置區 5"/>
          <p:cNvSpPr>
            <a:spLocks noGrp="1"/>
          </p:cNvSpPr>
          <p:nvPr>
            <p:ph type="sldNum" sz="quarter" idx="12"/>
          </p:nvPr>
        </p:nvSpPr>
        <p:spPr bwMode="auto">
          <a:xfrm>
            <a:off x="1340616" y="4928702"/>
            <a:ext cx="609600" cy="517524"/>
          </a:xfrm>
        </p:spPr>
        <p:txBody>
          <a:bodyPr/>
          <a:lstStyle/>
          <a:p>
            <a:fld id="{36B70FD9-84D8-4570-B87B-0BA665906FBC}"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p>
            <a:fld id="{D0AE29B7-08AD-4C3B-95B4-BCD2D0759FD9}" type="datetimeFigureOut">
              <a:rPr lang="zh-TW" altLang="en-US" smtClean="0"/>
              <a:pPr/>
              <a:t>2012/5/23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6B70FD9-84D8-4570-B87B-0BA665906FBC}" type="slidenum">
              <a:rPr lang="zh-TW" altLang="en-US" smtClean="0"/>
              <a:pPr/>
              <a:t>‹#›</a:t>
            </a:fld>
            <a:endParaRPr lang="zh-TW" altLang="en-US"/>
          </a:p>
        </p:txBody>
      </p:sp>
      <p:sp>
        <p:nvSpPr>
          <p:cNvPr id="9" name="內容版面配置區 8"/>
          <p:cNvSpPr>
            <a:spLocks noGrp="1"/>
          </p:cNvSpPr>
          <p:nvPr>
            <p:ph sz="quarter" idx="1"/>
          </p:nvPr>
        </p:nvSpPr>
        <p:spPr>
          <a:xfrm>
            <a:off x="457200" y="1600200"/>
            <a:ext cx="36576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1" name="內容版面配置區 10"/>
          <p:cNvSpPr>
            <a:spLocks noGrp="1"/>
          </p:cNvSpPr>
          <p:nvPr>
            <p:ph sz="quarter" idx="2"/>
          </p:nvPr>
        </p:nvSpPr>
        <p:spPr>
          <a:xfrm>
            <a:off x="4270248" y="1600200"/>
            <a:ext cx="36576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7543800" cy="1143000"/>
          </a:xfrm>
        </p:spPr>
        <p:txBody>
          <a:bodyPr anchor="b"/>
          <a:lstStyle>
            <a:lvl1pPr>
              <a:defRPr/>
            </a:lvl1pPr>
          </a:lstStyle>
          <a:p>
            <a:r>
              <a:rPr kumimoji="0" lang="zh-TW" altLang="en-US" smtClean="0"/>
              <a:t>按一下以編輯母片標題樣式</a:t>
            </a:r>
            <a:endParaRPr kumimoji="0" lang="en-US"/>
          </a:p>
        </p:txBody>
      </p:sp>
      <p:sp>
        <p:nvSpPr>
          <p:cNvPr id="7" name="日期版面配置區 6"/>
          <p:cNvSpPr>
            <a:spLocks noGrp="1"/>
          </p:cNvSpPr>
          <p:nvPr>
            <p:ph type="dt" sz="half" idx="10"/>
          </p:nvPr>
        </p:nvSpPr>
        <p:spPr/>
        <p:txBody>
          <a:bodyPr/>
          <a:lstStyle/>
          <a:p>
            <a:fld id="{D0AE29B7-08AD-4C3B-95B4-BCD2D0759FD9}" type="datetimeFigureOut">
              <a:rPr lang="zh-TW" altLang="en-US" smtClean="0"/>
              <a:pPr/>
              <a:t>2012/5/23</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36B70FD9-84D8-4570-B87B-0BA665906FBC}" type="slidenum">
              <a:rPr lang="zh-TW" altLang="en-US" smtClean="0"/>
              <a:pPr/>
              <a:t>‹#›</a:t>
            </a:fld>
            <a:endParaRPr lang="zh-TW" altLang="en-US"/>
          </a:p>
        </p:txBody>
      </p:sp>
      <p:sp>
        <p:nvSpPr>
          <p:cNvPr id="11" name="內容版面配置區 10"/>
          <p:cNvSpPr>
            <a:spLocks noGrp="1"/>
          </p:cNvSpPr>
          <p:nvPr>
            <p:ph sz="quarter" idx="2"/>
          </p:nvPr>
        </p:nvSpPr>
        <p:spPr>
          <a:xfrm>
            <a:off x="457200" y="2362200"/>
            <a:ext cx="3657600" cy="38862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quarter" idx="4"/>
          </p:nvPr>
        </p:nvSpPr>
        <p:spPr>
          <a:xfrm>
            <a:off x="4371975" y="2362200"/>
            <a:ext cx="3657600" cy="38862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2" name="文字版面配置區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zh-TW" altLang="en-US" smtClean="0"/>
              <a:t>按一下以編輯母片文字樣式</a:t>
            </a:r>
          </a:p>
        </p:txBody>
      </p:sp>
      <p:sp>
        <p:nvSpPr>
          <p:cNvPr id="14" name="文字版面配置區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zh-TW" altLang="en-US" smtClean="0"/>
              <a:t>按一下以編輯母片文字樣式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6" name="日期版面配置區 5"/>
          <p:cNvSpPr>
            <a:spLocks noGrp="1"/>
          </p:cNvSpPr>
          <p:nvPr>
            <p:ph type="dt" sz="half" idx="10"/>
          </p:nvPr>
        </p:nvSpPr>
        <p:spPr/>
        <p:txBody>
          <a:bodyPr rtlCol="0"/>
          <a:lstStyle/>
          <a:p>
            <a:fld id="{D0AE29B7-08AD-4C3B-95B4-BCD2D0759FD9}" type="datetimeFigureOut">
              <a:rPr lang="zh-TW" altLang="en-US" smtClean="0"/>
              <a:pPr/>
              <a:t>2012/5/23</a:t>
            </a:fld>
            <a:endParaRPr lang="zh-TW" altLang="en-US"/>
          </a:p>
        </p:txBody>
      </p:sp>
      <p:sp>
        <p:nvSpPr>
          <p:cNvPr id="7" name="投影片編號版面配置區 6"/>
          <p:cNvSpPr>
            <a:spLocks noGrp="1"/>
          </p:cNvSpPr>
          <p:nvPr>
            <p:ph type="sldNum" sz="quarter" idx="11"/>
          </p:nvPr>
        </p:nvSpPr>
        <p:spPr/>
        <p:txBody>
          <a:bodyPr rtlCol="0"/>
          <a:lstStyle/>
          <a:p>
            <a:fld id="{36B70FD9-84D8-4570-B87B-0BA665906FBC}" type="slidenum">
              <a:rPr lang="zh-TW" altLang="en-US" smtClean="0"/>
              <a:pPr/>
              <a:t>‹#›</a:t>
            </a:fld>
            <a:endParaRPr lang="zh-TW" altLang="en-US"/>
          </a:p>
        </p:txBody>
      </p:sp>
      <p:sp>
        <p:nvSpPr>
          <p:cNvPr id="8" name="頁尾版面配置區 7"/>
          <p:cNvSpPr>
            <a:spLocks noGrp="1"/>
          </p:cNvSpPr>
          <p:nvPr>
            <p:ph type="ftr" sz="quarter" idx="12"/>
          </p:nvPr>
        </p:nvSpPr>
        <p:spPr/>
        <p:txBody>
          <a:bodyPr rtlCol="0"/>
          <a:lstStyle/>
          <a:p>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D0AE29B7-08AD-4C3B-95B4-BCD2D0759FD9}" type="datetimeFigureOut">
              <a:rPr lang="zh-TW" altLang="en-US" smtClean="0"/>
              <a:pPr/>
              <a:t>2012/5/23</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36B70FD9-84D8-4570-B87B-0BA665906FBC}"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bg>
      <p:bgRef idx="1001">
        <a:schemeClr val="bg1"/>
      </p:bgRef>
    </p:bg>
    <p:spTree>
      <p:nvGrpSpPr>
        <p:cNvPr id="1" name=""/>
        <p:cNvGrpSpPr/>
        <p:nvPr/>
      </p:nvGrpSpPr>
      <p:grpSpPr>
        <a:xfrm>
          <a:off x="0" y="0"/>
          <a:ext cx="0" cy="0"/>
          <a:chOff x="0" y="0"/>
          <a:chExt cx="0" cy="0"/>
        </a:xfrm>
      </p:grpSpPr>
      <p:sp>
        <p:nvSpPr>
          <p:cNvPr id="10" name="直線接點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標題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8" name="直線接點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直線接點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直線接點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矩形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線接點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橢圓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內容版面配置區 17"/>
          <p:cNvSpPr>
            <a:spLocks noGrp="1"/>
          </p:cNvSpPr>
          <p:nvPr>
            <p:ph sz="quarter" idx="1"/>
          </p:nvPr>
        </p:nvSpPr>
        <p:spPr>
          <a:xfrm>
            <a:off x="304800" y="274320"/>
            <a:ext cx="5638800" cy="6327648"/>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1" name="日期版面配置區 20"/>
          <p:cNvSpPr>
            <a:spLocks noGrp="1"/>
          </p:cNvSpPr>
          <p:nvPr>
            <p:ph type="dt" sz="half" idx="14"/>
          </p:nvPr>
        </p:nvSpPr>
        <p:spPr/>
        <p:txBody>
          <a:bodyPr rtlCol="0"/>
          <a:lstStyle/>
          <a:p>
            <a:fld id="{D0AE29B7-08AD-4C3B-95B4-BCD2D0759FD9}" type="datetimeFigureOut">
              <a:rPr lang="zh-TW" altLang="en-US" smtClean="0"/>
              <a:pPr/>
              <a:t>2012/5/23</a:t>
            </a:fld>
            <a:endParaRPr lang="zh-TW" altLang="en-US"/>
          </a:p>
        </p:txBody>
      </p:sp>
      <p:sp>
        <p:nvSpPr>
          <p:cNvPr id="22" name="投影片編號版面配置區 21"/>
          <p:cNvSpPr>
            <a:spLocks noGrp="1"/>
          </p:cNvSpPr>
          <p:nvPr>
            <p:ph type="sldNum" sz="quarter" idx="15"/>
          </p:nvPr>
        </p:nvSpPr>
        <p:spPr/>
        <p:txBody>
          <a:bodyPr rtlCol="0"/>
          <a:lstStyle/>
          <a:p>
            <a:fld id="{36B70FD9-84D8-4570-B87B-0BA665906FBC}" type="slidenum">
              <a:rPr lang="zh-TW" altLang="en-US" smtClean="0"/>
              <a:pPr/>
              <a:t>‹#›</a:t>
            </a:fld>
            <a:endParaRPr lang="zh-TW" altLang="en-US"/>
          </a:p>
        </p:txBody>
      </p:sp>
      <p:sp>
        <p:nvSpPr>
          <p:cNvPr id="23" name="頁尾版面配置區 22"/>
          <p:cNvSpPr>
            <a:spLocks noGrp="1"/>
          </p:cNvSpPr>
          <p:nvPr>
            <p:ph type="ftr" sz="quarter" idx="16"/>
          </p:nvPr>
        </p:nvSpPr>
        <p:spPr/>
        <p:txBody>
          <a:bodyPr rtlCol="0"/>
          <a:lstStyle/>
          <a:p>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9" name="直線接點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橢圓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標題 1"/>
          <p:cNvSpPr>
            <a:spLocks noGrp="1"/>
          </p:cNvSpPr>
          <p:nvPr>
            <p:ph type="title"/>
          </p:nvPr>
        </p:nvSpPr>
        <p:spPr>
          <a:xfrm rot="5400000">
            <a:off x="3350133" y="3200400"/>
            <a:ext cx="6309360" cy="457200"/>
          </a:xfrm>
        </p:spPr>
        <p:txBody>
          <a:bodyPr anchor="b"/>
          <a:lstStyle>
            <a:lvl1pPr algn="l">
              <a:buNone/>
              <a:defRPr sz="2000" b="1"/>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zh-TW" altLang="en-US" smtClean="0"/>
              <a:t>按一下圖示以新增圖片</a:t>
            </a:r>
            <a:endParaRPr kumimoji="0" lang="en-US" dirty="0"/>
          </a:p>
        </p:txBody>
      </p:sp>
      <p:sp>
        <p:nvSpPr>
          <p:cNvPr id="4" name="文字版面配置區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10" name="直線接點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矩形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直線接點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直線接點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直線接點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日期版面配置區 16"/>
          <p:cNvSpPr>
            <a:spLocks noGrp="1"/>
          </p:cNvSpPr>
          <p:nvPr>
            <p:ph type="dt" sz="half" idx="10"/>
          </p:nvPr>
        </p:nvSpPr>
        <p:spPr/>
        <p:txBody>
          <a:bodyPr rtlCol="0"/>
          <a:lstStyle/>
          <a:p>
            <a:fld id="{D0AE29B7-08AD-4C3B-95B4-BCD2D0759FD9}" type="datetimeFigureOut">
              <a:rPr lang="zh-TW" altLang="en-US" smtClean="0"/>
              <a:pPr/>
              <a:t>2012/5/23</a:t>
            </a:fld>
            <a:endParaRPr lang="zh-TW" altLang="en-US"/>
          </a:p>
        </p:txBody>
      </p:sp>
      <p:sp>
        <p:nvSpPr>
          <p:cNvPr id="18" name="投影片編號版面配置區 17"/>
          <p:cNvSpPr>
            <a:spLocks noGrp="1"/>
          </p:cNvSpPr>
          <p:nvPr>
            <p:ph type="sldNum" sz="quarter" idx="11"/>
          </p:nvPr>
        </p:nvSpPr>
        <p:spPr/>
        <p:txBody>
          <a:bodyPr rtlCol="0"/>
          <a:lstStyle/>
          <a:p>
            <a:fld id="{36B70FD9-84D8-4570-B87B-0BA665906FBC}" type="slidenum">
              <a:rPr lang="zh-TW" altLang="en-US" smtClean="0"/>
              <a:pPr/>
              <a:t>‹#›</a:t>
            </a:fld>
            <a:endParaRPr lang="zh-TW" altLang="en-US"/>
          </a:p>
        </p:txBody>
      </p:sp>
      <p:sp>
        <p:nvSpPr>
          <p:cNvPr id="21" name="頁尾版面配置區 20"/>
          <p:cNvSpPr>
            <a:spLocks noGrp="1"/>
          </p:cNvSpPr>
          <p:nvPr>
            <p:ph type="ftr" sz="quarter" idx="12"/>
          </p:nvPr>
        </p:nvSpPr>
        <p:spPr/>
        <p:txBody>
          <a:bodyPr rtlCol="0"/>
          <a:lstStyle/>
          <a:p>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直線接點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標題版面配置區 21"/>
          <p:cNvSpPr>
            <a:spLocks noGrp="1"/>
          </p:cNvSpPr>
          <p:nvPr>
            <p:ph type="title"/>
          </p:nvPr>
        </p:nvSpPr>
        <p:spPr>
          <a:xfrm>
            <a:off x="457200" y="274638"/>
            <a:ext cx="7467600" cy="1143000"/>
          </a:xfrm>
          <a:prstGeom prst="rect">
            <a:avLst/>
          </a:prstGeom>
        </p:spPr>
        <p:txBody>
          <a:bodyPr vert="horz" anchor="b">
            <a:normAutofit/>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0AE29B7-08AD-4C3B-95B4-BCD2D0759FD9}" type="datetimeFigureOut">
              <a:rPr lang="zh-TW" altLang="en-US" smtClean="0"/>
              <a:pPr/>
              <a:t>2012/5/23</a:t>
            </a:fld>
            <a:endParaRPr lang="zh-TW" altLang="en-US"/>
          </a:p>
        </p:txBody>
      </p:sp>
      <p:sp>
        <p:nvSpPr>
          <p:cNvPr id="3" name="頁尾版面配置區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zh-TW" altLang="en-US"/>
          </a:p>
        </p:txBody>
      </p:sp>
      <p:sp>
        <p:nvSpPr>
          <p:cNvPr id="7" name="直線接點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直線接點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線接點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橢圓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投影片編號版面配置區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6B70FD9-84D8-4570-B87B-0BA665906FBC}"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taipower.com.tw/index.php?content=/left_bar/nuclear4/index.html" TargetMode="External"/><Relationship Id="rId2" Type="http://schemas.openxmlformats.org/officeDocument/2006/relationships/hyperlink" Target="http://baike.baidu.com/view/22222.htm" TargetMode="External"/><Relationship Id="rId1" Type="http://schemas.openxmlformats.org/officeDocument/2006/relationships/slideLayout" Target="../slideLayouts/slideLayout2.xml"/><Relationship Id="rId5" Type="http://schemas.openxmlformats.org/officeDocument/2006/relationships/hyperlink" Target="http://www.aec.gov.tw/www/knowledge/index_02_1-5.php" TargetMode="External"/><Relationship Id="rId4" Type="http://schemas.openxmlformats.org/officeDocument/2006/relationships/hyperlink" Target="http://www.dlkp.gov.cn/keputiandi/substance/article/dispArticle.Asp?ID=69&amp;ClassID=3&amp;Page=4"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normAutofit/>
          </a:bodyPr>
          <a:lstStyle/>
          <a:p>
            <a:pPr algn="ctr"/>
            <a:r>
              <a:rPr lang="zh-TW" altLang="en-US" sz="3600" b="1" dirty="0" smtClean="0">
                <a:solidFill>
                  <a:schemeClr val="tx1"/>
                </a:solidFill>
              </a:rPr>
              <a:t>適當科技與風險評估核能篇</a:t>
            </a:r>
            <a:endParaRPr lang="zh-TW" altLang="en-US" sz="3600" b="1" dirty="0">
              <a:solidFill>
                <a:schemeClr val="tx1"/>
              </a:solidFill>
            </a:endParaRPr>
          </a:p>
        </p:txBody>
      </p:sp>
      <p:sp>
        <p:nvSpPr>
          <p:cNvPr id="5" name="內容版面配置區 4"/>
          <p:cNvSpPr>
            <a:spLocks noGrp="1"/>
          </p:cNvSpPr>
          <p:nvPr>
            <p:ph sz="quarter" idx="1"/>
          </p:nvPr>
        </p:nvSpPr>
        <p:spPr/>
        <p:txBody>
          <a:bodyPr/>
          <a:lstStyle/>
          <a:p>
            <a:endParaRPr lang="en-US" altLang="zh-TW" dirty="0" smtClean="0"/>
          </a:p>
          <a:p>
            <a:endParaRPr lang="en-US" altLang="zh-TW" dirty="0" smtClean="0"/>
          </a:p>
          <a:p>
            <a:endParaRPr lang="en-US" altLang="zh-TW" dirty="0" smtClean="0"/>
          </a:p>
          <a:p>
            <a:endParaRPr lang="en-US" altLang="zh-TW" dirty="0" smtClean="0"/>
          </a:p>
          <a:p>
            <a:r>
              <a:rPr lang="zh-TW" altLang="en-US" dirty="0" smtClean="0"/>
              <a:t>班級</a:t>
            </a:r>
            <a:r>
              <a:rPr lang="en-US" altLang="zh-TW" dirty="0" smtClean="0"/>
              <a:t>:</a:t>
            </a:r>
            <a:r>
              <a:rPr lang="zh-TW" altLang="en-US" dirty="0" smtClean="0"/>
              <a:t>網通三甲</a:t>
            </a:r>
            <a:endParaRPr lang="en-US" altLang="zh-TW" dirty="0" smtClean="0"/>
          </a:p>
          <a:p>
            <a:r>
              <a:rPr lang="zh-TW" altLang="en-US" dirty="0" smtClean="0"/>
              <a:t>學號</a:t>
            </a:r>
            <a:r>
              <a:rPr lang="en-US" altLang="zh-TW" dirty="0" smtClean="0"/>
              <a:t>:49836048</a:t>
            </a:r>
          </a:p>
          <a:p>
            <a:r>
              <a:rPr lang="zh-TW" altLang="en-US" dirty="0" smtClean="0"/>
              <a:t>姓名</a:t>
            </a:r>
            <a:r>
              <a:rPr lang="en-US" altLang="zh-TW" dirty="0" smtClean="0"/>
              <a:t>:</a:t>
            </a:r>
            <a:r>
              <a:rPr lang="zh-TW" altLang="en-US" dirty="0" smtClean="0"/>
              <a:t>廖基盛</a:t>
            </a:r>
            <a:endParaRPr lang="en-US" altLang="zh-TW" dirty="0" smtClean="0"/>
          </a:p>
          <a:p>
            <a:r>
              <a:rPr lang="zh-TW" altLang="en-US" dirty="0" smtClean="0"/>
              <a:t>指導老師</a:t>
            </a:r>
            <a:r>
              <a:rPr lang="en-US" altLang="zh-TW" dirty="0" smtClean="0"/>
              <a:t>:</a:t>
            </a:r>
            <a:r>
              <a:rPr lang="zh-TW" altLang="en-US" dirty="0" smtClean="0"/>
              <a:t>林聰益</a:t>
            </a:r>
            <a:endParaRPr lang="zh-TW"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zh-TW" altLang="en-US" sz="3600" b="1" dirty="0" smtClean="0">
                <a:solidFill>
                  <a:srgbClr val="0070C0"/>
                </a:solidFill>
              </a:rPr>
              <a:t>核電廠附近居民真的容易致癌嗎？</a:t>
            </a:r>
            <a:endParaRPr lang="zh-TW" altLang="en-US" sz="3600" b="1" dirty="0">
              <a:solidFill>
                <a:srgbClr val="0070C0"/>
              </a:solidFill>
            </a:endParaRPr>
          </a:p>
        </p:txBody>
      </p:sp>
      <p:sp>
        <p:nvSpPr>
          <p:cNvPr id="3" name="內容版面配置區 2"/>
          <p:cNvSpPr>
            <a:spLocks noGrp="1"/>
          </p:cNvSpPr>
          <p:nvPr>
            <p:ph sz="quarter" idx="1"/>
          </p:nvPr>
        </p:nvSpPr>
        <p:spPr/>
        <p:txBody>
          <a:bodyPr/>
          <a:lstStyle/>
          <a:p>
            <a:r>
              <a:rPr lang="zh-TW" altLang="en-US" dirty="0" smtClean="0"/>
              <a:t>自然環境中背景輻射無所不在，空氣、食物、大</a:t>
            </a:r>
          </a:p>
          <a:p>
            <a:pPr>
              <a:buNone/>
            </a:pPr>
            <a:r>
              <a:rPr lang="en-US" altLang="zh-TW" dirty="0" smtClean="0"/>
              <a:t>	</a:t>
            </a:r>
            <a:r>
              <a:rPr lang="zh-TW" altLang="en-US" dirty="0" smtClean="0"/>
              <a:t>地，甚至人體自身都是輻射來源之一。人體每年平</a:t>
            </a:r>
          </a:p>
          <a:p>
            <a:pPr>
              <a:buNone/>
            </a:pPr>
            <a:r>
              <a:rPr lang="en-US" altLang="zh-TW" dirty="0" smtClean="0"/>
              <a:t>	</a:t>
            </a:r>
            <a:r>
              <a:rPr lang="zh-TW" altLang="en-US" dirty="0" smtClean="0"/>
              <a:t>均會接收這些天然輻射劑量約</a:t>
            </a:r>
            <a:r>
              <a:rPr lang="en-US" altLang="zh-TW" dirty="0" smtClean="0"/>
              <a:t>2.5</a:t>
            </a:r>
            <a:r>
              <a:rPr lang="zh-TW" altLang="en-US" dirty="0" smtClean="0"/>
              <a:t>毫西弗。國際間權</a:t>
            </a:r>
          </a:p>
          <a:p>
            <a:pPr>
              <a:buNone/>
            </a:pPr>
            <a:r>
              <a:rPr lang="en-US" altLang="zh-TW" dirty="0" smtClean="0"/>
              <a:t>	</a:t>
            </a:r>
            <a:r>
              <a:rPr lang="zh-TW" altLang="en-US" dirty="0" smtClean="0"/>
              <a:t>威學術單位如聯合國原子輻射效應科學委員會</a:t>
            </a:r>
          </a:p>
          <a:p>
            <a:pPr>
              <a:buNone/>
            </a:pPr>
            <a:r>
              <a:rPr lang="en-US" altLang="zh-TW" dirty="0" smtClean="0"/>
              <a:t>	(UNSCEAR)</a:t>
            </a:r>
            <a:r>
              <a:rPr lang="zh-TW" altLang="en-US" dirty="0" smtClean="0"/>
              <a:t>、國際輻射防護委員會（</a:t>
            </a:r>
            <a:r>
              <a:rPr lang="en-US" altLang="zh-TW" dirty="0" smtClean="0"/>
              <a:t>ICRP</a:t>
            </a:r>
            <a:r>
              <a:rPr lang="zh-TW" altLang="en-US" dirty="0" smtClean="0"/>
              <a:t>）等長期研究都顯示這種低劑量情況</a:t>
            </a:r>
          </a:p>
          <a:p>
            <a:pPr>
              <a:buNone/>
            </a:pPr>
            <a:r>
              <a:rPr lang="en-US" altLang="zh-TW" dirty="0" smtClean="0"/>
              <a:t>	</a:t>
            </a:r>
            <a:r>
              <a:rPr lang="zh-TW" altLang="en-US" dirty="0" smtClean="0"/>
              <a:t>不會增加致癌風險。</a:t>
            </a:r>
            <a:endParaRPr lang="zh-TW"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zh-TW" altLang="en-US" sz="3600" dirty="0" smtClean="0">
                <a:solidFill>
                  <a:srgbClr val="0070C0"/>
                </a:solidFill>
              </a:rPr>
              <a:t>結論</a:t>
            </a:r>
            <a:endParaRPr lang="zh-TW" altLang="en-US" sz="3600" dirty="0">
              <a:solidFill>
                <a:srgbClr val="0070C0"/>
              </a:solidFill>
            </a:endParaRPr>
          </a:p>
        </p:txBody>
      </p:sp>
      <p:sp>
        <p:nvSpPr>
          <p:cNvPr id="3" name="內容版面配置區 2"/>
          <p:cNvSpPr>
            <a:spLocks noGrp="1"/>
          </p:cNvSpPr>
          <p:nvPr>
            <p:ph sz="quarter" idx="1"/>
          </p:nvPr>
        </p:nvSpPr>
        <p:spPr/>
        <p:txBody>
          <a:bodyPr/>
          <a:lstStyle/>
          <a:p>
            <a:r>
              <a:rPr lang="zh-TW" altLang="en-US" dirty="0" smtClean="0"/>
              <a:t>核能的發現是人類的一大步，但也有可能是毀壞大自然生態的一小步，有利必有弊，核能何嘗不是對人類幫助許多，可是人類不是卻也為了核能這</a:t>
            </a:r>
            <a:r>
              <a:rPr lang="zh-TW" altLang="en-US" dirty="0" smtClean="0"/>
              <a:t>東西而犧牲</a:t>
            </a:r>
            <a:r>
              <a:rPr lang="zh-TW" altLang="en-US" dirty="0" smtClean="0"/>
              <a:t>了不少寶貴的生命</a:t>
            </a:r>
            <a:r>
              <a:rPr lang="zh-TW" altLang="en-US" dirty="0" smtClean="0"/>
              <a:t>嗎</a:t>
            </a:r>
            <a:r>
              <a:rPr lang="en-US" altLang="zh-TW" dirty="0" smtClean="0"/>
              <a:t>?</a:t>
            </a:r>
          </a:p>
          <a:p>
            <a:endParaRPr lang="en-US" altLang="zh-TW" dirty="0" smtClean="0"/>
          </a:p>
          <a:p>
            <a:r>
              <a:rPr lang="zh-TW" altLang="en-US" dirty="0" smtClean="0"/>
              <a:t>總之</a:t>
            </a:r>
            <a:r>
              <a:rPr lang="zh-TW" altLang="en-US" dirty="0" smtClean="0"/>
              <a:t>核能這東西好壞自在人心</a:t>
            </a:r>
            <a:r>
              <a:rPr lang="zh-TW" altLang="en-US" dirty="0" smtClean="0"/>
              <a:t>，想造福大眾人使用一定是好的方向，給只想為自己利益著想的人使用往往不會有要的結果的。</a:t>
            </a:r>
            <a:endParaRPr lang="zh-TW"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zh-TW" altLang="en-US" sz="3600" b="1" dirty="0" smtClean="0">
                <a:solidFill>
                  <a:srgbClr val="0070C0"/>
                </a:solidFill>
              </a:rPr>
              <a:t>參考文獻</a:t>
            </a:r>
            <a:endParaRPr lang="zh-TW" altLang="en-US" sz="3600" b="1" dirty="0">
              <a:solidFill>
                <a:srgbClr val="0070C0"/>
              </a:solidFill>
            </a:endParaRPr>
          </a:p>
        </p:txBody>
      </p:sp>
      <p:sp>
        <p:nvSpPr>
          <p:cNvPr id="3" name="內容版面配置區 2"/>
          <p:cNvSpPr>
            <a:spLocks noGrp="1"/>
          </p:cNvSpPr>
          <p:nvPr>
            <p:ph sz="quarter" idx="1"/>
          </p:nvPr>
        </p:nvSpPr>
        <p:spPr/>
        <p:txBody>
          <a:bodyPr/>
          <a:lstStyle/>
          <a:p>
            <a:r>
              <a:rPr lang="en-US" altLang="zh-TW" dirty="0" smtClean="0">
                <a:hlinkClick r:id="rId2"/>
              </a:rPr>
              <a:t>http://</a:t>
            </a:r>
            <a:r>
              <a:rPr lang="en-US" altLang="zh-TW" dirty="0" smtClean="0">
                <a:hlinkClick r:id="rId2"/>
              </a:rPr>
              <a:t>baike.baidu.com/view/22222.htm</a:t>
            </a:r>
            <a:r>
              <a:rPr lang="zh-TW" altLang="en-US" dirty="0" smtClean="0"/>
              <a:t>  百度百科</a:t>
            </a:r>
            <a:endParaRPr lang="en-US" altLang="zh-TW" dirty="0" smtClean="0"/>
          </a:p>
          <a:p>
            <a:endParaRPr lang="en-US" altLang="zh-TW" dirty="0" smtClean="0">
              <a:hlinkClick r:id="rId3"/>
            </a:endParaRPr>
          </a:p>
          <a:p>
            <a:r>
              <a:rPr lang="en-US" altLang="zh-TW" dirty="0" smtClean="0">
                <a:hlinkClick r:id="rId3"/>
              </a:rPr>
              <a:t>http</a:t>
            </a:r>
            <a:r>
              <a:rPr lang="en-US" altLang="zh-TW" dirty="0" smtClean="0">
                <a:hlinkClick r:id="rId3"/>
              </a:rPr>
              <a:t>://www.taipower.com.tw/index.php?content=/</a:t>
            </a:r>
            <a:r>
              <a:rPr lang="en-US" altLang="zh-TW" dirty="0" smtClean="0">
                <a:hlinkClick r:id="rId3"/>
              </a:rPr>
              <a:t>left_bar/nuclear4/index.html</a:t>
            </a:r>
            <a:r>
              <a:rPr lang="zh-TW" altLang="en-US" dirty="0" smtClean="0"/>
              <a:t>   台灣電力公司</a:t>
            </a:r>
            <a:endParaRPr lang="en-US" altLang="zh-TW" dirty="0" smtClean="0"/>
          </a:p>
          <a:p>
            <a:endParaRPr lang="en-US" altLang="zh-TW" dirty="0" smtClean="0"/>
          </a:p>
          <a:p>
            <a:r>
              <a:rPr lang="en-US" altLang="zh-TW" dirty="0" smtClean="0">
                <a:hlinkClick r:id="rId4"/>
              </a:rPr>
              <a:t>http://</a:t>
            </a:r>
            <a:r>
              <a:rPr lang="en-US" altLang="zh-TW" dirty="0" smtClean="0">
                <a:hlinkClick r:id="rId4"/>
              </a:rPr>
              <a:t>www.dlkp.gov.cn/keputiandi/substance/article/dispArticle.Asp?ID=69&amp;ClassID=3&amp;Page=4</a:t>
            </a:r>
            <a:r>
              <a:rPr lang="zh-TW" altLang="en-US" dirty="0" smtClean="0"/>
              <a:t>   大連柯普網</a:t>
            </a:r>
            <a:endParaRPr lang="en-US" altLang="zh-TW" dirty="0" smtClean="0"/>
          </a:p>
          <a:p>
            <a:endParaRPr lang="en-US" altLang="zh-TW" dirty="0" smtClean="0"/>
          </a:p>
          <a:p>
            <a:r>
              <a:rPr lang="en-US" altLang="zh-TW" dirty="0" smtClean="0">
                <a:hlinkClick r:id="rId5"/>
              </a:rPr>
              <a:t>http://</a:t>
            </a:r>
            <a:r>
              <a:rPr lang="en-US" altLang="zh-TW" dirty="0" smtClean="0">
                <a:hlinkClick r:id="rId5"/>
              </a:rPr>
              <a:t>www.aec.gov.tw/www/knowledge/index_02_1-5.php</a:t>
            </a:r>
            <a:r>
              <a:rPr lang="zh-TW" altLang="en-US" smtClean="0"/>
              <a:t>   行政院原子能委會</a:t>
            </a:r>
            <a:endParaRPr lang="en-US" altLang="zh-TW"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zh-TW" altLang="en-US" sz="4000" dirty="0" smtClean="0">
                <a:solidFill>
                  <a:srgbClr val="002060"/>
                </a:solidFill>
              </a:rPr>
              <a:t>目錄</a:t>
            </a:r>
            <a:endParaRPr lang="zh-TW" altLang="en-US" sz="4000" dirty="0">
              <a:solidFill>
                <a:srgbClr val="002060"/>
              </a:solidFill>
            </a:endParaRPr>
          </a:p>
        </p:txBody>
      </p:sp>
      <p:sp>
        <p:nvSpPr>
          <p:cNvPr id="3" name="內容版面配置區 2"/>
          <p:cNvSpPr>
            <a:spLocks noGrp="1"/>
          </p:cNvSpPr>
          <p:nvPr>
            <p:ph sz="quarter" idx="1"/>
          </p:nvPr>
        </p:nvSpPr>
        <p:spPr/>
        <p:txBody>
          <a:bodyPr>
            <a:normAutofit lnSpcReduction="10000"/>
          </a:bodyPr>
          <a:lstStyle/>
          <a:p>
            <a:r>
              <a:rPr lang="zh-TW" altLang="en-US" b="1" dirty="0" smtClean="0">
                <a:solidFill>
                  <a:srgbClr val="0070C0"/>
                </a:solidFill>
              </a:rPr>
              <a:t>認識輻射與初期</a:t>
            </a:r>
            <a:r>
              <a:rPr lang="zh-TW" altLang="en-US" b="1" dirty="0" smtClean="0">
                <a:solidFill>
                  <a:srgbClr val="0070C0"/>
                </a:solidFill>
              </a:rPr>
              <a:t>應用</a:t>
            </a:r>
            <a:endParaRPr lang="en-US" altLang="zh-TW" b="1" dirty="0" smtClean="0">
              <a:solidFill>
                <a:srgbClr val="0070C0"/>
              </a:solidFill>
            </a:endParaRPr>
          </a:p>
          <a:p>
            <a:endParaRPr lang="en-US" altLang="zh-TW" b="1" dirty="0" smtClean="0">
              <a:solidFill>
                <a:srgbClr val="0070C0"/>
              </a:solidFill>
            </a:endParaRPr>
          </a:p>
          <a:p>
            <a:r>
              <a:rPr lang="zh-TW" altLang="en-US" b="1" dirty="0" smtClean="0">
                <a:solidFill>
                  <a:srgbClr val="0070C0"/>
                </a:solidFill>
              </a:rPr>
              <a:t>核能</a:t>
            </a:r>
            <a:r>
              <a:rPr lang="zh-TW" altLang="en-US" b="1" dirty="0" smtClean="0">
                <a:solidFill>
                  <a:srgbClr val="0070C0"/>
                </a:solidFill>
              </a:rPr>
              <a:t>的</a:t>
            </a:r>
            <a:r>
              <a:rPr lang="zh-TW" altLang="en-US" b="1" dirty="0" smtClean="0">
                <a:solidFill>
                  <a:srgbClr val="0070C0"/>
                </a:solidFill>
              </a:rPr>
              <a:t>來源</a:t>
            </a:r>
            <a:endParaRPr lang="en-US" altLang="zh-TW" b="1" dirty="0" smtClean="0">
              <a:solidFill>
                <a:srgbClr val="0070C0"/>
              </a:solidFill>
            </a:endParaRPr>
          </a:p>
          <a:p>
            <a:endParaRPr lang="en-US" altLang="zh-TW" b="1" dirty="0" smtClean="0">
              <a:solidFill>
                <a:srgbClr val="0070C0"/>
              </a:solidFill>
            </a:endParaRPr>
          </a:p>
          <a:p>
            <a:r>
              <a:rPr lang="zh-TW" altLang="en-US" b="1" dirty="0" smtClean="0">
                <a:solidFill>
                  <a:srgbClr val="0070C0"/>
                </a:solidFill>
              </a:rPr>
              <a:t>核能</a:t>
            </a:r>
            <a:r>
              <a:rPr lang="zh-TW" altLang="en-US" b="1" dirty="0" smtClean="0">
                <a:solidFill>
                  <a:srgbClr val="0070C0"/>
                </a:solidFill>
              </a:rPr>
              <a:t>發電的</a:t>
            </a:r>
            <a:r>
              <a:rPr lang="zh-TW" altLang="en-US" b="1" dirty="0" smtClean="0">
                <a:solidFill>
                  <a:srgbClr val="0070C0"/>
                </a:solidFill>
              </a:rPr>
              <a:t>原理</a:t>
            </a:r>
            <a:endParaRPr lang="en-US" altLang="zh-TW" b="1" dirty="0" smtClean="0">
              <a:solidFill>
                <a:srgbClr val="0070C0"/>
              </a:solidFill>
            </a:endParaRPr>
          </a:p>
          <a:p>
            <a:endParaRPr lang="en-US" altLang="zh-TW" b="1" dirty="0" smtClean="0">
              <a:solidFill>
                <a:srgbClr val="0070C0"/>
              </a:solidFill>
            </a:endParaRPr>
          </a:p>
          <a:p>
            <a:r>
              <a:rPr lang="zh-TW" altLang="en-US" b="1" dirty="0" smtClean="0">
                <a:solidFill>
                  <a:srgbClr val="0070C0"/>
                </a:solidFill>
              </a:rPr>
              <a:t>核能</a:t>
            </a:r>
            <a:r>
              <a:rPr lang="zh-TW" altLang="en-US" b="1" dirty="0" smtClean="0">
                <a:solidFill>
                  <a:srgbClr val="0070C0"/>
                </a:solidFill>
              </a:rPr>
              <a:t>的</a:t>
            </a:r>
            <a:r>
              <a:rPr lang="zh-TW" altLang="en-US" b="1" dirty="0" smtClean="0">
                <a:solidFill>
                  <a:srgbClr val="0070C0"/>
                </a:solidFill>
              </a:rPr>
              <a:t>應用</a:t>
            </a:r>
            <a:endParaRPr lang="en-US" altLang="zh-TW" b="1" dirty="0" smtClean="0">
              <a:solidFill>
                <a:srgbClr val="0070C0"/>
              </a:solidFill>
            </a:endParaRPr>
          </a:p>
          <a:p>
            <a:endParaRPr lang="en-US" altLang="zh-TW" b="1" dirty="0" smtClean="0">
              <a:solidFill>
                <a:srgbClr val="0070C0"/>
              </a:solidFill>
            </a:endParaRPr>
          </a:p>
          <a:p>
            <a:r>
              <a:rPr lang="zh-TW" altLang="en-US" b="1" dirty="0" smtClean="0">
                <a:solidFill>
                  <a:srgbClr val="0070C0"/>
                </a:solidFill>
              </a:rPr>
              <a:t>核能</a:t>
            </a:r>
            <a:r>
              <a:rPr lang="zh-TW" altLang="en-US" b="1" dirty="0" smtClean="0">
                <a:solidFill>
                  <a:srgbClr val="0070C0"/>
                </a:solidFill>
              </a:rPr>
              <a:t>的</a:t>
            </a:r>
            <a:r>
              <a:rPr lang="zh-TW" altLang="en-US" b="1" dirty="0" smtClean="0">
                <a:solidFill>
                  <a:srgbClr val="0070C0"/>
                </a:solidFill>
              </a:rPr>
              <a:t>優缺點</a:t>
            </a:r>
            <a:endParaRPr lang="en-US" altLang="zh-TW" b="1" dirty="0" smtClean="0">
              <a:solidFill>
                <a:srgbClr val="0070C0"/>
              </a:solidFill>
            </a:endParaRPr>
          </a:p>
          <a:p>
            <a:endParaRPr lang="en-US" altLang="zh-TW" b="1" dirty="0" smtClean="0">
              <a:solidFill>
                <a:srgbClr val="0070C0"/>
              </a:solidFill>
            </a:endParaRPr>
          </a:p>
          <a:p>
            <a:r>
              <a:rPr lang="zh-TW" altLang="en-US" b="1" dirty="0" smtClean="0">
                <a:solidFill>
                  <a:srgbClr val="0070C0"/>
                </a:solidFill>
              </a:rPr>
              <a:t>核電廠</a:t>
            </a:r>
            <a:r>
              <a:rPr lang="zh-TW" altLang="en-US" b="1" dirty="0" smtClean="0">
                <a:solidFill>
                  <a:srgbClr val="0070C0"/>
                </a:solidFill>
              </a:rPr>
              <a:t>附近居民真的容易致癌嗎？</a:t>
            </a:r>
            <a:endParaRPr lang="zh-TW"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zh-TW" altLang="en-US" sz="3600" b="1" dirty="0" smtClean="0">
                <a:solidFill>
                  <a:srgbClr val="0070C0"/>
                </a:solidFill>
              </a:rPr>
              <a:t>認識輻射與初期應用</a:t>
            </a:r>
            <a:endParaRPr lang="zh-TW" altLang="en-US" sz="3600" b="1" dirty="0">
              <a:solidFill>
                <a:srgbClr val="0070C0"/>
              </a:solidFill>
            </a:endParaRPr>
          </a:p>
        </p:txBody>
      </p:sp>
      <p:sp>
        <p:nvSpPr>
          <p:cNvPr id="3" name="內容版面配置區 2"/>
          <p:cNvSpPr>
            <a:spLocks noGrp="1"/>
          </p:cNvSpPr>
          <p:nvPr>
            <p:ph sz="quarter" idx="1"/>
          </p:nvPr>
        </p:nvSpPr>
        <p:spPr/>
        <p:txBody>
          <a:bodyPr>
            <a:normAutofit/>
          </a:bodyPr>
          <a:lstStyle/>
          <a:p>
            <a:r>
              <a:rPr lang="zh-TW" altLang="en-US" sz="2000" dirty="0" smtClean="0"/>
              <a:t>在</a:t>
            </a:r>
            <a:r>
              <a:rPr lang="en-US" altLang="zh-TW" sz="2000" dirty="0" smtClean="0"/>
              <a:t>1985</a:t>
            </a:r>
            <a:r>
              <a:rPr lang="zh-TW" altLang="en-US" sz="2000" dirty="0" smtClean="0"/>
              <a:t>年</a:t>
            </a:r>
            <a:r>
              <a:rPr lang="en-US" altLang="zh-TW" sz="2000" dirty="0" smtClean="0"/>
              <a:t>11</a:t>
            </a:r>
            <a:r>
              <a:rPr lang="zh-TW" altLang="en-US" sz="2000" dirty="0" smtClean="0"/>
              <a:t>月</a:t>
            </a:r>
            <a:r>
              <a:rPr lang="en-US" altLang="zh-TW" sz="2000" dirty="0" smtClean="0"/>
              <a:t>08</a:t>
            </a:r>
            <a:r>
              <a:rPr lang="zh-TW" altLang="en-US" sz="2000" dirty="0" smtClean="0"/>
              <a:t>日，德國科學家侖琴，在實驗中發現一種光會透過黑紙使暗室中的底片感光，因當時還不瞭解是為什麼原因，就稱它為</a:t>
            </a:r>
            <a:r>
              <a:rPr lang="en-US" altLang="zh-TW" sz="2000" dirty="0" smtClean="0"/>
              <a:t>X</a:t>
            </a:r>
            <a:r>
              <a:rPr lang="zh-TW" altLang="en-US" sz="2000" dirty="0" smtClean="0"/>
              <a:t>光。</a:t>
            </a:r>
            <a:endParaRPr lang="en-US" altLang="zh-TW" sz="2000" dirty="0" smtClean="0"/>
          </a:p>
          <a:p>
            <a:endParaRPr lang="en-US" altLang="zh-TW" sz="2000" dirty="0" smtClean="0"/>
          </a:p>
          <a:p>
            <a:r>
              <a:rPr lang="zh-TW" altLang="en-US" sz="2000" dirty="0" smtClean="0"/>
              <a:t>隔沒多久，巴黎工科大學的貝克教授，也發現一種射線，從鈾的化合物中射出，具有同樣的穿透物質能力與感光底片的性質，因為它不需要特殊之裝置即可從鈾的化合物射出，故另叫它為鈾的射線</a:t>
            </a:r>
            <a:r>
              <a:rPr lang="en-US" altLang="zh-TW" sz="2000" dirty="0" smtClean="0"/>
              <a:t>(</a:t>
            </a:r>
            <a:r>
              <a:rPr lang="en-US" altLang="zh-TW" sz="2000" dirty="0" err="1" smtClean="0"/>
              <a:t>uranicray</a:t>
            </a:r>
            <a:r>
              <a:rPr lang="en-US" altLang="zh-TW" sz="2000" dirty="0" smtClean="0"/>
              <a:t>)</a:t>
            </a:r>
            <a:r>
              <a:rPr lang="zh-TW" altLang="en-US" sz="2000" dirty="0" smtClean="0"/>
              <a:t>。</a:t>
            </a:r>
            <a:endParaRPr lang="en-US" altLang="zh-TW" sz="2000" dirty="0" smtClean="0"/>
          </a:p>
          <a:p>
            <a:endParaRPr lang="en-US" altLang="zh-TW" sz="2000" dirty="0" smtClean="0"/>
          </a:p>
          <a:p>
            <a:r>
              <a:rPr lang="zh-TW" altLang="en-US" sz="2000" dirty="0" smtClean="0"/>
              <a:t>侖琴，當年也利用</a:t>
            </a:r>
            <a:r>
              <a:rPr lang="en-US" altLang="zh-TW" sz="2000" dirty="0" smtClean="0"/>
              <a:t>X</a:t>
            </a:r>
            <a:r>
              <a:rPr lang="zh-TW" altLang="en-US" sz="2000" dirty="0" smtClean="0"/>
              <a:t>光的感光性質，成功照出夫人手指的</a:t>
            </a:r>
            <a:r>
              <a:rPr lang="en-US" altLang="zh-TW" sz="2000" dirty="0" smtClean="0"/>
              <a:t>X</a:t>
            </a:r>
            <a:r>
              <a:rPr lang="zh-TW" altLang="en-US" sz="2000" dirty="0" smtClean="0"/>
              <a:t>光照片，開拓</a:t>
            </a:r>
            <a:r>
              <a:rPr lang="en-US" altLang="zh-TW" sz="2000" dirty="0" smtClean="0"/>
              <a:t>X</a:t>
            </a:r>
            <a:r>
              <a:rPr lang="zh-TW" altLang="en-US" sz="2000" dirty="0" smtClean="0"/>
              <a:t>光診斷的新領域。</a:t>
            </a:r>
            <a:endParaRPr lang="en-US" altLang="zh-TW" sz="20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zh-TW" altLang="en-US" sz="3600" b="1" dirty="0" smtClean="0">
                <a:solidFill>
                  <a:srgbClr val="0070C0"/>
                </a:solidFill>
              </a:rPr>
              <a:t>核能的來源</a:t>
            </a:r>
            <a:endParaRPr lang="zh-TW" altLang="en-US" sz="3600" b="1" dirty="0">
              <a:solidFill>
                <a:srgbClr val="0070C0"/>
              </a:solidFill>
            </a:endParaRPr>
          </a:p>
        </p:txBody>
      </p:sp>
      <p:sp>
        <p:nvSpPr>
          <p:cNvPr id="3" name="內容版面配置區 2"/>
          <p:cNvSpPr>
            <a:spLocks noGrp="1"/>
          </p:cNvSpPr>
          <p:nvPr>
            <p:ph sz="quarter" idx="1"/>
          </p:nvPr>
        </p:nvSpPr>
        <p:spPr/>
        <p:txBody>
          <a:bodyPr>
            <a:normAutofit fontScale="92500" lnSpcReduction="10000"/>
          </a:bodyPr>
          <a:lstStyle/>
          <a:p>
            <a:r>
              <a:rPr lang="zh-TW" altLang="en-US" sz="2200" dirty="0" smtClean="0"/>
              <a:t>有些原子的原子核若被外界的中子擊中時，容易分裂成兩個較小的原子核，又稱為核分裂。</a:t>
            </a:r>
            <a:br>
              <a:rPr lang="zh-TW" altLang="en-US" sz="2200" dirty="0" smtClean="0"/>
            </a:br>
            <a:endParaRPr lang="zh-TW" altLang="en-US" sz="2200" dirty="0" smtClean="0"/>
          </a:p>
          <a:p>
            <a:r>
              <a:rPr lang="zh-TW" altLang="en-US" sz="2200" dirty="0" smtClean="0"/>
              <a:t>　　而所謂「核能」就是核分裂時所放出的能量。核分裂時可產生極大的能量。例如鈾的原子核分裂所放出的熱量約為碳原子燃燒放出能量的一千萬倍以上。核能電廠就是利用核分裂所釋放出的能量來發電。 </a:t>
            </a:r>
            <a:br>
              <a:rPr lang="zh-TW" altLang="en-US" sz="2200" dirty="0" smtClean="0"/>
            </a:br>
            <a:endParaRPr lang="zh-TW" altLang="en-US" sz="2200" dirty="0" smtClean="0"/>
          </a:p>
          <a:p>
            <a:r>
              <a:rPr lang="zh-TW" altLang="en-US" sz="2200" dirty="0" smtClean="0"/>
              <a:t>　　核分裂的過程，新產生的分裂原子核的總質量會較分裂前原先的原子核的總質量輕一些。這部份減少的質量就是核能的來源。 </a:t>
            </a:r>
            <a:br>
              <a:rPr lang="zh-TW" altLang="en-US" sz="2200" dirty="0" smtClean="0"/>
            </a:br>
            <a:endParaRPr lang="zh-TW" altLang="en-US" sz="2200" dirty="0" smtClean="0"/>
          </a:p>
          <a:p>
            <a:r>
              <a:rPr lang="zh-TW" altLang="en-US" sz="2200" dirty="0" smtClean="0"/>
              <a:t>　　質量轉換產生的能量是非常巨大的，若以</a:t>
            </a:r>
            <a:r>
              <a:rPr lang="en-US" altLang="zh-TW" sz="2200" dirty="0" smtClean="0"/>
              <a:t>1</a:t>
            </a:r>
            <a:r>
              <a:rPr lang="zh-TW" altLang="en-US" sz="2200" dirty="0" smtClean="0"/>
              <a:t>公克的質量轉化所釋放的能量相當於</a:t>
            </a:r>
            <a:r>
              <a:rPr lang="en-US" altLang="zh-TW" sz="2200" dirty="0" smtClean="0"/>
              <a:t>16</a:t>
            </a:r>
            <a:r>
              <a:rPr lang="zh-TW" altLang="en-US" sz="2200" dirty="0" smtClean="0"/>
              <a:t>萬公噸黃色炸藥的爆炸威力或約可讓</a:t>
            </a:r>
            <a:r>
              <a:rPr lang="en-US" altLang="zh-TW" sz="2200" dirty="0" smtClean="0"/>
              <a:t>100</a:t>
            </a:r>
            <a:r>
              <a:rPr lang="zh-TW" altLang="en-US" sz="2200" dirty="0" smtClean="0"/>
              <a:t>瓦特的燈泡點三萬年。</a:t>
            </a:r>
          </a:p>
          <a:p>
            <a:endParaRPr lang="zh-TW"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zh-TW" altLang="en-US" sz="3600" b="1" dirty="0" smtClean="0">
                <a:solidFill>
                  <a:srgbClr val="0070C0"/>
                </a:solidFill>
              </a:rPr>
              <a:t>核能發電的原理</a:t>
            </a:r>
            <a:endParaRPr lang="zh-TW" altLang="en-US" sz="3600" b="1" dirty="0">
              <a:solidFill>
                <a:srgbClr val="0070C0"/>
              </a:solidFill>
            </a:endParaRPr>
          </a:p>
        </p:txBody>
      </p:sp>
      <p:sp>
        <p:nvSpPr>
          <p:cNvPr id="3" name="內容版面配置區 2"/>
          <p:cNvSpPr>
            <a:spLocks noGrp="1"/>
          </p:cNvSpPr>
          <p:nvPr>
            <p:ph sz="quarter" idx="1"/>
          </p:nvPr>
        </p:nvSpPr>
        <p:spPr/>
        <p:txBody>
          <a:bodyPr>
            <a:normAutofit/>
          </a:bodyPr>
          <a:lstStyle/>
          <a:p>
            <a:r>
              <a:rPr lang="zh-TW" altLang="en-US" sz="2000" dirty="0" smtClean="0"/>
              <a:t>核能發電是在反應爐</a:t>
            </a:r>
            <a:r>
              <a:rPr lang="en-US" altLang="zh-TW" sz="2000" dirty="0" smtClean="0"/>
              <a:t>(</a:t>
            </a:r>
            <a:r>
              <a:rPr lang="zh-TW" altLang="en-US" sz="2000" dirty="0" smtClean="0"/>
              <a:t>即鍋爐</a:t>
            </a:r>
            <a:r>
              <a:rPr lang="en-US" altLang="zh-TW" sz="2000" dirty="0" smtClean="0"/>
              <a:t>)</a:t>
            </a:r>
            <a:r>
              <a:rPr lang="zh-TW" altLang="en-US" sz="2000" dirty="0" smtClean="0"/>
              <a:t>，以</a:t>
            </a:r>
            <a:r>
              <a:rPr lang="zh-TW" altLang="en-US" sz="2000" dirty="0" smtClean="0">
                <a:solidFill>
                  <a:srgbClr val="FF0000"/>
                </a:solidFill>
              </a:rPr>
              <a:t>控制棒</a:t>
            </a:r>
            <a:r>
              <a:rPr lang="zh-TW" altLang="en-US" sz="2000" dirty="0" smtClean="0"/>
              <a:t>調節鈾燃料分裂的</a:t>
            </a:r>
            <a:r>
              <a:rPr lang="zh-TW" altLang="en-US" sz="2000" i="1" u="sng" dirty="0" smtClean="0"/>
              <a:t>連</a:t>
            </a:r>
            <a:r>
              <a:rPr lang="zh-TW" altLang="en-US" sz="2000" dirty="0" smtClean="0">
                <a:solidFill>
                  <a:srgbClr val="FF0000"/>
                </a:solidFill>
              </a:rPr>
              <a:t>鎖反應</a:t>
            </a:r>
            <a:r>
              <a:rPr lang="zh-TW" altLang="en-US" sz="2000" dirty="0" smtClean="0"/>
              <a:t>產生能量，將水加熱變成蒸汽。</a:t>
            </a:r>
            <a:endParaRPr lang="en-US" altLang="zh-TW" sz="2000" dirty="0" smtClean="0"/>
          </a:p>
          <a:p>
            <a:endParaRPr lang="en-US" altLang="zh-TW" sz="2000" dirty="0" smtClean="0"/>
          </a:p>
          <a:p>
            <a:r>
              <a:rPr lang="zh-TW" altLang="en-US" sz="2000" dirty="0" smtClean="0"/>
              <a:t>我國的輕水式反應爐有「</a:t>
            </a:r>
            <a:r>
              <a:rPr lang="zh-TW" altLang="en-US" sz="2000" b="1" dirty="0" smtClean="0"/>
              <a:t>沸水式</a:t>
            </a:r>
            <a:r>
              <a:rPr lang="zh-TW" altLang="en-US" sz="2000" dirty="0" smtClean="0"/>
              <a:t>」</a:t>
            </a:r>
            <a:r>
              <a:rPr lang="en-US" altLang="zh-TW" sz="2000" dirty="0" smtClean="0"/>
              <a:t>(BWR)</a:t>
            </a:r>
            <a:r>
              <a:rPr lang="zh-TW" altLang="en-US" sz="2000" dirty="0" smtClean="0"/>
              <a:t>及「</a:t>
            </a:r>
            <a:r>
              <a:rPr lang="zh-TW" altLang="en-US" sz="2000" b="1" dirty="0" smtClean="0"/>
              <a:t>壓水式</a:t>
            </a:r>
            <a:r>
              <a:rPr lang="zh-TW" altLang="en-US" sz="2000" dirty="0" smtClean="0"/>
              <a:t>」</a:t>
            </a:r>
            <a:r>
              <a:rPr lang="en-US" altLang="zh-TW" sz="2000" dirty="0" smtClean="0"/>
              <a:t>(PWR)</a:t>
            </a:r>
            <a:r>
              <a:rPr lang="zh-TW" altLang="en-US" sz="2000" dirty="0" smtClean="0"/>
              <a:t>兩種，這是因其「緩和劑」及「冷卻劑」都使用普通的水</a:t>
            </a:r>
            <a:r>
              <a:rPr lang="en-US" altLang="zh-TW" sz="2000" dirty="0" smtClean="0"/>
              <a:t>(</a:t>
            </a:r>
            <a:r>
              <a:rPr lang="zh-TW" altLang="en-US" sz="2000" dirty="0" smtClean="0"/>
              <a:t>即輕水</a:t>
            </a:r>
            <a:r>
              <a:rPr lang="en-US" altLang="zh-TW" sz="2000" dirty="0" smtClean="0"/>
              <a:t>)</a:t>
            </a:r>
            <a:r>
              <a:rPr lang="zh-TW" altLang="en-US" sz="2000" dirty="0" smtClean="0"/>
              <a:t>。</a:t>
            </a:r>
            <a:endParaRPr lang="en-US" altLang="zh-TW" sz="2000" dirty="0" smtClean="0"/>
          </a:p>
          <a:p>
            <a:pPr>
              <a:buNone/>
            </a:pPr>
            <a:endParaRPr lang="zh-TW" altLang="en-US" sz="2000" dirty="0"/>
          </a:p>
        </p:txBody>
      </p:sp>
      <p:pic>
        <p:nvPicPr>
          <p:cNvPr id="4" name="圖片 3" descr="Introd40.jpg"/>
          <p:cNvPicPr>
            <a:picLocks noChangeAspect="1"/>
          </p:cNvPicPr>
          <p:nvPr/>
        </p:nvPicPr>
        <p:blipFill>
          <a:blip r:embed="rId2" cstate="print"/>
          <a:stretch>
            <a:fillRect/>
          </a:stretch>
        </p:blipFill>
        <p:spPr>
          <a:xfrm>
            <a:off x="714348" y="4143380"/>
            <a:ext cx="3338509" cy="1785950"/>
          </a:xfrm>
          <a:prstGeom prst="rect">
            <a:avLst/>
          </a:prstGeom>
        </p:spPr>
      </p:pic>
      <p:pic>
        <p:nvPicPr>
          <p:cNvPr id="5" name="圖片 4" descr="Introd41.jpg"/>
          <p:cNvPicPr>
            <a:picLocks noChangeAspect="1"/>
          </p:cNvPicPr>
          <p:nvPr/>
        </p:nvPicPr>
        <p:blipFill>
          <a:blip r:embed="rId3" cstate="print"/>
          <a:stretch>
            <a:fillRect/>
          </a:stretch>
        </p:blipFill>
        <p:spPr>
          <a:xfrm>
            <a:off x="4429124" y="4143379"/>
            <a:ext cx="3286148" cy="186645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zh-TW" altLang="en-US" sz="3600" b="1" dirty="0" smtClean="0">
                <a:solidFill>
                  <a:srgbClr val="0070C0"/>
                </a:solidFill>
              </a:rPr>
              <a:t>核能的應用</a:t>
            </a:r>
            <a:endParaRPr lang="zh-TW" altLang="en-US" sz="3600" b="1" dirty="0">
              <a:solidFill>
                <a:srgbClr val="0070C0"/>
              </a:solidFill>
            </a:endParaRPr>
          </a:p>
        </p:txBody>
      </p:sp>
      <p:sp>
        <p:nvSpPr>
          <p:cNvPr id="3" name="內容版面配置區 2"/>
          <p:cNvSpPr>
            <a:spLocks noGrp="1"/>
          </p:cNvSpPr>
          <p:nvPr>
            <p:ph sz="quarter" idx="1"/>
          </p:nvPr>
        </p:nvSpPr>
        <p:spPr/>
        <p:txBody>
          <a:bodyPr/>
          <a:lstStyle/>
          <a:p>
            <a:r>
              <a:rPr lang="zh-TW" altLang="en-US" b="1" dirty="0" smtClean="0"/>
              <a:t>  </a:t>
            </a:r>
            <a:r>
              <a:rPr lang="en-US" altLang="zh-TW" b="1" dirty="0" smtClean="0"/>
              <a:t>1</a:t>
            </a:r>
            <a:r>
              <a:rPr lang="zh-TW" altLang="en-US" b="1" dirty="0" smtClean="0"/>
              <a:t>．軍事用途</a:t>
            </a:r>
            <a:endParaRPr lang="en-US" altLang="zh-TW" b="1" dirty="0" smtClean="0"/>
          </a:p>
          <a:p>
            <a:endParaRPr lang="en-US" altLang="zh-CN" b="1" dirty="0" smtClean="0">
              <a:latin typeface="新細明體" pitchFamily="18" charset="-120"/>
              <a:ea typeface="新細明體" pitchFamily="18" charset="-120"/>
            </a:endParaRPr>
          </a:p>
          <a:p>
            <a:r>
              <a:rPr lang="zh-CN" altLang="en-US" dirty="0" smtClean="0">
                <a:latin typeface="新細明體" pitchFamily="18" charset="-120"/>
                <a:ea typeface="新細明體" pitchFamily="18" charset="-120"/>
              </a:rPr>
              <a:t>核能的利用首先是在</a:t>
            </a:r>
            <a:r>
              <a:rPr lang="zh-TW" altLang="en-US" dirty="0" smtClean="0">
                <a:latin typeface="新細明體" pitchFamily="18" charset="-120"/>
                <a:ea typeface="新細明體" pitchFamily="18" charset="-120"/>
              </a:rPr>
              <a:t>軍</a:t>
            </a:r>
            <a:r>
              <a:rPr lang="zh-CN" altLang="en-US" dirty="0" smtClean="0">
                <a:latin typeface="新細明體" pitchFamily="18" charset="-120"/>
                <a:ea typeface="新細明體" pitchFamily="18" charset="-120"/>
              </a:rPr>
              <a:t>事上，</a:t>
            </a:r>
            <a:r>
              <a:rPr lang="zh-TW" altLang="en-US" dirty="0" smtClean="0">
                <a:latin typeface="新細明體" pitchFamily="18" charset="-120"/>
                <a:ea typeface="新細明體" pitchFamily="18" charset="-120"/>
              </a:rPr>
              <a:t>為</a:t>
            </a:r>
            <a:r>
              <a:rPr lang="zh-CN" altLang="en-US" dirty="0" smtClean="0">
                <a:latin typeface="新細明體" pitchFamily="18" charset="-120"/>
                <a:ea typeface="新細明體" pitchFamily="18" charset="-120"/>
              </a:rPr>
              <a:t>了第二次世界大</a:t>
            </a:r>
            <a:r>
              <a:rPr lang="zh-TW" altLang="en-US" dirty="0" smtClean="0">
                <a:latin typeface="新細明體" pitchFamily="18" charset="-120"/>
                <a:ea typeface="新細明體" pitchFamily="18" charset="-120"/>
              </a:rPr>
              <a:t>戰</a:t>
            </a:r>
            <a:r>
              <a:rPr lang="zh-CN" altLang="en-US" dirty="0" smtClean="0">
                <a:latin typeface="新細明體" pitchFamily="18" charset="-120"/>
                <a:ea typeface="新細明體" pitchFamily="18" charset="-120"/>
              </a:rPr>
              <a:t>的需要，</a:t>
            </a:r>
            <a:r>
              <a:rPr lang="zh-TW" altLang="en-US" dirty="0" smtClean="0">
                <a:latin typeface="新細明體" pitchFamily="18" charset="-120"/>
                <a:ea typeface="新細明體" pitchFamily="18" charset="-120"/>
              </a:rPr>
              <a:t>趕</a:t>
            </a:r>
            <a:r>
              <a:rPr lang="zh-CN" altLang="en-US" dirty="0" smtClean="0">
                <a:latin typeface="新細明體" pitchFamily="18" charset="-120"/>
                <a:ea typeface="新細明體" pitchFamily="18" charset="-120"/>
              </a:rPr>
              <a:t>在</a:t>
            </a:r>
            <a:r>
              <a:rPr lang="zh-TW" altLang="en-US" dirty="0" smtClean="0">
                <a:latin typeface="新細明體" pitchFamily="18" charset="-120"/>
                <a:ea typeface="新細明體" pitchFamily="18" charset="-120"/>
              </a:rPr>
              <a:t>納</a:t>
            </a:r>
            <a:r>
              <a:rPr lang="zh-CN" altLang="en-US" dirty="0" smtClean="0">
                <a:latin typeface="新細明體" pitchFamily="18" charset="-120"/>
                <a:ea typeface="新細明體" pitchFamily="18" charset="-120"/>
              </a:rPr>
              <a:t>粹德</a:t>
            </a:r>
            <a:r>
              <a:rPr lang="zh-TW" altLang="en-US" dirty="0" smtClean="0">
                <a:latin typeface="新細明體" pitchFamily="18" charset="-120"/>
                <a:ea typeface="新細明體" pitchFamily="18" charset="-120"/>
              </a:rPr>
              <a:t>國</a:t>
            </a:r>
            <a:r>
              <a:rPr lang="zh-CN" altLang="en-US" dirty="0" smtClean="0">
                <a:latin typeface="新細明體" pitchFamily="18" charset="-120"/>
                <a:ea typeface="新細明體" pitchFamily="18" charset="-120"/>
              </a:rPr>
              <a:t>之前制造出原子</a:t>
            </a:r>
            <a:r>
              <a:rPr lang="zh-TW" altLang="en-US" dirty="0" smtClean="0">
                <a:latin typeface="新細明體" pitchFamily="18" charset="-120"/>
                <a:ea typeface="新細明體" pitchFamily="18" charset="-120"/>
              </a:rPr>
              <a:t>彈。</a:t>
            </a:r>
            <a:endParaRPr lang="en-US" altLang="zh-TW" dirty="0" smtClean="0">
              <a:latin typeface="新細明體" pitchFamily="18" charset="-120"/>
              <a:ea typeface="新細明體" pitchFamily="18" charset="-120"/>
            </a:endParaRPr>
          </a:p>
          <a:p>
            <a:endParaRPr lang="en-US" altLang="zh-CN" dirty="0" smtClean="0">
              <a:latin typeface="新細明體" pitchFamily="18" charset="-120"/>
              <a:ea typeface="新細明體" pitchFamily="18" charset="-120"/>
            </a:endParaRPr>
          </a:p>
          <a:p>
            <a:r>
              <a:rPr lang="zh-CN" altLang="en-US" dirty="0" smtClean="0">
                <a:latin typeface="新細明體" pitchFamily="18" charset="-120"/>
                <a:ea typeface="新細明體" pitchFamily="18" charset="-120"/>
              </a:rPr>
              <a:t>和普通</a:t>
            </a:r>
            <a:r>
              <a:rPr lang="zh-TW" altLang="en-US" dirty="0" smtClean="0">
                <a:latin typeface="新細明體" pitchFamily="18" charset="-120"/>
                <a:ea typeface="新細明體" pitchFamily="18" charset="-120"/>
              </a:rPr>
              <a:t>潛</a:t>
            </a:r>
            <a:r>
              <a:rPr lang="zh-CN" altLang="en-US" dirty="0" smtClean="0">
                <a:latin typeface="新細明體" pitchFamily="18" charset="-120"/>
                <a:ea typeface="新細明體" pitchFamily="18" charset="-120"/>
              </a:rPr>
              <a:t>艇相比，核</a:t>
            </a:r>
            <a:r>
              <a:rPr lang="zh-TW" altLang="en-US" dirty="0" smtClean="0">
                <a:latin typeface="新細明體" pitchFamily="18" charset="-120"/>
                <a:ea typeface="新細明體" pitchFamily="18" charset="-120"/>
              </a:rPr>
              <a:t>潛</a:t>
            </a:r>
            <a:r>
              <a:rPr lang="zh-CN" altLang="en-US" dirty="0" smtClean="0">
                <a:latin typeface="新細明體" pitchFamily="18" charset="-120"/>
                <a:ea typeface="新細明體" pitchFamily="18" charset="-120"/>
              </a:rPr>
              <a:t>艇的不同在于它</a:t>
            </a:r>
            <a:r>
              <a:rPr lang="zh-TW" altLang="en-US" dirty="0" smtClean="0">
                <a:latin typeface="新細明體" pitchFamily="18" charset="-120"/>
                <a:ea typeface="新細明體" pitchFamily="18" charset="-120"/>
              </a:rPr>
              <a:t>將動</a:t>
            </a:r>
            <a:r>
              <a:rPr lang="zh-CN" altLang="en-US" dirty="0" smtClean="0">
                <a:latin typeface="新細明體" pitchFamily="18" charset="-120"/>
                <a:ea typeface="新細明體" pitchFamily="18" charset="-120"/>
              </a:rPr>
              <a:t>力源改</a:t>
            </a:r>
            <a:r>
              <a:rPr lang="zh-TW" altLang="en-US" dirty="0" smtClean="0">
                <a:latin typeface="新細明體" pitchFamily="18" charset="-120"/>
                <a:ea typeface="新細明體" pitchFamily="18" charset="-120"/>
              </a:rPr>
              <a:t>為</a:t>
            </a:r>
            <a:r>
              <a:rPr lang="zh-CN" altLang="en-US" dirty="0" smtClean="0">
                <a:latin typeface="新細明體" pitchFamily="18" charset="-120"/>
                <a:ea typeface="新細明體" pitchFamily="18" charset="-120"/>
              </a:rPr>
              <a:t>核</a:t>
            </a:r>
            <a:r>
              <a:rPr lang="zh-TW" altLang="en-US" dirty="0" smtClean="0">
                <a:latin typeface="新細明體" pitchFamily="18" charset="-120"/>
                <a:ea typeface="新細明體" pitchFamily="18" charset="-120"/>
              </a:rPr>
              <a:t>動</a:t>
            </a:r>
            <a:r>
              <a:rPr lang="zh-CN" altLang="en-US" dirty="0" smtClean="0">
                <a:latin typeface="新細明體" pitchFamily="18" charset="-120"/>
                <a:ea typeface="新細明體" pitchFamily="18" charset="-120"/>
              </a:rPr>
              <a:t>力装置，其核</a:t>
            </a:r>
            <a:r>
              <a:rPr lang="zh-TW" altLang="en-US" dirty="0" smtClean="0">
                <a:latin typeface="新細明體" pitchFamily="18" charset="-120"/>
                <a:ea typeface="新細明體" pitchFamily="18" charset="-120"/>
              </a:rPr>
              <a:t>動</a:t>
            </a:r>
            <a:r>
              <a:rPr lang="zh-CN" altLang="en-US" dirty="0" smtClean="0">
                <a:latin typeface="新細明體" pitchFamily="18" charset="-120"/>
                <a:ea typeface="新細明體" pitchFamily="18" charset="-120"/>
              </a:rPr>
              <a:t>力其</a:t>
            </a:r>
            <a:r>
              <a:rPr lang="zh-TW" altLang="en-US" dirty="0" smtClean="0">
                <a:latin typeface="新細明體" pitchFamily="18" charset="-120"/>
                <a:ea typeface="新細明體" pitchFamily="18" charset="-120"/>
              </a:rPr>
              <a:t>實</a:t>
            </a:r>
            <a:r>
              <a:rPr lang="zh-CN" altLang="en-US" dirty="0" smtClean="0">
                <a:latin typeface="新細明體" pitchFamily="18" charset="-120"/>
                <a:ea typeface="新細明體" pitchFamily="18" charset="-120"/>
              </a:rPr>
              <a:t>就是一</a:t>
            </a:r>
            <a:r>
              <a:rPr lang="zh-TW" altLang="en-US" dirty="0" smtClean="0">
                <a:latin typeface="新細明體" pitchFamily="18" charset="-120"/>
                <a:ea typeface="新細明體" pitchFamily="18" charset="-120"/>
              </a:rPr>
              <a:t>個</a:t>
            </a:r>
            <a:r>
              <a:rPr lang="zh-CN" altLang="en-US" dirty="0" smtClean="0">
                <a:latin typeface="新細明體" pitchFamily="18" charset="-120"/>
                <a:ea typeface="新細明體" pitchFamily="18" charset="-120"/>
              </a:rPr>
              <a:t>反</a:t>
            </a:r>
            <a:r>
              <a:rPr lang="zh-TW" altLang="en-US" dirty="0" smtClean="0">
                <a:latin typeface="新細明體" pitchFamily="18" charset="-120"/>
                <a:ea typeface="新細明體" pitchFamily="18" charset="-120"/>
              </a:rPr>
              <a:t>應</a:t>
            </a:r>
            <a:r>
              <a:rPr lang="zh-CN" altLang="en-US" dirty="0" smtClean="0">
                <a:latin typeface="新細明體" pitchFamily="18" charset="-120"/>
                <a:ea typeface="新細明體" pitchFamily="18" charset="-120"/>
              </a:rPr>
              <a:t>堆。</a:t>
            </a:r>
            <a:r>
              <a:rPr lang="zh-TW" altLang="en-US" dirty="0" smtClean="0">
                <a:latin typeface="新細明體" pitchFamily="18" charset="-120"/>
                <a:ea typeface="新細明體" pitchFamily="18" charset="-120"/>
              </a:rPr>
              <a:t>由於</a:t>
            </a:r>
            <a:r>
              <a:rPr lang="zh-CN" altLang="en-US" dirty="0" smtClean="0">
                <a:latin typeface="新細明體" pitchFamily="18" charset="-120"/>
                <a:ea typeface="新細明體" pitchFamily="18" charset="-120"/>
              </a:rPr>
              <a:t>反</a:t>
            </a:r>
            <a:r>
              <a:rPr lang="zh-TW" altLang="en-US" dirty="0" smtClean="0">
                <a:latin typeface="新細明體" pitchFamily="18" charset="-120"/>
                <a:ea typeface="新細明體" pitchFamily="18" charset="-120"/>
              </a:rPr>
              <a:t>應</a:t>
            </a:r>
            <a:r>
              <a:rPr lang="zh-CN" altLang="en-US" dirty="0" smtClean="0">
                <a:latin typeface="新細明體" pitchFamily="18" charset="-120"/>
                <a:ea typeface="新細明體" pitchFamily="18" charset="-120"/>
              </a:rPr>
              <a:t>堆</a:t>
            </a:r>
            <a:r>
              <a:rPr lang="zh-TW" altLang="en-US" dirty="0" smtClean="0">
                <a:latin typeface="新細明體" pitchFamily="18" charset="-120"/>
                <a:ea typeface="新細明體" pitchFamily="18" charset="-120"/>
              </a:rPr>
              <a:t>運</a:t>
            </a:r>
            <a:r>
              <a:rPr lang="zh-CN" altLang="en-US" dirty="0" smtClean="0">
                <a:latin typeface="新細明體" pitchFamily="18" charset="-120"/>
                <a:ea typeface="新細明體" pitchFamily="18" charset="-120"/>
              </a:rPr>
              <a:t>行不需要</a:t>
            </a:r>
            <a:r>
              <a:rPr lang="zh-TW" altLang="en-US" dirty="0" smtClean="0">
                <a:latin typeface="新細明體" pitchFamily="18" charset="-120"/>
                <a:ea typeface="新細明體" pitchFamily="18" charset="-120"/>
              </a:rPr>
              <a:t>來</a:t>
            </a:r>
            <a:r>
              <a:rPr lang="zh-CN" altLang="en-US" dirty="0" smtClean="0">
                <a:latin typeface="新細明體" pitchFamily="18" charset="-120"/>
                <a:ea typeface="新細明體" pitchFamily="18" charset="-120"/>
              </a:rPr>
              <a:t>自水面及水下的空</a:t>
            </a:r>
            <a:r>
              <a:rPr lang="zh-TW" altLang="en-US" dirty="0" smtClean="0">
                <a:latin typeface="新細明體" pitchFamily="18" charset="-120"/>
                <a:ea typeface="新細明體" pitchFamily="18" charset="-120"/>
              </a:rPr>
              <a:t>氣</a:t>
            </a:r>
            <a:r>
              <a:rPr lang="zh-CN" altLang="en-US" dirty="0" smtClean="0">
                <a:latin typeface="新細明體" pitchFamily="18" charset="-120"/>
                <a:ea typeface="新細明體" pitchFamily="18" charset="-120"/>
              </a:rPr>
              <a:t>，又不需要携</a:t>
            </a:r>
            <a:r>
              <a:rPr lang="zh-TW" altLang="en-US" dirty="0" smtClean="0">
                <a:latin typeface="新細明體" pitchFamily="18" charset="-120"/>
                <a:ea typeface="新細明體" pitchFamily="18" charset="-120"/>
              </a:rPr>
              <a:t>帶</a:t>
            </a:r>
            <a:r>
              <a:rPr lang="zh-CN" altLang="en-US" dirty="0" smtClean="0">
                <a:latin typeface="新細明體" pitchFamily="18" charset="-120"/>
                <a:ea typeface="新細明體" pitchFamily="18" charset="-120"/>
              </a:rPr>
              <a:t>大量燃料，因此核</a:t>
            </a:r>
            <a:r>
              <a:rPr lang="zh-TW" altLang="en-US" dirty="0" smtClean="0">
                <a:latin typeface="新細明體" pitchFamily="18" charset="-120"/>
                <a:ea typeface="新細明體" pitchFamily="18" charset="-120"/>
              </a:rPr>
              <a:t>潛</a:t>
            </a:r>
            <a:r>
              <a:rPr lang="zh-CN" altLang="en-US" dirty="0" smtClean="0">
                <a:latin typeface="新細明體" pitchFamily="18" charset="-120"/>
                <a:ea typeface="新細明體" pitchFamily="18" charset="-120"/>
              </a:rPr>
              <a:t>艇在</a:t>
            </a:r>
            <a:r>
              <a:rPr lang="zh-TW" altLang="en-US" dirty="0" smtClean="0">
                <a:latin typeface="新細明體" pitchFamily="18" charset="-120"/>
                <a:ea typeface="新細明體" pitchFamily="18" charset="-120"/>
              </a:rPr>
              <a:t>續</a:t>
            </a:r>
            <a:r>
              <a:rPr lang="zh-CN" altLang="en-US" dirty="0" smtClean="0">
                <a:latin typeface="新細明體" pitchFamily="18" charset="-120"/>
                <a:ea typeface="新細明體" pitchFamily="18" charset="-120"/>
              </a:rPr>
              <a:t>航力、水面及水下航行速度、下</a:t>
            </a:r>
            <a:r>
              <a:rPr lang="zh-TW" altLang="en-US" dirty="0" smtClean="0">
                <a:latin typeface="新細明體" pitchFamily="18" charset="-120"/>
                <a:ea typeface="新細明體" pitchFamily="18" charset="-120"/>
              </a:rPr>
              <a:t>潛時間</a:t>
            </a:r>
            <a:r>
              <a:rPr lang="zh-CN" altLang="en-US" dirty="0" smtClean="0">
                <a:latin typeface="新細明體" pitchFamily="18" charset="-120"/>
                <a:ea typeface="新細明體" pitchFamily="18" charset="-120"/>
              </a:rPr>
              <a:t>等方面</a:t>
            </a:r>
            <a:r>
              <a:rPr lang="zh-TW" altLang="en-US" dirty="0" smtClean="0">
                <a:latin typeface="新細明體" pitchFamily="18" charset="-120"/>
                <a:ea typeface="新細明體" pitchFamily="18" charset="-120"/>
              </a:rPr>
              <a:t>將</a:t>
            </a:r>
            <a:r>
              <a:rPr lang="zh-CN" altLang="en-US" dirty="0" smtClean="0">
                <a:latin typeface="新細明體" pitchFamily="18" charset="-120"/>
                <a:ea typeface="新細明體" pitchFamily="18" charset="-120"/>
              </a:rPr>
              <a:t>常</a:t>
            </a:r>
            <a:r>
              <a:rPr lang="zh-TW" altLang="en-US" dirty="0" smtClean="0">
                <a:latin typeface="新細明體" pitchFamily="18" charset="-120"/>
                <a:ea typeface="新細明體" pitchFamily="18" charset="-120"/>
              </a:rPr>
              <a:t>規潛艇遠遠</a:t>
            </a:r>
            <a:r>
              <a:rPr lang="zh-CN" altLang="en-US" dirty="0" smtClean="0">
                <a:latin typeface="新細明體" pitchFamily="18" charset="-120"/>
                <a:ea typeface="新細明體" pitchFamily="18" charset="-120"/>
              </a:rPr>
              <a:t>抛在</a:t>
            </a:r>
            <a:r>
              <a:rPr lang="zh-TW" altLang="en-US" dirty="0" smtClean="0">
                <a:latin typeface="新細明體" pitchFamily="18" charset="-120"/>
                <a:ea typeface="新細明體" pitchFamily="18" charset="-120"/>
              </a:rPr>
              <a:t>後</a:t>
            </a:r>
            <a:r>
              <a:rPr lang="zh-CN" altLang="en-US" dirty="0" smtClean="0">
                <a:latin typeface="新細明體" pitchFamily="18" charset="-120"/>
                <a:ea typeface="新細明體" pitchFamily="18" charset="-120"/>
              </a:rPr>
              <a:t>面，成</a:t>
            </a:r>
            <a:r>
              <a:rPr lang="zh-TW" altLang="en-US" dirty="0" smtClean="0">
                <a:latin typeface="新細明體" pitchFamily="18" charset="-120"/>
                <a:ea typeface="新細明體" pitchFamily="18" charset="-120"/>
              </a:rPr>
              <a:t>為</a:t>
            </a:r>
            <a:r>
              <a:rPr lang="zh-CN" altLang="en-US" dirty="0" smtClean="0">
                <a:latin typeface="新細明體" pitchFamily="18" charset="-120"/>
                <a:ea typeface="新細明體" pitchFamily="18" charset="-120"/>
              </a:rPr>
              <a:t>海</a:t>
            </a:r>
            <a:r>
              <a:rPr lang="zh-TW" altLang="en-US" dirty="0" smtClean="0">
                <a:latin typeface="新細明體" pitchFamily="18" charset="-120"/>
                <a:ea typeface="新細明體" pitchFamily="18" charset="-120"/>
              </a:rPr>
              <a:t>軍</a:t>
            </a:r>
            <a:r>
              <a:rPr lang="zh-CN" altLang="en-US" dirty="0" smtClean="0">
                <a:latin typeface="新細明體" pitchFamily="18" charset="-120"/>
                <a:ea typeface="新細明體" pitchFamily="18" charset="-120"/>
              </a:rPr>
              <a:t>武器中的佼佼者</a:t>
            </a:r>
            <a:r>
              <a:rPr lang="zh-CN" altLang="en-US" dirty="0" smtClean="0"/>
              <a:t>。</a:t>
            </a:r>
            <a:endParaRPr lang="zh-TW" altLang="en-US" b="1" dirty="0" smtClean="0">
              <a:latin typeface="新細明體" pitchFamily="18" charset="-120"/>
              <a:ea typeface="新細明體" pitchFamily="18" charset="-120"/>
            </a:endParaRPr>
          </a:p>
          <a:p>
            <a:endParaRPr lang="zh-TW"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sz="3200" b="1" dirty="0" smtClean="0">
                <a:solidFill>
                  <a:srgbClr val="0070C0"/>
                </a:solidFill>
              </a:rPr>
              <a:t>核能的應用</a:t>
            </a:r>
            <a:endParaRPr lang="zh-TW" altLang="en-US" dirty="0"/>
          </a:p>
        </p:txBody>
      </p:sp>
      <p:sp>
        <p:nvSpPr>
          <p:cNvPr id="3" name="內容版面配置區 2"/>
          <p:cNvSpPr>
            <a:spLocks noGrp="1"/>
          </p:cNvSpPr>
          <p:nvPr>
            <p:ph sz="quarter" idx="1"/>
          </p:nvPr>
        </p:nvSpPr>
        <p:spPr/>
        <p:txBody>
          <a:bodyPr/>
          <a:lstStyle/>
          <a:p>
            <a:r>
              <a:rPr lang="en-US" altLang="zh-TW" b="1" dirty="0" smtClean="0"/>
              <a:t>2</a:t>
            </a:r>
            <a:r>
              <a:rPr lang="zh-TW" altLang="en-US" b="1" dirty="0" smtClean="0"/>
              <a:t>．和平利用原子能</a:t>
            </a:r>
            <a:endParaRPr lang="en-US" altLang="zh-TW" b="1" dirty="0" smtClean="0"/>
          </a:p>
          <a:p>
            <a:endParaRPr lang="en-US" altLang="zh-TW" b="1" dirty="0" smtClean="0"/>
          </a:p>
          <a:p>
            <a:r>
              <a:rPr lang="en-US" altLang="zh-TW" sz="2200" dirty="0" smtClean="0"/>
              <a:t>1954</a:t>
            </a:r>
            <a:r>
              <a:rPr lang="zh-TW" altLang="en-US" sz="2200" dirty="0" smtClean="0"/>
              <a:t>年</a:t>
            </a:r>
            <a:r>
              <a:rPr lang="en-US" altLang="zh-TW" sz="2200" dirty="0" smtClean="0"/>
              <a:t>6</a:t>
            </a:r>
            <a:r>
              <a:rPr lang="zh-TW" altLang="en-US" sz="2200" dirty="0" smtClean="0"/>
              <a:t>月</a:t>
            </a:r>
            <a:r>
              <a:rPr lang="en-US" altLang="zh-TW" sz="2200" dirty="0" smtClean="0"/>
              <a:t>27</a:t>
            </a:r>
            <a:r>
              <a:rPr lang="zh-TW" altLang="en-US" sz="2200" dirty="0" smtClean="0"/>
              <a:t>日，前蘇聯建成了世界上第一座核能發電場</a:t>
            </a:r>
            <a:endParaRPr lang="en-US" altLang="zh-TW" sz="2200" dirty="0" smtClean="0"/>
          </a:p>
          <a:p>
            <a:pPr>
              <a:buNone/>
            </a:pPr>
            <a:r>
              <a:rPr lang="zh-TW" altLang="en-US" sz="2200" dirty="0" smtClean="0"/>
              <a:t>   ，儘管它只有</a:t>
            </a:r>
            <a:r>
              <a:rPr lang="en-US" altLang="zh-TW" sz="2200" dirty="0" smtClean="0"/>
              <a:t>5000</a:t>
            </a:r>
            <a:r>
              <a:rPr lang="zh-TW" altLang="en-US" sz="2200" dirty="0" smtClean="0"/>
              <a:t>千瓦的發電功率，但它揭開了人類和平利用核能的新紀元，它的建成標誌著人類第二次能源革命的開始。核能發電作為一種新能源。</a:t>
            </a:r>
            <a:endParaRPr lang="en-US" altLang="zh-TW" sz="2200" dirty="0" smtClean="0"/>
          </a:p>
          <a:p>
            <a:pPr>
              <a:buNone/>
            </a:pPr>
            <a:endParaRPr lang="en-US" altLang="zh-TW" sz="2200" b="1" dirty="0" smtClean="0"/>
          </a:p>
          <a:p>
            <a:pPr>
              <a:buNone/>
            </a:pPr>
            <a:r>
              <a:rPr lang="zh-TW" altLang="en-US" sz="2000" dirty="0" smtClean="0"/>
              <a:t>    核能除了發電之外，利用核裂變反應得到的核動力，還可以用於煉鋼、推動動力機械、海水淡化處理、煤的氣化和液化、建築物供熱采暖、空調製冷及熱水供應等。</a:t>
            </a:r>
            <a:endParaRPr lang="en-US" altLang="zh-TW" sz="2200" b="1" dirty="0" smtClean="0"/>
          </a:p>
          <a:p>
            <a:pPr>
              <a:buNone/>
            </a:pPr>
            <a:endParaRPr lang="zh-TW" altLang="en-US" sz="2200" b="1" dirty="0" smtClean="0"/>
          </a:p>
          <a:p>
            <a:endParaRPr lang="zh-TW"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zh-TW" altLang="en-US" sz="3600" b="1" dirty="0" smtClean="0">
                <a:solidFill>
                  <a:srgbClr val="0070C0"/>
                </a:solidFill>
              </a:rPr>
              <a:t>有關核能的優缺點</a:t>
            </a:r>
            <a:endParaRPr lang="zh-TW" altLang="en-US" sz="3600" b="1" dirty="0">
              <a:solidFill>
                <a:srgbClr val="0070C0"/>
              </a:solidFill>
            </a:endParaRPr>
          </a:p>
        </p:txBody>
      </p:sp>
      <p:sp>
        <p:nvSpPr>
          <p:cNvPr id="3" name="內容版面配置區 2"/>
          <p:cNvSpPr>
            <a:spLocks noGrp="1"/>
          </p:cNvSpPr>
          <p:nvPr>
            <p:ph sz="quarter" idx="1"/>
          </p:nvPr>
        </p:nvSpPr>
        <p:spPr/>
        <p:txBody>
          <a:bodyPr>
            <a:normAutofit/>
          </a:bodyPr>
          <a:lstStyle/>
          <a:p>
            <a:r>
              <a:rPr lang="zh-TW" altLang="en-US" dirty="0" smtClean="0"/>
              <a:t>優點</a:t>
            </a:r>
            <a:r>
              <a:rPr lang="en-US" altLang="zh-TW" dirty="0" smtClean="0"/>
              <a:t>:</a:t>
            </a:r>
          </a:p>
          <a:p>
            <a:r>
              <a:rPr lang="en-US" altLang="zh-TW" sz="1800" dirty="0" smtClean="0"/>
              <a:t>1</a:t>
            </a:r>
            <a:r>
              <a:rPr lang="zh-TW" altLang="en-US" sz="1800" dirty="0" smtClean="0"/>
              <a:t>．核能發電不像化石燃料發電那樣排放巨量的污染物質到大氣中，因此核能發電不會造成空氣污染。</a:t>
            </a:r>
            <a:br>
              <a:rPr lang="zh-TW" altLang="en-US" sz="1800" dirty="0" smtClean="0"/>
            </a:br>
            <a:endParaRPr lang="en-US" altLang="zh-TW" sz="1800" dirty="0" smtClean="0"/>
          </a:p>
          <a:p>
            <a:r>
              <a:rPr lang="en-US" altLang="zh-TW" sz="1800" dirty="0" smtClean="0"/>
              <a:t>2</a:t>
            </a:r>
            <a:r>
              <a:rPr lang="zh-TW" altLang="en-US" sz="1800" dirty="0" smtClean="0"/>
              <a:t>．核能發電不會產生加重地球溫室效應的二氧化碳。</a:t>
            </a:r>
            <a:br>
              <a:rPr lang="zh-TW" altLang="en-US" sz="1800" dirty="0" smtClean="0"/>
            </a:br>
            <a:endParaRPr lang="en-US" altLang="zh-TW" sz="1800" dirty="0" smtClean="0"/>
          </a:p>
          <a:p>
            <a:r>
              <a:rPr lang="en-US" altLang="zh-TW" sz="1800" dirty="0" smtClean="0"/>
              <a:t>3</a:t>
            </a:r>
            <a:r>
              <a:rPr lang="zh-TW" altLang="en-US" sz="1800" dirty="0" smtClean="0"/>
              <a:t>．核能發電所使用的鈾燃料，除了發電外，暫時沒有其他的用途。</a:t>
            </a:r>
            <a:br>
              <a:rPr lang="zh-TW" altLang="en-US" sz="1800" dirty="0" smtClean="0"/>
            </a:br>
            <a:endParaRPr lang="en-US" altLang="zh-TW" sz="1800" dirty="0" smtClean="0"/>
          </a:p>
          <a:p>
            <a:r>
              <a:rPr lang="en-US" altLang="zh-TW" sz="1800" dirty="0" smtClean="0"/>
              <a:t>4</a:t>
            </a:r>
            <a:r>
              <a:rPr lang="zh-TW" altLang="en-US" sz="1800" dirty="0" smtClean="0"/>
              <a:t>．核燃料能量密度比起化石燃料高上幾百萬倍，故核能電廠所使用的燃料體積小，運輸與儲存都很方便，一座</a:t>
            </a:r>
            <a:r>
              <a:rPr lang="en-US" altLang="zh-TW" sz="1800" dirty="0" smtClean="0"/>
              <a:t>1000</a:t>
            </a:r>
            <a:r>
              <a:rPr lang="zh-TW" altLang="en-US" sz="1800" dirty="0" smtClean="0"/>
              <a:t>百萬瓦的核能電廠一年只需</a:t>
            </a:r>
            <a:r>
              <a:rPr lang="en-US" altLang="zh-TW" sz="1800" dirty="0" smtClean="0"/>
              <a:t>30</a:t>
            </a:r>
            <a:r>
              <a:rPr lang="zh-TW" altLang="en-US" sz="1800" dirty="0" smtClean="0"/>
              <a:t>公噸的鈾燃料，一航次的飛機就可以完成運送。</a:t>
            </a:r>
            <a:br>
              <a:rPr lang="zh-TW" altLang="en-US" sz="1800" dirty="0" smtClean="0"/>
            </a:br>
            <a:endParaRPr lang="en-US" altLang="zh-TW" sz="1800" dirty="0" smtClean="0"/>
          </a:p>
          <a:p>
            <a:r>
              <a:rPr lang="en-US" altLang="zh-TW" sz="1800" dirty="0" smtClean="0"/>
              <a:t>5</a:t>
            </a:r>
            <a:r>
              <a:rPr lang="zh-TW" altLang="en-US" sz="1800" dirty="0" smtClean="0"/>
              <a:t>．核能發電的成本中，燃料費用所佔的比例較低，核能發電的成本較不易受到國際經濟情勢影響，故發電成本較其他發電方法為穩定。</a:t>
            </a:r>
            <a:endParaRPr lang="zh-TW" alt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sz="3200" b="1" dirty="0" smtClean="0">
                <a:solidFill>
                  <a:srgbClr val="0070C0"/>
                </a:solidFill>
              </a:rPr>
              <a:t>有關核能的優缺點</a:t>
            </a:r>
            <a:endParaRPr lang="zh-TW" altLang="en-US" dirty="0"/>
          </a:p>
        </p:txBody>
      </p:sp>
      <p:sp>
        <p:nvSpPr>
          <p:cNvPr id="3" name="內容版面配置區 2"/>
          <p:cNvSpPr>
            <a:spLocks noGrp="1"/>
          </p:cNvSpPr>
          <p:nvPr>
            <p:ph sz="quarter" idx="1"/>
          </p:nvPr>
        </p:nvSpPr>
        <p:spPr/>
        <p:txBody>
          <a:bodyPr>
            <a:normAutofit fontScale="92500" lnSpcReduction="20000"/>
          </a:bodyPr>
          <a:lstStyle/>
          <a:p>
            <a:r>
              <a:rPr lang="zh-TW" altLang="en-US" dirty="0" smtClean="0"/>
              <a:t>缺點</a:t>
            </a:r>
            <a:r>
              <a:rPr lang="en-US" altLang="zh-TW" dirty="0" smtClean="0"/>
              <a:t>:</a:t>
            </a:r>
          </a:p>
          <a:p>
            <a:r>
              <a:rPr lang="en-US" altLang="zh-TW" sz="1900" dirty="0" smtClean="0"/>
              <a:t>1</a:t>
            </a:r>
            <a:r>
              <a:rPr lang="zh-TW" altLang="en-US" sz="1900" dirty="0" smtClean="0"/>
              <a:t>．核能電廠會產生高低階放射性廢料，或者是使用過之核燃料，    </a:t>
            </a:r>
            <a:endParaRPr lang="en-US" altLang="zh-TW" sz="1900" dirty="0" smtClean="0"/>
          </a:p>
          <a:p>
            <a:pPr>
              <a:buNone/>
            </a:pPr>
            <a:r>
              <a:rPr lang="zh-TW" altLang="en-US" sz="1900" dirty="0" smtClean="0"/>
              <a:t>          雖然所佔體積不大，但因具有放射線，故必須慎重處理，且需     </a:t>
            </a:r>
            <a:endParaRPr lang="en-US" altLang="zh-TW" sz="1900" dirty="0" smtClean="0"/>
          </a:p>
          <a:p>
            <a:pPr>
              <a:buNone/>
            </a:pPr>
            <a:r>
              <a:rPr lang="zh-TW" altLang="en-US" sz="1900" dirty="0" smtClean="0"/>
              <a:t>          面對相當大的政治困擾。</a:t>
            </a:r>
            <a:br>
              <a:rPr lang="zh-TW" altLang="en-US" sz="1900" dirty="0" smtClean="0"/>
            </a:br>
            <a:endParaRPr lang="en-US" altLang="zh-TW" sz="1900" dirty="0" smtClean="0"/>
          </a:p>
          <a:p>
            <a:pPr>
              <a:buNone/>
            </a:pPr>
            <a:r>
              <a:rPr lang="zh-TW" altLang="en-US" sz="1900" dirty="0" smtClean="0"/>
              <a:t>     </a:t>
            </a:r>
            <a:r>
              <a:rPr lang="en-US" altLang="zh-TW" sz="1900" dirty="0" smtClean="0"/>
              <a:t>2</a:t>
            </a:r>
            <a:r>
              <a:rPr lang="zh-TW" altLang="en-US" sz="1900" dirty="0" smtClean="0"/>
              <a:t>．核能發電廠熱效率較低，因而比一般化石燃料電廠排放更多廢熱  </a:t>
            </a:r>
            <a:endParaRPr lang="en-US" altLang="zh-TW" sz="1900" dirty="0" smtClean="0"/>
          </a:p>
          <a:p>
            <a:pPr>
              <a:buNone/>
            </a:pPr>
            <a:r>
              <a:rPr lang="zh-TW" altLang="en-US" sz="1900" dirty="0" smtClean="0"/>
              <a:t>           到環境裏，故核能電廠的熱污染較嚴重。</a:t>
            </a:r>
            <a:br>
              <a:rPr lang="zh-TW" altLang="en-US" sz="1900" dirty="0" smtClean="0"/>
            </a:br>
            <a:r>
              <a:rPr lang="zh-TW" altLang="en-US" sz="1900" dirty="0" smtClean="0"/>
              <a:t>　　</a:t>
            </a:r>
            <a:endParaRPr lang="en-US" altLang="zh-TW" sz="1900" dirty="0" smtClean="0"/>
          </a:p>
          <a:p>
            <a:pPr>
              <a:buNone/>
            </a:pPr>
            <a:r>
              <a:rPr lang="zh-TW" altLang="en-US" sz="1900" dirty="0" smtClean="0"/>
              <a:t>     </a:t>
            </a:r>
            <a:r>
              <a:rPr lang="en-US" altLang="zh-TW" sz="1900" dirty="0" smtClean="0"/>
              <a:t>3</a:t>
            </a:r>
            <a:r>
              <a:rPr lang="zh-TW" altLang="en-US" sz="1900" dirty="0" smtClean="0"/>
              <a:t>．核能電廠投資成本太大，電力公司的財務風險較高。</a:t>
            </a:r>
            <a:br>
              <a:rPr lang="zh-TW" altLang="en-US" sz="1900" dirty="0" smtClean="0"/>
            </a:br>
            <a:r>
              <a:rPr lang="zh-TW" altLang="en-US" sz="1900" dirty="0" smtClean="0"/>
              <a:t>　　</a:t>
            </a:r>
            <a:endParaRPr lang="en-US" altLang="zh-TW" sz="1900" dirty="0" smtClean="0"/>
          </a:p>
          <a:p>
            <a:pPr>
              <a:buNone/>
            </a:pPr>
            <a:r>
              <a:rPr lang="zh-TW" altLang="en-US" sz="1900" dirty="0" smtClean="0"/>
              <a:t>     </a:t>
            </a:r>
            <a:r>
              <a:rPr lang="en-US" altLang="zh-TW" sz="1900" dirty="0" smtClean="0"/>
              <a:t>4</a:t>
            </a:r>
            <a:r>
              <a:rPr lang="zh-TW" altLang="en-US" sz="1900" dirty="0" smtClean="0"/>
              <a:t>．核能電廠較不適宜做尖峰、離峰之隨載運轉。</a:t>
            </a:r>
            <a:br>
              <a:rPr lang="zh-TW" altLang="en-US" sz="1900" dirty="0" smtClean="0"/>
            </a:br>
            <a:r>
              <a:rPr lang="zh-TW" altLang="en-US" sz="1900" dirty="0" smtClean="0"/>
              <a:t>　　</a:t>
            </a:r>
            <a:endParaRPr lang="en-US" altLang="zh-TW" sz="1900" dirty="0" smtClean="0"/>
          </a:p>
          <a:p>
            <a:pPr>
              <a:buNone/>
            </a:pPr>
            <a:r>
              <a:rPr lang="zh-TW" altLang="en-US" sz="1900" dirty="0" smtClean="0"/>
              <a:t>     </a:t>
            </a:r>
            <a:r>
              <a:rPr lang="en-US" altLang="zh-TW" sz="1900" dirty="0" smtClean="0"/>
              <a:t>5</a:t>
            </a:r>
            <a:r>
              <a:rPr lang="zh-TW" altLang="en-US" sz="1900" dirty="0" smtClean="0"/>
              <a:t>．興建核電廠較易引發政治歧見紛爭。</a:t>
            </a:r>
            <a:br>
              <a:rPr lang="zh-TW" altLang="en-US" sz="1900" dirty="0" smtClean="0"/>
            </a:br>
            <a:r>
              <a:rPr lang="zh-TW" altLang="en-US" sz="1900" dirty="0" smtClean="0"/>
              <a:t>　　</a:t>
            </a:r>
            <a:endParaRPr lang="en-US" altLang="zh-TW" sz="1900" dirty="0" smtClean="0"/>
          </a:p>
          <a:p>
            <a:pPr>
              <a:buNone/>
            </a:pPr>
            <a:r>
              <a:rPr lang="zh-TW" altLang="en-US" sz="1900" dirty="0" smtClean="0"/>
              <a:t>     </a:t>
            </a:r>
            <a:r>
              <a:rPr lang="en-US" altLang="zh-TW" sz="1900" dirty="0" smtClean="0"/>
              <a:t>6</a:t>
            </a:r>
            <a:r>
              <a:rPr lang="zh-TW" altLang="en-US" sz="1900" dirty="0" smtClean="0"/>
              <a:t>．核電廠的反應器內有大量的放射性物質，如果在事故中釋放到外界環境，   </a:t>
            </a:r>
            <a:endParaRPr lang="en-US" altLang="zh-TW" sz="1900" dirty="0" smtClean="0"/>
          </a:p>
          <a:p>
            <a:pPr>
              <a:buNone/>
            </a:pPr>
            <a:r>
              <a:rPr lang="zh-TW" altLang="en-US" sz="1900" dirty="0" smtClean="0"/>
              <a:t>          會對生態及民眾造成傷害。</a:t>
            </a:r>
          </a:p>
          <a:p>
            <a:pPr>
              <a:buNone/>
            </a:pPr>
            <a:endParaRPr lang="zh-TW" alt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壁窗">
  <a:themeElements>
    <a:clrScheme name="壁窗">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壁窗">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壁窗">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104</TotalTime>
  <Words>644</Words>
  <Application>Microsoft Office PowerPoint</Application>
  <PresentationFormat>如螢幕大小 (4:3)</PresentationFormat>
  <Paragraphs>87</Paragraphs>
  <Slides>12</Slides>
  <Notes>0</Notes>
  <HiddenSlides>0</HiddenSlides>
  <MMClips>0</MMClips>
  <ScaleCrop>false</ScaleCrop>
  <HeadingPairs>
    <vt:vector size="4" baseType="variant">
      <vt:variant>
        <vt:lpstr>佈景主題</vt:lpstr>
      </vt:variant>
      <vt:variant>
        <vt:i4>1</vt:i4>
      </vt:variant>
      <vt:variant>
        <vt:lpstr>投影片標題</vt:lpstr>
      </vt:variant>
      <vt:variant>
        <vt:i4>12</vt:i4>
      </vt:variant>
    </vt:vector>
  </HeadingPairs>
  <TitlesOfParts>
    <vt:vector size="13" baseType="lpstr">
      <vt:lpstr>壁窗</vt:lpstr>
      <vt:lpstr>適當科技與風險評估核能篇</vt:lpstr>
      <vt:lpstr>目錄</vt:lpstr>
      <vt:lpstr>認識輻射與初期應用</vt:lpstr>
      <vt:lpstr>核能的來源</vt:lpstr>
      <vt:lpstr>核能發電的原理</vt:lpstr>
      <vt:lpstr>核能的應用</vt:lpstr>
      <vt:lpstr>核能的應用</vt:lpstr>
      <vt:lpstr>有關核能的優缺點</vt:lpstr>
      <vt:lpstr>有關核能的優缺點</vt:lpstr>
      <vt:lpstr>核電廠附近居民真的容易致癌嗎？</vt:lpstr>
      <vt:lpstr>結論</vt:lpstr>
      <vt:lpstr>參考文獻</vt:lpstr>
    </vt:vector>
  </TitlesOfParts>
  <Company>C.M.T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適當科技與風險評估核能篇</dc:title>
  <dc:creator>eric</dc:creator>
  <cp:lastModifiedBy>eric</cp:lastModifiedBy>
  <cp:revision>12</cp:revision>
  <dcterms:created xsi:type="dcterms:W3CDTF">2012-05-23T07:19:23Z</dcterms:created>
  <dcterms:modified xsi:type="dcterms:W3CDTF">2012-05-23T13:39:08Z</dcterms:modified>
</cp:coreProperties>
</file>