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2"/>
  </p:notesMasterIdLst>
  <p:sldIdLst>
    <p:sldId id="258" r:id="rId2"/>
    <p:sldId id="263" r:id="rId3"/>
    <p:sldId id="257" r:id="rId4"/>
    <p:sldId id="259" r:id="rId5"/>
    <p:sldId id="262" r:id="rId6"/>
    <p:sldId id="261" r:id="rId7"/>
    <p:sldId id="264" r:id="rId8"/>
    <p:sldId id="265" r:id="rId9"/>
    <p:sldId id="266" r:id="rId10"/>
    <p:sldId id="267" r:id="rId1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7DF72-0760-487E-B3E6-DF116E1272A8}"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zh-TW" altLang="en-US"/>
        </a:p>
      </dgm:t>
    </dgm:pt>
    <dgm:pt modelId="{CF22EB89-63EA-4B46-BEB5-A4EEEAC5E2CB}">
      <dgm:prSet phldrT="[文字]"/>
      <dgm:spPr/>
      <dgm:t>
        <a:bodyPr/>
        <a:lstStyle/>
        <a:p>
          <a:r>
            <a:rPr lang="zh-TW" altLang="en-US" b="1" dirty="0" smtClean="0"/>
            <a:t>警覺</a:t>
          </a:r>
          <a:endParaRPr lang="zh-TW" altLang="en-US" b="1" dirty="0"/>
        </a:p>
      </dgm:t>
    </dgm:pt>
    <dgm:pt modelId="{A47D324D-4919-44A9-A6BD-564630229634}" type="parTrans" cxnId="{271CA977-1513-4795-BD4F-88CF6426B1F6}">
      <dgm:prSet/>
      <dgm:spPr/>
      <dgm:t>
        <a:bodyPr/>
        <a:lstStyle/>
        <a:p>
          <a:endParaRPr lang="zh-TW" altLang="en-US"/>
        </a:p>
      </dgm:t>
    </dgm:pt>
    <dgm:pt modelId="{4F311952-54C4-4180-8590-3848AAC5AFDC}" type="sibTrans" cxnId="{271CA977-1513-4795-BD4F-88CF6426B1F6}">
      <dgm:prSet/>
      <dgm:spPr/>
      <dgm:t>
        <a:bodyPr/>
        <a:lstStyle/>
        <a:p>
          <a:endParaRPr lang="zh-TW" altLang="en-US"/>
        </a:p>
      </dgm:t>
    </dgm:pt>
    <dgm:pt modelId="{47ABF77F-88FD-4FF8-9231-2DC09FB7B09D}">
      <dgm:prSet phldrT="[文字]"/>
      <dgm:spPr/>
      <dgm:t>
        <a:bodyPr/>
        <a:lstStyle/>
        <a:p>
          <a:r>
            <a:rPr lang="zh-TW" altLang="en-US" b="1" dirty="0" smtClean="0"/>
            <a:t>反省</a:t>
          </a:r>
          <a:endParaRPr lang="zh-TW" altLang="en-US" b="1" dirty="0"/>
        </a:p>
      </dgm:t>
    </dgm:pt>
    <dgm:pt modelId="{7A17C386-A133-4B67-AEE9-510111439C3E}" type="parTrans" cxnId="{CB598F4E-34D2-43AC-AC6F-171582B98D63}">
      <dgm:prSet/>
      <dgm:spPr/>
      <dgm:t>
        <a:bodyPr/>
        <a:lstStyle/>
        <a:p>
          <a:endParaRPr lang="zh-TW" altLang="en-US"/>
        </a:p>
      </dgm:t>
    </dgm:pt>
    <dgm:pt modelId="{8BAD865E-7186-47EB-B78E-66DB70F5DB9A}" type="sibTrans" cxnId="{CB598F4E-34D2-43AC-AC6F-171582B98D63}">
      <dgm:prSet/>
      <dgm:spPr/>
      <dgm:t>
        <a:bodyPr/>
        <a:lstStyle/>
        <a:p>
          <a:endParaRPr lang="zh-TW" altLang="en-US"/>
        </a:p>
      </dgm:t>
    </dgm:pt>
    <dgm:pt modelId="{67A69965-F2FB-41EB-9286-E2A29408873C}">
      <dgm:prSet phldrT="[文字]"/>
      <dgm:spPr/>
      <dgm:t>
        <a:bodyPr/>
        <a:lstStyle/>
        <a:p>
          <a:r>
            <a:rPr lang="zh-TW" altLang="en-US" b="1" dirty="0" smtClean="0"/>
            <a:t>改變</a:t>
          </a:r>
          <a:endParaRPr lang="zh-TW" altLang="en-US" b="1" dirty="0"/>
        </a:p>
      </dgm:t>
    </dgm:pt>
    <dgm:pt modelId="{9820A3F9-42A1-4A19-908B-32371BFFBB03}" type="parTrans" cxnId="{612AD794-EE78-472D-9307-692FA8E7C700}">
      <dgm:prSet/>
      <dgm:spPr/>
      <dgm:t>
        <a:bodyPr/>
        <a:lstStyle/>
        <a:p>
          <a:endParaRPr lang="zh-TW" altLang="en-US"/>
        </a:p>
      </dgm:t>
    </dgm:pt>
    <dgm:pt modelId="{31A1D7B7-29F1-47B2-9DB3-FCA776165FBC}" type="sibTrans" cxnId="{612AD794-EE78-472D-9307-692FA8E7C700}">
      <dgm:prSet/>
      <dgm:spPr/>
      <dgm:t>
        <a:bodyPr/>
        <a:lstStyle/>
        <a:p>
          <a:endParaRPr lang="zh-TW" altLang="en-US"/>
        </a:p>
      </dgm:t>
    </dgm:pt>
    <dgm:pt modelId="{D64C0905-8980-4747-8F29-B47A922F3C67}" type="pres">
      <dgm:prSet presAssocID="{32A7DF72-0760-487E-B3E6-DF116E1272A8}" presName="Name0" presStyleCnt="0">
        <dgm:presLayoutVars>
          <dgm:chMax val="7"/>
          <dgm:chPref val="7"/>
          <dgm:dir/>
          <dgm:animLvl val="lvl"/>
        </dgm:presLayoutVars>
      </dgm:prSet>
      <dgm:spPr/>
      <dgm:t>
        <a:bodyPr/>
        <a:lstStyle/>
        <a:p>
          <a:endParaRPr lang="zh-TW" altLang="en-US"/>
        </a:p>
      </dgm:t>
    </dgm:pt>
    <dgm:pt modelId="{D3C5EC37-DFA7-4E1A-B0F7-0C726D4C0D45}" type="pres">
      <dgm:prSet presAssocID="{CF22EB89-63EA-4B46-BEB5-A4EEEAC5E2CB}" presName="Accent1" presStyleCnt="0"/>
      <dgm:spPr/>
    </dgm:pt>
    <dgm:pt modelId="{B74B18AB-29DA-4C35-8214-8A2D969819E7}" type="pres">
      <dgm:prSet presAssocID="{CF22EB89-63EA-4B46-BEB5-A4EEEAC5E2CB}" presName="Accent" presStyleLbl="node1" presStyleIdx="0" presStyleCnt="3"/>
      <dgm:spPr/>
    </dgm:pt>
    <dgm:pt modelId="{36F40F71-5516-4D1F-986A-FBF20C30677A}" type="pres">
      <dgm:prSet presAssocID="{CF22EB89-63EA-4B46-BEB5-A4EEEAC5E2CB}" presName="Parent1" presStyleLbl="revTx" presStyleIdx="0" presStyleCnt="3">
        <dgm:presLayoutVars>
          <dgm:chMax val="1"/>
          <dgm:chPref val="1"/>
          <dgm:bulletEnabled val="1"/>
        </dgm:presLayoutVars>
      </dgm:prSet>
      <dgm:spPr/>
      <dgm:t>
        <a:bodyPr/>
        <a:lstStyle/>
        <a:p>
          <a:endParaRPr lang="zh-TW" altLang="en-US"/>
        </a:p>
      </dgm:t>
    </dgm:pt>
    <dgm:pt modelId="{AEF6F49A-0984-4EC1-8B27-4DFC170C91C7}" type="pres">
      <dgm:prSet presAssocID="{47ABF77F-88FD-4FF8-9231-2DC09FB7B09D}" presName="Accent2" presStyleCnt="0"/>
      <dgm:spPr/>
    </dgm:pt>
    <dgm:pt modelId="{D778DC58-6BC9-4BA9-AF93-DDB369714588}" type="pres">
      <dgm:prSet presAssocID="{47ABF77F-88FD-4FF8-9231-2DC09FB7B09D}" presName="Accent" presStyleLbl="node1" presStyleIdx="1" presStyleCnt="3"/>
      <dgm:spPr/>
    </dgm:pt>
    <dgm:pt modelId="{BF953DC7-AB87-4576-89AC-8BD423B7084E}" type="pres">
      <dgm:prSet presAssocID="{47ABF77F-88FD-4FF8-9231-2DC09FB7B09D}" presName="Parent2" presStyleLbl="revTx" presStyleIdx="1" presStyleCnt="3">
        <dgm:presLayoutVars>
          <dgm:chMax val="1"/>
          <dgm:chPref val="1"/>
          <dgm:bulletEnabled val="1"/>
        </dgm:presLayoutVars>
      </dgm:prSet>
      <dgm:spPr/>
      <dgm:t>
        <a:bodyPr/>
        <a:lstStyle/>
        <a:p>
          <a:endParaRPr lang="zh-TW" altLang="en-US"/>
        </a:p>
      </dgm:t>
    </dgm:pt>
    <dgm:pt modelId="{3E237997-EE0A-4C5C-9B0D-A85426416133}" type="pres">
      <dgm:prSet presAssocID="{67A69965-F2FB-41EB-9286-E2A29408873C}" presName="Accent3" presStyleCnt="0"/>
      <dgm:spPr/>
    </dgm:pt>
    <dgm:pt modelId="{6A005AEE-BAF1-4119-B45B-911C34873369}" type="pres">
      <dgm:prSet presAssocID="{67A69965-F2FB-41EB-9286-E2A29408873C}" presName="Accent" presStyleLbl="node1" presStyleIdx="2" presStyleCnt="3"/>
      <dgm:spPr/>
    </dgm:pt>
    <dgm:pt modelId="{D0A171BD-7E72-42E5-B222-440E063A00D8}" type="pres">
      <dgm:prSet presAssocID="{67A69965-F2FB-41EB-9286-E2A29408873C}" presName="Parent3" presStyleLbl="revTx" presStyleIdx="2" presStyleCnt="3">
        <dgm:presLayoutVars>
          <dgm:chMax val="1"/>
          <dgm:chPref val="1"/>
          <dgm:bulletEnabled val="1"/>
        </dgm:presLayoutVars>
      </dgm:prSet>
      <dgm:spPr/>
      <dgm:t>
        <a:bodyPr/>
        <a:lstStyle/>
        <a:p>
          <a:endParaRPr lang="zh-TW" altLang="en-US"/>
        </a:p>
      </dgm:t>
    </dgm:pt>
  </dgm:ptLst>
  <dgm:cxnLst>
    <dgm:cxn modelId="{271CA977-1513-4795-BD4F-88CF6426B1F6}" srcId="{32A7DF72-0760-487E-B3E6-DF116E1272A8}" destId="{CF22EB89-63EA-4B46-BEB5-A4EEEAC5E2CB}" srcOrd="0" destOrd="0" parTransId="{A47D324D-4919-44A9-A6BD-564630229634}" sibTransId="{4F311952-54C4-4180-8590-3848AAC5AFDC}"/>
    <dgm:cxn modelId="{612AD794-EE78-472D-9307-692FA8E7C700}" srcId="{32A7DF72-0760-487E-B3E6-DF116E1272A8}" destId="{67A69965-F2FB-41EB-9286-E2A29408873C}" srcOrd="2" destOrd="0" parTransId="{9820A3F9-42A1-4A19-908B-32371BFFBB03}" sibTransId="{31A1D7B7-29F1-47B2-9DB3-FCA776165FBC}"/>
    <dgm:cxn modelId="{2DC7C42B-F97E-41C5-9CC6-AA9CC7758C8C}" type="presOf" srcId="{47ABF77F-88FD-4FF8-9231-2DC09FB7B09D}" destId="{BF953DC7-AB87-4576-89AC-8BD423B7084E}" srcOrd="0" destOrd="0" presId="urn:microsoft.com/office/officeart/2009/layout/CircleArrowProcess"/>
    <dgm:cxn modelId="{ED0DDB0C-1613-4C31-BB16-75343F2B7120}" type="presOf" srcId="{CF22EB89-63EA-4B46-BEB5-A4EEEAC5E2CB}" destId="{36F40F71-5516-4D1F-986A-FBF20C30677A}" srcOrd="0" destOrd="0" presId="urn:microsoft.com/office/officeart/2009/layout/CircleArrowProcess"/>
    <dgm:cxn modelId="{6F979A22-3CBF-473B-A4BE-1E83BD521D9E}" type="presOf" srcId="{67A69965-F2FB-41EB-9286-E2A29408873C}" destId="{D0A171BD-7E72-42E5-B222-440E063A00D8}" srcOrd="0" destOrd="0" presId="urn:microsoft.com/office/officeart/2009/layout/CircleArrowProcess"/>
    <dgm:cxn modelId="{CB598F4E-34D2-43AC-AC6F-171582B98D63}" srcId="{32A7DF72-0760-487E-B3E6-DF116E1272A8}" destId="{47ABF77F-88FD-4FF8-9231-2DC09FB7B09D}" srcOrd="1" destOrd="0" parTransId="{7A17C386-A133-4B67-AEE9-510111439C3E}" sibTransId="{8BAD865E-7186-47EB-B78E-66DB70F5DB9A}"/>
    <dgm:cxn modelId="{FA2162CA-7C2F-4155-9EF6-1ECDF5CCBCB2}" type="presOf" srcId="{32A7DF72-0760-487E-B3E6-DF116E1272A8}" destId="{D64C0905-8980-4747-8F29-B47A922F3C67}" srcOrd="0" destOrd="0" presId="urn:microsoft.com/office/officeart/2009/layout/CircleArrowProcess"/>
    <dgm:cxn modelId="{D2BC561E-F210-41CB-8E78-2F1A57DBECF4}" type="presParOf" srcId="{D64C0905-8980-4747-8F29-B47A922F3C67}" destId="{D3C5EC37-DFA7-4E1A-B0F7-0C726D4C0D45}" srcOrd="0" destOrd="0" presId="urn:microsoft.com/office/officeart/2009/layout/CircleArrowProcess"/>
    <dgm:cxn modelId="{B0EACF8C-FD2B-4C6F-9CC3-AA38942D843E}" type="presParOf" srcId="{D3C5EC37-DFA7-4E1A-B0F7-0C726D4C0D45}" destId="{B74B18AB-29DA-4C35-8214-8A2D969819E7}" srcOrd="0" destOrd="0" presId="urn:microsoft.com/office/officeart/2009/layout/CircleArrowProcess"/>
    <dgm:cxn modelId="{E5552138-97D8-491B-B439-C3C0FEAB7A7B}" type="presParOf" srcId="{D64C0905-8980-4747-8F29-B47A922F3C67}" destId="{36F40F71-5516-4D1F-986A-FBF20C30677A}" srcOrd="1" destOrd="0" presId="urn:microsoft.com/office/officeart/2009/layout/CircleArrowProcess"/>
    <dgm:cxn modelId="{2FF86A10-0DFE-4395-8319-39967008024B}" type="presParOf" srcId="{D64C0905-8980-4747-8F29-B47A922F3C67}" destId="{AEF6F49A-0984-4EC1-8B27-4DFC170C91C7}" srcOrd="2" destOrd="0" presId="urn:microsoft.com/office/officeart/2009/layout/CircleArrowProcess"/>
    <dgm:cxn modelId="{81B6D1D0-2E02-4358-AA77-CDA371BB9B84}" type="presParOf" srcId="{AEF6F49A-0984-4EC1-8B27-4DFC170C91C7}" destId="{D778DC58-6BC9-4BA9-AF93-DDB369714588}" srcOrd="0" destOrd="0" presId="urn:microsoft.com/office/officeart/2009/layout/CircleArrowProcess"/>
    <dgm:cxn modelId="{10DD622C-42AD-42CE-9146-EF352FACAABE}" type="presParOf" srcId="{D64C0905-8980-4747-8F29-B47A922F3C67}" destId="{BF953DC7-AB87-4576-89AC-8BD423B7084E}" srcOrd="3" destOrd="0" presId="urn:microsoft.com/office/officeart/2009/layout/CircleArrowProcess"/>
    <dgm:cxn modelId="{E0A03D41-B131-4F7F-AA7C-3671280DB347}" type="presParOf" srcId="{D64C0905-8980-4747-8F29-B47A922F3C67}" destId="{3E237997-EE0A-4C5C-9B0D-A85426416133}" srcOrd="4" destOrd="0" presId="urn:microsoft.com/office/officeart/2009/layout/CircleArrowProcess"/>
    <dgm:cxn modelId="{916D83CB-5A41-4BB8-875A-1184FB571872}" type="presParOf" srcId="{3E237997-EE0A-4C5C-9B0D-A85426416133}" destId="{6A005AEE-BAF1-4119-B45B-911C34873369}" srcOrd="0" destOrd="0" presId="urn:microsoft.com/office/officeart/2009/layout/CircleArrowProcess"/>
    <dgm:cxn modelId="{CC8D63F5-3636-4332-9988-DCDC3FC7C14F}" type="presParOf" srcId="{D64C0905-8980-4747-8F29-B47A922F3C67}" destId="{D0A171BD-7E72-42E5-B222-440E063A00D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18AB-29DA-4C35-8214-8A2D969819E7}">
      <dsp:nvSpPr>
        <dsp:cNvPr id="0" name=""/>
        <dsp:cNvSpPr/>
      </dsp:nvSpPr>
      <dsp:spPr>
        <a:xfrm>
          <a:off x="2448279" y="0"/>
          <a:ext cx="2093659" cy="209397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F40F71-5516-4D1F-986A-FBF20C30677A}">
      <dsp:nvSpPr>
        <dsp:cNvPr id="0" name=""/>
        <dsp:cNvSpPr/>
      </dsp:nvSpPr>
      <dsp:spPr>
        <a:xfrm>
          <a:off x="2911047" y="755989"/>
          <a:ext cx="1163406" cy="581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b="1" kern="1200" dirty="0" smtClean="0"/>
            <a:t>警覺</a:t>
          </a:r>
          <a:endParaRPr lang="zh-TW" altLang="en-US" sz="3500" b="1" kern="1200" dirty="0"/>
        </a:p>
      </dsp:txBody>
      <dsp:txXfrm>
        <a:off x="2911047" y="755989"/>
        <a:ext cx="1163406" cy="581563"/>
      </dsp:txXfrm>
    </dsp:sp>
    <dsp:sp modelId="{D778DC58-6BC9-4BA9-AF93-DDB369714588}">
      <dsp:nvSpPr>
        <dsp:cNvPr id="0" name=""/>
        <dsp:cNvSpPr/>
      </dsp:nvSpPr>
      <dsp:spPr>
        <a:xfrm>
          <a:off x="1866772" y="1203145"/>
          <a:ext cx="2093659" cy="2093978"/>
        </a:xfrm>
        <a:prstGeom prst="leftCircularArrow">
          <a:avLst>
            <a:gd name="adj1" fmla="val 10980"/>
            <a:gd name="adj2" fmla="val 1142322"/>
            <a:gd name="adj3" fmla="val 6300000"/>
            <a:gd name="adj4" fmla="val 18900000"/>
            <a:gd name="adj5" fmla="val 12500"/>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53DC7-AB87-4576-89AC-8BD423B7084E}">
      <dsp:nvSpPr>
        <dsp:cNvPr id="0" name=""/>
        <dsp:cNvSpPr/>
      </dsp:nvSpPr>
      <dsp:spPr>
        <a:xfrm>
          <a:off x="2331899" y="1966095"/>
          <a:ext cx="1163406" cy="581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b="1" kern="1200" dirty="0" smtClean="0"/>
            <a:t>反省</a:t>
          </a:r>
          <a:endParaRPr lang="zh-TW" altLang="en-US" sz="3500" b="1" kern="1200" dirty="0"/>
        </a:p>
      </dsp:txBody>
      <dsp:txXfrm>
        <a:off x="2331899" y="1966095"/>
        <a:ext cx="1163406" cy="581563"/>
      </dsp:txXfrm>
    </dsp:sp>
    <dsp:sp modelId="{6A005AEE-BAF1-4119-B45B-911C34873369}">
      <dsp:nvSpPr>
        <dsp:cNvPr id="0" name=""/>
        <dsp:cNvSpPr/>
      </dsp:nvSpPr>
      <dsp:spPr>
        <a:xfrm>
          <a:off x="2597292" y="2550268"/>
          <a:ext cx="1798778" cy="1799499"/>
        </a:xfrm>
        <a:prstGeom prst="blockArc">
          <a:avLst>
            <a:gd name="adj1" fmla="val 13500000"/>
            <a:gd name="adj2" fmla="val 10800000"/>
            <a:gd name="adj3" fmla="val 12740"/>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171BD-7E72-42E5-B222-440E063A00D8}">
      <dsp:nvSpPr>
        <dsp:cNvPr id="0" name=""/>
        <dsp:cNvSpPr/>
      </dsp:nvSpPr>
      <dsp:spPr>
        <a:xfrm>
          <a:off x="2913799" y="3177940"/>
          <a:ext cx="1163406" cy="581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b="1" kern="1200" dirty="0" smtClean="0"/>
            <a:t>改變</a:t>
          </a:r>
          <a:endParaRPr lang="zh-TW" altLang="en-US" sz="3500" b="1" kern="1200" dirty="0"/>
        </a:p>
      </dsp:txBody>
      <dsp:txXfrm>
        <a:off x="2913799" y="3177940"/>
        <a:ext cx="1163406" cy="58156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7F21F-0A94-4701-AF0F-005BE1CE95D8}" type="datetimeFigureOut">
              <a:rPr lang="zh-TW" altLang="en-US" smtClean="0"/>
              <a:t>2015/11/19</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EE27C-AD74-48C1-9ABD-21F2CE0D290C}" type="slidenum">
              <a:rPr lang="zh-TW" altLang="en-US" smtClean="0"/>
              <a:t>‹#›</a:t>
            </a:fld>
            <a:endParaRPr lang="zh-TW" altLang="en-US"/>
          </a:p>
        </p:txBody>
      </p:sp>
    </p:spTree>
    <p:extLst>
      <p:ext uri="{BB962C8B-B14F-4D97-AF65-F5344CB8AC3E}">
        <p14:creationId xmlns:p14="http://schemas.microsoft.com/office/powerpoint/2010/main" val="45478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目前中國大陸工業產業已經過剩</a:t>
            </a:r>
            <a:r>
              <a:rPr lang="zh-TW" altLang="en-US" baseline="0" dirty="0" smtClean="0"/>
              <a:t>　主要產業都已經</a:t>
            </a:r>
            <a:endParaRPr lang="zh-TW" altLang="en-US" dirty="0"/>
          </a:p>
        </p:txBody>
      </p:sp>
      <p:sp>
        <p:nvSpPr>
          <p:cNvPr id="4" name="投影片編號版面配置區 3"/>
          <p:cNvSpPr>
            <a:spLocks noGrp="1"/>
          </p:cNvSpPr>
          <p:nvPr>
            <p:ph type="sldNum" sz="quarter" idx="10"/>
          </p:nvPr>
        </p:nvSpPr>
        <p:spPr/>
        <p:txBody>
          <a:bodyPr/>
          <a:lstStyle/>
          <a:p>
            <a:fld id="{2A05D672-1EED-4283-B501-E7E3607DB6F8}" type="slidenum">
              <a:rPr lang="zh-TW" altLang="en-US" smtClean="0"/>
              <a:t>9</a:t>
            </a:fld>
            <a:endParaRPr lang="zh-TW" altLang="en-US"/>
          </a:p>
        </p:txBody>
      </p:sp>
    </p:spTree>
    <p:extLst>
      <p:ext uri="{BB962C8B-B14F-4D97-AF65-F5344CB8AC3E}">
        <p14:creationId xmlns:p14="http://schemas.microsoft.com/office/powerpoint/2010/main" val="128764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218448D1-6A81-438B-99CC-18D1509FFFA6}" type="datetimeFigureOut">
              <a:rPr lang="zh-TW" altLang="en-US" smtClean="0"/>
              <a:t>2015/11/19</a:t>
            </a:fld>
            <a:endParaRPr lang="zh-TW" altLang="en-US"/>
          </a:p>
        </p:txBody>
      </p:sp>
      <p:sp>
        <p:nvSpPr>
          <p:cNvPr id="19" name="Footer Placeholder 18"/>
          <p:cNvSpPr>
            <a:spLocks noGrp="1"/>
          </p:cNvSpPr>
          <p:nvPr>
            <p:ph type="ftr" sz="quarter" idx="11"/>
          </p:nvPr>
        </p:nvSpPr>
        <p:spPr/>
        <p:txBody>
          <a:bodyPr/>
          <a:lstStyle/>
          <a:p>
            <a:endParaRPr lang="zh-TW" altLang="en-US"/>
          </a:p>
        </p:txBody>
      </p:sp>
      <p:sp>
        <p:nvSpPr>
          <p:cNvPr id="27" name="Slide Number Placeholder 26"/>
          <p:cNvSpPr>
            <a:spLocks noGrp="1"/>
          </p:cNvSpPr>
          <p:nvPr>
            <p:ph type="sldNum" sz="quarter" idx="12"/>
          </p:nvPr>
        </p:nvSpPr>
        <p:spPr/>
        <p:txBody>
          <a:bodyPr/>
          <a:lstStyle/>
          <a:p>
            <a:fld id="{F3463AEC-9977-4FD9-99D5-796504E39547}"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218448D1-6A81-438B-99CC-18D1509FFFA6}" type="datetimeFigureOut">
              <a:rPr lang="zh-TW" altLang="en-US" smtClean="0"/>
              <a:t>2015/11/19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3463AEC-9977-4FD9-99D5-796504E39547}"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218448D1-6A81-438B-99CC-18D1509FFFA6}" type="datetimeFigureOut">
              <a:rPr lang="zh-TW" altLang="en-US" smtClean="0"/>
              <a:t>2015/11/19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3463AEC-9977-4FD9-99D5-796504E39547}"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218448D1-6A81-438B-99CC-18D1509FFFA6}" type="datetimeFigureOut">
              <a:rPr lang="zh-TW" altLang="en-US" smtClean="0"/>
              <a:t>2015/11/19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3463AEC-9977-4FD9-99D5-796504E39547}"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218448D1-6A81-438B-99CC-18D1509FFFA6}" type="datetimeFigureOut">
              <a:rPr lang="zh-TW" altLang="en-US" smtClean="0"/>
              <a:t>2015/11/19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3463AEC-9977-4FD9-99D5-796504E39547}"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218448D1-6A81-438B-99CC-18D1509FFFA6}" type="datetimeFigureOut">
              <a:rPr lang="zh-TW" altLang="en-US" smtClean="0"/>
              <a:t>2015/11/19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3463AEC-9977-4FD9-99D5-796504E39547}"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218448D1-6A81-438B-99CC-18D1509FFFA6}" type="datetimeFigureOut">
              <a:rPr lang="zh-TW" altLang="en-US" smtClean="0"/>
              <a:t>2015/11/19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3463AEC-9977-4FD9-99D5-796504E39547}"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218448D1-6A81-438B-99CC-18D1509FFFA6}" type="datetimeFigureOut">
              <a:rPr lang="zh-TW" altLang="en-US" smtClean="0"/>
              <a:t>2015/11/19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3463AEC-9977-4FD9-99D5-796504E39547}"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448D1-6A81-438B-99CC-18D1509FFFA6}" type="datetimeFigureOut">
              <a:rPr lang="zh-TW" altLang="en-US" smtClean="0"/>
              <a:t>2015/11/19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3463AEC-9977-4FD9-99D5-796504E39547}"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218448D1-6A81-438B-99CC-18D1509FFFA6}" type="datetimeFigureOut">
              <a:rPr lang="zh-TW" altLang="en-US" smtClean="0"/>
              <a:t>2015/11/19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3463AEC-9977-4FD9-99D5-796504E39547}"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218448D1-6A81-438B-99CC-18D1509FFFA6}" type="datetimeFigureOut">
              <a:rPr lang="zh-TW" altLang="en-US" smtClean="0"/>
              <a:t>2015/11/19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8077200" y="6356350"/>
            <a:ext cx="609600" cy="365125"/>
          </a:xfrm>
        </p:spPr>
        <p:txBody>
          <a:bodyPr/>
          <a:lstStyle/>
          <a:p>
            <a:fld id="{F3463AEC-9977-4FD9-99D5-796504E39547}" type="slidenum">
              <a:rPr lang="zh-TW" altLang="en-US" smtClean="0"/>
              <a:t>‹#›</a:t>
            </a:fld>
            <a:endParaRPr lang="zh-TW"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8448D1-6A81-438B-99CC-18D1509FFFA6}" type="datetimeFigureOut">
              <a:rPr lang="zh-TW" altLang="en-US" smtClean="0"/>
              <a:t>2015/11/19</a:t>
            </a:fld>
            <a:endParaRPr lang="zh-TW"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463AEC-9977-4FD9-99D5-796504E39547}" type="slidenum">
              <a:rPr lang="zh-TW" altLang="en-US" smtClean="0"/>
              <a:t>‹#›</a:t>
            </a:fld>
            <a:endParaRPr lang="zh-TW"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988840"/>
            <a:ext cx="8229600" cy="1143000"/>
          </a:xfrm>
        </p:spPr>
        <p:txBody>
          <a:bodyPr>
            <a:normAutofit fontScale="90000"/>
          </a:bodyPr>
          <a:lstStyle/>
          <a:p>
            <a:r>
              <a:rPr lang="zh-TW" altLang="en-US" b="1" dirty="0">
                <a:solidFill>
                  <a:schemeClr val="tx1">
                    <a:lumMod val="85000"/>
                    <a:lumOff val="15000"/>
                  </a:schemeClr>
                </a:solidFill>
                <a:latin typeface="Adobe 繁黑體 Std B" pitchFamily="34" charset="-120"/>
                <a:ea typeface="Adobe 繁黑體 Std B" pitchFamily="34" charset="-120"/>
              </a:rPr>
              <a:t>從</a:t>
            </a:r>
            <a:r>
              <a:rPr lang="en-US" altLang="zh-TW" b="1" dirty="0">
                <a:solidFill>
                  <a:schemeClr val="tx1">
                    <a:lumMod val="85000"/>
                    <a:lumOff val="15000"/>
                  </a:schemeClr>
                </a:solidFill>
                <a:latin typeface="Adobe 繁黑體 Std B" pitchFamily="34" charset="-120"/>
                <a:ea typeface="Adobe 繁黑體 Std B" pitchFamily="34" charset="-120"/>
              </a:rPr>
              <a:t>｢</a:t>
            </a:r>
            <a:r>
              <a:rPr lang="zh-TW" altLang="en-US" b="1" dirty="0">
                <a:solidFill>
                  <a:schemeClr val="tx1">
                    <a:lumMod val="85000"/>
                    <a:lumOff val="15000"/>
                  </a:schemeClr>
                </a:solidFill>
                <a:latin typeface="Adobe 繁黑體 Std B" pitchFamily="34" charset="-120"/>
                <a:ea typeface="Adobe 繁黑體 Std B" pitchFamily="34" charset="-120"/>
              </a:rPr>
              <a:t>穹頂之下</a:t>
            </a:r>
            <a:r>
              <a:rPr lang="en-US" altLang="zh-TW" b="1" dirty="0">
                <a:solidFill>
                  <a:schemeClr val="tx1">
                    <a:lumMod val="85000"/>
                    <a:lumOff val="15000"/>
                  </a:schemeClr>
                </a:solidFill>
                <a:latin typeface="Adobe 繁黑體 Std B" pitchFamily="34" charset="-120"/>
                <a:ea typeface="Adobe 繁黑體 Std B" pitchFamily="34" charset="-120"/>
              </a:rPr>
              <a:t>｣</a:t>
            </a:r>
            <a:r>
              <a:rPr lang="zh-TW" altLang="en-US" b="1" dirty="0">
                <a:solidFill>
                  <a:schemeClr val="tx1">
                    <a:lumMod val="85000"/>
                    <a:lumOff val="15000"/>
                  </a:schemeClr>
                </a:solidFill>
                <a:latin typeface="Adobe 繁黑體 Std B" pitchFamily="34" charset="-120"/>
                <a:ea typeface="Adobe 繁黑體 Std B" pitchFamily="34" charset="-120"/>
              </a:rPr>
              <a:t>看能源與環境議題</a:t>
            </a:r>
            <a:endParaRPr lang="zh-TW" altLang="en-US" dirty="0"/>
          </a:p>
        </p:txBody>
      </p:sp>
      <p:sp>
        <p:nvSpPr>
          <p:cNvPr id="3" name="文字方塊 2"/>
          <p:cNvSpPr txBox="1"/>
          <p:nvPr/>
        </p:nvSpPr>
        <p:spPr>
          <a:xfrm>
            <a:off x="6300192" y="3789040"/>
            <a:ext cx="2843808" cy="1754326"/>
          </a:xfrm>
          <a:prstGeom prst="rect">
            <a:avLst/>
          </a:prstGeom>
          <a:noFill/>
        </p:spPr>
        <p:txBody>
          <a:bodyPr wrap="square" rtlCol="0">
            <a:spAutoFit/>
          </a:bodyPr>
          <a:lstStyle/>
          <a:p>
            <a:r>
              <a:rPr lang="zh-TW" altLang="en-US" dirty="0" smtClean="0"/>
              <a:t>第四組    </a:t>
            </a:r>
            <a:r>
              <a:rPr lang="en-US" altLang="zh-TW" dirty="0" smtClean="0"/>
              <a:t>4A212071</a:t>
            </a:r>
            <a:r>
              <a:rPr lang="zh-TW" altLang="en-US" dirty="0" smtClean="0"/>
              <a:t> 林育民</a:t>
            </a:r>
            <a:endParaRPr lang="en-US" altLang="zh-TW" dirty="0" smtClean="0"/>
          </a:p>
          <a:p>
            <a:r>
              <a:rPr lang="zh-TW" altLang="en-US" dirty="0" smtClean="0"/>
              <a:t>                </a:t>
            </a:r>
            <a:r>
              <a:rPr lang="en-US" altLang="zh-TW" dirty="0" smtClean="0"/>
              <a:t>4A212084</a:t>
            </a:r>
            <a:r>
              <a:rPr lang="zh-TW" altLang="en-US" dirty="0" smtClean="0"/>
              <a:t>巫宗祐</a:t>
            </a:r>
            <a:endParaRPr lang="en-US" altLang="zh-TW" dirty="0" smtClean="0"/>
          </a:p>
          <a:p>
            <a:r>
              <a:rPr lang="zh-TW" altLang="en-US" dirty="0"/>
              <a:t> </a:t>
            </a:r>
            <a:r>
              <a:rPr lang="zh-TW" altLang="en-US" dirty="0" smtClean="0"/>
              <a:t>               </a:t>
            </a:r>
            <a:r>
              <a:rPr lang="en-US" altLang="zh-TW" dirty="0" smtClean="0"/>
              <a:t>4A212906</a:t>
            </a:r>
            <a:r>
              <a:rPr lang="zh-TW" altLang="en-US" dirty="0" smtClean="0"/>
              <a:t>郭伯彥</a:t>
            </a:r>
            <a:endParaRPr lang="en-US" altLang="zh-TW" dirty="0" smtClean="0"/>
          </a:p>
          <a:p>
            <a:r>
              <a:rPr lang="zh-TW" altLang="en-US" dirty="0"/>
              <a:t> </a:t>
            </a:r>
            <a:r>
              <a:rPr lang="zh-TW" altLang="en-US" dirty="0" smtClean="0"/>
              <a:t>               </a:t>
            </a:r>
            <a:r>
              <a:rPr lang="en-US" altLang="zh-TW" dirty="0" smtClean="0"/>
              <a:t>4A3F0099</a:t>
            </a:r>
            <a:r>
              <a:rPr lang="zh-TW" altLang="en-US" dirty="0" smtClean="0"/>
              <a:t>陳奕夫</a:t>
            </a:r>
            <a:endParaRPr lang="en-US" altLang="zh-TW" dirty="0" smtClean="0"/>
          </a:p>
          <a:p>
            <a:r>
              <a:rPr lang="zh-TW" altLang="en-US" dirty="0" smtClean="0"/>
              <a:t>                </a:t>
            </a:r>
            <a:r>
              <a:rPr lang="en-US" altLang="zh-TW" dirty="0" smtClean="0"/>
              <a:t>4A3C0006</a:t>
            </a:r>
            <a:r>
              <a:rPr lang="zh-TW" altLang="en-US" dirty="0" smtClean="0"/>
              <a:t>紀雨彤</a:t>
            </a:r>
            <a:endParaRPr lang="en-US" altLang="zh-TW" dirty="0" smtClean="0"/>
          </a:p>
          <a:p>
            <a:r>
              <a:rPr lang="zh-TW" altLang="en-US" dirty="0" smtClean="0"/>
              <a:t>                </a:t>
            </a:r>
            <a:r>
              <a:rPr lang="en-US" altLang="zh-TW" dirty="0" smtClean="0"/>
              <a:t>4A290161</a:t>
            </a:r>
            <a:r>
              <a:rPr lang="zh-TW" altLang="en-US" dirty="0" smtClean="0"/>
              <a:t>呂展霆</a:t>
            </a:r>
            <a:endParaRPr lang="zh-TW" altLang="en-US" dirty="0"/>
          </a:p>
        </p:txBody>
      </p:sp>
    </p:spTree>
    <p:extLst>
      <p:ext uri="{BB962C8B-B14F-4D97-AF65-F5344CB8AC3E}">
        <p14:creationId xmlns:p14="http://schemas.microsoft.com/office/powerpoint/2010/main" val="748790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zh-TW" altLang="en-US" dirty="0" smtClean="0">
                <a:latin typeface="Arial Unicode MS" panose="020B0604020202020204" pitchFamily="34" charset="-120"/>
                <a:ea typeface="Arial Unicode MS" panose="020B0604020202020204" pitchFamily="34" charset="-120"/>
                <a:cs typeface="Arial Unicode MS" panose="020B0604020202020204" pitchFamily="34" charset="-120"/>
              </a:rPr>
              <a:t/>
            </a:r>
            <a:br>
              <a:rPr lang="zh-TW" altLang="en-US" dirty="0" smtClean="0">
                <a:latin typeface="Arial Unicode MS" panose="020B0604020202020204" pitchFamily="34" charset="-120"/>
                <a:ea typeface="Arial Unicode MS" panose="020B0604020202020204" pitchFamily="34" charset="-120"/>
                <a:cs typeface="Arial Unicode MS" panose="020B0604020202020204" pitchFamily="34" charset="-120"/>
              </a:rPr>
            </a:br>
            <a:r>
              <a:rPr lang="zh-TW" altLang="en-US" dirty="0" smtClean="0">
                <a:latin typeface="Arial Unicode MS" panose="020B0604020202020204" pitchFamily="34" charset="-120"/>
                <a:ea typeface="Arial Unicode MS" panose="020B0604020202020204" pitchFamily="34" charset="-120"/>
                <a:cs typeface="Arial Unicode MS" panose="020B0604020202020204" pitchFamily="34" charset="-120"/>
              </a:rPr>
              <a:t>ＥＮＤ</a:t>
            </a:r>
            <a:endParaRPr lang="zh-TW" altLang="en-US"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 name="內容版面配置區 2"/>
          <p:cNvSpPr>
            <a:spLocks noGrp="1"/>
          </p:cNvSpPr>
          <p:nvPr>
            <p:ph idx="1"/>
          </p:nvPr>
        </p:nvSpPr>
        <p:spPr/>
        <p:txBody>
          <a:bodyPr/>
          <a:lstStyle/>
          <a:p>
            <a:pPr marL="0" indent="0" algn="ctr">
              <a:buNone/>
            </a:pPr>
            <a:endParaRPr lang="zh-TW" altLang="en-US" dirty="0"/>
          </a:p>
        </p:txBody>
      </p:sp>
    </p:spTree>
    <p:extLst>
      <p:ext uri="{BB962C8B-B14F-4D97-AF65-F5344CB8AC3E}">
        <p14:creationId xmlns:p14="http://schemas.microsoft.com/office/powerpoint/2010/main" val="1385292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43408"/>
            <a:ext cx="8229600" cy="1656184"/>
          </a:xfrm>
        </p:spPr>
        <p:txBody>
          <a:bodyPr>
            <a:normAutofit/>
          </a:bodyPr>
          <a:lstStyle/>
          <a:p>
            <a:pPr algn="ctr"/>
            <a:r>
              <a:rPr lang="zh-TW" altLang="en-US" sz="3200" dirty="0" smtClean="0"/>
              <a:t>重點摘要</a:t>
            </a:r>
            <a:endParaRPr lang="zh-TW" altLang="en-US" sz="3200" dirty="0"/>
          </a:p>
        </p:txBody>
      </p:sp>
      <p:sp>
        <p:nvSpPr>
          <p:cNvPr id="3" name="內容版面配置區 2"/>
          <p:cNvSpPr>
            <a:spLocks noGrp="1"/>
          </p:cNvSpPr>
          <p:nvPr>
            <p:ph idx="1"/>
          </p:nvPr>
        </p:nvSpPr>
        <p:spPr>
          <a:xfrm>
            <a:off x="457200" y="1844824"/>
            <a:ext cx="8229600" cy="4479776"/>
          </a:xfrm>
        </p:spPr>
        <p:txBody>
          <a:bodyPr/>
          <a:lstStyle/>
          <a:p>
            <a:r>
              <a:rPr lang="zh-TW" altLang="en-US" dirty="0"/>
              <a:t>以三個問題開始，「什麼是霧霾？」「它從哪兒來？」「中國該怎麼辦？」 他以一位母親的觀點出發，解釋事情的來龍去賣。她從</a:t>
            </a:r>
            <a:r>
              <a:rPr lang="en-US" altLang="zh-TW" dirty="0"/>
              <a:t>24</a:t>
            </a:r>
            <a:r>
              <a:rPr lang="zh-TW" altLang="en-US" dirty="0"/>
              <a:t>小時揹著</a:t>
            </a:r>
            <a:r>
              <a:rPr lang="en-US" altLang="zh-TW" dirty="0"/>
              <a:t>PM2.5</a:t>
            </a:r>
            <a:r>
              <a:rPr lang="zh-TW" altLang="en-US" dirty="0"/>
              <a:t>的採樣儀做實驗，到進到煤礦黑戶裡，看公權力管不了的油污廢氣。在醫院開刀房目睹沒吸煙的患者，可是肺裡長滿黑色淋巴結。在用中國華北上空過去十年的衛星圖片來解釋細懸浮微粒</a:t>
            </a:r>
            <a:r>
              <a:rPr lang="en-US" altLang="zh-TW" dirty="0"/>
              <a:t>PM2.5</a:t>
            </a:r>
            <a:r>
              <a:rPr lang="zh-TW" altLang="en-US" dirty="0"/>
              <a:t>。最後用英國倫敦、美國洛杉磯，這兩個在過去也有過大污染，但現在卻回歸自然，讓大家覺得一切並不是如此絕望。</a:t>
            </a:r>
          </a:p>
        </p:txBody>
      </p:sp>
    </p:spTree>
    <p:extLst>
      <p:ext uri="{BB962C8B-B14F-4D97-AF65-F5344CB8AC3E}">
        <p14:creationId xmlns:p14="http://schemas.microsoft.com/office/powerpoint/2010/main" val="1733349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980728"/>
            <a:ext cx="8928992" cy="5688632"/>
          </a:xfrm>
        </p:spPr>
        <p:txBody>
          <a:bodyPr>
            <a:normAutofit/>
          </a:bodyPr>
          <a:lstStyle/>
          <a:p>
            <a:pPr marL="0" indent="0">
              <a:buNone/>
            </a:pPr>
            <a:endParaRPr lang="en-US" altLang="zh-TW" sz="2800" dirty="0" smtClean="0"/>
          </a:p>
          <a:p>
            <a:pPr marL="0" indent="0">
              <a:buNone/>
            </a:pPr>
            <a:r>
              <a:rPr lang="zh-TW" altLang="en-US" sz="2800" dirty="0" smtClean="0"/>
              <a:t>並將霧霾影響人體的情形製作成動畫讓我們了解霧霾帶來的傷害會是怎麼樣，甚至更進入了患了肺癌的病患要進行手術的手術室裡了解霧霾對人體造成的影響會是如何。</a:t>
            </a:r>
            <a:endParaRPr lang="zh-TW" altLang="en-US" sz="28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43" y="3356992"/>
            <a:ext cx="4248472" cy="2328259"/>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987" y="3933056"/>
            <a:ext cx="4676812" cy="2780928"/>
          </a:xfrm>
          <a:prstGeom prst="rect">
            <a:avLst/>
          </a:prstGeom>
        </p:spPr>
      </p:pic>
      <p:sp>
        <p:nvSpPr>
          <p:cNvPr id="6" name="文字方塊 5"/>
          <p:cNvSpPr txBox="1"/>
          <p:nvPr/>
        </p:nvSpPr>
        <p:spPr>
          <a:xfrm>
            <a:off x="395536" y="643303"/>
            <a:ext cx="8496944" cy="584775"/>
          </a:xfrm>
          <a:prstGeom prst="rect">
            <a:avLst/>
          </a:prstGeom>
          <a:noFill/>
        </p:spPr>
        <p:txBody>
          <a:bodyPr wrap="square" rtlCol="0">
            <a:spAutoFit/>
          </a:bodyPr>
          <a:lstStyle/>
          <a:p>
            <a:pPr algn="ctr"/>
            <a:r>
              <a:rPr lang="zh-TW" altLang="en-US" sz="3200" dirty="0" smtClean="0"/>
              <a:t>穹頂之下的敘事方法</a:t>
            </a:r>
            <a:endParaRPr lang="zh-TW" altLang="en-US" sz="3200" dirty="0"/>
          </a:p>
        </p:txBody>
      </p:sp>
    </p:spTree>
    <p:extLst>
      <p:ext uri="{BB962C8B-B14F-4D97-AF65-F5344CB8AC3E}">
        <p14:creationId xmlns:p14="http://schemas.microsoft.com/office/powerpoint/2010/main" val="327740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0582" y="548680"/>
            <a:ext cx="8229600" cy="1143000"/>
          </a:xfrm>
        </p:spPr>
        <p:txBody>
          <a:bodyPr>
            <a:normAutofit/>
          </a:bodyPr>
          <a:lstStyle/>
          <a:p>
            <a:pPr algn="ctr"/>
            <a:r>
              <a:rPr lang="zh-TW" altLang="en-US" sz="3200" dirty="0"/>
              <a:t>穹頂之下的敘事方法</a:t>
            </a:r>
            <a:br>
              <a:rPr lang="zh-TW" altLang="en-US" sz="3200" dirty="0"/>
            </a:br>
            <a:endParaRPr lang="zh-TW" altLang="en-US" sz="32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275" y="1383757"/>
            <a:ext cx="8537907" cy="4441399"/>
          </a:xfrm>
        </p:spPr>
      </p:pic>
      <p:sp>
        <p:nvSpPr>
          <p:cNvPr id="5" name="文字方塊 4"/>
          <p:cNvSpPr txBox="1"/>
          <p:nvPr/>
        </p:nvSpPr>
        <p:spPr>
          <a:xfrm>
            <a:off x="194216" y="5918449"/>
            <a:ext cx="4608512" cy="923330"/>
          </a:xfrm>
          <a:prstGeom prst="rect">
            <a:avLst/>
          </a:prstGeom>
          <a:noFill/>
        </p:spPr>
        <p:txBody>
          <a:bodyPr wrap="square" rtlCol="0">
            <a:spAutoFit/>
          </a:bodyPr>
          <a:lstStyle/>
          <a:p>
            <a:r>
              <a:rPr lang="zh-TW" altLang="en-US" dirty="0" smtClean="0"/>
              <a:t>他不但去蒐集了許多相關的數據跟自己有關的親身經歷，並去採訪環保局及相關單位人員，慢慢的揭露許多被隱藏的秘密。</a:t>
            </a:r>
            <a:endParaRPr lang="zh-TW" altLang="en-US" dirty="0"/>
          </a:p>
        </p:txBody>
      </p:sp>
    </p:spTree>
    <p:extLst>
      <p:ext uri="{BB962C8B-B14F-4D97-AF65-F5344CB8AC3E}">
        <p14:creationId xmlns:p14="http://schemas.microsoft.com/office/powerpoint/2010/main" val="480825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332656"/>
            <a:ext cx="8928992" cy="6336704"/>
          </a:xfrm>
        </p:spPr>
        <p:txBody>
          <a:bodyPr>
            <a:normAutofit/>
          </a:bodyPr>
          <a:lstStyle/>
          <a:p>
            <a:pPr marL="0" indent="0">
              <a:buNone/>
            </a:pPr>
            <a:endParaRPr lang="en-US" altLang="zh-TW" sz="2800" dirty="0" smtClean="0"/>
          </a:p>
          <a:p>
            <a:pPr marL="0" indent="0">
              <a:buNone/>
            </a:pPr>
            <a:endParaRPr lang="en-US" altLang="zh-TW" sz="2800" dirty="0" smtClean="0"/>
          </a:p>
          <a:p>
            <a:pPr marL="0" indent="0">
              <a:buNone/>
            </a:pPr>
            <a:endParaRPr lang="en-US" altLang="zh-TW" sz="2800" dirty="0"/>
          </a:p>
          <a:p>
            <a:pPr marL="0" indent="0">
              <a:buNone/>
            </a:pPr>
            <a:endParaRPr lang="en-US" altLang="zh-TW" sz="2800" dirty="0" smtClean="0"/>
          </a:p>
          <a:p>
            <a:pPr marL="0" indent="0">
              <a:buNone/>
            </a:pPr>
            <a:endParaRPr lang="en-US" altLang="zh-TW" sz="2800" dirty="0"/>
          </a:p>
        </p:txBody>
      </p:sp>
      <p:sp>
        <p:nvSpPr>
          <p:cNvPr id="6" name="文字方塊 5"/>
          <p:cNvSpPr txBox="1"/>
          <p:nvPr/>
        </p:nvSpPr>
        <p:spPr>
          <a:xfrm>
            <a:off x="179512" y="622127"/>
            <a:ext cx="8496944" cy="584775"/>
          </a:xfrm>
          <a:prstGeom prst="rect">
            <a:avLst/>
          </a:prstGeom>
          <a:noFill/>
        </p:spPr>
        <p:txBody>
          <a:bodyPr wrap="square" rtlCol="0">
            <a:spAutoFit/>
          </a:bodyPr>
          <a:lstStyle/>
          <a:p>
            <a:pPr algn="ctr"/>
            <a:r>
              <a:rPr lang="zh-TW" altLang="en-US" sz="3200" dirty="0" smtClean="0"/>
              <a:t>穹頂之下的敘事方法</a:t>
            </a:r>
            <a:endParaRPr lang="zh-TW" altLang="en-US" sz="3200" dirty="0"/>
          </a:p>
        </p:txBody>
      </p:sp>
      <p:sp>
        <p:nvSpPr>
          <p:cNvPr id="2" name="矩形 1"/>
          <p:cNvSpPr/>
          <p:nvPr/>
        </p:nvSpPr>
        <p:spPr>
          <a:xfrm>
            <a:off x="791580" y="4209165"/>
            <a:ext cx="7272808" cy="1815882"/>
          </a:xfrm>
          <a:prstGeom prst="rect">
            <a:avLst/>
          </a:prstGeom>
        </p:spPr>
        <p:txBody>
          <a:bodyPr wrap="square">
            <a:spAutoFit/>
          </a:bodyPr>
          <a:lstStyle/>
          <a:p>
            <a:r>
              <a:rPr lang="zh-TW" altLang="en-US" sz="2800" dirty="0"/>
              <a:t>她所使用的圖片</a:t>
            </a:r>
            <a:r>
              <a:rPr lang="zh-TW" altLang="en-US" sz="2800" dirty="0" smtClean="0"/>
              <a:t>影片大部分都</a:t>
            </a:r>
            <a:r>
              <a:rPr lang="zh-TW" altLang="en-US" sz="2800" dirty="0"/>
              <a:t>是他親身實際去採訪或是使用縮時攝影所記錄下來，那種</a:t>
            </a:r>
            <a:r>
              <a:rPr lang="zh-TW" altLang="en-US" sz="2800" b="1" dirty="0"/>
              <a:t>緩慢的流動就像是你在環視這一切，</a:t>
            </a:r>
            <a:r>
              <a:rPr lang="zh-TW" altLang="en-US" sz="2800" b="1" dirty="0" smtClean="0"/>
              <a:t>讓我們有置身</a:t>
            </a:r>
            <a:r>
              <a:rPr lang="zh-TW" altLang="en-US" sz="2800" b="1" dirty="0"/>
              <a:t>其中的</a:t>
            </a:r>
            <a:r>
              <a:rPr lang="zh-TW" altLang="en-US" sz="2800" b="1" dirty="0" smtClean="0"/>
              <a:t>感受</a:t>
            </a:r>
            <a:endParaRPr lang="zh-TW" altLang="en-US" sz="28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58216"/>
            <a:ext cx="3746744" cy="209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43" y="1595531"/>
            <a:ext cx="3965395" cy="222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552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71400"/>
            <a:ext cx="8229600" cy="1143000"/>
          </a:xfrm>
        </p:spPr>
        <p:txBody>
          <a:bodyPr>
            <a:normAutofit/>
          </a:bodyPr>
          <a:lstStyle/>
          <a:p>
            <a:pPr algn="ctr"/>
            <a:r>
              <a:rPr lang="zh-TW" altLang="en-US" sz="3200" dirty="0"/>
              <a:t>穹頂之下的敘事方法</a:t>
            </a:r>
          </a:p>
        </p:txBody>
      </p:sp>
      <p:sp>
        <p:nvSpPr>
          <p:cNvPr id="3" name="內容版面配置區 2"/>
          <p:cNvSpPr>
            <a:spLocks noGrp="1"/>
          </p:cNvSpPr>
          <p:nvPr>
            <p:ph idx="1"/>
          </p:nvPr>
        </p:nvSpPr>
        <p:spPr/>
        <p:txBody>
          <a:bodyPr>
            <a:normAutofit lnSpcReduction="10000"/>
          </a:bodyPr>
          <a:lstStyle/>
          <a:p>
            <a:pPr marL="0" indent="0">
              <a:buNone/>
            </a:pPr>
            <a:endParaRPr lang="en-US" altLang="zh-TW" sz="2000" dirty="0" smtClean="0"/>
          </a:p>
          <a:p>
            <a:pPr marL="0" indent="0">
              <a:buNone/>
            </a:pPr>
            <a:endParaRPr lang="en-US" altLang="zh-TW" sz="2000" dirty="0"/>
          </a:p>
          <a:p>
            <a:pPr marL="0" indent="0">
              <a:buNone/>
            </a:pPr>
            <a:endParaRPr lang="en-US" altLang="zh-TW" sz="2000" dirty="0" smtClean="0"/>
          </a:p>
          <a:p>
            <a:pPr marL="0" indent="0">
              <a:buNone/>
            </a:pPr>
            <a:endParaRPr lang="en-US" altLang="zh-TW" sz="2000" dirty="0" smtClean="0"/>
          </a:p>
          <a:p>
            <a:pPr marL="0" indent="0">
              <a:buNone/>
            </a:pPr>
            <a:endParaRPr lang="en-US" altLang="zh-TW" sz="2000" dirty="0"/>
          </a:p>
          <a:p>
            <a:pPr marL="0" indent="0">
              <a:buNone/>
            </a:pPr>
            <a:endParaRPr lang="en-US" altLang="zh-TW" sz="2000" dirty="0" smtClean="0"/>
          </a:p>
          <a:p>
            <a:pPr marL="0" indent="0">
              <a:buNone/>
            </a:pPr>
            <a:endParaRPr lang="en-US" altLang="zh-TW" sz="2000" dirty="0"/>
          </a:p>
          <a:p>
            <a:pPr marL="0" indent="0">
              <a:buNone/>
            </a:pPr>
            <a:endParaRPr lang="en-US" altLang="zh-TW" sz="2000" dirty="0" smtClean="0"/>
          </a:p>
          <a:p>
            <a:pPr marL="0" indent="0">
              <a:buNone/>
            </a:pPr>
            <a:r>
              <a:rPr lang="zh-TW" altLang="en-US" sz="2000" dirty="0" smtClean="0"/>
              <a:t>從 </a:t>
            </a:r>
            <a:r>
              <a:rPr lang="zh-TW" altLang="en-US" sz="2000" dirty="0"/>
              <a:t>沒有投影片轉到影片，讓你在聽覺與聽覺上同時感受到震撼，尤其這又是柴靜的採訪，更可以讓人感受到真實，而且採訪的對象是從生活環境的拍攝，</a:t>
            </a:r>
            <a:r>
              <a:rPr lang="zh-TW" altLang="en-US" sz="2000" b="1" dirty="0"/>
              <a:t>轉到小孩，轉到大人，轉到官員</a:t>
            </a:r>
            <a:r>
              <a:rPr lang="zh-TW" altLang="en-US" sz="2000" dirty="0"/>
              <a:t>，最後在接上對一個小孩子的提問做一個結束「</a:t>
            </a:r>
            <a:r>
              <a:rPr lang="zh-TW" altLang="en-US" sz="2000" b="1" dirty="0"/>
              <a:t>你見過 真正的星星嗎？你見過藍色的天空嗎？你見過白雲嗎？</a:t>
            </a:r>
            <a:r>
              <a:rPr lang="zh-TW" altLang="en-US" sz="2000" dirty="0"/>
              <a:t>」</a:t>
            </a:r>
          </a:p>
          <a:p>
            <a:endParaRPr lang="zh-TW"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24744"/>
            <a:ext cx="5597748" cy="310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149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9" y="2132856"/>
            <a:ext cx="5166498" cy="3333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normAutofit/>
          </a:bodyPr>
          <a:lstStyle/>
          <a:p>
            <a:pPr algn="ctr"/>
            <a:r>
              <a:rPr lang="zh-TW" altLang="en-US" b="1" dirty="0" smtClean="0">
                <a:solidFill>
                  <a:srgbClr val="002060"/>
                </a:solidFill>
              </a:rPr>
              <a:t>故事意義</a:t>
            </a:r>
            <a:endParaRPr lang="zh-TW" altLang="en-US" b="1" dirty="0">
              <a:solidFill>
                <a:srgbClr val="002060"/>
              </a:solidFill>
            </a:endParaRPr>
          </a:p>
        </p:txBody>
      </p:sp>
      <p:sp>
        <p:nvSpPr>
          <p:cNvPr id="3" name="內容版面配置區 2"/>
          <p:cNvSpPr>
            <a:spLocks noGrp="1"/>
          </p:cNvSpPr>
          <p:nvPr>
            <p:ph idx="1"/>
          </p:nvPr>
        </p:nvSpPr>
        <p:spPr/>
        <p:txBody>
          <a:bodyPr/>
          <a:lstStyle/>
          <a:p>
            <a:endParaRPr lang="zh-TW" altLang="en-US"/>
          </a:p>
        </p:txBody>
      </p:sp>
      <p:graphicFrame>
        <p:nvGraphicFramePr>
          <p:cNvPr id="5" name="資料庫圖表 4"/>
          <p:cNvGraphicFramePr/>
          <p:nvPr>
            <p:extLst>
              <p:ext uri="{D42A27DB-BD31-4B8C-83A1-F6EECF244321}">
                <p14:modId xmlns:p14="http://schemas.microsoft.com/office/powerpoint/2010/main" val="2386015164"/>
              </p:ext>
            </p:extLst>
          </p:nvPr>
        </p:nvGraphicFramePr>
        <p:xfrm>
          <a:off x="-540568" y="1847088"/>
          <a:ext cx="6408712" cy="4349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4655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dirty="0" smtClean="0"/>
              <a:t>適當科技以及真正的需求</a:t>
            </a:r>
            <a:endParaRPr lang="zh-TW" altLang="en-US" dirty="0"/>
          </a:p>
        </p:txBody>
      </p:sp>
      <p:sp>
        <p:nvSpPr>
          <p:cNvPr id="3" name="副標題 2"/>
          <p:cNvSpPr>
            <a:spLocks noGrp="1"/>
          </p:cNvSpPr>
          <p:nvPr>
            <p:ph idx="1"/>
          </p:nvPr>
        </p:nvSpPr>
        <p:spPr/>
        <p:txBody>
          <a:bodyPr>
            <a:normAutofit/>
          </a:bodyPr>
          <a:lstStyle/>
          <a:p>
            <a:pPr marL="0" indent="0" algn="l">
              <a:buNone/>
            </a:pPr>
            <a:r>
              <a:rPr lang="zh-TW" altLang="en-US" sz="1600" dirty="0" smtClean="0">
                <a:solidFill>
                  <a:srgbClr val="FF0000"/>
                </a:solidFill>
              </a:rPr>
              <a:t>大目標</a:t>
            </a:r>
            <a:r>
              <a:rPr lang="zh-TW" altLang="en-US" sz="1600" dirty="0" smtClean="0"/>
              <a:t>－</a:t>
            </a:r>
            <a:r>
              <a:rPr lang="zh-TW" altLang="en-US" sz="1600" dirty="0" smtClean="0">
                <a:solidFill>
                  <a:schemeClr val="tx1"/>
                </a:solidFill>
              </a:rPr>
              <a:t>減排</a:t>
            </a:r>
            <a:r>
              <a:rPr lang="en-US" altLang="zh-TW" sz="1600" dirty="0" smtClean="0">
                <a:solidFill>
                  <a:schemeClr val="tx1"/>
                </a:solidFill>
              </a:rPr>
              <a:t>:47%</a:t>
            </a:r>
            <a:r>
              <a:rPr lang="zh-TW" altLang="en-US" sz="1600" dirty="0" smtClean="0">
                <a:solidFill>
                  <a:schemeClr val="tx1"/>
                </a:solidFill>
              </a:rPr>
              <a:t>二氧化硫、</a:t>
            </a:r>
            <a:r>
              <a:rPr lang="en-US" altLang="zh-TW" sz="1600" dirty="0" smtClean="0">
                <a:solidFill>
                  <a:schemeClr val="tx1"/>
                </a:solidFill>
              </a:rPr>
              <a:t>52%</a:t>
            </a:r>
            <a:r>
              <a:rPr lang="zh-TW" altLang="en-US" sz="1600" dirty="0" smtClean="0">
                <a:solidFill>
                  <a:schemeClr val="tx1"/>
                </a:solidFill>
              </a:rPr>
              <a:t>氮氧化物、</a:t>
            </a:r>
            <a:r>
              <a:rPr lang="en-US" altLang="zh-TW" sz="1600" dirty="0" smtClean="0">
                <a:solidFill>
                  <a:schemeClr val="tx1"/>
                </a:solidFill>
              </a:rPr>
              <a:t>44%PM2.5</a:t>
            </a:r>
          </a:p>
          <a:p>
            <a:pPr marL="0" indent="0" algn="l">
              <a:buNone/>
            </a:pPr>
            <a:r>
              <a:rPr lang="zh-TW" altLang="en-US" sz="1600" dirty="0">
                <a:solidFill>
                  <a:schemeClr val="tx1"/>
                </a:solidFill>
              </a:rPr>
              <a:t> </a:t>
            </a:r>
            <a:r>
              <a:rPr lang="zh-TW" altLang="en-US" sz="1600" dirty="0" smtClean="0">
                <a:solidFill>
                  <a:schemeClr val="tx1"/>
                </a:solidFill>
              </a:rPr>
              <a:t>                 看到</a:t>
            </a:r>
            <a:r>
              <a:rPr lang="zh-TW" altLang="en-US" sz="1600" dirty="0" smtClean="0">
                <a:solidFill>
                  <a:srgbClr val="00B0F0"/>
                </a:solidFill>
              </a:rPr>
              <a:t>藍天</a:t>
            </a:r>
            <a:endParaRPr lang="en-US" altLang="zh-TW" sz="1600" dirty="0" smtClean="0">
              <a:solidFill>
                <a:schemeClr val="bg1"/>
              </a:solidFill>
            </a:endParaRPr>
          </a:p>
          <a:p>
            <a:pPr algn="l"/>
            <a:endParaRPr lang="en-US" altLang="zh-TW" sz="1600" dirty="0" smtClean="0"/>
          </a:p>
          <a:p>
            <a:pPr marL="0" indent="0" algn="l">
              <a:buNone/>
            </a:pPr>
            <a:r>
              <a:rPr lang="zh-TW" altLang="en-US" sz="1600" dirty="0" smtClean="0">
                <a:solidFill>
                  <a:schemeClr val="tx1"/>
                </a:solidFill>
              </a:rPr>
              <a:t>有效方案</a:t>
            </a:r>
            <a:r>
              <a:rPr lang="en-US" altLang="zh-TW" sz="1600" dirty="0" smtClean="0">
                <a:solidFill>
                  <a:schemeClr val="tx1"/>
                </a:solidFill>
              </a:rPr>
              <a:t>:</a:t>
            </a:r>
          </a:p>
          <a:p>
            <a:pPr marL="0" indent="0" algn="l">
              <a:buNone/>
            </a:pPr>
            <a:r>
              <a:rPr lang="zh-TW" altLang="en-US" sz="1600" dirty="0">
                <a:solidFill>
                  <a:schemeClr val="tx1"/>
                </a:solidFill>
              </a:rPr>
              <a:t> </a:t>
            </a:r>
            <a:r>
              <a:rPr lang="zh-TW" altLang="en-US" sz="1600" dirty="0" smtClean="0">
                <a:solidFill>
                  <a:schemeClr val="tx1"/>
                </a:solidFill>
              </a:rPr>
              <a:t>   </a:t>
            </a:r>
            <a:r>
              <a:rPr lang="en-US" altLang="zh-TW" sz="1600" dirty="0" smtClean="0">
                <a:solidFill>
                  <a:schemeClr val="tx1"/>
                </a:solidFill>
              </a:rPr>
              <a:t>1.</a:t>
            </a:r>
            <a:r>
              <a:rPr lang="zh-TW" altLang="en-US" sz="1600" dirty="0">
                <a:solidFill>
                  <a:schemeClr val="tx1"/>
                </a:solidFill>
              </a:rPr>
              <a:t>汙染源加</a:t>
            </a:r>
            <a:r>
              <a:rPr lang="zh-TW" altLang="en-US" sz="1600" dirty="0" smtClean="0">
                <a:solidFill>
                  <a:schemeClr val="tx1"/>
                </a:solidFill>
              </a:rPr>
              <a:t>裝過濾器，例如</a:t>
            </a:r>
            <a:r>
              <a:rPr lang="en-US" altLang="zh-TW" sz="1600" dirty="0" smtClean="0">
                <a:solidFill>
                  <a:schemeClr val="tx1"/>
                </a:solidFill>
              </a:rPr>
              <a:t>:</a:t>
            </a:r>
            <a:r>
              <a:rPr lang="zh-TW" altLang="en-US" sz="1600" dirty="0" smtClean="0">
                <a:solidFill>
                  <a:schemeClr val="tx1"/>
                </a:solidFill>
              </a:rPr>
              <a:t>柴油車加裝</a:t>
            </a:r>
            <a:r>
              <a:rPr lang="en-US" altLang="zh-TW" sz="1600" dirty="0" smtClean="0">
                <a:solidFill>
                  <a:schemeClr val="tx1"/>
                </a:solidFill>
              </a:rPr>
              <a:t>DPF(</a:t>
            </a:r>
            <a:r>
              <a:rPr lang="zh-TW" altLang="en-US" sz="1600" dirty="0" smtClean="0">
                <a:solidFill>
                  <a:schemeClr val="tx1"/>
                </a:solidFill>
              </a:rPr>
              <a:t>顆粒過濾器</a:t>
            </a:r>
            <a:r>
              <a:rPr lang="en-US" altLang="zh-TW" sz="1600" dirty="0" smtClean="0">
                <a:solidFill>
                  <a:schemeClr val="tx1"/>
                </a:solidFill>
              </a:rPr>
              <a:t>)</a:t>
            </a:r>
          </a:p>
          <a:p>
            <a:pPr marL="0" indent="0" algn="l">
              <a:buNone/>
            </a:pPr>
            <a:r>
              <a:rPr lang="zh-TW" altLang="en-US" sz="1600" dirty="0">
                <a:solidFill>
                  <a:schemeClr val="tx1"/>
                </a:solidFill>
              </a:rPr>
              <a:t> </a:t>
            </a:r>
            <a:r>
              <a:rPr lang="zh-TW" altLang="en-US" sz="1600" dirty="0" smtClean="0">
                <a:solidFill>
                  <a:schemeClr val="tx1"/>
                </a:solidFill>
              </a:rPr>
              <a:t>  </a:t>
            </a:r>
            <a:r>
              <a:rPr lang="zh-TW" altLang="en-US" sz="1600" dirty="0">
                <a:solidFill>
                  <a:schemeClr val="tx1"/>
                </a:solidFill>
              </a:rPr>
              <a:t> </a:t>
            </a:r>
            <a:endParaRPr lang="en-US" altLang="zh-TW" sz="1600" dirty="0">
              <a:solidFill>
                <a:schemeClr val="tx1"/>
              </a:solidFill>
            </a:endParaRPr>
          </a:p>
          <a:p>
            <a:pPr marL="0" indent="0" algn="l">
              <a:buNone/>
            </a:pPr>
            <a:r>
              <a:rPr lang="zh-TW" altLang="en-US" sz="1600" dirty="0" smtClean="0">
                <a:solidFill>
                  <a:schemeClr val="tx1"/>
                </a:solidFill>
              </a:rPr>
              <a:t>    </a:t>
            </a:r>
            <a:r>
              <a:rPr lang="en-US" altLang="zh-TW" sz="1600" dirty="0" smtClean="0">
                <a:solidFill>
                  <a:schemeClr val="tx1"/>
                </a:solidFill>
              </a:rPr>
              <a:t>2.</a:t>
            </a:r>
            <a:r>
              <a:rPr lang="zh-TW" altLang="en-US" sz="1600" dirty="0" smtClean="0">
                <a:solidFill>
                  <a:schemeClr val="tx1"/>
                </a:solidFill>
              </a:rPr>
              <a:t>政策能明確規定執法單位以及有效執行</a:t>
            </a:r>
            <a:endParaRPr lang="en-US" altLang="zh-TW" sz="1600" dirty="0" smtClean="0">
              <a:solidFill>
                <a:schemeClr val="tx1"/>
              </a:solidFill>
            </a:endParaRPr>
          </a:p>
          <a:p>
            <a:pPr marL="0" indent="0" algn="l">
              <a:buNone/>
            </a:pPr>
            <a:r>
              <a:rPr lang="zh-TW" altLang="en-US" sz="1600" dirty="0" smtClean="0">
                <a:solidFill>
                  <a:schemeClr val="tx1"/>
                </a:solidFill>
              </a:rPr>
              <a:t>    </a:t>
            </a:r>
            <a:endParaRPr lang="en-US" altLang="zh-TW" sz="1600" dirty="0" smtClean="0">
              <a:solidFill>
                <a:schemeClr val="tx1"/>
              </a:solidFill>
            </a:endParaRPr>
          </a:p>
          <a:p>
            <a:pPr marL="0" indent="0" algn="l">
              <a:buNone/>
            </a:pPr>
            <a:r>
              <a:rPr lang="zh-TW" altLang="en-US" sz="1600" dirty="0">
                <a:solidFill>
                  <a:schemeClr val="tx1"/>
                </a:solidFill>
              </a:rPr>
              <a:t> </a:t>
            </a:r>
            <a:r>
              <a:rPr lang="zh-TW" altLang="en-US" sz="1600" dirty="0" smtClean="0">
                <a:solidFill>
                  <a:schemeClr val="tx1"/>
                </a:solidFill>
              </a:rPr>
              <a:t>   </a:t>
            </a:r>
            <a:r>
              <a:rPr lang="en-US" altLang="zh-TW" sz="1600" dirty="0" smtClean="0">
                <a:solidFill>
                  <a:schemeClr val="tx1"/>
                </a:solidFill>
              </a:rPr>
              <a:t>3.</a:t>
            </a:r>
            <a:r>
              <a:rPr lang="zh-TW" altLang="en-US" sz="1600" dirty="0" smtClean="0">
                <a:solidFill>
                  <a:schemeClr val="tx1"/>
                </a:solidFill>
              </a:rPr>
              <a:t>政府不再補貼落後過時的污染產業，要給新興產業平等的機會</a:t>
            </a:r>
            <a:endParaRPr lang="en-US" altLang="zh-TW" sz="1600" dirty="0" smtClean="0">
              <a:solidFill>
                <a:schemeClr val="tx1"/>
              </a:solidFill>
            </a:endParaRPr>
          </a:p>
          <a:p>
            <a:pPr marL="0" indent="0" algn="l">
              <a:buNone/>
            </a:pPr>
            <a:r>
              <a:rPr lang="zh-TW" altLang="en-US" sz="1600" dirty="0">
                <a:solidFill>
                  <a:schemeClr val="tx1"/>
                </a:solidFill>
              </a:rPr>
              <a:t> </a:t>
            </a:r>
            <a:r>
              <a:rPr lang="zh-TW" altLang="en-US" sz="1600" dirty="0" smtClean="0">
                <a:solidFill>
                  <a:schemeClr val="tx1"/>
                </a:solidFill>
              </a:rPr>
              <a:t>   </a:t>
            </a:r>
            <a:endParaRPr lang="en-US" altLang="zh-TW" sz="1600" dirty="0" smtClean="0">
              <a:solidFill>
                <a:schemeClr val="tx1"/>
              </a:solidFill>
            </a:endParaRPr>
          </a:p>
          <a:p>
            <a:pPr marL="0" indent="0" algn="l">
              <a:buNone/>
            </a:pPr>
            <a:r>
              <a:rPr lang="zh-TW" altLang="en-US" sz="1600" dirty="0">
                <a:solidFill>
                  <a:schemeClr val="tx1"/>
                </a:solidFill>
              </a:rPr>
              <a:t> </a:t>
            </a:r>
            <a:r>
              <a:rPr lang="zh-TW" altLang="en-US" sz="1600" dirty="0" smtClean="0">
                <a:solidFill>
                  <a:schemeClr val="tx1"/>
                </a:solidFill>
              </a:rPr>
              <a:t>   </a:t>
            </a:r>
            <a:r>
              <a:rPr lang="en-US" altLang="zh-TW" sz="1600" dirty="0" smtClean="0">
                <a:solidFill>
                  <a:schemeClr val="tx1"/>
                </a:solidFill>
              </a:rPr>
              <a:t>4.</a:t>
            </a:r>
            <a:r>
              <a:rPr lang="zh-TW" altLang="en-US" sz="1600" dirty="0" smtClean="0">
                <a:solidFill>
                  <a:schemeClr val="tx1"/>
                </a:solidFill>
              </a:rPr>
              <a:t>積極開發天然氣，開放市場，拒絕壟斷，有競爭才能帶來改變與創新   </a:t>
            </a:r>
            <a:endParaRPr lang="en-US" altLang="zh-TW" sz="1600" dirty="0" smtClean="0">
              <a:solidFill>
                <a:schemeClr val="tx1"/>
              </a:solidFill>
            </a:endParaRPr>
          </a:p>
          <a:p>
            <a:pPr marL="0" indent="0" algn="l">
              <a:buNone/>
            </a:pPr>
            <a:r>
              <a:rPr lang="zh-TW" altLang="en-US" sz="1600" dirty="0">
                <a:solidFill>
                  <a:schemeClr val="tx1"/>
                </a:solidFill>
              </a:rPr>
              <a:t> </a:t>
            </a:r>
            <a:r>
              <a:rPr lang="zh-TW" altLang="en-US" sz="1600" dirty="0" smtClean="0">
                <a:solidFill>
                  <a:schemeClr val="tx1"/>
                </a:solidFill>
              </a:rPr>
              <a:t>       讓中國從煤炭時代進入油氣時代</a:t>
            </a:r>
            <a:endParaRPr lang="en-US" altLang="zh-TW" sz="1600" dirty="0" smtClean="0">
              <a:solidFill>
                <a:schemeClr val="tx1"/>
              </a:solidFill>
            </a:endParaRPr>
          </a:p>
        </p:txBody>
      </p:sp>
    </p:spTree>
    <p:extLst>
      <p:ext uri="{BB962C8B-B14F-4D97-AF65-F5344CB8AC3E}">
        <p14:creationId xmlns:p14="http://schemas.microsoft.com/office/powerpoint/2010/main" val="1174196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b="1" dirty="0" smtClean="0">
                <a:solidFill>
                  <a:srgbClr val="002060"/>
                </a:solidFill>
              </a:rPr>
              <a:t>風險評</a:t>
            </a:r>
            <a:r>
              <a:rPr lang="zh-TW" altLang="en-US" b="1" dirty="0">
                <a:solidFill>
                  <a:srgbClr val="002060"/>
                </a:solidFill>
              </a:rPr>
              <a:t>估</a:t>
            </a:r>
            <a:endParaRPr lang="zh-TW" altLang="en-US" dirty="0"/>
          </a:p>
        </p:txBody>
      </p:sp>
      <p:sp>
        <p:nvSpPr>
          <p:cNvPr id="3" name="副標題 2"/>
          <p:cNvSpPr>
            <a:spLocks noGrp="1"/>
          </p:cNvSpPr>
          <p:nvPr>
            <p:ph idx="1"/>
          </p:nvPr>
        </p:nvSpPr>
        <p:spPr/>
        <p:txBody>
          <a:bodyPr/>
          <a:lstStyle/>
          <a:p>
            <a:endParaRPr lang="en-US" altLang="zh-TW" dirty="0" smtClean="0"/>
          </a:p>
          <a:p>
            <a:endParaRPr lang="en-US" altLang="zh-TW" dirty="0"/>
          </a:p>
          <a:p>
            <a:endParaRPr lang="en-US" altLang="zh-TW" dirty="0" smtClean="0"/>
          </a:p>
          <a:p>
            <a:endParaRPr lang="en-US" altLang="zh-TW" dirty="0"/>
          </a:p>
        </p:txBody>
      </p:sp>
      <p:sp>
        <p:nvSpPr>
          <p:cNvPr id="4" name="圓角矩形 3"/>
          <p:cNvSpPr/>
          <p:nvPr/>
        </p:nvSpPr>
        <p:spPr>
          <a:xfrm>
            <a:off x="1439840" y="3482737"/>
            <a:ext cx="1566080" cy="56297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dirty="0">
                <a:latin typeface="Adobe 繁黑體 Std B" panose="020B0700000000000000" pitchFamily="34" charset="-120"/>
                <a:ea typeface="Adobe 繁黑體 Std B" panose="020B0700000000000000" pitchFamily="34" charset="-120"/>
              </a:rPr>
              <a:t>煤礦</a:t>
            </a:r>
          </a:p>
        </p:txBody>
      </p:sp>
      <p:sp>
        <p:nvSpPr>
          <p:cNvPr id="6" name="圓角矩形 5"/>
          <p:cNvSpPr/>
          <p:nvPr/>
        </p:nvSpPr>
        <p:spPr>
          <a:xfrm>
            <a:off x="6434920" y="3482737"/>
            <a:ext cx="1566080" cy="56297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dirty="0">
                <a:latin typeface="Adobe 繁黑體 Std B" panose="020B0700000000000000" pitchFamily="34" charset="-120"/>
                <a:ea typeface="Adobe 繁黑體 Std B" panose="020B0700000000000000" pitchFamily="34" charset="-120"/>
              </a:rPr>
              <a:t>社會成本</a:t>
            </a:r>
          </a:p>
        </p:txBody>
      </p:sp>
      <p:sp>
        <p:nvSpPr>
          <p:cNvPr id="8" name="向右箭號 7"/>
          <p:cNvSpPr/>
          <p:nvPr/>
        </p:nvSpPr>
        <p:spPr>
          <a:xfrm>
            <a:off x="4198393" y="3610686"/>
            <a:ext cx="747215" cy="307075"/>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1350"/>
          </a:p>
        </p:txBody>
      </p:sp>
      <p:sp>
        <p:nvSpPr>
          <p:cNvPr id="9" name="橢圓 8"/>
          <p:cNvSpPr/>
          <p:nvPr/>
        </p:nvSpPr>
        <p:spPr>
          <a:xfrm>
            <a:off x="3650777" y="4424119"/>
            <a:ext cx="1842446" cy="113617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TW" altLang="en-US" sz="2100" dirty="0">
                <a:latin typeface="Adobe 繁黑體 Std B" panose="020B0700000000000000" pitchFamily="34" charset="-120"/>
                <a:ea typeface="Adobe 繁黑體 Std B" panose="020B0700000000000000" pitchFamily="34" charset="-120"/>
              </a:rPr>
              <a:t>永續能源</a:t>
            </a:r>
          </a:p>
        </p:txBody>
      </p:sp>
    </p:spTree>
    <p:extLst>
      <p:ext uri="{BB962C8B-B14F-4D97-AF65-F5344CB8AC3E}">
        <p14:creationId xmlns:p14="http://schemas.microsoft.com/office/powerpoint/2010/main" val="39089990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189</TotalTime>
  <Words>549</Words>
  <Application>Microsoft Office PowerPoint</Application>
  <PresentationFormat>如螢幕大小 (4:3)</PresentationFormat>
  <Paragraphs>55</Paragraphs>
  <Slides>10</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10</vt:i4>
      </vt:variant>
    </vt:vector>
  </HeadingPairs>
  <TitlesOfParts>
    <vt:vector size="18" baseType="lpstr">
      <vt:lpstr>Adobe 繁黑體 Std B</vt:lpstr>
      <vt:lpstr>Arial Unicode MS</vt:lpstr>
      <vt:lpstr>微軟正黑體</vt:lpstr>
      <vt:lpstr>新細明體</vt:lpstr>
      <vt:lpstr>Calibri</vt:lpstr>
      <vt:lpstr>Constantia</vt:lpstr>
      <vt:lpstr>Wingdings 2</vt:lpstr>
      <vt:lpstr>流線</vt:lpstr>
      <vt:lpstr>從｢穹頂之下｣看能源與環境議題</vt:lpstr>
      <vt:lpstr>重點摘要</vt:lpstr>
      <vt:lpstr>PowerPoint 簡報</vt:lpstr>
      <vt:lpstr>穹頂之下的敘事方法 </vt:lpstr>
      <vt:lpstr>PowerPoint 簡報</vt:lpstr>
      <vt:lpstr>穹頂之下的敘事方法</vt:lpstr>
      <vt:lpstr>故事意義</vt:lpstr>
      <vt:lpstr>適當科技以及真正的需求</vt:lpstr>
      <vt:lpstr>風險評估</vt:lpstr>
      <vt:lpstr>   ＥＮＤ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User</dc:creator>
  <cp:lastModifiedBy>happy</cp:lastModifiedBy>
  <cp:revision>13</cp:revision>
  <dcterms:created xsi:type="dcterms:W3CDTF">2015-11-19T07:26:46Z</dcterms:created>
  <dcterms:modified xsi:type="dcterms:W3CDTF">2015-11-19T13:55:15Z</dcterms:modified>
</cp:coreProperties>
</file>