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12"/>
  </p:notesMasterIdLst>
  <p:sldIdLst>
    <p:sldId id="258" r:id="rId2"/>
    <p:sldId id="263" r:id="rId3"/>
    <p:sldId id="257" r:id="rId4"/>
    <p:sldId id="259" r:id="rId5"/>
    <p:sldId id="262" r:id="rId6"/>
    <p:sldId id="261" r:id="rId7"/>
    <p:sldId id="264" r:id="rId8"/>
    <p:sldId id="265" r:id="rId9"/>
    <p:sldId id="266" r:id="rId10"/>
    <p:sldId id="267" r:id="rId1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60" y="6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A7DF72-0760-487E-B3E6-DF116E1272A8}" type="doc">
      <dgm:prSet loTypeId="urn:microsoft.com/office/officeart/2009/layout/CircleArrowProcess" loCatId="process" qsTypeId="urn:microsoft.com/office/officeart/2005/8/quickstyle/simple1" qsCatId="simple" csTypeId="urn:microsoft.com/office/officeart/2005/8/colors/colorful2" csCatId="colorful" phldr="1"/>
      <dgm:spPr/>
      <dgm:t>
        <a:bodyPr/>
        <a:lstStyle/>
        <a:p>
          <a:endParaRPr lang="zh-TW" altLang="en-US"/>
        </a:p>
      </dgm:t>
    </dgm:pt>
    <dgm:pt modelId="{CF22EB89-63EA-4B46-BEB5-A4EEEAC5E2CB}">
      <dgm:prSet phldrT="[文字]"/>
      <dgm:spPr/>
      <dgm:t>
        <a:bodyPr/>
        <a:lstStyle/>
        <a:p>
          <a:r>
            <a:rPr lang="zh-TW" altLang="en-US" b="1" dirty="0" smtClean="0"/>
            <a:t>警覺</a:t>
          </a:r>
          <a:endParaRPr lang="zh-TW" altLang="en-US" b="1" dirty="0"/>
        </a:p>
      </dgm:t>
    </dgm:pt>
    <dgm:pt modelId="{A47D324D-4919-44A9-A6BD-564630229634}" type="parTrans" cxnId="{271CA977-1513-4795-BD4F-88CF6426B1F6}">
      <dgm:prSet/>
      <dgm:spPr/>
      <dgm:t>
        <a:bodyPr/>
        <a:lstStyle/>
        <a:p>
          <a:endParaRPr lang="zh-TW" altLang="en-US"/>
        </a:p>
      </dgm:t>
    </dgm:pt>
    <dgm:pt modelId="{4F311952-54C4-4180-8590-3848AAC5AFDC}" type="sibTrans" cxnId="{271CA977-1513-4795-BD4F-88CF6426B1F6}">
      <dgm:prSet/>
      <dgm:spPr/>
      <dgm:t>
        <a:bodyPr/>
        <a:lstStyle/>
        <a:p>
          <a:endParaRPr lang="zh-TW" altLang="en-US"/>
        </a:p>
      </dgm:t>
    </dgm:pt>
    <dgm:pt modelId="{47ABF77F-88FD-4FF8-9231-2DC09FB7B09D}">
      <dgm:prSet phldrT="[文字]"/>
      <dgm:spPr/>
      <dgm:t>
        <a:bodyPr/>
        <a:lstStyle/>
        <a:p>
          <a:r>
            <a:rPr lang="zh-TW" altLang="en-US" b="1" dirty="0" smtClean="0"/>
            <a:t>反省</a:t>
          </a:r>
          <a:endParaRPr lang="zh-TW" altLang="en-US" b="1" dirty="0"/>
        </a:p>
      </dgm:t>
    </dgm:pt>
    <dgm:pt modelId="{7A17C386-A133-4B67-AEE9-510111439C3E}" type="parTrans" cxnId="{CB598F4E-34D2-43AC-AC6F-171582B98D63}">
      <dgm:prSet/>
      <dgm:spPr/>
      <dgm:t>
        <a:bodyPr/>
        <a:lstStyle/>
        <a:p>
          <a:endParaRPr lang="zh-TW" altLang="en-US"/>
        </a:p>
      </dgm:t>
    </dgm:pt>
    <dgm:pt modelId="{8BAD865E-7186-47EB-B78E-66DB70F5DB9A}" type="sibTrans" cxnId="{CB598F4E-34D2-43AC-AC6F-171582B98D63}">
      <dgm:prSet/>
      <dgm:spPr/>
      <dgm:t>
        <a:bodyPr/>
        <a:lstStyle/>
        <a:p>
          <a:endParaRPr lang="zh-TW" altLang="en-US"/>
        </a:p>
      </dgm:t>
    </dgm:pt>
    <dgm:pt modelId="{67A69965-F2FB-41EB-9286-E2A29408873C}">
      <dgm:prSet phldrT="[文字]"/>
      <dgm:spPr/>
      <dgm:t>
        <a:bodyPr/>
        <a:lstStyle/>
        <a:p>
          <a:r>
            <a:rPr lang="zh-TW" altLang="en-US" b="1" dirty="0" smtClean="0"/>
            <a:t>改變</a:t>
          </a:r>
          <a:endParaRPr lang="zh-TW" altLang="en-US" b="1" dirty="0"/>
        </a:p>
      </dgm:t>
    </dgm:pt>
    <dgm:pt modelId="{9820A3F9-42A1-4A19-908B-32371BFFBB03}" type="parTrans" cxnId="{612AD794-EE78-472D-9307-692FA8E7C700}">
      <dgm:prSet/>
      <dgm:spPr/>
      <dgm:t>
        <a:bodyPr/>
        <a:lstStyle/>
        <a:p>
          <a:endParaRPr lang="zh-TW" altLang="en-US"/>
        </a:p>
      </dgm:t>
    </dgm:pt>
    <dgm:pt modelId="{31A1D7B7-29F1-47B2-9DB3-FCA776165FBC}" type="sibTrans" cxnId="{612AD794-EE78-472D-9307-692FA8E7C700}">
      <dgm:prSet/>
      <dgm:spPr/>
      <dgm:t>
        <a:bodyPr/>
        <a:lstStyle/>
        <a:p>
          <a:endParaRPr lang="zh-TW" altLang="en-US"/>
        </a:p>
      </dgm:t>
    </dgm:pt>
    <dgm:pt modelId="{D64C0905-8980-4747-8F29-B47A922F3C67}" type="pres">
      <dgm:prSet presAssocID="{32A7DF72-0760-487E-B3E6-DF116E1272A8}" presName="Name0" presStyleCnt="0">
        <dgm:presLayoutVars>
          <dgm:chMax val="7"/>
          <dgm:chPref val="7"/>
          <dgm:dir/>
          <dgm:animLvl val="lvl"/>
        </dgm:presLayoutVars>
      </dgm:prSet>
      <dgm:spPr/>
      <dgm:t>
        <a:bodyPr/>
        <a:lstStyle/>
        <a:p>
          <a:endParaRPr lang="zh-TW" altLang="en-US"/>
        </a:p>
      </dgm:t>
    </dgm:pt>
    <dgm:pt modelId="{D3C5EC37-DFA7-4E1A-B0F7-0C726D4C0D45}" type="pres">
      <dgm:prSet presAssocID="{CF22EB89-63EA-4B46-BEB5-A4EEEAC5E2CB}" presName="Accent1" presStyleCnt="0"/>
      <dgm:spPr/>
    </dgm:pt>
    <dgm:pt modelId="{B74B18AB-29DA-4C35-8214-8A2D969819E7}" type="pres">
      <dgm:prSet presAssocID="{CF22EB89-63EA-4B46-BEB5-A4EEEAC5E2CB}" presName="Accent" presStyleLbl="node1" presStyleIdx="0" presStyleCnt="3"/>
      <dgm:spPr/>
    </dgm:pt>
    <dgm:pt modelId="{36F40F71-5516-4D1F-986A-FBF20C30677A}" type="pres">
      <dgm:prSet presAssocID="{CF22EB89-63EA-4B46-BEB5-A4EEEAC5E2CB}" presName="Parent1" presStyleLbl="revTx" presStyleIdx="0" presStyleCnt="3">
        <dgm:presLayoutVars>
          <dgm:chMax val="1"/>
          <dgm:chPref val="1"/>
          <dgm:bulletEnabled val="1"/>
        </dgm:presLayoutVars>
      </dgm:prSet>
      <dgm:spPr/>
      <dgm:t>
        <a:bodyPr/>
        <a:lstStyle/>
        <a:p>
          <a:endParaRPr lang="zh-TW" altLang="en-US"/>
        </a:p>
      </dgm:t>
    </dgm:pt>
    <dgm:pt modelId="{AEF6F49A-0984-4EC1-8B27-4DFC170C91C7}" type="pres">
      <dgm:prSet presAssocID="{47ABF77F-88FD-4FF8-9231-2DC09FB7B09D}" presName="Accent2" presStyleCnt="0"/>
      <dgm:spPr/>
    </dgm:pt>
    <dgm:pt modelId="{D778DC58-6BC9-4BA9-AF93-DDB369714588}" type="pres">
      <dgm:prSet presAssocID="{47ABF77F-88FD-4FF8-9231-2DC09FB7B09D}" presName="Accent" presStyleLbl="node1" presStyleIdx="1" presStyleCnt="3"/>
      <dgm:spPr/>
    </dgm:pt>
    <dgm:pt modelId="{BF953DC7-AB87-4576-89AC-8BD423B7084E}" type="pres">
      <dgm:prSet presAssocID="{47ABF77F-88FD-4FF8-9231-2DC09FB7B09D}" presName="Parent2" presStyleLbl="revTx" presStyleIdx="1" presStyleCnt="3">
        <dgm:presLayoutVars>
          <dgm:chMax val="1"/>
          <dgm:chPref val="1"/>
          <dgm:bulletEnabled val="1"/>
        </dgm:presLayoutVars>
      </dgm:prSet>
      <dgm:spPr/>
      <dgm:t>
        <a:bodyPr/>
        <a:lstStyle/>
        <a:p>
          <a:endParaRPr lang="zh-TW" altLang="en-US"/>
        </a:p>
      </dgm:t>
    </dgm:pt>
    <dgm:pt modelId="{3E237997-EE0A-4C5C-9B0D-A85426416133}" type="pres">
      <dgm:prSet presAssocID="{67A69965-F2FB-41EB-9286-E2A29408873C}" presName="Accent3" presStyleCnt="0"/>
      <dgm:spPr/>
    </dgm:pt>
    <dgm:pt modelId="{6A005AEE-BAF1-4119-B45B-911C34873369}" type="pres">
      <dgm:prSet presAssocID="{67A69965-F2FB-41EB-9286-E2A29408873C}" presName="Accent" presStyleLbl="node1" presStyleIdx="2" presStyleCnt="3"/>
      <dgm:spPr/>
    </dgm:pt>
    <dgm:pt modelId="{D0A171BD-7E72-42E5-B222-440E063A00D8}" type="pres">
      <dgm:prSet presAssocID="{67A69965-F2FB-41EB-9286-E2A29408873C}" presName="Parent3" presStyleLbl="revTx" presStyleIdx="2" presStyleCnt="3">
        <dgm:presLayoutVars>
          <dgm:chMax val="1"/>
          <dgm:chPref val="1"/>
          <dgm:bulletEnabled val="1"/>
        </dgm:presLayoutVars>
      </dgm:prSet>
      <dgm:spPr/>
      <dgm:t>
        <a:bodyPr/>
        <a:lstStyle/>
        <a:p>
          <a:endParaRPr lang="zh-TW" altLang="en-US"/>
        </a:p>
      </dgm:t>
    </dgm:pt>
  </dgm:ptLst>
  <dgm:cxnLst>
    <dgm:cxn modelId="{271CA977-1513-4795-BD4F-88CF6426B1F6}" srcId="{32A7DF72-0760-487E-B3E6-DF116E1272A8}" destId="{CF22EB89-63EA-4B46-BEB5-A4EEEAC5E2CB}" srcOrd="0" destOrd="0" parTransId="{A47D324D-4919-44A9-A6BD-564630229634}" sibTransId="{4F311952-54C4-4180-8590-3848AAC5AFDC}"/>
    <dgm:cxn modelId="{612AD794-EE78-472D-9307-692FA8E7C700}" srcId="{32A7DF72-0760-487E-B3E6-DF116E1272A8}" destId="{67A69965-F2FB-41EB-9286-E2A29408873C}" srcOrd="2" destOrd="0" parTransId="{9820A3F9-42A1-4A19-908B-32371BFFBB03}" sibTransId="{31A1D7B7-29F1-47B2-9DB3-FCA776165FBC}"/>
    <dgm:cxn modelId="{2DC7C42B-F97E-41C5-9CC6-AA9CC7758C8C}" type="presOf" srcId="{47ABF77F-88FD-4FF8-9231-2DC09FB7B09D}" destId="{BF953DC7-AB87-4576-89AC-8BD423B7084E}" srcOrd="0" destOrd="0" presId="urn:microsoft.com/office/officeart/2009/layout/CircleArrowProcess"/>
    <dgm:cxn modelId="{ED0DDB0C-1613-4C31-BB16-75343F2B7120}" type="presOf" srcId="{CF22EB89-63EA-4B46-BEB5-A4EEEAC5E2CB}" destId="{36F40F71-5516-4D1F-986A-FBF20C30677A}" srcOrd="0" destOrd="0" presId="urn:microsoft.com/office/officeart/2009/layout/CircleArrowProcess"/>
    <dgm:cxn modelId="{6F979A22-3CBF-473B-A4BE-1E83BD521D9E}" type="presOf" srcId="{67A69965-F2FB-41EB-9286-E2A29408873C}" destId="{D0A171BD-7E72-42E5-B222-440E063A00D8}" srcOrd="0" destOrd="0" presId="urn:microsoft.com/office/officeart/2009/layout/CircleArrowProcess"/>
    <dgm:cxn modelId="{CB598F4E-34D2-43AC-AC6F-171582B98D63}" srcId="{32A7DF72-0760-487E-B3E6-DF116E1272A8}" destId="{47ABF77F-88FD-4FF8-9231-2DC09FB7B09D}" srcOrd="1" destOrd="0" parTransId="{7A17C386-A133-4B67-AEE9-510111439C3E}" sibTransId="{8BAD865E-7186-47EB-B78E-66DB70F5DB9A}"/>
    <dgm:cxn modelId="{FA2162CA-7C2F-4155-9EF6-1ECDF5CCBCB2}" type="presOf" srcId="{32A7DF72-0760-487E-B3E6-DF116E1272A8}" destId="{D64C0905-8980-4747-8F29-B47A922F3C67}" srcOrd="0" destOrd="0" presId="urn:microsoft.com/office/officeart/2009/layout/CircleArrowProcess"/>
    <dgm:cxn modelId="{D2BC561E-F210-41CB-8E78-2F1A57DBECF4}" type="presParOf" srcId="{D64C0905-8980-4747-8F29-B47A922F3C67}" destId="{D3C5EC37-DFA7-4E1A-B0F7-0C726D4C0D45}" srcOrd="0" destOrd="0" presId="urn:microsoft.com/office/officeart/2009/layout/CircleArrowProcess"/>
    <dgm:cxn modelId="{B0EACF8C-FD2B-4C6F-9CC3-AA38942D843E}" type="presParOf" srcId="{D3C5EC37-DFA7-4E1A-B0F7-0C726D4C0D45}" destId="{B74B18AB-29DA-4C35-8214-8A2D969819E7}" srcOrd="0" destOrd="0" presId="urn:microsoft.com/office/officeart/2009/layout/CircleArrowProcess"/>
    <dgm:cxn modelId="{E5552138-97D8-491B-B439-C3C0FEAB7A7B}" type="presParOf" srcId="{D64C0905-8980-4747-8F29-B47A922F3C67}" destId="{36F40F71-5516-4D1F-986A-FBF20C30677A}" srcOrd="1" destOrd="0" presId="urn:microsoft.com/office/officeart/2009/layout/CircleArrowProcess"/>
    <dgm:cxn modelId="{2FF86A10-0DFE-4395-8319-39967008024B}" type="presParOf" srcId="{D64C0905-8980-4747-8F29-B47A922F3C67}" destId="{AEF6F49A-0984-4EC1-8B27-4DFC170C91C7}" srcOrd="2" destOrd="0" presId="urn:microsoft.com/office/officeart/2009/layout/CircleArrowProcess"/>
    <dgm:cxn modelId="{81B6D1D0-2E02-4358-AA77-CDA371BB9B84}" type="presParOf" srcId="{AEF6F49A-0984-4EC1-8B27-4DFC170C91C7}" destId="{D778DC58-6BC9-4BA9-AF93-DDB369714588}" srcOrd="0" destOrd="0" presId="urn:microsoft.com/office/officeart/2009/layout/CircleArrowProcess"/>
    <dgm:cxn modelId="{10DD622C-42AD-42CE-9146-EF352FACAABE}" type="presParOf" srcId="{D64C0905-8980-4747-8F29-B47A922F3C67}" destId="{BF953DC7-AB87-4576-89AC-8BD423B7084E}" srcOrd="3" destOrd="0" presId="urn:microsoft.com/office/officeart/2009/layout/CircleArrowProcess"/>
    <dgm:cxn modelId="{E0A03D41-B131-4F7F-AA7C-3671280DB347}" type="presParOf" srcId="{D64C0905-8980-4747-8F29-B47A922F3C67}" destId="{3E237997-EE0A-4C5C-9B0D-A85426416133}" srcOrd="4" destOrd="0" presId="urn:microsoft.com/office/officeart/2009/layout/CircleArrowProcess"/>
    <dgm:cxn modelId="{916D83CB-5A41-4BB8-875A-1184FB571872}" type="presParOf" srcId="{3E237997-EE0A-4C5C-9B0D-A85426416133}" destId="{6A005AEE-BAF1-4119-B45B-911C34873369}" srcOrd="0" destOrd="0" presId="urn:microsoft.com/office/officeart/2009/layout/CircleArrowProcess"/>
    <dgm:cxn modelId="{CC8D63F5-3636-4332-9988-DCDC3FC7C14F}" type="presParOf" srcId="{D64C0905-8980-4747-8F29-B47A922F3C67}" destId="{D0A171BD-7E72-42E5-B222-440E063A00D8}" srcOrd="5" destOrd="0" presId="urn:microsoft.com/office/officeart/2009/layout/Circle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4B18AB-29DA-4C35-8214-8A2D969819E7}">
      <dsp:nvSpPr>
        <dsp:cNvPr id="0" name=""/>
        <dsp:cNvSpPr/>
      </dsp:nvSpPr>
      <dsp:spPr>
        <a:xfrm>
          <a:off x="2448279" y="0"/>
          <a:ext cx="2093659" cy="2093978"/>
        </a:xfrm>
        <a:prstGeom prst="circularArrow">
          <a:avLst>
            <a:gd name="adj1" fmla="val 10980"/>
            <a:gd name="adj2" fmla="val 1142322"/>
            <a:gd name="adj3" fmla="val 4500000"/>
            <a:gd name="adj4" fmla="val 10800000"/>
            <a:gd name="adj5" fmla="val 125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6F40F71-5516-4D1F-986A-FBF20C30677A}">
      <dsp:nvSpPr>
        <dsp:cNvPr id="0" name=""/>
        <dsp:cNvSpPr/>
      </dsp:nvSpPr>
      <dsp:spPr>
        <a:xfrm>
          <a:off x="2911047" y="755989"/>
          <a:ext cx="1163406" cy="581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zh-TW" altLang="en-US" sz="3500" b="1" kern="1200" dirty="0" smtClean="0"/>
            <a:t>警覺</a:t>
          </a:r>
          <a:endParaRPr lang="zh-TW" altLang="en-US" sz="3500" b="1" kern="1200" dirty="0"/>
        </a:p>
      </dsp:txBody>
      <dsp:txXfrm>
        <a:off x="2911047" y="755989"/>
        <a:ext cx="1163406" cy="581563"/>
      </dsp:txXfrm>
    </dsp:sp>
    <dsp:sp modelId="{D778DC58-6BC9-4BA9-AF93-DDB369714588}">
      <dsp:nvSpPr>
        <dsp:cNvPr id="0" name=""/>
        <dsp:cNvSpPr/>
      </dsp:nvSpPr>
      <dsp:spPr>
        <a:xfrm>
          <a:off x="1866772" y="1203145"/>
          <a:ext cx="2093659" cy="2093978"/>
        </a:xfrm>
        <a:prstGeom prst="leftCircularArrow">
          <a:avLst>
            <a:gd name="adj1" fmla="val 10980"/>
            <a:gd name="adj2" fmla="val 1142322"/>
            <a:gd name="adj3" fmla="val 6300000"/>
            <a:gd name="adj4" fmla="val 18900000"/>
            <a:gd name="adj5" fmla="val 12500"/>
          </a:avLst>
        </a:prstGeom>
        <a:solidFill>
          <a:schemeClr val="accent2">
            <a:hueOff val="-419062"/>
            <a:satOff val="-4829"/>
            <a:lumOff val="107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953DC7-AB87-4576-89AC-8BD423B7084E}">
      <dsp:nvSpPr>
        <dsp:cNvPr id="0" name=""/>
        <dsp:cNvSpPr/>
      </dsp:nvSpPr>
      <dsp:spPr>
        <a:xfrm>
          <a:off x="2331899" y="1966095"/>
          <a:ext cx="1163406" cy="581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zh-TW" altLang="en-US" sz="3500" b="1" kern="1200" dirty="0" smtClean="0"/>
            <a:t>反省</a:t>
          </a:r>
          <a:endParaRPr lang="zh-TW" altLang="en-US" sz="3500" b="1" kern="1200" dirty="0"/>
        </a:p>
      </dsp:txBody>
      <dsp:txXfrm>
        <a:off x="2331899" y="1966095"/>
        <a:ext cx="1163406" cy="581563"/>
      </dsp:txXfrm>
    </dsp:sp>
    <dsp:sp modelId="{6A005AEE-BAF1-4119-B45B-911C34873369}">
      <dsp:nvSpPr>
        <dsp:cNvPr id="0" name=""/>
        <dsp:cNvSpPr/>
      </dsp:nvSpPr>
      <dsp:spPr>
        <a:xfrm>
          <a:off x="2597292" y="2550268"/>
          <a:ext cx="1798778" cy="1799499"/>
        </a:xfrm>
        <a:prstGeom prst="blockArc">
          <a:avLst>
            <a:gd name="adj1" fmla="val 13500000"/>
            <a:gd name="adj2" fmla="val 10800000"/>
            <a:gd name="adj3" fmla="val 12740"/>
          </a:avLst>
        </a:prstGeom>
        <a:solidFill>
          <a:schemeClr val="accent2">
            <a:hueOff val="-838123"/>
            <a:satOff val="-9658"/>
            <a:lumOff val="21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A171BD-7E72-42E5-B222-440E063A00D8}">
      <dsp:nvSpPr>
        <dsp:cNvPr id="0" name=""/>
        <dsp:cNvSpPr/>
      </dsp:nvSpPr>
      <dsp:spPr>
        <a:xfrm>
          <a:off x="2913799" y="3177940"/>
          <a:ext cx="1163406" cy="5815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225" tIns="22225" rIns="22225" bIns="22225" numCol="1" spcCol="1270" anchor="ctr" anchorCtr="0">
          <a:noAutofit/>
        </a:bodyPr>
        <a:lstStyle/>
        <a:p>
          <a:pPr lvl="0" algn="ctr" defTabSz="1555750">
            <a:lnSpc>
              <a:spcPct val="90000"/>
            </a:lnSpc>
            <a:spcBef>
              <a:spcPct val="0"/>
            </a:spcBef>
            <a:spcAft>
              <a:spcPct val="35000"/>
            </a:spcAft>
          </a:pPr>
          <a:r>
            <a:rPr lang="zh-TW" altLang="en-US" sz="3500" b="1" kern="1200" dirty="0" smtClean="0"/>
            <a:t>改變</a:t>
          </a:r>
          <a:endParaRPr lang="zh-TW" altLang="en-US" sz="3500" b="1" kern="1200" dirty="0"/>
        </a:p>
      </dsp:txBody>
      <dsp:txXfrm>
        <a:off x="2913799" y="3177940"/>
        <a:ext cx="1163406" cy="581563"/>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87F21F-0A94-4701-AF0F-005BE1CE95D8}" type="datetimeFigureOut">
              <a:rPr lang="zh-TW" altLang="en-US" smtClean="0"/>
              <a:t>2015/11/19</a:t>
            </a:fld>
            <a:endParaRPr lang="zh-TW" altLang="en-US"/>
          </a:p>
        </p:txBody>
      </p:sp>
      <p:sp>
        <p:nvSpPr>
          <p:cNvPr id="4" name="投影片圖像版面配置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1EE27C-AD74-48C1-9ABD-21F2CE0D290C}" type="slidenum">
              <a:rPr lang="zh-TW" altLang="en-US" smtClean="0"/>
              <a:t>‹#›</a:t>
            </a:fld>
            <a:endParaRPr lang="zh-TW" altLang="en-US"/>
          </a:p>
        </p:txBody>
      </p:sp>
    </p:spTree>
    <p:extLst>
      <p:ext uri="{BB962C8B-B14F-4D97-AF65-F5344CB8AC3E}">
        <p14:creationId xmlns:p14="http://schemas.microsoft.com/office/powerpoint/2010/main" val="454784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目前中國大陸工業產業已經過剩</a:t>
            </a:r>
            <a:r>
              <a:rPr lang="zh-TW" altLang="en-US" baseline="0" dirty="0" smtClean="0"/>
              <a:t>　主要產業都已經</a:t>
            </a:r>
            <a:endParaRPr lang="zh-TW" altLang="en-US" dirty="0"/>
          </a:p>
        </p:txBody>
      </p:sp>
      <p:sp>
        <p:nvSpPr>
          <p:cNvPr id="4" name="投影片編號版面配置區 3"/>
          <p:cNvSpPr>
            <a:spLocks noGrp="1"/>
          </p:cNvSpPr>
          <p:nvPr>
            <p:ph type="sldNum" sz="quarter" idx="10"/>
          </p:nvPr>
        </p:nvSpPr>
        <p:spPr/>
        <p:txBody>
          <a:bodyPr/>
          <a:lstStyle/>
          <a:p>
            <a:fld id="{2A05D672-1EED-4283-B501-E7E3607DB6F8}" type="slidenum">
              <a:rPr lang="zh-TW" altLang="en-US" smtClean="0"/>
              <a:t>9</a:t>
            </a:fld>
            <a:endParaRPr lang="zh-TW" altLang="en-US"/>
          </a:p>
        </p:txBody>
      </p:sp>
    </p:spTree>
    <p:extLst>
      <p:ext uri="{BB962C8B-B14F-4D97-AF65-F5344CB8AC3E}">
        <p14:creationId xmlns:p14="http://schemas.microsoft.com/office/powerpoint/2010/main" val="1287648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Date Placeholder 29"/>
          <p:cNvSpPr>
            <a:spLocks noGrp="1"/>
          </p:cNvSpPr>
          <p:nvPr>
            <p:ph type="dt" sz="half" idx="10"/>
          </p:nvPr>
        </p:nvSpPr>
        <p:spPr/>
        <p:txBody>
          <a:bodyPr/>
          <a:lstStyle/>
          <a:p>
            <a:fld id="{218448D1-6A81-438B-99CC-18D1509FFFA6}" type="datetimeFigureOut">
              <a:rPr lang="zh-TW" altLang="en-US" smtClean="0"/>
              <a:t>2015/11/19</a:t>
            </a:fld>
            <a:endParaRPr lang="zh-TW" altLang="en-US"/>
          </a:p>
        </p:txBody>
      </p:sp>
      <p:sp>
        <p:nvSpPr>
          <p:cNvPr id="19" name="Footer Placeholder 18"/>
          <p:cNvSpPr>
            <a:spLocks noGrp="1"/>
          </p:cNvSpPr>
          <p:nvPr>
            <p:ph type="ftr" sz="quarter" idx="11"/>
          </p:nvPr>
        </p:nvSpPr>
        <p:spPr/>
        <p:txBody>
          <a:bodyPr/>
          <a:lstStyle/>
          <a:p>
            <a:endParaRPr lang="zh-TW" altLang="en-US"/>
          </a:p>
        </p:txBody>
      </p:sp>
      <p:sp>
        <p:nvSpPr>
          <p:cNvPr id="27" name="Slide Number Placeholder 26"/>
          <p:cNvSpPr>
            <a:spLocks noGrp="1"/>
          </p:cNvSpPr>
          <p:nvPr>
            <p:ph type="sldNum" sz="quarter" idx="12"/>
          </p:nvPr>
        </p:nvSpPr>
        <p:spPr/>
        <p:txBody>
          <a:bodyPr/>
          <a:lstStyle/>
          <a:p>
            <a:fld id="{F3463AEC-9977-4FD9-99D5-796504E39547}"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218448D1-6A81-438B-99CC-18D1509FFFA6}" type="datetimeFigureOut">
              <a:rPr lang="zh-TW" altLang="en-US" smtClean="0"/>
              <a:t>2015/11/19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F3463AEC-9977-4FD9-99D5-796504E39547}"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zh-TW" altLang="en-US" smtClean="0"/>
              <a:t>按一下以編輯母片標題樣式</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218448D1-6A81-438B-99CC-18D1509FFFA6}" type="datetimeFigureOut">
              <a:rPr lang="zh-TW" altLang="en-US" smtClean="0"/>
              <a:t>2015/11/19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F3463AEC-9977-4FD9-99D5-796504E39547}"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zh-TW" altLang="en-US" smtClean="0"/>
              <a:t>按一下以編輯母片標題樣式</a:t>
            </a:r>
            <a:endParaRPr kumimoji="0" lang="en-US"/>
          </a:p>
        </p:txBody>
      </p:sp>
      <p:sp>
        <p:nvSpPr>
          <p:cNvPr id="3" name="Content Placeholder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Date Placeholder 3"/>
          <p:cNvSpPr>
            <a:spLocks noGrp="1"/>
          </p:cNvSpPr>
          <p:nvPr>
            <p:ph type="dt" sz="half" idx="10"/>
          </p:nvPr>
        </p:nvSpPr>
        <p:spPr/>
        <p:txBody>
          <a:bodyPr/>
          <a:lstStyle/>
          <a:p>
            <a:fld id="{218448D1-6A81-438B-99CC-18D1509FFFA6}" type="datetimeFigureOut">
              <a:rPr lang="zh-TW" altLang="en-US" smtClean="0"/>
              <a:t>2015/11/19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F3463AEC-9977-4FD9-99D5-796504E39547}"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Date Placeholder 3"/>
          <p:cNvSpPr>
            <a:spLocks noGrp="1"/>
          </p:cNvSpPr>
          <p:nvPr>
            <p:ph type="dt" sz="half" idx="10"/>
          </p:nvPr>
        </p:nvSpPr>
        <p:spPr/>
        <p:txBody>
          <a:bodyPr/>
          <a:lstStyle/>
          <a:p>
            <a:fld id="{218448D1-6A81-438B-99CC-18D1509FFFA6}" type="datetimeFigureOut">
              <a:rPr lang="zh-TW" altLang="en-US" smtClean="0"/>
              <a:t>2015/11/19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F3463AEC-9977-4FD9-99D5-796504E39547}"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zh-TW" altLang="en-US" smtClean="0"/>
              <a:t>按一下以編輯母片標題樣式</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218448D1-6A81-438B-99CC-18D1509FFFA6}" type="datetimeFigureOut">
              <a:rPr lang="zh-TW" altLang="en-US" smtClean="0"/>
              <a:t>2015/11/19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F3463AEC-9977-4FD9-99D5-796504E39547}"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zh-TW" altLang="en-US" smtClean="0"/>
              <a:t>按一下以編輯母片標題樣式</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Date Placeholder 6"/>
          <p:cNvSpPr>
            <a:spLocks noGrp="1"/>
          </p:cNvSpPr>
          <p:nvPr>
            <p:ph type="dt" sz="half" idx="10"/>
          </p:nvPr>
        </p:nvSpPr>
        <p:spPr/>
        <p:txBody>
          <a:bodyPr/>
          <a:lstStyle/>
          <a:p>
            <a:fld id="{218448D1-6A81-438B-99CC-18D1509FFFA6}" type="datetimeFigureOut">
              <a:rPr lang="zh-TW" altLang="en-US" smtClean="0"/>
              <a:t>2015/11/19</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F3463AEC-9977-4FD9-99D5-796504E39547}"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Date Placeholder 2"/>
          <p:cNvSpPr>
            <a:spLocks noGrp="1"/>
          </p:cNvSpPr>
          <p:nvPr>
            <p:ph type="dt" sz="half" idx="10"/>
          </p:nvPr>
        </p:nvSpPr>
        <p:spPr/>
        <p:txBody>
          <a:bodyPr/>
          <a:lstStyle/>
          <a:p>
            <a:fld id="{218448D1-6A81-438B-99CC-18D1509FFFA6}" type="datetimeFigureOut">
              <a:rPr lang="zh-TW" altLang="en-US" smtClean="0"/>
              <a:t>2015/11/19</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F3463AEC-9977-4FD9-99D5-796504E39547}"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8448D1-6A81-438B-99CC-18D1509FFFA6}" type="datetimeFigureOut">
              <a:rPr lang="zh-TW" altLang="en-US" smtClean="0"/>
              <a:t>2015/11/19</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F3463AEC-9977-4FD9-99D5-796504E39547}"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Date Placeholder 4"/>
          <p:cNvSpPr>
            <a:spLocks noGrp="1"/>
          </p:cNvSpPr>
          <p:nvPr>
            <p:ph type="dt" sz="half" idx="10"/>
          </p:nvPr>
        </p:nvSpPr>
        <p:spPr/>
        <p:txBody>
          <a:bodyPr/>
          <a:lstStyle/>
          <a:p>
            <a:fld id="{218448D1-6A81-438B-99CC-18D1509FFFA6}" type="datetimeFigureOut">
              <a:rPr lang="zh-TW" altLang="en-US" smtClean="0"/>
              <a:t>2015/11/19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F3463AEC-9977-4FD9-99D5-796504E39547}"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Date Placeholder 4"/>
          <p:cNvSpPr>
            <a:spLocks noGrp="1"/>
          </p:cNvSpPr>
          <p:nvPr>
            <p:ph type="dt" sz="half" idx="10"/>
          </p:nvPr>
        </p:nvSpPr>
        <p:spPr/>
        <p:txBody>
          <a:bodyPr/>
          <a:lstStyle/>
          <a:p>
            <a:fld id="{218448D1-6A81-438B-99CC-18D1509FFFA6}" type="datetimeFigureOut">
              <a:rPr lang="zh-TW" altLang="en-US" smtClean="0"/>
              <a:t>2015/11/19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a:xfrm>
            <a:off x="8077200" y="6356350"/>
            <a:ext cx="609600" cy="365125"/>
          </a:xfrm>
        </p:spPr>
        <p:txBody>
          <a:bodyPr/>
          <a:lstStyle/>
          <a:p>
            <a:fld id="{F3463AEC-9977-4FD9-99D5-796504E39547}" type="slidenum">
              <a:rPr lang="zh-TW" altLang="en-US" smtClean="0"/>
              <a:t>‹#›</a:t>
            </a:fld>
            <a:endParaRPr lang="zh-TW" alt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18448D1-6A81-438B-99CC-18D1509FFFA6}" type="datetimeFigureOut">
              <a:rPr lang="zh-TW" altLang="en-US" smtClean="0"/>
              <a:t>2015/11/19</a:t>
            </a:fld>
            <a:endParaRPr lang="zh-TW" alt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TW" alt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463AEC-9977-4FD9-99D5-796504E39547}" type="slidenum">
              <a:rPr lang="zh-TW" altLang="en-US" smtClean="0"/>
              <a:t>‹#›</a:t>
            </a:fld>
            <a:endParaRPr lang="zh-TW" alt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3528" y="1988840"/>
            <a:ext cx="8229600" cy="1143000"/>
          </a:xfrm>
        </p:spPr>
        <p:txBody>
          <a:bodyPr>
            <a:normAutofit fontScale="90000"/>
          </a:bodyPr>
          <a:lstStyle/>
          <a:p>
            <a:r>
              <a:rPr lang="zh-TW" altLang="en-US" b="1" dirty="0">
                <a:solidFill>
                  <a:schemeClr val="tx1">
                    <a:lumMod val="85000"/>
                    <a:lumOff val="15000"/>
                  </a:schemeClr>
                </a:solidFill>
                <a:latin typeface="Adobe 繁黑體 Std B" pitchFamily="34" charset="-120"/>
                <a:ea typeface="Adobe 繁黑體 Std B" pitchFamily="34" charset="-120"/>
              </a:rPr>
              <a:t>從</a:t>
            </a:r>
            <a:r>
              <a:rPr lang="en-US" altLang="zh-TW" b="1" dirty="0">
                <a:solidFill>
                  <a:schemeClr val="tx1">
                    <a:lumMod val="85000"/>
                    <a:lumOff val="15000"/>
                  </a:schemeClr>
                </a:solidFill>
                <a:latin typeface="Adobe 繁黑體 Std B" pitchFamily="34" charset="-120"/>
                <a:ea typeface="Adobe 繁黑體 Std B" pitchFamily="34" charset="-120"/>
              </a:rPr>
              <a:t>｢</a:t>
            </a:r>
            <a:r>
              <a:rPr lang="zh-TW" altLang="en-US" b="1" dirty="0">
                <a:solidFill>
                  <a:schemeClr val="tx1">
                    <a:lumMod val="85000"/>
                    <a:lumOff val="15000"/>
                  </a:schemeClr>
                </a:solidFill>
                <a:latin typeface="Adobe 繁黑體 Std B" pitchFamily="34" charset="-120"/>
                <a:ea typeface="Adobe 繁黑體 Std B" pitchFamily="34" charset="-120"/>
              </a:rPr>
              <a:t>穹頂之下</a:t>
            </a:r>
            <a:r>
              <a:rPr lang="en-US" altLang="zh-TW" b="1" dirty="0">
                <a:solidFill>
                  <a:schemeClr val="tx1">
                    <a:lumMod val="85000"/>
                    <a:lumOff val="15000"/>
                  </a:schemeClr>
                </a:solidFill>
                <a:latin typeface="Adobe 繁黑體 Std B" pitchFamily="34" charset="-120"/>
                <a:ea typeface="Adobe 繁黑體 Std B" pitchFamily="34" charset="-120"/>
              </a:rPr>
              <a:t>｣</a:t>
            </a:r>
            <a:r>
              <a:rPr lang="zh-TW" altLang="en-US" b="1" dirty="0">
                <a:solidFill>
                  <a:schemeClr val="tx1">
                    <a:lumMod val="85000"/>
                    <a:lumOff val="15000"/>
                  </a:schemeClr>
                </a:solidFill>
                <a:latin typeface="Adobe 繁黑體 Std B" pitchFamily="34" charset="-120"/>
                <a:ea typeface="Adobe 繁黑體 Std B" pitchFamily="34" charset="-120"/>
              </a:rPr>
              <a:t>看能源與環境議題</a:t>
            </a:r>
            <a:endParaRPr lang="zh-TW" altLang="en-US" dirty="0"/>
          </a:p>
        </p:txBody>
      </p:sp>
      <p:sp>
        <p:nvSpPr>
          <p:cNvPr id="3" name="文字方塊 2"/>
          <p:cNvSpPr txBox="1"/>
          <p:nvPr/>
        </p:nvSpPr>
        <p:spPr>
          <a:xfrm>
            <a:off x="6300192" y="3789040"/>
            <a:ext cx="2843808" cy="1754326"/>
          </a:xfrm>
          <a:prstGeom prst="rect">
            <a:avLst/>
          </a:prstGeom>
          <a:noFill/>
        </p:spPr>
        <p:txBody>
          <a:bodyPr wrap="square" rtlCol="0">
            <a:spAutoFit/>
          </a:bodyPr>
          <a:lstStyle/>
          <a:p>
            <a:r>
              <a:rPr lang="zh-TW" altLang="en-US" dirty="0" smtClean="0"/>
              <a:t>第四組    </a:t>
            </a:r>
            <a:r>
              <a:rPr lang="en-US" altLang="zh-TW" dirty="0" smtClean="0"/>
              <a:t>4A212071</a:t>
            </a:r>
            <a:r>
              <a:rPr lang="zh-TW" altLang="en-US" dirty="0" smtClean="0"/>
              <a:t> 林育民</a:t>
            </a:r>
            <a:endParaRPr lang="en-US" altLang="zh-TW" dirty="0" smtClean="0"/>
          </a:p>
          <a:p>
            <a:r>
              <a:rPr lang="zh-TW" altLang="en-US" dirty="0" smtClean="0"/>
              <a:t>                </a:t>
            </a:r>
            <a:r>
              <a:rPr lang="en-US" altLang="zh-TW" dirty="0" smtClean="0"/>
              <a:t>4A212084</a:t>
            </a:r>
            <a:r>
              <a:rPr lang="zh-TW" altLang="en-US" dirty="0" smtClean="0"/>
              <a:t>巫宗祐</a:t>
            </a:r>
            <a:endParaRPr lang="en-US" altLang="zh-TW" dirty="0" smtClean="0"/>
          </a:p>
          <a:p>
            <a:r>
              <a:rPr lang="zh-TW" altLang="en-US" dirty="0"/>
              <a:t> </a:t>
            </a:r>
            <a:r>
              <a:rPr lang="zh-TW" altLang="en-US" dirty="0" smtClean="0"/>
              <a:t>               </a:t>
            </a:r>
            <a:r>
              <a:rPr lang="en-US" altLang="zh-TW" dirty="0" smtClean="0"/>
              <a:t>4A212906</a:t>
            </a:r>
            <a:r>
              <a:rPr lang="zh-TW" altLang="en-US" dirty="0" smtClean="0"/>
              <a:t>郭伯彥</a:t>
            </a:r>
            <a:endParaRPr lang="en-US" altLang="zh-TW" dirty="0" smtClean="0"/>
          </a:p>
          <a:p>
            <a:r>
              <a:rPr lang="zh-TW" altLang="en-US" dirty="0"/>
              <a:t> </a:t>
            </a:r>
            <a:r>
              <a:rPr lang="zh-TW" altLang="en-US" dirty="0" smtClean="0"/>
              <a:t>               </a:t>
            </a:r>
            <a:r>
              <a:rPr lang="en-US" altLang="zh-TW" dirty="0" smtClean="0"/>
              <a:t>4A3F0099</a:t>
            </a:r>
            <a:r>
              <a:rPr lang="zh-TW" altLang="en-US" dirty="0" smtClean="0"/>
              <a:t>陳奕夫</a:t>
            </a:r>
            <a:endParaRPr lang="en-US" altLang="zh-TW" dirty="0" smtClean="0"/>
          </a:p>
          <a:p>
            <a:r>
              <a:rPr lang="zh-TW" altLang="en-US" dirty="0" smtClean="0"/>
              <a:t>                </a:t>
            </a:r>
            <a:r>
              <a:rPr lang="en-US" altLang="zh-TW" dirty="0" smtClean="0"/>
              <a:t>4A3C0006</a:t>
            </a:r>
            <a:r>
              <a:rPr lang="zh-TW" altLang="en-US" dirty="0" smtClean="0"/>
              <a:t>紀雨彤</a:t>
            </a:r>
            <a:endParaRPr lang="en-US" altLang="zh-TW" dirty="0" smtClean="0"/>
          </a:p>
          <a:p>
            <a:r>
              <a:rPr lang="zh-TW" altLang="en-US" dirty="0" smtClean="0"/>
              <a:t>                </a:t>
            </a:r>
            <a:r>
              <a:rPr lang="en-US" altLang="zh-TW" dirty="0" smtClean="0"/>
              <a:t>4A290161</a:t>
            </a:r>
            <a:r>
              <a:rPr lang="zh-TW" altLang="en-US" dirty="0" smtClean="0"/>
              <a:t>呂展霆</a:t>
            </a:r>
            <a:endParaRPr lang="zh-TW" altLang="en-US" dirty="0"/>
          </a:p>
        </p:txBody>
      </p:sp>
    </p:spTree>
    <p:extLst>
      <p:ext uri="{BB962C8B-B14F-4D97-AF65-F5344CB8AC3E}">
        <p14:creationId xmlns:p14="http://schemas.microsoft.com/office/powerpoint/2010/main" val="7487908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ct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
            </a:r>
            <a:b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br>
            <a: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t/>
            </a:r>
            <a:br>
              <a:rPr lang="en-US" altLang="zh-TW" dirty="0" smtClean="0">
                <a:latin typeface="Arial Unicode MS" panose="020B0604020202020204" pitchFamily="34" charset="-120"/>
                <a:ea typeface="Arial Unicode MS" panose="020B0604020202020204" pitchFamily="34" charset="-120"/>
                <a:cs typeface="Arial Unicode MS" panose="020B0604020202020204" pitchFamily="34" charset="-120"/>
              </a:rPr>
            </a:b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
            </a:r>
            <a:b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br>
            <a:r>
              <a:rPr lang="zh-TW" altLang="en-US" dirty="0" smtClean="0">
                <a:latin typeface="Arial Unicode MS" panose="020B0604020202020204" pitchFamily="34" charset="-120"/>
                <a:ea typeface="Arial Unicode MS" panose="020B0604020202020204" pitchFamily="34" charset="-120"/>
                <a:cs typeface="Arial Unicode MS" panose="020B0604020202020204" pitchFamily="34" charset="-120"/>
              </a:rPr>
              <a:t>ＥＮＤ</a:t>
            </a:r>
            <a:endParaRPr lang="zh-TW" altLang="en-US" dirty="0">
              <a:latin typeface="Arial Unicode MS" panose="020B0604020202020204" pitchFamily="34" charset="-120"/>
              <a:ea typeface="Arial Unicode MS" panose="020B0604020202020204" pitchFamily="34" charset="-120"/>
              <a:cs typeface="Arial Unicode MS" panose="020B0604020202020204" pitchFamily="34" charset="-120"/>
            </a:endParaRPr>
          </a:p>
        </p:txBody>
      </p:sp>
      <p:sp>
        <p:nvSpPr>
          <p:cNvPr id="3" name="內容版面配置區 2"/>
          <p:cNvSpPr>
            <a:spLocks noGrp="1"/>
          </p:cNvSpPr>
          <p:nvPr>
            <p:ph idx="1"/>
          </p:nvPr>
        </p:nvSpPr>
        <p:spPr/>
        <p:txBody>
          <a:bodyPr/>
          <a:lstStyle/>
          <a:p>
            <a:pPr marL="0" indent="0" algn="ctr">
              <a:buNone/>
            </a:pPr>
            <a:endParaRPr lang="zh-TW" altLang="en-US" dirty="0"/>
          </a:p>
        </p:txBody>
      </p:sp>
    </p:spTree>
    <p:extLst>
      <p:ext uri="{BB962C8B-B14F-4D97-AF65-F5344CB8AC3E}">
        <p14:creationId xmlns:p14="http://schemas.microsoft.com/office/powerpoint/2010/main" val="1385292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55576" y="-243408"/>
            <a:ext cx="8229600" cy="1656184"/>
          </a:xfrm>
        </p:spPr>
        <p:txBody>
          <a:bodyPr>
            <a:normAutofit/>
          </a:bodyPr>
          <a:lstStyle/>
          <a:p>
            <a:pPr algn="ctr"/>
            <a:r>
              <a:rPr lang="zh-TW" altLang="en-US" sz="3200" dirty="0" smtClean="0"/>
              <a:t>重點摘要</a:t>
            </a:r>
            <a:endParaRPr lang="zh-TW" altLang="en-US" sz="3200" dirty="0"/>
          </a:p>
        </p:txBody>
      </p:sp>
      <p:sp>
        <p:nvSpPr>
          <p:cNvPr id="3" name="內容版面配置區 2"/>
          <p:cNvSpPr>
            <a:spLocks noGrp="1"/>
          </p:cNvSpPr>
          <p:nvPr>
            <p:ph idx="1"/>
          </p:nvPr>
        </p:nvSpPr>
        <p:spPr>
          <a:xfrm>
            <a:off x="457200" y="1844824"/>
            <a:ext cx="8229600" cy="4479776"/>
          </a:xfrm>
        </p:spPr>
        <p:txBody>
          <a:bodyPr/>
          <a:lstStyle/>
          <a:p>
            <a:r>
              <a:rPr lang="zh-TW" altLang="en-US" dirty="0"/>
              <a:t>以三個問題開始，「什麼是霧霾？」「它從哪兒來？」「中國該怎麼辦？」 他以一位母親的觀點出發，解釋事情的來龍去賣。她從</a:t>
            </a:r>
            <a:r>
              <a:rPr lang="en-US" altLang="zh-TW" dirty="0"/>
              <a:t>24</a:t>
            </a:r>
            <a:r>
              <a:rPr lang="zh-TW" altLang="en-US" dirty="0"/>
              <a:t>小時揹著</a:t>
            </a:r>
            <a:r>
              <a:rPr lang="en-US" altLang="zh-TW" dirty="0"/>
              <a:t>PM2.5</a:t>
            </a:r>
            <a:r>
              <a:rPr lang="zh-TW" altLang="en-US" dirty="0"/>
              <a:t>的採樣儀做實驗，到進到煤礦黑戶裡，看公權力管不了的油污廢氣。在醫院開刀房目睹沒吸煙的患者，可是肺裡長滿黑色淋巴結。在用中國華北上空過去十年的衛星圖片來解釋細懸浮微粒</a:t>
            </a:r>
            <a:r>
              <a:rPr lang="en-US" altLang="zh-TW" dirty="0"/>
              <a:t>PM2.5</a:t>
            </a:r>
            <a:r>
              <a:rPr lang="zh-TW" altLang="en-US" dirty="0"/>
              <a:t>。最後用英國倫敦、美國洛杉磯，這兩個在過去也有過大污染，但現在卻回歸自然，讓大家覺得一切並不是如此絕望。</a:t>
            </a:r>
          </a:p>
        </p:txBody>
      </p:sp>
    </p:spTree>
    <p:extLst>
      <p:ext uri="{BB962C8B-B14F-4D97-AF65-F5344CB8AC3E}">
        <p14:creationId xmlns:p14="http://schemas.microsoft.com/office/powerpoint/2010/main" val="17333495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79512" y="980728"/>
            <a:ext cx="8928992" cy="5688632"/>
          </a:xfrm>
        </p:spPr>
        <p:txBody>
          <a:bodyPr>
            <a:normAutofit/>
          </a:bodyPr>
          <a:lstStyle/>
          <a:p>
            <a:pPr marL="0" indent="0">
              <a:buNone/>
            </a:pPr>
            <a:endParaRPr lang="en-US" altLang="zh-TW" sz="2800" dirty="0" smtClean="0"/>
          </a:p>
          <a:p>
            <a:pPr marL="0" indent="0">
              <a:buNone/>
            </a:pPr>
            <a:r>
              <a:rPr lang="zh-TW" altLang="en-US" sz="2800" dirty="0" smtClean="0"/>
              <a:t>並將霧霾影響人體的情形製作成動畫讓我們了解霧霾帶來的傷害會是怎麼樣，甚至更進入了患了肺癌的病患要進行手術的手術室裡了解霧霾對人體造成的影響會是如何。</a:t>
            </a:r>
            <a:endParaRPr lang="zh-TW" altLang="en-US" sz="2800"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643" y="3356992"/>
            <a:ext cx="4248472" cy="2328259"/>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8987" y="3933056"/>
            <a:ext cx="4676812" cy="2780928"/>
          </a:xfrm>
          <a:prstGeom prst="rect">
            <a:avLst/>
          </a:prstGeom>
        </p:spPr>
      </p:pic>
      <p:sp>
        <p:nvSpPr>
          <p:cNvPr id="6" name="文字方塊 5"/>
          <p:cNvSpPr txBox="1"/>
          <p:nvPr/>
        </p:nvSpPr>
        <p:spPr>
          <a:xfrm>
            <a:off x="395536" y="643303"/>
            <a:ext cx="8496944" cy="584775"/>
          </a:xfrm>
          <a:prstGeom prst="rect">
            <a:avLst/>
          </a:prstGeom>
          <a:noFill/>
        </p:spPr>
        <p:txBody>
          <a:bodyPr wrap="square" rtlCol="0">
            <a:spAutoFit/>
          </a:bodyPr>
          <a:lstStyle/>
          <a:p>
            <a:pPr algn="ctr"/>
            <a:r>
              <a:rPr lang="zh-TW" altLang="en-US" sz="3200" dirty="0" smtClean="0"/>
              <a:t>穹頂之下的敘事方法</a:t>
            </a:r>
            <a:endParaRPr lang="zh-TW" altLang="en-US" sz="3200" dirty="0"/>
          </a:p>
        </p:txBody>
      </p:sp>
    </p:spTree>
    <p:extLst>
      <p:ext uri="{BB962C8B-B14F-4D97-AF65-F5344CB8AC3E}">
        <p14:creationId xmlns:p14="http://schemas.microsoft.com/office/powerpoint/2010/main" val="32774066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20582" y="548680"/>
            <a:ext cx="8229600" cy="1143000"/>
          </a:xfrm>
        </p:spPr>
        <p:txBody>
          <a:bodyPr>
            <a:normAutofit/>
          </a:bodyPr>
          <a:lstStyle/>
          <a:p>
            <a:pPr algn="ctr"/>
            <a:r>
              <a:rPr lang="zh-TW" altLang="en-US" sz="3200" dirty="0"/>
              <a:t>穹頂之下的敘事方法</a:t>
            </a:r>
            <a:br>
              <a:rPr lang="zh-TW" altLang="en-US" sz="3200" dirty="0"/>
            </a:br>
            <a:endParaRPr lang="zh-TW" altLang="en-US" sz="3200" dirty="0"/>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2275" y="1383757"/>
            <a:ext cx="8537907" cy="4441399"/>
          </a:xfrm>
        </p:spPr>
      </p:pic>
      <p:sp>
        <p:nvSpPr>
          <p:cNvPr id="5" name="文字方塊 4"/>
          <p:cNvSpPr txBox="1"/>
          <p:nvPr/>
        </p:nvSpPr>
        <p:spPr>
          <a:xfrm>
            <a:off x="194216" y="5918449"/>
            <a:ext cx="4608512" cy="923330"/>
          </a:xfrm>
          <a:prstGeom prst="rect">
            <a:avLst/>
          </a:prstGeom>
          <a:noFill/>
        </p:spPr>
        <p:txBody>
          <a:bodyPr wrap="square" rtlCol="0">
            <a:spAutoFit/>
          </a:bodyPr>
          <a:lstStyle/>
          <a:p>
            <a:r>
              <a:rPr lang="zh-TW" altLang="en-US" dirty="0" smtClean="0"/>
              <a:t>他不但去蒐集了許多相關的數據跟自己有關的親身經歷，並去採訪環保局及相關單位人員，慢慢的揭露許多被隱藏的秘密。</a:t>
            </a:r>
            <a:endParaRPr lang="zh-TW" altLang="en-US" dirty="0"/>
          </a:p>
        </p:txBody>
      </p:sp>
    </p:spTree>
    <p:extLst>
      <p:ext uri="{BB962C8B-B14F-4D97-AF65-F5344CB8AC3E}">
        <p14:creationId xmlns:p14="http://schemas.microsoft.com/office/powerpoint/2010/main" val="4808257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79512" y="332656"/>
            <a:ext cx="8928992" cy="6336704"/>
          </a:xfrm>
        </p:spPr>
        <p:txBody>
          <a:bodyPr>
            <a:normAutofit/>
          </a:bodyPr>
          <a:lstStyle/>
          <a:p>
            <a:pPr marL="0" indent="0">
              <a:buNone/>
            </a:pPr>
            <a:endParaRPr lang="en-US" altLang="zh-TW" sz="2800" dirty="0" smtClean="0"/>
          </a:p>
          <a:p>
            <a:pPr marL="0" indent="0">
              <a:buNone/>
            </a:pPr>
            <a:endParaRPr lang="en-US" altLang="zh-TW" sz="2800" dirty="0" smtClean="0"/>
          </a:p>
          <a:p>
            <a:pPr marL="0" indent="0">
              <a:buNone/>
            </a:pPr>
            <a:endParaRPr lang="en-US" altLang="zh-TW" sz="2800" dirty="0"/>
          </a:p>
          <a:p>
            <a:pPr marL="0" indent="0">
              <a:buNone/>
            </a:pPr>
            <a:endParaRPr lang="en-US" altLang="zh-TW" sz="2800" dirty="0" smtClean="0"/>
          </a:p>
          <a:p>
            <a:pPr marL="0" indent="0">
              <a:buNone/>
            </a:pPr>
            <a:endParaRPr lang="en-US" altLang="zh-TW" sz="2800" dirty="0"/>
          </a:p>
        </p:txBody>
      </p:sp>
      <p:sp>
        <p:nvSpPr>
          <p:cNvPr id="6" name="文字方塊 5"/>
          <p:cNvSpPr txBox="1"/>
          <p:nvPr/>
        </p:nvSpPr>
        <p:spPr>
          <a:xfrm>
            <a:off x="179512" y="622127"/>
            <a:ext cx="8496944" cy="584775"/>
          </a:xfrm>
          <a:prstGeom prst="rect">
            <a:avLst/>
          </a:prstGeom>
          <a:noFill/>
        </p:spPr>
        <p:txBody>
          <a:bodyPr wrap="square" rtlCol="0">
            <a:spAutoFit/>
          </a:bodyPr>
          <a:lstStyle/>
          <a:p>
            <a:pPr algn="ctr"/>
            <a:r>
              <a:rPr lang="zh-TW" altLang="en-US" sz="3200" dirty="0" smtClean="0"/>
              <a:t>穹頂之下的敘事方法</a:t>
            </a:r>
            <a:endParaRPr lang="zh-TW" altLang="en-US" sz="3200" dirty="0"/>
          </a:p>
        </p:txBody>
      </p:sp>
      <p:sp>
        <p:nvSpPr>
          <p:cNvPr id="2" name="矩形 1"/>
          <p:cNvSpPr/>
          <p:nvPr/>
        </p:nvSpPr>
        <p:spPr>
          <a:xfrm>
            <a:off x="791580" y="4209165"/>
            <a:ext cx="7272808" cy="1815882"/>
          </a:xfrm>
          <a:prstGeom prst="rect">
            <a:avLst/>
          </a:prstGeom>
        </p:spPr>
        <p:txBody>
          <a:bodyPr wrap="square">
            <a:spAutoFit/>
          </a:bodyPr>
          <a:lstStyle/>
          <a:p>
            <a:r>
              <a:rPr lang="zh-TW" altLang="en-US" sz="2800" dirty="0"/>
              <a:t>她所使用的圖片</a:t>
            </a:r>
            <a:r>
              <a:rPr lang="zh-TW" altLang="en-US" sz="2800" dirty="0" smtClean="0"/>
              <a:t>影片大部分都</a:t>
            </a:r>
            <a:r>
              <a:rPr lang="zh-TW" altLang="en-US" sz="2800" dirty="0"/>
              <a:t>是他親身實際去採訪或是使用縮時攝影所記錄下來，那種</a:t>
            </a:r>
            <a:r>
              <a:rPr lang="zh-TW" altLang="en-US" sz="2800" b="1" dirty="0"/>
              <a:t>緩慢的流動就像是你在環視這一切，</a:t>
            </a:r>
            <a:r>
              <a:rPr lang="zh-TW" altLang="en-US" sz="2800" b="1" dirty="0" smtClean="0"/>
              <a:t>讓我們有置身</a:t>
            </a:r>
            <a:r>
              <a:rPr lang="zh-TW" altLang="en-US" sz="2800" b="1" dirty="0"/>
              <a:t>其中的</a:t>
            </a:r>
            <a:r>
              <a:rPr lang="zh-TW" altLang="en-US" sz="2800" b="1" dirty="0" smtClean="0"/>
              <a:t>感受</a:t>
            </a:r>
            <a:endParaRPr lang="zh-TW" altLang="en-US" sz="2800" dirty="0"/>
          </a:p>
        </p:txBody>
      </p:sp>
      <p:pic>
        <p:nvPicPr>
          <p:cNvPr id="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1658216"/>
            <a:ext cx="3746744" cy="20996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343" y="1595531"/>
            <a:ext cx="3965395" cy="2225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35523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14400" y="-171400"/>
            <a:ext cx="8229600" cy="1143000"/>
          </a:xfrm>
        </p:spPr>
        <p:txBody>
          <a:bodyPr>
            <a:normAutofit/>
          </a:bodyPr>
          <a:lstStyle/>
          <a:p>
            <a:pPr algn="ctr"/>
            <a:r>
              <a:rPr lang="zh-TW" altLang="en-US" sz="3200" dirty="0"/>
              <a:t>穹頂之下的敘事方法</a:t>
            </a:r>
          </a:p>
        </p:txBody>
      </p:sp>
      <p:sp>
        <p:nvSpPr>
          <p:cNvPr id="3" name="內容版面配置區 2"/>
          <p:cNvSpPr>
            <a:spLocks noGrp="1"/>
          </p:cNvSpPr>
          <p:nvPr>
            <p:ph idx="1"/>
          </p:nvPr>
        </p:nvSpPr>
        <p:spPr/>
        <p:txBody>
          <a:bodyPr>
            <a:normAutofit lnSpcReduction="10000"/>
          </a:bodyPr>
          <a:lstStyle/>
          <a:p>
            <a:pPr marL="0" indent="0">
              <a:buNone/>
            </a:pPr>
            <a:endParaRPr lang="en-US" altLang="zh-TW" sz="2000" dirty="0" smtClean="0"/>
          </a:p>
          <a:p>
            <a:pPr marL="0" indent="0">
              <a:buNone/>
            </a:pPr>
            <a:endParaRPr lang="en-US" altLang="zh-TW" sz="2000" dirty="0"/>
          </a:p>
          <a:p>
            <a:pPr marL="0" indent="0">
              <a:buNone/>
            </a:pPr>
            <a:endParaRPr lang="en-US" altLang="zh-TW" sz="2000" dirty="0" smtClean="0"/>
          </a:p>
          <a:p>
            <a:pPr marL="0" indent="0">
              <a:buNone/>
            </a:pPr>
            <a:endParaRPr lang="en-US" altLang="zh-TW" sz="2000" dirty="0" smtClean="0"/>
          </a:p>
          <a:p>
            <a:pPr marL="0" indent="0">
              <a:buNone/>
            </a:pPr>
            <a:endParaRPr lang="en-US" altLang="zh-TW" sz="2000" dirty="0"/>
          </a:p>
          <a:p>
            <a:pPr marL="0" indent="0">
              <a:buNone/>
            </a:pPr>
            <a:endParaRPr lang="en-US" altLang="zh-TW" sz="2000" dirty="0" smtClean="0"/>
          </a:p>
          <a:p>
            <a:pPr marL="0" indent="0">
              <a:buNone/>
            </a:pPr>
            <a:endParaRPr lang="en-US" altLang="zh-TW" sz="2000" dirty="0"/>
          </a:p>
          <a:p>
            <a:pPr marL="0" indent="0">
              <a:buNone/>
            </a:pPr>
            <a:endParaRPr lang="en-US" altLang="zh-TW" sz="2000" dirty="0" smtClean="0"/>
          </a:p>
          <a:p>
            <a:pPr marL="0" indent="0">
              <a:buNone/>
            </a:pPr>
            <a:r>
              <a:rPr lang="zh-TW" altLang="en-US" sz="2000" dirty="0" smtClean="0"/>
              <a:t>從 </a:t>
            </a:r>
            <a:r>
              <a:rPr lang="zh-TW" altLang="en-US" sz="2000" dirty="0"/>
              <a:t>沒有投影片轉到影片，讓你在聽覺與聽覺上同時感受到震撼，尤其這又是柴靜的採訪，更可以讓人感受到真實，而且採訪的對象是從生活環境的拍攝，</a:t>
            </a:r>
            <a:r>
              <a:rPr lang="zh-TW" altLang="en-US" sz="2000" b="1" dirty="0"/>
              <a:t>轉到小孩，轉到大人，轉到官員</a:t>
            </a:r>
            <a:r>
              <a:rPr lang="zh-TW" altLang="en-US" sz="2000" dirty="0"/>
              <a:t>，最後在接上對一個小孩子的提問做一個結束「</a:t>
            </a:r>
            <a:r>
              <a:rPr lang="zh-TW" altLang="en-US" sz="2000" b="1" dirty="0"/>
              <a:t>你見過 真正的星星嗎？你見過藍色的天空嗎？你見過白雲嗎？</a:t>
            </a:r>
            <a:r>
              <a:rPr lang="zh-TW" altLang="en-US" sz="2000" dirty="0"/>
              <a:t>」</a:t>
            </a:r>
          </a:p>
          <a:p>
            <a:endParaRPr lang="zh-TW" altLang="en-US"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124744"/>
            <a:ext cx="5597748" cy="3107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31495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9" y="2132856"/>
            <a:ext cx="5166498" cy="3333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標題 1"/>
          <p:cNvSpPr>
            <a:spLocks noGrp="1"/>
          </p:cNvSpPr>
          <p:nvPr>
            <p:ph type="title"/>
          </p:nvPr>
        </p:nvSpPr>
        <p:spPr/>
        <p:txBody>
          <a:bodyPr>
            <a:normAutofit/>
          </a:bodyPr>
          <a:lstStyle/>
          <a:p>
            <a:pPr algn="ctr"/>
            <a:r>
              <a:rPr lang="zh-TW" altLang="en-US" b="1" dirty="0" smtClean="0">
                <a:solidFill>
                  <a:srgbClr val="002060"/>
                </a:solidFill>
              </a:rPr>
              <a:t>故事意義</a:t>
            </a:r>
            <a:endParaRPr lang="zh-TW" altLang="en-US" b="1" dirty="0">
              <a:solidFill>
                <a:srgbClr val="002060"/>
              </a:solidFill>
            </a:endParaRPr>
          </a:p>
        </p:txBody>
      </p:sp>
      <p:sp>
        <p:nvSpPr>
          <p:cNvPr id="3" name="內容版面配置區 2"/>
          <p:cNvSpPr>
            <a:spLocks noGrp="1"/>
          </p:cNvSpPr>
          <p:nvPr>
            <p:ph idx="1"/>
          </p:nvPr>
        </p:nvSpPr>
        <p:spPr/>
        <p:txBody>
          <a:bodyPr/>
          <a:lstStyle/>
          <a:p>
            <a:endParaRPr lang="zh-TW" altLang="en-US"/>
          </a:p>
        </p:txBody>
      </p:sp>
      <p:graphicFrame>
        <p:nvGraphicFramePr>
          <p:cNvPr id="5" name="資料庫圖表 4"/>
          <p:cNvGraphicFramePr/>
          <p:nvPr>
            <p:extLst>
              <p:ext uri="{D42A27DB-BD31-4B8C-83A1-F6EECF244321}">
                <p14:modId xmlns:p14="http://schemas.microsoft.com/office/powerpoint/2010/main" val="2386015164"/>
              </p:ext>
            </p:extLst>
          </p:nvPr>
        </p:nvGraphicFramePr>
        <p:xfrm>
          <a:off x="-540568" y="1847088"/>
          <a:ext cx="6408712" cy="43497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846552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dirty="0" smtClean="0"/>
              <a:t>適當科技以及真正的需求</a:t>
            </a:r>
            <a:endParaRPr lang="zh-TW" altLang="en-US" dirty="0"/>
          </a:p>
        </p:txBody>
      </p:sp>
      <p:sp>
        <p:nvSpPr>
          <p:cNvPr id="3" name="副標題 2"/>
          <p:cNvSpPr>
            <a:spLocks noGrp="1"/>
          </p:cNvSpPr>
          <p:nvPr>
            <p:ph idx="1"/>
          </p:nvPr>
        </p:nvSpPr>
        <p:spPr/>
        <p:txBody>
          <a:bodyPr>
            <a:normAutofit/>
          </a:bodyPr>
          <a:lstStyle/>
          <a:p>
            <a:pPr marL="0" indent="0" algn="l">
              <a:buNone/>
            </a:pPr>
            <a:r>
              <a:rPr lang="zh-TW" altLang="en-US" sz="1600" dirty="0" smtClean="0">
                <a:solidFill>
                  <a:srgbClr val="FF0000"/>
                </a:solidFill>
              </a:rPr>
              <a:t>大目標</a:t>
            </a:r>
            <a:r>
              <a:rPr lang="zh-TW" altLang="en-US" sz="1600" dirty="0" smtClean="0"/>
              <a:t>－</a:t>
            </a:r>
            <a:r>
              <a:rPr lang="zh-TW" altLang="en-US" sz="1600" dirty="0" smtClean="0">
                <a:solidFill>
                  <a:schemeClr val="tx1"/>
                </a:solidFill>
              </a:rPr>
              <a:t>減排</a:t>
            </a:r>
            <a:r>
              <a:rPr lang="en-US" altLang="zh-TW" sz="1600" dirty="0" smtClean="0">
                <a:solidFill>
                  <a:schemeClr val="tx1"/>
                </a:solidFill>
              </a:rPr>
              <a:t>:47%</a:t>
            </a:r>
            <a:r>
              <a:rPr lang="zh-TW" altLang="en-US" sz="1600" dirty="0" smtClean="0">
                <a:solidFill>
                  <a:schemeClr val="tx1"/>
                </a:solidFill>
              </a:rPr>
              <a:t>二氧化硫、</a:t>
            </a:r>
            <a:r>
              <a:rPr lang="en-US" altLang="zh-TW" sz="1600" dirty="0" smtClean="0">
                <a:solidFill>
                  <a:schemeClr val="tx1"/>
                </a:solidFill>
              </a:rPr>
              <a:t>52%</a:t>
            </a:r>
            <a:r>
              <a:rPr lang="zh-TW" altLang="en-US" sz="1600" dirty="0" smtClean="0">
                <a:solidFill>
                  <a:schemeClr val="tx1"/>
                </a:solidFill>
              </a:rPr>
              <a:t>氮氧化物、</a:t>
            </a:r>
            <a:r>
              <a:rPr lang="en-US" altLang="zh-TW" sz="1600" dirty="0" smtClean="0">
                <a:solidFill>
                  <a:schemeClr val="tx1"/>
                </a:solidFill>
              </a:rPr>
              <a:t>44%PM2.5</a:t>
            </a:r>
          </a:p>
          <a:p>
            <a:pPr marL="0" indent="0" algn="l">
              <a:buNone/>
            </a:pPr>
            <a:r>
              <a:rPr lang="zh-TW" altLang="en-US" sz="1600" dirty="0">
                <a:solidFill>
                  <a:schemeClr val="tx1"/>
                </a:solidFill>
              </a:rPr>
              <a:t> </a:t>
            </a:r>
            <a:r>
              <a:rPr lang="zh-TW" altLang="en-US" sz="1600" dirty="0" smtClean="0">
                <a:solidFill>
                  <a:schemeClr val="tx1"/>
                </a:solidFill>
              </a:rPr>
              <a:t>                 看到</a:t>
            </a:r>
            <a:r>
              <a:rPr lang="zh-TW" altLang="en-US" sz="1600" dirty="0" smtClean="0">
                <a:solidFill>
                  <a:srgbClr val="00B0F0"/>
                </a:solidFill>
              </a:rPr>
              <a:t>藍天</a:t>
            </a:r>
            <a:endParaRPr lang="en-US" altLang="zh-TW" sz="1600" dirty="0" smtClean="0">
              <a:solidFill>
                <a:schemeClr val="bg1"/>
              </a:solidFill>
            </a:endParaRPr>
          </a:p>
          <a:p>
            <a:pPr algn="l"/>
            <a:endParaRPr lang="en-US" altLang="zh-TW" sz="1600" dirty="0" smtClean="0"/>
          </a:p>
          <a:p>
            <a:pPr marL="0" indent="0" algn="l">
              <a:buNone/>
            </a:pPr>
            <a:r>
              <a:rPr lang="zh-TW" altLang="en-US" sz="1600" dirty="0" smtClean="0">
                <a:solidFill>
                  <a:schemeClr val="tx1"/>
                </a:solidFill>
              </a:rPr>
              <a:t>有效方案</a:t>
            </a:r>
            <a:r>
              <a:rPr lang="en-US" altLang="zh-TW" sz="1600" dirty="0" smtClean="0">
                <a:solidFill>
                  <a:schemeClr val="tx1"/>
                </a:solidFill>
              </a:rPr>
              <a:t>:</a:t>
            </a:r>
          </a:p>
          <a:p>
            <a:pPr marL="0" indent="0" algn="l">
              <a:buNone/>
            </a:pPr>
            <a:r>
              <a:rPr lang="zh-TW" altLang="en-US" sz="1600" dirty="0">
                <a:solidFill>
                  <a:schemeClr val="tx1"/>
                </a:solidFill>
              </a:rPr>
              <a:t> </a:t>
            </a:r>
            <a:r>
              <a:rPr lang="zh-TW" altLang="en-US" sz="1600" dirty="0" smtClean="0">
                <a:solidFill>
                  <a:schemeClr val="tx1"/>
                </a:solidFill>
              </a:rPr>
              <a:t>   </a:t>
            </a:r>
            <a:r>
              <a:rPr lang="en-US" altLang="zh-TW" sz="1600" dirty="0" smtClean="0">
                <a:solidFill>
                  <a:schemeClr val="tx1"/>
                </a:solidFill>
              </a:rPr>
              <a:t>1.</a:t>
            </a:r>
            <a:r>
              <a:rPr lang="zh-TW" altLang="en-US" sz="1600" dirty="0">
                <a:solidFill>
                  <a:schemeClr val="tx1"/>
                </a:solidFill>
              </a:rPr>
              <a:t>汙染源加</a:t>
            </a:r>
            <a:r>
              <a:rPr lang="zh-TW" altLang="en-US" sz="1600" dirty="0" smtClean="0">
                <a:solidFill>
                  <a:schemeClr val="tx1"/>
                </a:solidFill>
              </a:rPr>
              <a:t>裝過濾器，例如</a:t>
            </a:r>
            <a:r>
              <a:rPr lang="en-US" altLang="zh-TW" sz="1600" dirty="0" smtClean="0">
                <a:solidFill>
                  <a:schemeClr val="tx1"/>
                </a:solidFill>
              </a:rPr>
              <a:t>:</a:t>
            </a:r>
            <a:r>
              <a:rPr lang="zh-TW" altLang="en-US" sz="1600" dirty="0" smtClean="0">
                <a:solidFill>
                  <a:schemeClr val="tx1"/>
                </a:solidFill>
              </a:rPr>
              <a:t>柴油車加裝</a:t>
            </a:r>
            <a:r>
              <a:rPr lang="en-US" altLang="zh-TW" sz="1600" dirty="0" smtClean="0">
                <a:solidFill>
                  <a:schemeClr val="tx1"/>
                </a:solidFill>
              </a:rPr>
              <a:t>DPF(</a:t>
            </a:r>
            <a:r>
              <a:rPr lang="zh-TW" altLang="en-US" sz="1600" dirty="0" smtClean="0">
                <a:solidFill>
                  <a:schemeClr val="tx1"/>
                </a:solidFill>
              </a:rPr>
              <a:t>顆粒過濾器</a:t>
            </a:r>
            <a:r>
              <a:rPr lang="en-US" altLang="zh-TW" sz="1600" dirty="0" smtClean="0">
                <a:solidFill>
                  <a:schemeClr val="tx1"/>
                </a:solidFill>
              </a:rPr>
              <a:t>)</a:t>
            </a:r>
          </a:p>
          <a:p>
            <a:pPr marL="0" indent="0" algn="l">
              <a:buNone/>
            </a:pPr>
            <a:r>
              <a:rPr lang="zh-TW" altLang="en-US" sz="1600" dirty="0">
                <a:solidFill>
                  <a:schemeClr val="tx1"/>
                </a:solidFill>
              </a:rPr>
              <a:t> </a:t>
            </a:r>
            <a:r>
              <a:rPr lang="zh-TW" altLang="en-US" sz="1600" dirty="0" smtClean="0">
                <a:solidFill>
                  <a:schemeClr val="tx1"/>
                </a:solidFill>
              </a:rPr>
              <a:t>  </a:t>
            </a:r>
            <a:r>
              <a:rPr lang="zh-TW" altLang="en-US" sz="1600" dirty="0">
                <a:solidFill>
                  <a:schemeClr val="tx1"/>
                </a:solidFill>
              </a:rPr>
              <a:t> </a:t>
            </a:r>
            <a:endParaRPr lang="en-US" altLang="zh-TW" sz="1600" dirty="0">
              <a:solidFill>
                <a:schemeClr val="tx1"/>
              </a:solidFill>
            </a:endParaRPr>
          </a:p>
          <a:p>
            <a:pPr marL="0" indent="0" algn="l">
              <a:buNone/>
            </a:pPr>
            <a:r>
              <a:rPr lang="zh-TW" altLang="en-US" sz="1600" dirty="0" smtClean="0">
                <a:solidFill>
                  <a:schemeClr val="tx1"/>
                </a:solidFill>
              </a:rPr>
              <a:t>    </a:t>
            </a:r>
            <a:r>
              <a:rPr lang="en-US" altLang="zh-TW" sz="1600" dirty="0" smtClean="0">
                <a:solidFill>
                  <a:schemeClr val="tx1"/>
                </a:solidFill>
              </a:rPr>
              <a:t>2.</a:t>
            </a:r>
            <a:r>
              <a:rPr lang="zh-TW" altLang="en-US" sz="1600" dirty="0" smtClean="0">
                <a:solidFill>
                  <a:schemeClr val="tx1"/>
                </a:solidFill>
              </a:rPr>
              <a:t>政策能明確規定執法單位以及有效執行</a:t>
            </a:r>
            <a:endParaRPr lang="en-US" altLang="zh-TW" sz="1600" dirty="0" smtClean="0">
              <a:solidFill>
                <a:schemeClr val="tx1"/>
              </a:solidFill>
            </a:endParaRPr>
          </a:p>
          <a:p>
            <a:pPr marL="0" indent="0" algn="l">
              <a:buNone/>
            </a:pPr>
            <a:r>
              <a:rPr lang="zh-TW" altLang="en-US" sz="1600" dirty="0" smtClean="0">
                <a:solidFill>
                  <a:schemeClr val="tx1"/>
                </a:solidFill>
              </a:rPr>
              <a:t>    </a:t>
            </a:r>
            <a:endParaRPr lang="en-US" altLang="zh-TW" sz="1600" dirty="0" smtClean="0">
              <a:solidFill>
                <a:schemeClr val="tx1"/>
              </a:solidFill>
            </a:endParaRPr>
          </a:p>
          <a:p>
            <a:pPr marL="0" indent="0" algn="l">
              <a:buNone/>
            </a:pPr>
            <a:r>
              <a:rPr lang="zh-TW" altLang="en-US" sz="1600" dirty="0">
                <a:solidFill>
                  <a:schemeClr val="tx1"/>
                </a:solidFill>
              </a:rPr>
              <a:t> </a:t>
            </a:r>
            <a:r>
              <a:rPr lang="zh-TW" altLang="en-US" sz="1600" dirty="0" smtClean="0">
                <a:solidFill>
                  <a:schemeClr val="tx1"/>
                </a:solidFill>
              </a:rPr>
              <a:t>   </a:t>
            </a:r>
            <a:r>
              <a:rPr lang="en-US" altLang="zh-TW" sz="1600" dirty="0" smtClean="0">
                <a:solidFill>
                  <a:schemeClr val="tx1"/>
                </a:solidFill>
              </a:rPr>
              <a:t>3.</a:t>
            </a:r>
            <a:r>
              <a:rPr lang="zh-TW" altLang="en-US" sz="1600" dirty="0" smtClean="0">
                <a:solidFill>
                  <a:schemeClr val="tx1"/>
                </a:solidFill>
              </a:rPr>
              <a:t>政府不再補貼落後過時的污染產業，要給新興產業平等的機會</a:t>
            </a:r>
            <a:endParaRPr lang="en-US" altLang="zh-TW" sz="1600" dirty="0" smtClean="0">
              <a:solidFill>
                <a:schemeClr val="tx1"/>
              </a:solidFill>
            </a:endParaRPr>
          </a:p>
          <a:p>
            <a:pPr marL="0" indent="0" algn="l">
              <a:buNone/>
            </a:pPr>
            <a:r>
              <a:rPr lang="zh-TW" altLang="en-US" sz="1600" dirty="0">
                <a:solidFill>
                  <a:schemeClr val="tx1"/>
                </a:solidFill>
              </a:rPr>
              <a:t> </a:t>
            </a:r>
            <a:r>
              <a:rPr lang="zh-TW" altLang="en-US" sz="1600" dirty="0" smtClean="0">
                <a:solidFill>
                  <a:schemeClr val="tx1"/>
                </a:solidFill>
              </a:rPr>
              <a:t>   </a:t>
            </a:r>
            <a:endParaRPr lang="en-US" altLang="zh-TW" sz="1600" dirty="0" smtClean="0">
              <a:solidFill>
                <a:schemeClr val="tx1"/>
              </a:solidFill>
            </a:endParaRPr>
          </a:p>
          <a:p>
            <a:pPr marL="0" indent="0" algn="l">
              <a:buNone/>
            </a:pPr>
            <a:r>
              <a:rPr lang="zh-TW" altLang="en-US" sz="1600" dirty="0">
                <a:solidFill>
                  <a:schemeClr val="tx1"/>
                </a:solidFill>
              </a:rPr>
              <a:t> </a:t>
            </a:r>
            <a:r>
              <a:rPr lang="zh-TW" altLang="en-US" sz="1600" dirty="0" smtClean="0">
                <a:solidFill>
                  <a:schemeClr val="tx1"/>
                </a:solidFill>
              </a:rPr>
              <a:t>   </a:t>
            </a:r>
            <a:r>
              <a:rPr lang="en-US" altLang="zh-TW" sz="1600" dirty="0" smtClean="0">
                <a:solidFill>
                  <a:schemeClr val="tx1"/>
                </a:solidFill>
              </a:rPr>
              <a:t>4.</a:t>
            </a:r>
            <a:r>
              <a:rPr lang="zh-TW" altLang="en-US" sz="1600" dirty="0" smtClean="0">
                <a:solidFill>
                  <a:schemeClr val="tx1"/>
                </a:solidFill>
              </a:rPr>
              <a:t>積極開發天然氣，開放市場，拒絕壟斷，有競爭才能帶來改變與創新   </a:t>
            </a:r>
            <a:endParaRPr lang="en-US" altLang="zh-TW" sz="1600" dirty="0" smtClean="0">
              <a:solidFill>
                <a:schemeClr val="tx1"/>
              </a:solidFill>
            </a:endParaRPr>
          </a:p>
          <a:p>
            <a:pPr marL="0" indent="0" algn="l">
              <a:buNone/>
            </a:pPr>
            <a:r>
              <a:rPr lang="zh-TW" altLang="en-US" sz="1600" dirty="0">
                <a:solidFill>
                  <a:schemeClr val="tx1"/>
                </a:solidFill>
              </a:rPr>
              <a:t> </a:t>
            </a:r>
            <a:r>
              <a:rPr lang="zh-TW" altLang="en-US" sz="1600" dirty="0" smtClean="0">
                <a:solidFill>
                  <a:schemeClr val="tx1"/>
                </a:solidFill>
              </a:rPr>
              <a:t>       讓中國從煤炭時代進入油氣時代</a:t>
            </a:r>
            <a:endParaRPr lang="en-US" altLang="zh-TW" sz="1600" dirty="0" smtClean="0">
              <a:solidFill>
                <a:schemeClr val="tx1"/>
              </a:solidFill>
            </a:endParaRPr>
          </a:p>
        </p:txBody>
      </p:sp>
    </p:spTree>
    <p:extLst>
      <p:ext uri="{BB962C8B-B14F-4D97-AF65-F5344CB8AC3E}">
        <p14:creationId xmlns:p14="http://schemas.microsoft.com/office/powerpoint/2010/main" val="11741969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4000" b="-14000"/>
          </a:stretch>
        </a:blip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b="1" dirty="0" smtClean="0">
                <a:solidFill>
                  <a:srgbClr val="002060"/>
                </a:solidFill>
              </a:rPr>
              <a:t>風險評</a:t>
            </a:r>
            <a:r>
              <a:rPr lang="zh-TW" altLang="en-US" b="1" dirty="0">
                <a:solidFill>
                  <a:srgbClr val="002060"/>
                </a:solidFill>
              </a:rPr>
              <a:t>估</a:t>
            </a:r>
            <a:endParaRPr lang="zh-TW" altLang="en-US" dirty="0"/>
          </a:p>
        </p:txBody>
      </p:sp>
      <p:sp>
        <p:nvSpPr>
          <p:cNvPr id="3" name="副標題 2"/>
          <p:cNvSpPr>
            <a:spLocks noGrp="1"/>
          </p:cNvSpPr>
          <p:nvPr>
            <p:ph idx="1"/>
          </p:nvPr>
        </p:nvSpPr>
        <p:spPr/>
        <p:txBody>
          <a:bodyPr/>
          <a:lstStyle/>
          <a:p>
            <a:endParaRPr lang="en-US" altLang="zh-TW" dirty="0" smtClean="0"/>
          </a:p>
          <a:p>
            <a:endParaRPr lang="en-US" altLang="zh-TW" dirty="0"/>
          </a:p>
          <a:p>
            <a:endParaRPr lang="en-US" altLang="zh-TW" dirty="0" smtClean="0"/>
          </a:p>
          <a:p>
            <a:endParaRPr lang="en-US" altLang="zh-TW" dirty="0"/>
          </a:p>
        </p:txBody>
      </p:sp>
      <p:sp>
        <p:nvSpPr>
          <p:cNvPr id="4" name="圓角矩形 3"/>
          <p:cNvSpPr/>
          <p:nvPr/>
        </p:nvSpPr>
        <p:spPr>
          <a:xfrm>
            <a:off x="1439840" y="3482737"/>
            <a:ext cx="1566080" cy="562970"/>
          </a:xfrm>
          <a:prstGeom prst="roundRect">
            <a:avLst/>
          </a:prstGeom>
          <a:solidFill>
            <a:schemeClr val="tx1">
              <a:lumMod val="85000"/>
              <a:lumOff val="1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zh-TW" altLang="en-US" dirty="0">
                <a:latin typeface="Adobe 繁黑體 Std B" panose="020B0700000000000000" pitchFamily="34" charset="-120"/>
                <a:ea typeface="Adobe 繁黑體 Std B" panose="020B0700000000000000" pitchFamily="34" charset="-120"/>
              </a:rPr>
              <a:t>煤礦</a:t>
            </a:r>
          </a:p>
        </p:txBody>
      </p:sp>
      <p:sp>
        <p:nvSpPr>
          <p:cNvPr id="6" name="圓角矩形 5"/>
          <p:cNvSpPr/>
          <p:nvPr/>
        </p:nvSpPr>
        <p:spPr>
          <a:xfrm>
            <a:off x="6434920" y="3482737"/>
            <a:ext cx="1566080" cy="562970"/>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zh-TW" altLang="en-US" dirty="0">
                <a:latin typeface="Adobe 繁黑體 Std B" panose="020B0700000000000000" pitchFamily="34" charset="-120"/>
                <a:ea typeface="Adobe 繁黑體 Std B" panose="020B0700000000000000" pitchFamily="34" charset="-120"/>
              </a:rPr>
              <a:t>社會成本</a:t>
            </a:r>
          </a:p>
        </p:txBody>
      </p:sp>
      <p:sp>
        <p:nvSpPr>
          <p:cNvPr id="8" name="向右箭號 7"/>
          <p:cNvSpPr/>
          <p:nvPr/>
        </p:nvSpPr>
        <p:spPr>
          <a:xfrm>
            <a:off x="4198393" y="3610686"/>
            <a:ext cx="747215" cy="307075"/>
          </a:xfrm>
          <a:prstGeom prst="rightArrow">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zh-TW" altLang="en-US" sz="1350"/>
          </a:p>
        </p:txBody>
      </p:sp>
      <p:sp>
        <p:nvSpPr>
          <p:cNvPr id="9" name="橢圓 8"/>
          <p:cNvSpPr/>
          <p:nvPr/>
        </p:nvSpPr>
        <p:spPr>
          <a:xfrm>
            <a:off x="3650777" y="4424119"/>
            <a:ext cx="1842446" cy="1136177"/>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zh-TW" altLang="en-US" sz="2100" dirty="0">
                <a:latin typeface="Adobe 繁黑體 Std B" panose="020B0700000000000000" pitchFamily="34" charset="-120"/>
                <a:ea typeface="Adobe 繁黑體 Std B" panose="020B0700000000000000" pitchFamily="34" charset="-120"/>
              </a:rPr>
              <a:t>永續能源</a:t>
            </a:r>
          </a:p>
        </p:txBody>
      </p:sp>
    </p:spTree>
    <p:extLst>
      <p:ext uri="{BB962C8B-B14F-4D97-AF65-F5344CB8AC3E}">
        <p14:creationId xmlns:p14="http://schemas.microsoft.com/office/powerpoint/2010/main" val="39089990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189</TotalTime>
  <Words>549</Words>
  <Application>Microsoft Office PowerPoint</Application>
  <PresentationFormat>如螢幕大小 (4:3)</PresentationFormat>
  <Paragraphs>55</Paragraphs>
  <Slides>10</Slides>
  <Notes>1</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10</vt:i4>
      </vt:variant>
    </vt:vector>
  </HeadingPairs>
  <TitlesOfParts>
    <vt:vector size="18" baseType="lpstr">
      <vt:lpstr>Adobe 繁黑體 Std B</vt:lpstr>
      <vt:lpstr>Arial Unicode MS</vt:lpstr>
      <vt:lpstr>微軟正黑體</vt:lpstr>
      <vt:lpstr>新細明體</vt:lpstr>
      <vt:lpstr>Calibri</vt:lpstr>
      <vt:lpstr>Constantia</vt:lpstr>
      <vt:lpstr>Wingdings 2</vt:lpstr>
      <vt:lpstr>流線</vt:lpstr>
      <vt:lpstr>從｢穹頂之下｣看能源與環境議題</vt:lpstr>
      <vt:lpstr>重點摘要</vt:lpstr>
      <vt:lpstr>PowerPoint 簡報</vt:lpstr>
      <vt:lpstr>穹頂之下的敘事方法 </vt:lpstr>
      <vt:lpstr>PowerPoint 簡報</vt:lpstr>
      <vt:lpstr>穹頂之下的敘事方法</vt:lpstr>
      <vt:lpstr>故事意義</vt:lpstr>
      <vt:lpstr>適當科技以及真正的需求</vt:lpstr>
      <vt:lpstr>風險評估</vt:lpstr>
      <vt:lpstr>   ＥＮＤ</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dc:title>
  <dc:creator>User</dc:creator>
  <cp:lastModifiedBy>happy</cp:lastModifiedBy>
  <cp:revision>13</cp:revision>
  <dcterms:created xsi:type="dcterms:W3CDTF">2015-11-19T07:26:46Z</dcterms:created>
  <dcterms:modified xsi:type="dcterms:W3CDTF">2015-11-19T13:55:15Z</dcterms:modified>
</cp:coreProperties>
</file>