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0" r:id="rId5"/>
    <p:sldId id="261" r:id="rId6"/>
    <p:sldId id="258" r:id="rId7"/>
    <p:sldId id="259" r:id="rId8"/>
    <p:sldId id="262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2016/1/9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6%9D%82%E7%8E%AF%E5%8C%96%E5%90%88%E7%89%A9" TargetMode="External"/><Relationship Id="rId2" Type="http://schemas.openxmlformats.org/officeDocument/2006/relationships/hyperlink" Target="http://www.businessweekly.com.tw/KWebArticle.aspx?id=5248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   天然物概論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6400800" cy="4104456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食安風暴───牛奶駭人</a:t>
            </a:r>
            <a:endParaRPr lang="en-US" altLang="zh-TW" sz="3600" dirty="0" smtClean="0"/>
          </a:p>
          <a:p>
            <a:endParaRPr lang="en-US" altLang="zh-TW" sz="2800" dirty="0" smtClean="0"/>
          </a:p>
          <a:p>
            <a:r>
              <a:rPr lang="zh-TW" altLang="en-US" sz="2800" dirty="0" smtClean="0"/>
              <a:t>組員名單：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4A2H0005</a:t>
            </a:r>
            <a:r>
              <a:rPr lang="zh-TW" altLang="en-US" sz="2800" dirty="0" smtClean="0"/>
              <a:t>徐克豪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4A2H0901</a:t>
            </a:r>
            <a:r>
              <a:rPr lang="zh-TW" altLang="en-US" sz="2800" dirty="0" smtClean="0"/>
              <a:t>朱龍生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4A2H0908</a:t>
            </a:r>
            <a:r>
              <a:rPr lang="zh-TW" altLang="en-US" sz="2800" dirty="0" smtClean="0"/>
              <a:t>曾子瑋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en-US" altLang="zh-TW" sz="2800" dirty="0" smtClean="0"/>
              <a:t>4A2H0081</a:t>
            </a:r>
            <a:r>
              <a:rPr lang="zh-TW" altLang="en-US" sz="2800" dirty="0" smtClean="0"/>
              <a:t>張立翰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指導老師：詹于宜老師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禁忌飲食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空腹喝牛奶</a:t>
            </a:r>
            <a:endParaRPr lang="en-US" altLang="zh-TW" b="1" dirty="0" smtClean="0"/>
          </a:p>
          <a:p>
            <a:r>
              <a:rPr lang="zh-TW" altLang="en-US" b="1" dirty="0" smtClean="0"/>
              <a:t>與茶、咖啡同飲</a:t>
            </a:r>
            <a:endParaRPr lang="en-US" altLang="zh-TW" b="1" dirty="0" smtClean="0"/>
          </a:p>
          <a:p>
            <a:r>
              <a:rPr lang="zh-TW" altLang="en-US" b="1" dirty="0" smtClean="0"/>
              <a:t>用高溫或低溫殺菌</a:t>
            </a:r>
            <a:endParaRPr lang="en-US" altLang="zh-TW" b="1" dirty="0" smtClean="0"/>
          </a:p>
          <a:p>
            <a:r>
              <a:rPr lang="zh-TW" altLang="en-US" b="1" dirty="0" smtClean="0"/>
              <a:t>用牛奶送服藥物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：何謂低脂全脂半脂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</a:t>
            </a:r>
            <a:r>
              <a:rPr lang="zh-TW" altLang="en-US" dirty="0" smtClean="0"/>
              <a:t>：脂肪在整杯含量的多寡，比例越多   越香醇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Q</a:t>
            </a:r>
            <a:r>
              <a:rPr lang="zh-TW" altLang="en-US" dirty="0" smtClean="0"/>
              <a:t>：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https://zh.wikipedia.org/zh-tw/%E7%89%9B%E5%A5%B6</a:t>
            </a:r>
            <a:endParaRPr lang="zh-TW" altLang="zh-TW" dirty="0" smtClean="0"/>
          </a:p>
          <a:p>
            <a:r>
              <a:rPr lang="en-US" altLang="zh-TW" dirty="0" smtClean="0"/>
              <a:t>http://www.ettoday.net/news/20150317/479608.htm</a:t>
            </a:r>
          </a:p>
          <a:p>
            <a:r>
              <a:rPr lang="en-US" altLang="zh-TW" dirty="0" smtClean="0"/>
              <a:t>http://www.businessweekly.com.tw/KIndepArticle.aspx?id=20229</a:t>
            </a:r>
          </a:p>
          <a:p>
            <a:r>
              <a:rPr lang="en-US" altLang="zh-TW" dirty="0" smtClean="0"/>
              <a:t>http://health.big5.enorth.com.cn/system/2009/12/08/004311566.shtml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前言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牛奶簡介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成分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牛乳與鮮乳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添加物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食的安心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參考資料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zh-TW" dirty="0" smtClean="0"/>
              <a:t>在</a:t>
            </a:r>
            <a:r>
              <a:rPr lang="en-US" altLang="zh-TW" dirty="0" smtClean="0"/>
              <a:t>2013</a:t>
            </a:r>
            <a:r>
              <a:rPr lang="zh-TW" altLang="zh-TW" dirty="0" smtClean="0"/>
              <a:t>年</a:t>
            </a:r>
            <a:r>
              <a:rPr lang="en-US" altLang="zh-TW" dirty="0" smtClean="0"/>
              <a:t>11</a:t>
            </a:r>
            <a:r>
              <a:rPr lang="zh-TW" altLang="zh-TW" dirty="0" smtClean="0"/>
              <a:t>月</a:t>
            </a:r>
            <a:r>
              <a:rPr lang="en-US" altLang="zh-TW" dirty="0" smtClean="0"/>
              <a:t>20</a:t>
            </a:r>
            <a:r>
              <a:rPr lang="zh-TW" altLang="zh-TW" dirty="0" smtClean="0"/>
              <a:t>日時，《商業周刊》以「</a:t>
            </a:r>
            <a:r>
              <a:rPr lang="en-US" altLang="zh-TW" dirty="0" err="1" smtClean="0">
                <a:hlinkClick r:id="rId2"/>
              </a:rPr>
              <a:t>牛奶駭人</a:t>
            </a:r>
            <a:r>
              <a:rPr lang="zh-TW" altLang="zh-TW" dirty="0" smtClean="0"/>
              <a:t>」為封面標題大篇幅報導台灣乳品恐含禁藥，在當時引發軒然大波，據悉該篇報導是根據銘傳大學生物科技學系副教授陳良宇研究，他發現台灣乳品大廠包括味全、統一、光泉三大品牌所生產的牛奶、調味乳含有抗生素代謝物「嘧啶氮雜」與微量塑化劑。儘管這項乳製品研究備受爭議，但近日因頂新集團的黑心油風暴，導致這些關於食安問題的舊聞被掀起</a:t>
            </a:r>
            <a:r>
              <a:rPr lang="en-US" altLang="zh-TW" dirty="0" smtClean="0"/>
              <a:t>  </a:t>
            </a:r>
            <a:endParaRPr lang="zh-TW" altLang="zh-TW" dirty="0" smtClean="0"/>
          </a:p>
          <a:p>
            <a:r>
              <a:rPr lang="zh-TW" altLang="zh-TW" dirty="0" smtClean="0"/>
              <a:t>嘧啶氮雜</a:t>
            </a:r>
            <a:r>
              <a:rPr lang="en-US" altLang="zh-TW" dirty="0" smtClean="0"/>
              <a:t>:</a:t>
            </a:r>
            <a:r>
              <a:rPr lang="en-US" altLang="zh-TW" b="1" dirty="0" smtClean="0"/>
              <a:t> </a:t>
            </a:r>
            <a:r>
              <a:rPr lang="zh-TW" altLang="zh-TW" dirty="0" smtClean="0"/>
              <a:t>抗生素代謝物</a:t>
            </a:r>
            <a:r>
              <a:rPr lang="en-US" altLang="zh-TW" dirty="0" err="1" smtClean="0"/>
              <a:t>Pyrimido</a:t>
            </a:r>
            <a:r>
              <a:rPr lang="en-US" altLang="zh-TW" dirty="0" smtClean="0"/>
              <a:t>[a]</a:t>
            </a:r>
            <a:r>
              <a:rPr lang="en-US" altLang="zh-TW" dirty="0" err="1" smtClean="0"/>
              <a:t>Azepine</a:t>
            </a:r>
            <a:r>
              <a:rPr lang="zh-TW" altLang="zh-TW" dirty="0" smtClean="0"/>
              <a:t>是一種</a:t>
            </a:r>
            <a:r>
              <a:rPr lang="en-US" altLang="zh-TW" dirty="0" err="1" smtClean="0">
                <a:hlinkClick r:id="rId3" tooltip="雜環化合物"/>
              </a:rPr>
              <a:t>雜環化合物</a:t>
            </a:r>
            <a:r>
              <a:rPr lang="zh-TW" altLang="zh-TW" dirty="0" smtClean="0"/>
              <a:t>。殘留抗生素、麻醉劑等，來自乳牛的治療用藥劑，讓生病的牛隻快點痊癒，以及降低生病期間的不舒適感。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牛奶簡介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/>
              <a:t>牛乳</a:t>
            </a:r>
            <a:r>
              <a:rPr lang="zh-TW" altLang="en-US" sz="2800" dirty="0" smtClean="0"/>
              <a:t>，俗稱</a:t>
            </a:r>
            <a:r>
              <a:rPr lang="zh-TW" altLang="en-US" sz="2800" b="1" dirty="0" smtClean="0"/>
              <a:t>牛奶</a:t>
            </a:r>
            <a:r>
              <a:rPr lang="zh-TW" altLang="en-US" sz="2800" dirty="0" smtClean="0"/>
              <a:t>，是最古老的天然飲料之一</a:t>
            </a:r>
            <a:endParaRPr lang="en-US" altLang="zh-TW" sz="2800" dirty="0" smtClean="0"/>
          </a:p>
          <a:p>
            <a:r>
              <a:rPr lang="zh-TW" altLang="en-US" sz="2800" dirty="0" smtClean="0"/>
              <a:t>美國將牛乳按照脂肪含量分為五類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接近無脂（</a:t>
            </a:r>
            <a:r>
              <a:rPr lang="en-US" altLang="zh-TW" sz="2800" dirty="0" smtClean="0"/>
              <a:t>skim</a:t>
            </a:r>
            <a:r>
              <a:rPr lang="zh-TW" altLang="en-US" sz="2800" dirty="0" smtClean="0"/>
              <a:t>）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半低脂（</a:t>
            </a:r>
            <a:r>
              <a:rPr lang="en-US" altLang="zh-TW" sz="2800" dirty="0" smtClean="0"/>
              <a:t>1/2 percent low fat</a:t>
            </a:r>
            <a:r>
              <a:rPr lang="zh-TW" altLang="en-US" sz="2800" dirty="0" smtClean="0"/>
              <a:t>）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低脂（</a:t>
            </a:r>
            <a:r>
              <a:rPr lang="en-US" altLang="zh-TW" sz="2800" dirty="0" smtClean="0"/>
              <a:t>1 percent low fat</a:t>
            </a:r>
            <a:r>
              <a:rPr lang="zh-TW" altLang="en-US" sz="2800" dirty="0" smtClean="0"/>
              <a:t>）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減脂（</a:t>
            </a:r>
            <a:r>
              <a:rPr lang="en-US" altLang="zh-TW" sz="2800" dirty="0" smtClean="0"/>
              <a:t>2 percent reduced fat</a:t>
            </a:r>
            <a:r>
              <a:rPr lang="zh-TW" altLang="en-US" sz="2800" dirty="0" smtClean="0"/>
              <a:t>）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全脂（</a:t>
            </a:r>
            <a:r>
              <a:rPr lang="en-US" altLang="zh-TW" sz="2800" dirty="0" smtClean="0"/>
              <a:t>whole</a:t>
            </a:r>
            <a:r>
              <a:rPr lang="zh-TW" altLang="en-US" sz="2800" dirty="0" smtClean="0"/>
              <a:t>）。</a:t>
            </a:r>
            <a:endParaRPr lang="en-US" altLang="zh-TW" sz="2800" dirty="0" smtClean="0"/>
          </a:p>
          <a:p>
            <a:r>
              <a:rPr lang="zh-TW" altLang="en-US" sz="2800" dirty="0" smtClean="0"/>
              <a:t>熱量：一杯</a:t>
            </a:r>
            <a:r>
              <a:rPr lang="en-US" altLang="zh-TW" sz="2800" dirty="0" smtClean="0"/>
              <a:t>500</a:t>
            </a:r>
            <a:r>
              <a:rPr lang="zh-TW" altLang="en-US" sz="2800" dirty="0" smtClean="0"/>
              <a:t>毫升的純牛乳，熱量在</a:t>
            </a:r>
            <a:r>
              <a:rPr lang="en-US" altLang="zh-TW" sz="2800" dirty="0" smtClean="0"/>
              <a:t>300</a:t>
            </a:r>
            <a:r>
              <a:rPr lang="zh-TW" altLang="en-US" sz="2800" dirty="0" smtClean="0"/>
              <a:t>大卡左右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成分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在牛乳中主要包括</a:t>
            </a:r>
            <a:r>
              <a:rPr lang="zh-TW" altLang="en-US" dirty="0" smtClean="0">
                <a:solidFill>
                  <a:srgbClr val="FF0000"/>
                </a:solidFill>
              </a:rPr>
              <a:t>乳清蛋白</a:t>
            </a:r>
            <a:r>
              <a:rPr lang="zh-TW" altLang="en-US" dirty="0" smtClean="0"/>
              <a:t>與</a:t>
            </a:r>
            <a:r>
              <a:rPr lang="zh-TW" altLang="en-US" dirty="0" smtClean="0">
                <a:solidFill>
                  <a:srgbClr val="FF0000"/>
                </a:solidFill>
              </a:rPr>
              <a:t>酪蛋白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乳清蛋白</a:t>
            </a:r>
          </a:p>
          <a:p>
            <a:r>
              <a:rPr lang="zh-TW" altLang="en-US" dirty="0" smtClean="0"/>
              <a:t>酪蛋白（</a:t>
            </a:r>
            <a:r>
              <a:rPr lang="en-US" altLang="zh-TW" dirty="0" smtClean="0"/>
              <a:t>casein</a:t>
            </a:r>
            <a:r>
              <a:rPr lang="zh-TW" altLang="en-US" dirty="0" smtClean="0"/>
              <a:t>）：主要蛋白質，佔了牛奶蛋白</a:t>
            </a:r>
            <a:r>
              <a:rPr lang="en-US" altLang="zh-TW" dirty="0" smtClean="0"/>
              <a:t>80%</a:t>
            </a:r>
          </a:p>
          <a:p>
            <a:r>
              <a:rPr lang="en-US" altLang="zh-TW" dirty="0" smtClean="0"/>
              <a:t>β-</a:t>
            </a:r>
            <a:r>
              <a:rPr lang="zh-TW" altLang="en-US" dirty="0" smtClean="0"/>
              <a:t>乳球蛋白：可以會導致一些人腸胃過敏，但最具有抗原能力</a:t>
            </a:r>
          </a:p>
          <a:p>
            <a:r>
              <a:rPr lang="en-US" altLang="zh-TW" dirty="0" smtClean="0"/>
              <a:t>γ-</a:t>
            </a:r>
            <a:r>
              <a:rPr lang="zh-TW" altLang="en-US" dirty="0" smtClean="0"/>
              <a:t>乳白蛋白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牛乳</a:t>
            </a:r>
            <a:r>
              <a:rPr lang="en-US" altLang="zh-TW" dirty="0" smtClean="0"/>
              <a:t>VS</a:t>
            </a:r>
            <a:r>
              <a:rPr lang="zh-TW" altLang="en-US" dirty="0" smtClean="0"/>
              <a:t>鮮乳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8194" name="Picture 2" descr="http://static.ettoday.net/images/782/d7821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268760"/>
            <a:ext cx="6696744" cy="50225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牛乳與生乳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zh-TW" sz="2800" b="1" dirty="0" smtClean="0"/>
              <a:t>依據我國</a:t>
            </a:r>
            <a:r>
              <a:rPr lang="en-US" altLang="zh-TW" sz="2800" b="1" dirty="0" smtClean="0"/>
              <a:t>CNS</a:t>
            </a:r>
            <a:r>
              <a:rPr lang="zh-TW" altLang="zh-TW" sz="2800" b="1" dirty="0" smtClean="0"/>
              <a:t>定義：</a:t>
            </a:r>
            <a:endParaRPr lang="en-US" altLang="zh-TW" sz="2800" b="1" dirty="0" smtClean="0"/>
          </a:p>
          <a:p>
            <a:r>
              <a:rPr lang="zh-TW" altLang="zh-TW" sz="2800" b="1" dirty="0" smtClean="0">
                <a:solidFill>
                  <a:srgbClr val="FF0000"/>
                </a:solidFill>
              </a:rPr>
              <a:t>生乳</a:t>
            </a:r>
            <a:r>
              <a:rPr lang="zh-TW" altLang="zh-TW" sz="2800" b="1" dirty="0" smtClean="0"/>
              <a:t>：</a:t>
            </a:r>
            <a:r>
              <a:rPr lang="en-US" altLang="zh-TW" sz="2800" b="1" dirty="0" smtClean="0"/>
              <a:t>CNS 3055</a:t>
            </a:r>
            <a:r>
              <a:rPr lang="zh-TW" altLang="zh-TW" sz="2800" b="1" dirty="0" smtClean="0"/>
              <a:t>，從健康乳牛、乳羊擠出，經冷卻且</a:t>
            </a:r>
            <a:r>
              <a:rPr lang="zh-TW" altLang="en-US" sz="2800" b="1" dirty="0" smtClean="0"/>
              <a:t>「</a:t>
            </a:r>
            <a:r>
              <a:rPr lang="zh-TW" altLang="zh-TW" sz="2800" b="1" dirty="0" smtClean="0"/>
              <a:t>未經其他處理</a:t>
            </a:r>
            <a:r>
              <a:rPr lang="zh-TW" altLang="en-US" sz="2800" b="1" dirty="0" smtClean="0"/>
              <a:t>」</a:t>
            </a:r>
            <a:r>
              <a:rPr lang="zh-TW" altLang="zh-TW" sz="2800" b="1" dirty="0" smtClean="0"/>
              <a:t>之生乳汁。</a:t>
            </a:r>
            <a:endParaRPr lang="zh-TW" altLang="zh-TW" sz="2800" dirty="0" smtClean="0"/>
          </a:p>
          <a:p>
            <a:r>
              <a:rPr lang="zh-TW" altLang="zh-TW" sz="2800" b="1" dirty="0" smtClean="0"/>
              <a:t>鮮乳：</a:t>
            </a:r>
            <a:r>
              <a:rPr lang="en-US" altLang="zh-TW" sz="2800" b="1" dirty="0" smtClean="0"/>
              <a:t>CNS 3056</a:t>
            </a:r>
            <a:r>
              <a:rPr lang="zh-TW" altLang="zh-TW" sz="2800" b="1" dirty="0" smtClean="0"/>
              <a:t>，以生乳（</a:t>
            </a:r>
            <a:r>
              <a:rPr lang="en-US" altLang="zh-TW" sz="2800" b="1" dirty="0" smtClean="0"/>
              <a:t>CNS 3055</a:t>
            </a:r>
            <a:r>
              <a:rPr lang="zh-TW" altLang="zh-TW" sz="2800" b="1" dirty="0" smtClean="0"/>
              <a:t>）為原料，經『加溫殺菌包裝』後冷藏供飲用之乳汁。」</a:t>
            </a:r>
            <a:endParaRPr lang="zh-TW" altLang="zh-TW" sz="2800" dirty="0" smtClean="0"/>
          </a:p>
          <a:p>
            <a:r>
              <a:rPr lang="zh-TW" altLang="zh-TW" sz="2800" b="1" dirty="0" smtClean="0"/>
              <a:t>強化鮮乳：可添加如寡醣類、酪蛋白、乳鈣、乳鐵蛋白或其他生乳中（除水分外）之營養素</a:t>
            </a:r>
            <a:endParaRPr lang="en-US" altLang="zh-TW" sz="2800" b="1" dirty="0" smtClean="0"/>
          </a:p>
          <a:p>
            <a:r>
              <a:rPr lang="zh-TW" altLang="zh-TW" sz="2800" b="1" dirty="0" smtClean="0"/>
              <a:t>調味乳：</a:t>
            </a:r>
            <a:r>
              <a:rPr lang="en-US" altLang="zh-TW" sz="2800" b="1" dirty="0" smtClean="0"/>
              <a:t>CNS 3057</a:t>
            </a:r>
            <a:r>
              <a:rPr lang="zh-TW" altLang="zh-TW" sz="2800" b="1" dirty="0" smtClean="0"/>
              <a:t>，以</a:t>
            </a:r>
            <a:r>
              <a:rPr lang="en-US" altLang="zh-TW" sz="2800" b="1" dirty="0" smtClean="0"/>
              <a:t>50%</a:t>
            </a:r>
            <a:r>
              <a:rPr lang="zh-TW" altLang="zh-TW" sz="2800" b="1" dirty="0" smtClean="0"/>
              <a:t>以上之</a:t>
            </a:r>
            <a:r>
              <a:rPr lang="en-US" altLang="zh-TW" sz="2800" b="1" dirty="0" smtClean="0"/>
              <a:t>CNS3055</a:t>
            </a:r>
            <a:r>
              <a:rPr lang="zh-TW" altLang="zh-TW" sz="2800" b="1" dirty="0" smtClean="0"/>
              <a:t>（生乳）、</a:t>
            </a:r>
            <a:r>
              <a:rPr lang="en-US" altLang="zh-TW" sz="2800" b="1" dirty="0" smtClean="0"/>
              <a:t>CNS3056</a:t>
            </a:r>
            <a:r>
              <a:rPr lang="zh-TW" altLang="zh-TW" sz="2800" b="1" dirty="0" smtClean="0"/>
              <a:t>（鮮乳）或</a:t>
            </a:r>
            <a:r>
              <a:rPr lang="en-US" altLang="zh-TW" sz="2800" b="1" dirty="0" smtClean="0"/>
              <a:t>CNS 13292</a:t>
            </a:r>
            <a:r>
              <a:rPr lang="zh-TW" altLang="zh-TW" sz="2800" b="1" dirty="0" smtClean="0"/>
              <a:t>（保久乳）為主要原料，</a:t>
            </a:r>
            <a:r>
              <a:rPr lang="zh-TW" altLang="en-US" sz="2800" b="1" dirty="0" smtClean="0"/>
              <a:t>「</a:t>
            </a:r>
            <a:r>
              <a:rPr lang="zh-TW" altLang="zh-TW" sz="2800" b="1" dirty="0" smtClean="0"/>
              <a:t>添加調味料</a:t>
            </a:r>
            <a:r>
              <a:rPr lang="zh-TW" altLang="en-US" sz="2800" b="1" dirty="0" smtClean="0"/>
              <a:t>」</a:t>
            </a:r>
            <a:r>
              <a:rPr lang="zh-TW" altLang="zh-TW" sz="2800" b="1" dirty="0" smtClean="0"/>
              <a:t>等加工製成之調味乳。</a:t>
            </a:r>
            <a:endParaRPr lang="zh-TW" altLang="zh-TW" sz="2800" dirty="0" smtClean="0"/>
          </a:p>
          <a:p>
            <a:r>
              <a:rPr lang="zh-TW" altLang="zh-TW" sz="2800" b="1" dirty="0" smtClean="0"/>
              <a:t>保久乳：</a:t>
            </a:r>
            <a:r>
              <a:rPr lang="en-US" altLang="zh-TW" sz="2800" b="1" dirty="0" smtClean="0"/>
              <a:t>CNS13292</a:t>
            </a:r>
            <a:r>
              <a:rPr lang="zh-TW" altLang="zh-TW" sz="2800" b="1" dirty="0" smtClean="0"/>
              <a:t>，以生乳（</a:t>
            </a:r>
            <a:r>
              <a:rPr lang="en-US" altLang="zh-TW" sz="2800" b="1" dirty="0" smtClean="0"/>
              <a:t>CNS 3055</a:t>
            </a:r>
            <a:r>
              <a:rPr lang="zh-TW" altLang="zh-TW" sz="2800" b="1" dirty="0" smtClean="0"/>
              <a:t>）或鮮乳（</a:t>
            </a:r>
            <a:r>
              <a:rPr lang="en-US" altLang="zh-TW" sz="2800" b="1" dirty="0" smtClean="0"/>
              <a:t>CNS 3056</a:t>
            </a:r>
            <a:r>
              <a:rPr lang="zh-TW" altLang="zh-TW" sz="2800" b="1" dirty="0" smtClean="0"/>
              <a:t>）經</a:t>
            </a:r>
            <a:r>
              <a:rPr lang="zh-TW" altLang="en-US" sz="2800" b="1" dirty="0" smtClean="0"/>
              <a:t>「</a:t>
            </a:r>
            <a:r>
              <a:rPr lang="zh-TW" altLang="zh-TW" sz="2800" b="1" dirty="0" smtClean="0"/>
              <a:t>高壓或高溫滅菌</a:t>
            </a:r>
            <a:r>
              <a:rPr lang="zh-TW" altLang="en-US" sz="2800" b="1" dirty="0" smtClean="0"/>
              <a:t>」</a:t>
            </a:r>
            <a:r>
              <a:rPr lang="zh-TW" altLang="zh-TW" sz="2800" b="1" dirty="0" smtClean="0"/>
              <a:t>，以無菌包裝後供飲用之乳汁。」</a:t>
            </a:r>
            <a:endParaRPr lang="zh-TW" altLang="zh-TW" sz="2800" dirty="0" smtClean="0"/>
          </a:p>
          <a:p>
            <a:r>
              <a:rPr lang="zh-TW" altLang="zh-TW" sz="2800" b="1" dirty="0" smtClean="0">
                <a:solidFill>
                  <a:srgbClr val="FF0000"/>
                </a:solidFill>
              </a:rPr>
              <a:t>牛乳</a:t>
            </a:r>
            <a:r>
              <a:rPr lang="zh-TW" altLang="zh-TW" sz="2800" b="1" dirty="0" smtClean="0"/>
              <a:t>：至於牛乳，</a:t>
            </a:r>
            <a:r>
              <a:rPr lang="en-US" altLang="zh-TW" sz="2800" b="1" dirty="0" smtClean="0"/>
              <a:t>CNS</a:t>
            </a:r>
            <a:r>
              <a:rPr lang="zh-TW" altLang="zh-TW" sz="2800" b="1" dirty="0" smtClean="0"/>
              <a:t>標準沒有定義。</a:t>
            </a:r>
            <a:endParaRPr lang="zh-TW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不法添加物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加了塑化劑與抗生素？</a:t>
            </a:r>
            <a:endParaRPr lang="en-US" altLang="zh-TW" dirty="0" smtClean="0"/>
          </a:p>
          <a:p>
            <a:pPr>
              <a:buNone/>
            </a:pPr>
            <a:r>
              <a:rPr lang="zh-TW" altLang="zh-TW" dirty="0" smtClean="0"/>
              <a:t>嘧啶氮雜</a:t>
            </a:r>
            <a:r>
              <a:rPr lang="zh-TW" altLang="en-US" b="1" dirty="0" smtClean="0"/>
              <a:t>：</a:t>
            </a:r>
            <a:r>
              <a:rPr lang="zh-TW" altLang="zh-TW" dirty="0" smtClean="0"/>
              <a:t>抗生素代謝物</a:t>
            </a:r>
            <a:r>
              <a:rPr lang="en-US" altLang="zh-TW" dirty="0" err="1" smtClean="0"/>
              <a:t>Pyrimido</a:t>
            </a:r>
            <a:r>
              <a:rPr lang="en-US" altLang="zh-TW" dirty="0" smtClean="0"/>
              <a:t>[a]</a:t>
            </a:r>
            <a:r>
              <a:rPr lang="en-US" altLang="zh-TW" dirty="0" err="1" smtClean="0"/>
              <a:t>Azepine</a:t>
            </a:r>
            <a:r>
              <a:rPr lang="zh-TW" altLang="zh-TW" dirty="0" smtClean="0"/>
              <a:t>是一種</a:t>
            </a:r>
            <a:r>
              <a:rPr lang="en-US" altLang="zh-TW" dirty="0" err="1" smtClean="0"/>
              <a:t>雜環化合物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微量塑化劑（</a:t>
            </a:r>
            <a:r>
              <a:rPr lang="en-US" altLang="zh-TW" dirty="0" err="1" smtClean="0"/>
              <a:t>Dibutyl</a:t>
            </a:r>
            <a:r>
              <a:rPr lang="en-US" altLang="zh-TW" dirty="0" smtClean="0"/>
              <a:t> phthalate, DBP </a:t>
            </a:r>
            <a:r>
              <a:rPr lang="zh-TW" altLang="en-US" dirty="0" smtClean="0"/>
              <a:t>鄰苯二甲酸二丁酯）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strike="sngStrike" dirty="0" smtClean="0"/>
          </a:p>
          <a:p>
            <a:endParaRPr lang="zh-TW" altLang="en-US" dirty="0"/>
          </a:p>
        </p:txBody>
      </p:sp>
      <p:pic>
        <p:nvPicPr>
          <p:cNvPr id="4098" name="Picture 2" descr="https://sp.yimg.com/xj/th?id=OIP.M80a9bd5eb0bf22a1345b90054adb5498o0&amp;pid=15.1&amp;P=0&amp;w=200&amp;h=1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861048"/>
            <a:ext cx="3075129" cy="2460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牛奶可能引起的疾病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1. </a:t>
            </a:r>
            <a:r>
              <a:rPr lang="zh-TW" altLang="zh-TW" dirty="0" smtClean="0"/>
              <a:t>動脈硬化</a:t>
            </a:r>
          </a:p>
          <a:p>
            <a:r>
              <a:rPr lang="en-US" altLang="zh-TW" dirty="0" smtClean="0"/>
              <a:t>2. </a:t>
            </a:r>
            <a:r>
              <a:rPr lang="zh-TW" altLang="zh-TW" dirty="0" smtClean="0"/>
              <a:t>乳糖不耐症</a:t>
            </a:r>
          </a:p>
          <a:p>
            <a:r>
              <a:rPr lang="en-US" altLang="zh-TW" dirty="0" smtClean="0"/>
              <a:t>3. </a:t>
            </a:r>
            <a:r>
              <a:rPr lang="zh-TW" altLang="zh-TW" dirty="0" smtClean="0"/>
              <a:t>面皰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276</TotalTime>
  <Words>599</Words>
  <Application>Microsoft Office PowerPoint</Application>
  <PresentationFormat>如螢幕大小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夏至</vt:lpstr>
      <vt:lpstr>   天然物概論</vt:lpstr>
      <vt:lpstr>目錄</vt:lpstr>
      <vt:lpstr>前言</vt:lpstr>
      <vt:lpstr>牛奶簡介</vt:lpstr>
      <vt:lpstr>成分</vt:lpstr>
      <vt:lpstr>牛乳VS鮮乳</vt:lpstr>
      <vt:lpstr>牛乳與生乳</vt:lpstr>
      <vt:lpstr>不法添加物</vt:lpstr>
      <vt:lpstr>牛奶可能引起的疾病</vt:lpstr>
      <vt:lpstr>禁忌飲食</vt:lpstr>
      <vt:lpstr>問題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天然物概論</dc:title>
  <dc:creator>p8400</dc:creator>
  <cp:lastModifiedBy>p8400</cp:lastModifiedBy>
  <cp:revision>32</cp:revision>
  <dcterms:created xsi:type="dcterms:W3CDTF">2015-12-26T01:55:46Z</dcterms:created>
  <dcterms:modified xsi:type="dcterms:W3CDTF">2016-01-09T12:53:31Z</dcterms:modified>
</cp:coreProperties>
</file>