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60" r:id="rId4"/>
    <p:sldId id="262" r:id="rId5"/>
    <p:sldId id="263" r:id="rId6"/>
    <p:sldId id="264" r:id="rId7"/>
    <p:sldId id="259" r:id="rId8"/>
    <p:sldId id="265" r:id="rId9"/>
    <p:sldId id="258" r:id="rId10"/>
    <p:sldId id="261" r:id="rId11"/>
    <p:sldId id="266" r:id="rId12"/>
    <p:sldId id="267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60"/>
  </p:normalViewPr>
  <p:slideViewPr>
    <p:cSldViewPr>
      <p:cViewPr varScale="1">
        <p:scale>
          <a:sx n="66" d="100"/>
          <a:sy n="66" d="100"/>
        </p:scale>
        <p:origin x="-94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4C13-D547-4976-8D5D-DA4F14B49661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E6DA-4431-4FD2-AC19-8F419951199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4C13-D547-4976-8D5D-DA4F14B49661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E6DA-4431-4FD2-AC19-8F419951199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4C13-D547-4976-8D5D-DA4F14B49661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E6DA-4431-4FD2-AC19-8F419951199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D0864C13-D547-4976-8D5D-DA4F14B49661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E6DA-4431-4FD2-AC19-8F419951199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4C13-D547-4976-8D5D-DA4F14B49661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E6DA-4431-4FD2-AC19-8F419951199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4C13-D547-4976-8D5D-DA4F14B49661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E6DA-4431-4FD2-AC19-8F419951199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4C13-D547-4976-8D5D-DA4F14B49661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E6DA-4431-4FD2-AC19-8F419951199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4C13-D547-4976-8D5D-DA4F14B49661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E6DA-4431-4FD2-AC19-8F419951199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4C13-D547-4976-8D5D-DA4F14B49661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E6DA-4431-4FD2-AC19-8F419951199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4C13-D547-4976-8D5D-DA4F14B49661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E6DA-4431-4FD2-AC19-8F419951199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4C13-D547-4976-8D5D-DA4F14B49661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9E6DA-4431-4FD2-AC19-8F419951199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D0864C13-D547-4976-8D5D-DA4F14B49661}" type="datetimeFigureOut">
              <a:rPr lang="zh-TW" altLang="en-US" smtClean="0"/>
              <a:pPr/>
              <a:t>2012/12/23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CDB9E6DA-4431-4FD2-AC19-8F419951199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blog.udn.com/epig/4989089" TargetMode="External"/><Relationship Id="rId3" Type="http://schemas.openxmlformats.org/officeDocument/2006/relationships/hyperlink" Target="http://vm.nthu.edu.tw/science/shows/nue/question4.html" TargetMode="External"/><Relationship Id="rId7" Type="http://schemas.openxmlformats.org/officeDocument/2006/relationships/hyperlink" Target="http://earthk2011.blogspot.tw/2011/03/365.html" TargetMode="External"/><Relationship Id="rId2" Type="http://schemas.openxmlformats.org/officeDocument/2006/relationships/hyperlink" Target="http://taiwanheart.ning.com/group/heart21/forum/topics/quan-qiu-14wei-xian-he-cha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-info.org.tw/node/71974" TargetMode="External"/><Relationship Id="rId5" Type="http://schemas.openxmlformats.org/officeDocument/2006/relationships/hyperlink" Target="http://www.taiwanwatch.org.tw/issue/nuclear/NUpapere.htm" TargetMode="External"/><Relationship Id="rId4" Type="http://schemas.openxmlformats.org/officeDocument/2006/relationships/hyperlink" Target="http://isa.fhl.net/noatom/noatom3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e-info.org.tw/files/600px-Nuclear_symbol.svg-766665.png"/>
          <p:cNvPicPr>
            <a:picLocks noChangeAspect="1" noChangeArrowheads="1"/>
          </p:cNvPicPr>
          <p:nvPr/>
        </p:nvPicPr>
        <p:blipFill>
          <a:blip r:embed="rId2" cstate="print">
            <a:lum bright="9000" contrast="17000"/>
          </a:blip>
          <a:srcRect/>
          <a:stretch>
            <a:fillRect/>
          </a:stretch>
        </p:blipFill>
        <p:spPr bwMode="auto">
          <a:xfrm>
            <a:off x="539552" y="2204864"/>
            <a:ext cx="4320480" cy="4320480"/>
          </a:xfrm>
          <a:prstGeom prst="rect">
            <a:avLst/>
          </a:prstGeom>
          <a:noFill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388424" cy="1538286"/>
          </a:xfrm>
        </p:spPr>
        <p:txBody>
          <a:bodyPr>
            <a:normAutofit/>
          </a:bodyPr>
          <a:lstStyle/>
          <a:p>
            <a:r>
              <a:rPr lang="zh-TW" altLang="en-US" b="1" smtClean="0">
                <a:solidFill>
                  <a:schemeClr val="tx1"/>
                </a:solidFill>
                <a:latin typeface="+mj-ea"/>
              </a:rPr>
              <a:t>以適當的科技與風險評估的角度來看核能系統</a:t>
            </a:r>
            <a:endParaRPr lang="zh-TW" altLang="en-US" b="1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220072" y="3933056"/>
            <a:ext cx="3632448" cy="2446562"/>
          </a:xfrm>
        </p:spPr>
        <p:txBody>
          <a:bodyPr/>
          <a:lstStyle/>
          <a:p>
            <a:pPr algn="l"/>
            <a:r>
              <a:rPr lang="zh-TW" altLang="en-US" smtClean="0">
                <a:solidFill>
                  <a:schemeClr val="accent2">
                    <a:lumMod val="50000"/>
                  </a:schemeClr>
                </a:solidFill>
              </a:rPr>
              <a:t>班級：車輛三甲</a:t>
            </a:r>
            <a:endParaRPr lang="en-US" altLang="zh-TW" smtClean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r>
              <a:rPr lang="zh-TW" altLang="en-US" smtClean="0">
                <a:solidFill>
                  <a:schemeClr val="accent2">
                    <a:lumMod val="50000"/>
                  </a:schemeClr>
                </a:solidFill>
              </a:rPr>
              <a:t>學號：</a:t>
            </a:r>
            <a:r>
              <a:rPr lang="en-US" altLang="zh-TW" smtClean="0">
                <a:solidFill>
                  <a:schemeClr val="accent2">
                    <a:lumMod val="50000"/>
                  </a:schemeClr>
                </a:solidFill>
              </a:rPr>
              <a:t>49915033</a:t>
            </a:r>
          </a:p>
          <a:p>
            <a:pPr algn="l"/>
            <a:r>
              <a:rPr lang="zh-TW" altLang="en-US" smtClean="0">
                <a:solidFill>
                  <a:schemeClr val="accent2">
                    <a:lumMod val="50000"/>
                  </a:schemeClr>
                </a:solidFill>
              </a:rPr>
              <a:t>姓名：劉岳翰</a:t>
            </a:r>
            <a:endParaRPr lang="en-US" altLang="zh-TW" smtClean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r>
              <a:rPr lang="zh-TW" altLang="en-US" smtClean="0">
                <a:solidFill>
                  <a:schemeClr val="accent2">
                    <a:lumMod val="50000"/>
                  </a:schemeClr>
                </a:solidFill>
              </a:rPr>
              <a:t>指導老師：林聰益</a:t>
            </a:r>
            <a:endParaRPr lang="zh-TW" alt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C:\Users\JOHN\Desktop\fil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結論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340768"/>
            <a:ext cx="843528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dirty="0" smtClean="0">
                <a:latin typeface="+mj-ea"/>
                <a:ea typeface="+mj-ea"/>
              </a:rPr>
              <a:t>   核</a:t>
            </a:r>
            <a:r>
              <a:rPr lang="zh-TW" altLang="en-US" dirty="0" smtClean="0">
                <a:latin typeface="+mj-ea"/>
                <a:ea typeface="+mj-ea"/>
              </a:rPr>
              <a:t>電確實為台灣節省許多購油外匯，因而增加能源自主性。 核廢料具政治</a:t>
            </a:r>
            <a:r>
              <a:rPr lang="zh-TW" altLang="en-US" dirty="0" smtClean="0">
                <a:latin typeface="+mj-ea"/>
                <a:ea typeface="+mj-ea"/>
              </a:rPr>
              <a:t>敏感性</a:t>
            </a:r>
            <a:r>
              <a:rPr lang="zh-TW" altLang="en-US" dirty="0" smtClean="0">
                <a:latin typeface="+mj-ea"/>
                <a:ea typeface="+mj-ea"/>
              </a:rPr>
              <a:t>，有可能遭禁運，並非不虞匱乏。 核能發電較其他發電系統複雜，因此降</a:t>
            </a:r>
            <a:r>
              <a:rPr lang="zh-TW" altLang="en-US" dirty="0" smtClean="0">
                <a:latin typeface="+mj-ea"/>
                <a:ea typeface="+mj-ea"/>
              </a:rPr>
              <a:t>低負載</a:t>
            </a:r>
            <a:r>
              <a:rPr lang="zh-TW" altLang="en-US" dirty="0" smtClean="0">
                <a:latin typeface="+mj-ea"/>
                <a:ea typeface="+mj-ea"/>
              </a:rPr>
              <a:t>需求之變動</a:t>
            </a:r>
            <a:r>
              <a:rPr lang="zh-TW" altLang="en-US" dirty="0" smtClean="0">
                <a:latin typeface="+mj-ea"/>
                <a:ea typeface="+mj-ea"/>
              </a:rPr>
              <a:t>彈性，雖然目前表面上看去是很完善且安全的，但是潛在的危機是看不見的，需要</a:t>
            </a:r>
            <a:r>
              <a:rPr lang="zh-TW" altLang="en-US" dirty="0" smtClean="0">
                <a:latin typeface="+mj-ea"/>
                <a:ea typeface="+mj-ea"/>
              </a:rPr>
              <a:t>不斷的加強</a:t>
            </a:r>
            <a:r>
              <a:rPr lang="zh-TW" altLang="en-US" dirty="0" smtClean="0">
                <a:latin typeface="+mj-ea"/>
                <a:ea typeface="+mj-ea"/>
              </a:rPr>
              <a:t>人事管理</a:t>
            </a:r>
            <a:r>
              <a:rPr lang="zh-TW" altLang="en-US" dirty="0" smtClean="0">
                <a:latin typeface="+mj-ea"/>
                <a:ea typeface="+mj-ea"/>
              </a:rPr>
              <a:t>，從建造到實際運作各個細節皆能更加謹慎負責，必能提升核能發電之</a:t>
            </a:r>
            <a:r>
              <a:rPr lang="zh-TW" altLang="en-US" dirty="0" smtClean="0">
                <a:latin typeface="+mj-ea"/>
                <a:ea typeface="+mj-ea"/>
              </a:rPr>
              <a:t>安全性</a:t>
            </a:r>
            <a:r>
              <a:rPr lang="zh-TW" altLang="en-US" dirty="0" smtClean="0">
                <a:latin typeface="+mj-ea"/>
                <a:ea typeface="+mj-ea"/>
              </a:rPr>
              <a:t>，降低其風險，使其成為真正乾淨安全</a:t>
            </a:r>
            <a:r>
              <a:rPr lang="zh-TW" altLang="en-US" dirty="0" smtClean="0">
                <a:latin typeface="+mj-ea"/>
                <a:ea typeface="+mj-ea"/>
              </a:rPr>
              <a:t>的能源</a:t>
            </a:r>
            <a:r>
              <a:rPr lang="zh-TW" altLang="en-US" dirty="0" smtClean="0">
                <a:latin typeface="+mj-ea"/>
                <a:ea typeface="+mj-ea"/>
              </a:rPr>
              <a:t>。</a:t>
            </a:r>
            <a:endParaRPr lang="en-US" altLang="zh-TW" dirty="0" smtClean="0">
              <a:latin typeface="+mj-ea"/>
              <a:ea typeface="+mj-ea"/>
            </a:endParaRPr>
          </a:p>
          <a:p>
            <a:pPr>
              <a:buNone/>
            </a:pPr>
            <a:endParaRPr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參考資料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500" dirty="0" smtClean="0">
                <a:hlinkClick r:id="rId2"/>
              </a:rPr>
              <a:t>http://</a:t>
            </a:r>
            <a:r>
              <a:rPr lang="en-US" altLang="zh-TW" sz="2500" dirty="0" smtClean="0">
                <a:hlinkClick r:id="rId2"/>
              </a:rPr>
              <a:t>taiwanheart.ning.com/group/heart21/forum/topics/quan-qiu-14wei-xian-he-chang</a:t>
            </a:r>
            <a:endParaRPr lang="en-US" altLang="zh-TW" sz="2500" dirty="0" smtClean="0"/>
          </a:p>
          <a:p>
            <a:r>
              <a:rPr lang="en-US" altLang="zh-TW" sz="2500" dirty="0" smtClean="0">
                <a:hlinkClick r:id="rId3"/>
              </a:rPr>
              <a:t>http://</a:t>
            </a:r>
            <a:r>
              <a:rPr lang="en-US" altLang="zh-TW" sz="2500" dirty="0" smtClean="0">
                <a:hlinkClick r:id="rId3"/>
              </a:rPr>
              <a:t>vm.nthu.edu.tw/science/shows/nue/question4.html</a:t>
            </a:r>
            <a:endParaRPr lang="en-US" altLang="zh-TW" sz="2500" dirty="0" smtClean="0"/>
          </a:p>
          <a:p>
            <a:r>
              <a:rPr lang="en-US" altLang="zh-TW" sz="2500" dirty="0" smtClean="0">
                <a:hlinkClick r:id="rId4"/>
              </a:rPr>
              <a:t>http://</a:t>
            </a:r>
            <a:r>
              <a:rPr lang="en-US" altLang="zh-TW" sz="2500" dirty="0" smtClean="0">
                <a:hlinkClick r:id="rId4"/>
              </a:rPr>
              <a:t>isa.fhl.net/noatom/noatom3.html</a:t>
            </a:r>
            <a:endParaRPr lang="en-US" altLang="zh-TW" sz="2500" dirty="0" smtClean="0"/>
          </a:p>
          <a:p>
            <a:r>
              <a:rPr lang="en-US" altLang="zh-TW" sz="2500" dirty="0" smtClean="0">
                <a:hlinkClick r:id="rId5"/>
              </a:rPr>
              <a:t>http://</a:t>
            </a:r>
            <a:r>
              <a:rPr lang="en-US" altLang="zh-TW" sz="2500" dirty="0" smtClean="0">
                <a:hlinkClick r:id="rId5"/>
              </a:rPr>
              <a:t>www.taiwanwatch.org.tw/issue/nuclear/NUpapere.htm</a:t>
            </a:r>
            <a:endParaRPr lang="en-US" altLang="zh-TW" sz="2500" dirty="0" smtClean="0"/>
          </a:p>
          <a:p>
            <a:r>
              <a:rPr lang="en-US" altLang="zh-TW" sz="2500" dirty="0" smtClean="0">
                <a:hlinkClick r:id="rId6"/>
              </a:rPr>
              <a:t>http://</a:t>
            </a:r>
            <a:r>
              <a:rPr lang="en-US" altLang="zh-TW" sz="2500" dirty="0" smtClean="0">
                <a:hlinkClick r:id="rId6"/>
              </a:rPr>
              <a:t>e-info.org.tw/node/71974</a:t>
            </a:r>
            <a:endParaRPr lang="en-US" altLang="zh-TW" sz="2500" dirty="0" smtClean="0"/>
          </a:p>
          <a:p>
            <a:r>
              <a:rPr lang="en-US" altLang="zh-TW" sz="2500" dirty="0" smtClean="0">
                <a:hlinkClick r:id="rId7"/>
              </a:rPr>
              <a:t>http://</a:t>
            </a:r>
            <a:r>
              <a:rPr lang="en-US" altLang="zh-TW" sz="2500" dirty="0" smtClean="0">
                <a:hlinkClick r:id="rId7"/>
              </a:rPr>
              <a:t>earthk2011.blogspot.tw/2011/03/365.html</a:t>
            </a:r>
            <a:endParaRPr lang="en-US" altLang="zh-TW" sz="2500" dirty="0" smtClean="0"/>
          </a:p>
          <a:p>
            <a:r>
              <a:rPr lang="en-US" altLang="zh-TW" sz="2500" dirty="0" smtClean="0">
                <a:hlinkClick r:id="rId8"/>
              </a:rPr>
              <a:t>http://</a:t>
            </a:r>
            <a:r>
              <a:rPr lang="en-US" altLang="zh-TW" sz="2500" dirty="0" smtClean="0">
                <a:hlinkClick r:id="rId8"/>
              </a:rPr>
              <a:t>blog.udn.com/epig/4989089</a:t>
            </a:r>
            <a:endParaRPr lang="en-US" altLang="zh-TW" sz="2500" dirty="0" smtClean="0"/>
          </a:p>
          <a:p>
            <a:pPr>
              <a:buNone/>
            </a:pPr>
            <a:endParaRPr lang="zh-TW" alt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000" b="1" dirty="0" smtClean="0"/>
              <a:t>目錄</a:t>
            </a:r>
            <a:endParaRPr lang="zh-TW" altLang="en-US" sz="5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45752"/>
          </a:xfrm>
        </p:spPr>
        <p:txBody>
          <a:bodyPr>
            <a:normAutofit fontScale="92500"/>
          </a:bodyPr>
          <a:lstStyle/>
          <a:p>
            <a:pPr marL="514350" indent="-514350">
              <a:lnSpc>
                <a:spcPct val="160000"/>
              </a:lnSpc>
              <a:buNone/>
            </a:pPr>
            <a:r>
              <a:rPr lang="zh-TW" altLang="en-US" b="1" dirty="0" smtClean="0"/>
              <a:t>一、 前言</a:t>
            </a:r>
            <a:endParaRPr lang="en-US" altLang="zh-TW" b="1" dirty="0" smtClean="0"/>
          </a:p>
          <a:p>
            <a:pPr marL="514350" indent="-514350">
              <a:lnSpc>
                <a:spcPct val="160000"/>
              </a:lnSpc>
              <a:buNone/>
            </a:pPr>
            <a:r>
              <a:rPr lang="zh-TW" altLang="en-US" b="1" dirty="0" smtClean="0"/>
              <a:t>二、 核能的原理介紹</a:t>
            </a:r>
            <a:endParaRPr lang="en-US" altLang="zh-TW" b="1" dirty="0" smtClean="0"/>
          </a:p>
          <a:p>
            <a:pPr marL="514350" indent="-514350">
              <a:lnSpc>
                <a:spcPct val="160000"/>
              </a:lnSpc>
              <a:buNone/>
            </a:pPr>
            <a:r>
              <a:rPr lang="zh-TW" altLang="en-US" b="1" dirty="0" smtClean="0"/>
              <a:t>三、 核能的優缺點</a:t>
            </a:r>
            <a:endParaRPr lang="en-US" altLang="zh-TW" b="1" dirty="0" smtClean="0"/>
          </a:p>
          <a:p>
            <a:pPr marL="514350" indent="-514350">
              <a:lnSpc>
                <a:spcPct val="160000"/>
              </a:lnSpc>
              <a:buNone/>
            </a:pPr>
            <a:r>
              <a:rPr lang="zh-TW" altLang="en-US" b="1" dirty="0" smtClean="0"/>
              <a:t>四、 台灣核電廠分佈圖</a:t>
            </a:r>
            <a:endParaRPr lang="en-US" altLang="zh-TW" b="1" dirty="0" smtClean="0"/>
          </a:p>
          <a:p>
            <a:pPr>
              <a:lnSpc>
                <a:spcPct val="160000"/>
              </a:lnSpc>
              <a:buNone/>
            </a:pPr>
            <a:r>
              <a:rPr lang="zh-TW" altLang="en-US" b="1" dirty="0" smtClean="0"/>
              <a:t>五、</a:t>
            </a:r>
            <a:r>
              <a:rPr lang="zh-TW" altLang="zh-TW" b="1" dirty="0" smtClean="0"/>
              <a:t>核能發電系統風險評估</a:t>
            </a:r>
            <a:endParaRPr lang="en-US" altLang="zh-TW" b="1" dirty="0" smtClean="0"/>
          </a:p>
          <a:p>
            <a:pPr marL="514350" indent="-514350">
              <a:lnSpc>
                <a:spcPct val="160000"/>
              </a:lnSpc>
              <a:buNone/>
            </a:pPr>
            <a:r>
              <a:rPr lang="zh-TW" altLang="en-US" b="1" dirty="0" smtClean="0"/>
              <a:t>六</a:t>
            </a:r>
            <a:r>
              <a:rPr lang="zh-TW" altLang="en-US" b="1" dirty="0" smtClean="0"/>
              <a:t>、</a:t>
            </a:r>
            <a:r>
              <a:rPr lang="zh-TW" altLang="en-US" b="1" dirty="0" smtClean="0"/>
              <a:t>結論</a:t>
            </a:r>
            <a:endParaRPr lang="zh-TW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000" b="1" dirty="0" smtClean="0"/>
              <a:t>前言</a:t>
            </a:r>
            <a:endParaRPr lang="zh-TW" altLang="en-US" sz="5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556792"/>
            <a:ext cx="7992888" cy="46805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TW" altLang="en-US" sz="2400" dirty="0" smtClean="0"/>
              <a:t>     當今世界大部分的能源來自石油</a:t>
            </a:r>
            <a:r>
              <a:rPr lang="en-US" altLang="zh-TW" sz="2400" dirty="0" smtClean="0"/>
              <a:t>39.5%</a:t>
            </a:r>
            <a:r>
              <a:rPr lang="zh-TW" altLang="en-US" sz="2400" dirty="0" smtClean="0"/>
              <a:t>、煤炭</a:t>
            </a:r>
            <a:r>
              <a:rPr lang="en-US" altLang="zh-TW" sz="2400" dirty="0" smtClean="0"/>
              <a:t>24.2%</a:t>
            </a:r>
            <a:r>
              <a:rPr lang="zh-TW" altLang="en-US" sz="2400" dirty="0" smtClean="0"/>
              <a:t>、天然氣</a:t>
            </a:r>
            <a:r>
              <a:rPr lang="en-US" altLang="zh-TW" sz="2400" dirty="0" smtClean="0"/>
              <a:t>22.1%</a:t>
            </a:r>
            <a:r>
              <a:rPr lang="zh-TW" altLang="en-US" sz="2400" dirty="0" smtClean="0"/>
              <a:t>、水力發電</a:t>
            </a:r>
            <a:r>
              <a:rPr lang="en-US" altLang="zh-TW" sz="2400" dirty="0" smtClean="0"/>
              <a:t>6.9%</a:t>
            </a:r>
            <a:r>
              <a:rPr lang="zh-TW" altLang="en-US" sz="2400" dirty="0" smtClean="0"/>
              <a:t>和核能發電</a:t>
            </a:r>
            <a:r>
              <a:rPr lang="en-US" altLang="zh-TW" sz="2400" dirty="0" smtClean="0"/>
              <a:t>6.3%</a:t>
            </a:r>
            <a:r>
              <a:rPr lang="zh-TW" altLang="en-US" sz="2400" dirty="0" smtClean="0"/>
              <a:t>。雖然石油和煤炭仍是主要的能源來源，但其市場佔有率從十年前就已經開始減少，在此同時，核能的佔有率則穩定成長，這樣的趨勢應會繼續維持下去。相對於反核團體的主張，核能發電既非滅絕亦非正臨停止使用的狀態。世界上有 </a:t>
            </a:r>
            <a:r>
              <a:rPr lang="en-US" altLang="zh-TW" sz="2400" dirty="0" smtClean="0"/>
              <a:t>434 </a:t>
            </a:r>
            <a:r>
              <a:rPr lang="zh-TW" altLang="en-US" sz="2400" dirty="0" smtClean="0"/>
              <a:t>座核子反應器，核能提供了超過一億人口每年對電力的需求，但核能帶來的風險呢</a:t>
            </a:r>
            <a:r>
              <a:rPr lang="en-US" altLang="zh-TW" sz="2400" dirty="0" smtClean="0"/>
              <a:t>?</a:t>
            </a: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zh-TW" altLang="en-US" b="1" dirty="0" smtClean="0"/>
              <a:t>核能的原理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7321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  <a:buFont typeface="Wingdings" pitchFamily="2" charset="2"/>
              <a:buChar char="l"/>
            </a:pPr>
            <a:r>
              <a:rPr lang="zh-TW" altLang="en-US" dirty="0" smtClean="0"/>
              <a:t>質能互換：由</a:t>
            </a:r>
            <a:r>
              <a:rPr lang="zh-TW" altLang="en-US" u="sng" dirty="0" smtClean="0"/>
              <a:t>愛因斯坦</a:t>
            </a:r>
            <a:r>
              <a:rPr lang="zh-TW" altLang="en-US" dirty="0" smtClean="0"/>
              <a:t>的</a:t>
            </a:r>
            <a:r>
              <a:rPr lang="en-US" altLang="zh-TW" dirty="0" smtClean="0"/>
              <a:t>〝</a:t>
            </a:r>
            <a:r>
              <a:rPr lang="zh-TW" altLang="en-US" dirty="0" smtClean="0"/>
              <a:t>特殊相對論</a:t>
            </a:r>
            <a:r>
              <a:rPr lang="en-US" altLang="zh-TW" dirty="0" smtClean="0"/>
              <a:t>〞</a:t>
            </a:r>
            <a:r>
              <a:rPr lang="zh-TW" altLang="en-US" dirty="0" smtClean="0"/>
              <a:t>理論，發現物質的質量可以轉換成能量。</a:t>
            </a:r>
          </a:p>
          <a:p>
            <a:pPr>
              <a:lnSpc>
                <a:spcPct val="160000"/>
              </a:lnSpc>
              <a:buFont typeface="Wingdings" pitchFamily="2" charset="2"/>
              <a:buChar char="l"/>
            </a:pPr>
            <a:r>
              <a:rPr lang="zh-TW" altLang="en-US" b="1" dirty="0" smtClean="0"/>
              <a:t>公式：</a:t>
            </a:r>
            <a:r>
              <a:rPr lang="zh-TW" altLang="en-US" dirty="0" smtClean="0">
                <a:solidFill>
                  <a:srgbClr val="FF0000"/>
                </a:solidFill>
              </a:rPr>
              <a:t>Ｅ＝ｍｃ</a:t>
            </a:r>
            <a:r>
              <a:rPr lang="en-US" altLang="zh-TW" baseline="30000" dirty="0" smtClean="0">
                <a:solidFill>
                  <a:srgbClr val="FF0000"/>
                </a:solidFill>
              </a:rPr>
              <a:t>2</a:t>
            </a:r>
            <a:endParaRPr lang="zh-TW" altLang="en-US" dirty="0" smtClean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Font typeface="Wingdings" pitchFamily="2" charset="2"/>
              <a:buChar char="l"/>
            </a:pPr>
            <a:r>
              <a:rPr lang="zh-TW" altLang="en-US" dirty="0" smtClean="0"/>
              <a:t>ｍ</a:t>
            </a:r>
            <a:r>
              <a:rPr lang="en-US" altLang="zh-TW" dirty="0" smtClean="0"/>
              <a:t>:</a:t>
            </a:r>
            <a:r>
              <a:rPr lang="zh-TW" altLang="en-US" dirty="0" smtClean="0"/>
              <a:t>減少的質量</a:t>
            </a:r>
            <a:r>
              <a:rPr lang="en-US" altLang="zh-TW" dirty="0" smtClean="0"/>
              <a:t>(kg)</a:t>
            </a:r>
            <a:r>
              <a:rPr lang="zh-TW" altLang="en-US" dirty="0" smtClean="0"/>
              <a:t>；ｃ</a:t>
            </a:r>
            <a:r>
              <a:rPr lang="en-US" altLang="zh-TW" dirty="0" smtClean="0"/>
              <a:t>:</a:t>
            </a:r>
            <a:r>
              <a:rPr lang="zh-TW" altLang="en-US" dirty="0" smtClean="0"/>
              <a:t>光速</a:t>
            </a:r>
            <a:r>
              <a:rPr lang="en-US" altLang="zh-TW" dirty="0" smtClean="0"/>
              <a:t>(3×108m/s)</a:t>
            </a:r>
            <a:r>
              <a:rPr lang="zh-TW" altLang="en-US" dirty="0" smtClean="0"/>
              <a:t>；Ｅ</a:t>
            </a:r>
            <a:r>
              <a:rPr lang="en-US" altLang="zh-TW" dirty="0" smtClean="0"/>
              <a:t>:</a:t>
            </a:r>
            <a:r>
              <a:rPr lang="zh-TW" altLang="en-US" dirty="0" smtClean="0"/>
              <a:t>能量</a:t>
            </a:r>
            <a:r>
              <a:rPr lang="en-US" altLang="zh-TW" dirty="0" smtClean="0"/>
              <a:t>(J)</a:t>
            </a:r>
            <a:endParaRPr lang="zh-TW" altLang="en-US" dirty="0" smtClean="0"/>
          </a:p>
          <a:p>
            <a:pPr>
              <a:lnSpc>
                <a:spcPct val="160000"/>
              </a:lnSpc>
              <a:buFont typeface="Wingdings" pitchFamily="2" charset="2"/>
              <a:buChar char="l"/>
            </a:pPr>
            <a:r>
              <a:rPr lang="zh-TW" altLang="en-US" dirty="0" smtClean="0"/>
              <a:t>原子核反應可分為</a:t>
            </a:r>
            <a:r>
              <a:rPr lang="zh-TW" altLang="en-US" dirty="0" smtClean="0">
                <a:solidFill>
                  <a:srgbClr val="FF0000"/>
                </a:solidFill>
              </a:rPr>
              <a:t>核分裂</a:t>
            </a:r>
            <a:r>
              <a:rPr lang="zh-TW" altLang="en-US" dirty="0" smtClean="0"/>
              <a:t>及</a:t>
            </a:r>
            <a:r>
              <a:rPr lang="zh-TW" altLang="en-US" dirty="0" smtClean="0">
                <a:solidFill>
                  <a:srgbClr val="FF0000"/>
                </a:solidFill>
              </a:rPr>
              <a:t>核熔合</a:t>
            </a:r>
            <a:r>
              <a:rPr lang="zh-TW" altLang="en-US" b="1" dirty="0" smtClean="0"/>
              <a:t>。</a:t>
            </a:r>
            <a:endParaRPr lang="zh-TW" altLang="en-US" dirty="0" smtClean="0"/>
          </a:p>
          <a:p>
            <a:pPr>
              <a:lnSpc>
                <a:spcPct val="160000"/>
              </a:lnSpc>
              <a:buFont typeface="Wingdings" pitchFamily="2" charset="2"/>
              <a:buChar char="l"/>
            </a:pPr>
            <a:r>
              <a:rPr lang="zh-TW" altLang="en-US" dirty="0" smtClean="0"/>
              <a:t>目前世界上運轉中的能發電廠，都是屬於分裂式的。</a:t>
            </a:r>
          </a:p>
          <a:p>
            <a:pPr>
              <a:lnSpc>
                <a:spcPct val="160000"/>
              </a:lnSpc>
              <a:buFont typeface="Wingdings" pitchFamily="2" charset="2"/>
              <a:buChar char="l"/>
            </a:pPr>
            <a:r>
              <a:rPr lang="zh-TW" altLang="en-US" dirty="0" smtClean="0"/>
              <a:t>鈾分裂：</a:t>
            </a:r>
            <a:r>
              <a:rPr lang="en-US" altLang="zh-TW" baseline="-25000" dirty="0" smtClean="0">
                <a:solidFill>
                  <a:srgbClr val="FF0000"/>
                </a:solidFill>
              </a:rPr>
              <a:t>0</a:t>
            </a:r>
            <a:r>
              <a:rPr lang="en-US" altLang="zh-TW" baseline="30000" dirty="0" smtClean="0">
                <a:solidFill>
                  <a:srgbClr val="FF0000"/>
                </a:solidFill>
              </a:rPr>
              <a:t>1</a:t>
            </a:r>
            <a:r>
              <a:rPr lang="zh-TW" altLang="en-US" dirty="0" smtClean="0">
                <a:solidFill>
                  <a:srgbClr val="FF0000"/>
                </a:solidFill>
              </a:rPr>
              <a:t>ｎ </a:t>
            </a:r>
            <a:r>
              <a:rPr lang="en-US" altLang="zh-TW" dirty="0" smtClean="0">
                <a:solidFill>
                  <a:srgbClr val="FF0000"/>
                </a:solidFill>
              </a:rPr>
              <a:t>+ </a:t>
            </a:r>
            <a:r>
              <a:rPr lang="en-US" altLang="zh-TW" baseline="-25000" dirty="0" smtClean="0">
                <a:solidFill>
                  <a:srgbClr val="FF0000"/>
                </a:solidFill>
              </a:rPr>
              <a:t>92</a:t>
            </a:r>
            <a:r>
              <a:rPr lang="en-US" altLang="zh-TW" baseline="30000" dirty="0" smtClean="0">
                <a:solidFill>
                  <a:srgbClr val="FF0000"/>
                </a:solidFill>
              </a:rPr>
              <a:t>235</a:t>
            </a:r>
            <a:r>
              <a:rPr lang="zh-TW" altLang="en-US" dirty="0" smtClean="0">
                <a:solidFill>
                  <a:srgbClr val="FF0000"/>
                </a:solidFill>
              </a:rPr>
              <a:t>Ｕ → </a:t>
            </a:r>
            <a:r>
              <a:rPr lang="en-US" altLang="zh-TW" baseline="-25000" dirty="0" smtClean="0">
                <a:solidFill>
                  <a:srgbClr val="FF0000"/>
                </a:solidFill>
              </a:rPr>
              <a:t>56</a:t>
            </a:r>
            <a:r>
              <a:rPr lang="en-US" altLang="zh-TW" baseline="30000" dirty="0" smtClean="0">
                <a:solidFill>
                  <a:srgbClr val="FF0000"/>
                </a:solidFill>
              </a:rPr>
              <a:t>141</a:t>
            </a:r>
            <a:r>
              <a:rPr lang="en-US" altLang="zh-TW" dirty="0" smtClean="0">
                <a:solidFill>
                  <a:srgbClr val="FF0000"/>
                </a:solidFill>
              </a:rPr>
              <a:t>Ba +</a:t>
            </a:r>
            <a:r>
              <a:rPr lang="zh-TW" altLang="en-US" baseline="-25000" dirty="0" smtClean="0">
                <a:solidFill>
                  <a:srgbClr val="FF0000"/>
                </a:solidFill>
              </a:rPr>
              <a:t> </a:t>
            </a:r>
            <a:r>
              <a:rPr lang="en-US" altLang="zh-TW" baseline="-25000" dirty="0" smtClean="0">
                <a:solidFill>
                  <a:srgbClr val="FF0000"/>
                </a:solidFill>
              </a:rPr>
              <a:t>36</a:t>
            </a:r>
            <a:r>
              <a:rPr lang="en-US" altLang="zh-TW" baseline="30000" dirty="0" smtClean="0">
                <a:solidFill>
                  <a:srgbClr val="FF0000"/>
                </a:solidFill>
              </a:rPr>
              <a:t>92</a:t>
            </a:r>
            <a:r>
              <a:rPr lang="en-US" altLang="zh-TW" dirty="0" smtClean="0">
                <a:solidFill>
                  <a:srgbClr val="FF0000"/>
                </a:solidFill>
              </a:rPr>
              <a:t>Kr + </a:t>
            </a:r>
            <a:r>
              <a:rPr lang="zh-TW" altLang="en-US" dirty="0" smtClean="0">
                <a:solidFill>
                  <a:srgbClr val="FF0000"/>
                </a:solidFill>
              </a:rPr>
              <a:t>３ </a:t>
            </a:r>
            <a:r>
              <a:rPr lang="en-US" altLang="zh-TW" baseline="-25000" dirty="0" smtClean="0">
                <a:solidFill>
                  <a:srgbClr val="FF0000"/>
                </a:solidFill>
              </a:rPr>
              <a:t>0</a:t>
            </a:r>
            <a:r>
              <a:rPr lang="en-US" altLang="zh-TW" baseline="30000" dirty="0" smtClean="0">
                <a:solidFill>
                  <a:srgbClr val="FF0000"/>
                </a:solidFill>
              </a:rPr>
              <a:t>1</a:t>
            </a:r>
            <a:r>
              <a:rPr lang="zh-TW" altLang="en-US" dirty="0" smtClean="0">
                <a:solidFill>
                  <a:srgbClr val="FF0000"/>
                </a:solidFill>
              </a:rPr>
              <a:t>ｎ</a:t>
            </a:r>
          </a:p>
          <a:p>
            <a:pPr>
              <a:lnSpc>
                <a:spcPct val="160000"/>
              </a:lnSpc>
              <a:buFont typeface="Wingdings" pitchFamily="2" charset="2"/>
              <a:buChar char="l"/>
            </a:pPr>
            <a:r>
              <a:rPr lang="zh-TW" altLang="en-US" dirty="0" smtClean="0"/>
              <a:t>核能發電是利用鈾分裂所釋放出來的巨大熱能，使冷卻水轉變為高溫高壓的蒸氣，再利用水蒸氣的壓力能推動汽輪機成為動能，最後由發電機將汽輪機的動能轉變為電能。</a:t>
            </a:r>
          </a:p>
          <a:p>
            <a:pPr>
              <a:buFont typeface="Wingdings" pitchFamily="2" charset="2"/>
              <a:buChar char="l"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zh-TW" altLang="en-US" b="1" dirty="0" smtClean="0"/>
              <a:t>核能的優缺點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617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sz="3500" b="1" dirty="0" smtClean="0">
                <a:latin typeface="+mj-ea"/>
                <a:ea typeface="+mj-ea"/>
              </a:rPr>
              <a:t>優點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altLang="zh-TW" dirty="0" smtClean="0"/>
          </a:p>
          <a:p>
            <a:pPr>
              <a:buFont typeface="Wingdings" pitchFamily="2" charset="2"/>
              <a:buChar char="l"/>
            </a:pPr>
            <a:r>
              <a:rPr lang="zh-TW" altLang="en-US" sz="2400" dirty="0" smtClean="0"/>
              <a:t>核能發電不像化石燃料發電那樣排放巨量的污染物質到大氣中，因此核能發電不會造成</a:t>
            </a:r>
            <a:r>
              <a:rPr lang="zh-TW" altLang="en-US" sz="2400" dirty="0" smtClean="0">
                <a:solidFill>
                  <a:srgbClr val="FF0000"/>
                </a:solidFill>
              </a:rPr>
              <a:t>空氣污染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>
              <a:buFont typeface="Wingdings" pitchFamily="2" charset="2"/>
              <a:buChar char="l"/>
            </a:pPr>
            <a:r>
              <a:rPr lang="zh-TW" altLang="en-US" sz="2400" dirty="0" smtClean="0"/>
              <a:t>核能發電不會產生加重地球溫室效應的</a:t>
            </a:r>
            <a:r>
              <a:rPr lang="zh-TW" altLang="en-US" sz="2400" dirty="0" smtClean="0">
                <a:solidFill>
                  <a:srgbClr val="FF0000"/>
                </a:solidFill>
              </a:rPr>
              <a:t>二氧化碳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>
              <a:buFont typeface="Wingdings" pitchFamily="2" charset="2"/>
              <a:buChar char="l"/>
            </a:pPr>
            <a:r>
              <a:rPr lang="zh-TW" altLang="en-US" sz="2400" dirty="0" smtClean="0"/>
              <a:t>核能發電所使用的鈾燃料，除了發電外，沒有其他的用途。核燃料能量密度比起化石燃料高上幾百萬倍，故核能電廠所使用的燃料體積小，運輸與儲存都很方便，一座</a:t>
            </a:r>
            <a:r>
              <a:rPr lang="en-US" altLang="zh-TW" sz="2400" dirty="0" smtClean="0"/>
              <a:t>1000</a:t>
            </a:r>
            <a:r>
              <a:rPr lang="zh-TW" altLang="en-US" sz="2400" dirty="0" smtClean="0"/>
              <a:t>百萬瓦的核能電廠一年只需</a:t>
            </a:r>
            <a:r>
              <a:rPr lang="en-US" altLang="zh-TW" sz="2400" dirty="0" smtClean="0"/>
              <a:t>30</a:t>
            </a:r>
            <a:r>
              <a:rPr lang="zh-TW" altLang="en-US" sz="2400" dirty="0" smtClean="0"/>
              <a:t>公噸的鈾燃料，一航次的飛機就可完成運送。</a:t>
            </a:r>
            <a:endParaRPr lang="en-US" altLang="zh-TW" sz="2400" dirty="0" smtClean="0"/>
          </a:p>
          <a:p>
            <a:pPr>
              <a:buFont typeface="Wingdings" pitchFamily="2" charset="2"/>
              <a:buChar char="l"/>
            </a:pPr>
            <a:r>
              <a:rPr lang="zh-TW" altLang="en-US" sz="2400" dirty="0" smtClean="0"/>
              <a:t>核能發電的成本中，燃料費用所佔的比例較低，核能發電的成本較不易受到國際經濟情勢影響，故</a:t>
            </a:r>
            <a:r>
              <a:rPr lang="zh-TW" altLang="en-US" sz="2400" dirty="0" smtClean="0">
                <a:solidFill>
                  <a:srgbClr val="FF0000"/>
                </a:solidFill>
              </a:rPr>
              <a:t>發電成本</a:t>
            </a:r>
            <a:r>
              <a:rPr lang="zh-TW" altLang="en-US" sz="2400" dirty="0" smtClean="0"/>
              <a:t>較其他發電方法為</a:t>
            </a:r>
            <a:r>
              <a:rPr lang="zh-TW" altLang="en-US" sz="2400" dirty="0" smtClean="0">
                <a:solidFill>
                  <a:srgbClr val="FF0000"/>
                </a:solidFill>
              </a:rPr>
              <a:t>穩定</a:t>
            </a:r>
            <a:r>
              <a:rPr lang="zh-TW" altLang="en-US" sz="2400" dirty="0" smtClean="0"/>
              <a:t>。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zh-TW" altLang="en-US" b="1" dirty="0" smtClean="0"/>
              <a:t>核能的優缺點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124744"/>
            <a:ext cx="8435280" cy="5328592"/>
          </a:xfrm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500" b="1" dirty="0" smtClean="0">
                <a:latin typeface="+mj-ea"/>
                <a:ea typeface="+mj-ea"/>
              </a:rPr>
              <a:t>缺點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 smtClean="0"/>
          </a:p>
          <a:p>
            <a:r>
              <a:rPr lang="zh-TW" altLang="en-US" sz="2400" dirty="0" smtClean="0"/>
              <a:t>核能電廠會產生</a:t>
            </a:r>
            <a:r>
              <a:rPr lang="zh-TW" altLang="en-US" sz="2400" dirty="0" smtClean="0">
                <a:solidFill>
                  <a:srgbClr val="FF0000"/>
                </a:solidFill>
              </a:rPr>
              <a:t>高低階放射性廢料</a:t>
            </a:r>
            <a:r>
              <a:rPr lang="zh-TW" altLang="en-US" sz="2400" dirty="0" smtClean="0"/>
              <a:t>，或者是使用過之核燃料，雖然所佔體積不大，但因具有</a:t>
            </a:r>
            <a:r>
              <a:rPr lang="zh-TW" altLang="en-US" sz="2400" dirty="0" smtClean="0">
                <a:solidFill>
                  <a:srgbClr val="FF0000"/>
                </a:solidFill>
              </a:rPr>
              <a:t>放射線</a:t>
            </a:r>
            <a:r>
              <a:rPr lang="zh-TW" altLang="en-US" sz="2400" dirty="0" smtClean="0"/>
              <a:t>，故必須慎重處理，且需面對相當大的政治困擾。</a:t>
            </a:r>
            <a:endParaRPr lang="en-US" altLang="zh-TW" sz="2400" dirty="0" smtClean="0"/>
          </a:p>
          <a:p>
            <a:r>
              <a:rPr lang="zh-TW" altLang="en-US" sz="2400" dirty="0" smtClean="0"/>
              <a:t>核能發電廠</a:t>
            </a:r>
            <a:r>
              <a:rPr lang="zh-TW" altLang="en-US" sz="2400" dirty="0" smtClean="0">
                <a:solidFill>
                  <a:srgbClr val="FF0000"/>
                </a:solidFill>
              </a:rPr>
              <a:t>熱效率較低</a:t>
            </a:r>
            <a:r>
              <a:rPr lang="zh-TW" altLang="en-US" sz="2400" dirty="0" smtClean="0"/>
              <a:t>，因而比一般化石燃料電廠排放更多廢熱到環境裏，故核能電廠的</a:t>
            </a:r>
            <a:r>
              <a:rPr lang="zh-TW" altLang="en-US" sz="2400" dirty="0" smtClean="0">
                <a:solidFill>
                  <a:srgbClr val="FF0000"/>
                </a:solidFill>
              </a:rPr>
              <a:t>熱污染較嚴重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r>
              <a:rPr lang="zh-TW" altLang="en-US" sz="2400" dirty="0" smtClean="0"/>
              <a:t>核能電廠投資</a:t>
            </a:r>
            <a:r>
              <a:rPr lang="zh-TW" altLang="en-US" sz="2400" dirty="0" smtClean="0">
                <a:solidFill>
                  <a:srgbClr val="FF0000"/>
                </a:solidFill>
              </a:rPr>
              <a:t>成本太大</a:t>
            </a:r>
            <a:r>
              <a:rPr lang="zh-TW" altLang="en-US" sz="2400" dirty="0" smtClean="0"/>
              <a:t>，電力公司的財務風險較高。</a:t>
            </a:r>
            <a:endParaRPr lang="en-US" altLang="zh-TW" sz="2400" dirty="0" smtClean="0"/>
          </a:p>
          <a:p>
            <a:r>
              <a:rPr lang="zh-TW" altLang="en-US" sz="2400" dirty="0" smtClean="0"/>
              <a:t>核能電廠較不適宜做尖峰、離峰之隨載運轉。</a:t>
            </a:r>
            <a:endParaRPr lang="en-US" altLang="zh-TW" sz="2400" dirty="0" smtClean="0"/>
          </a:p>
          <a:p>
            <a:r>
              <a:rPr lang="zh-TW" altLang="en-US" sz="2400" dirty="0" smtClean="0"/>
              <a:t>核電廠的反應器內有大量的</a:t>
            </a:r>
            <a:r>
              <a:rPr lang="zh-TW" altLang="en-US" sz="2400" dirty="0" smtClean="0">
                <a:solidFill>
                  <a:srgbClr val="FF0000"/>
                </a:solidFill>
              </a:rPr>
              <a:t>放射性物質</a:t>
            </a:r>
            <a:r>
              <a:rPr lang="zh-TW" altLang="en-US" sz="2400" dirty="0" smtClean="0"/>
              <a:t>，如果在事故中釋放到外界環境，會對</a:t>
            </a:r>
            <a:r>
              <a:rPr lang="zh-TW" altLang="en-US" sz="2400" dirty="0" smtClean="0">
                <a:solidFill>
                  <a:srgbClr val="FF0000"/>
                </a:solidFill>
              </a:rPr>
              <a:t>生態</a:t>
            </a:r>
            <a:r>
              <a:rPr lang="zh-TW" altLang="en-US" sz="2400" dirty="0" smtClean="0"/>
              <a:t>及</a:t>
            </a:r>
            <a:r>
              <a:rPr lang="zh-TW" altLang="en-US" sz="2400" dirty="0" smtClean="0">
                <a:solidFill>
                  <a:srgbClr val="FF0000"/>
                </a:solidFill>
              </a:rPr>
              <a:t>民眾</a:t>
            </a:r>
            <a:r>
              <a:rPr lang="zh-TW" altLang="en-US" sz="2400" dirty="0" smtClean="0"/>
              <a:t>造成傷害。</a:t>
            </a:r>
          </a:p>
          <a:p>
            <a:pPr>
              <a:buNone/>
            </a:pPr>
            <a:endParaRPr lang="zh-TW" altLang="en-US" sz="2400" b="1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zh-TW" altLang="en-US" b="1" dirty="0" smtClean="0"/>
              <a:t>台灣核電廠分佈圖</a:t>
            </a:r>
            <a:endParaRPr lang="zh-TW" altLang="en-US" b="1" dirty="0"/>
          </a:p>
        </p:txBody>
      </p:sp>
      <p:pic>
        <p:nvPicPr>
          <p:cNvPr id="17410" name="Picture 2" descr="C:\Users\JOHN\Desktop\taiwan_fault_large.gif"/>
          <p:cNvPicPr>
            <a:picLocks noChangeAspect="1" noChangeArrowheads="1"/>
          </p:cNvPicPr>
          <p:nvPr/>
        </p:nvPicPr>
        <p:blipFill>
          <a:blip r:embed="rId2" cstate="print"/>
          <a:srcRect l="37415" t="11450" r="5895" b="69624"/>
          <a:stretch>
            <a:fillRect/>
          </a:stretch>
        </p:blipFill>
        <p:spPr bwMode="auto">
          <a:xfrm>
            <a:off x="179512" y="1196752"/>
            <a:ext cx="4392488" cy="2711468"/>
          </a:xfrm>
          <a:prstGeom prst="rect">
            <a:avLst/>
          </a:prstGeom>
          <a:noFill/>
        </p:spPr>
      </p:pic>
      <p:pic>
        <p:nvPicPr>
          <p:cNvPr id="17411" name="Picture 3" descr="C:\Users\JOHN\Desktop\taiwan_fault_large.gif"/>
          <p:cNvPicPr>
            <a:picLocks noChangeAspect="1" noChangeArrowheads="1"/>
          </p:cNvPicPr>
          <p:nvPr/>
        </p:nvPicPr>
        <p:blipFill>
          <a:blip r:embed="rId2" cstate="print"/>
          <a:srcRect l="23183" t="75889" r="36074" b="11151"/>
          <a:stretch>
            <a:fillRect/>
          </a:stretch>
        </p:blipFill>
        <p:spPr bwMode="auto">
          <a:xfrm>
            <a:off x="251520" y="4077072"/>
            <a:ext cx="4285132" cy="2520280"/>
          </a:xfrm>
          <a:prstGeom prst="rect">
            <a:avLst/>
          </a:prstGeom>
          <a:noFill/>
        </p:spPr>
      </p:pic>
      <p:pic>
        <p:nvPicPr>
          <p:cNvPr id="7" name="Picture 2" descr="http://e-info.org.tw/files/600px-Nuclear_symbol.svg-766665.png"/>
          <p:cNvPicPr>
            <a:picLocks noChangeAspect="1" noChangeArrowheads="1"/>
          </p:cNvPicPr>
          <p:nvPr/>
        </p:nvPicPr>
        <p:blipFill>
          <a:blip r:embed="rId3" cstate="print">
            <a:lum bright="9000" contrast="17000"/>
          </a:blip>
          <a:srcRect/>
          <a:stretch>
            <a:fillRect/>
          </a:stretch>
        </p:blipFill>
        <p:spPr bwMode="auto">
          <a:xfrm>
            <a:off x="2699792" y="1484784"/>
            <a:ext cx="216024" cy="216024"/>
          </a:xfrm>
          <a:prstGeom prst="rect">
            <a:avLst/>
          </a:prstGeom>
          <a:noFill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9" name="Picture 2" descr="http://e-info.org.tw/files/600px-Nuclear_symbol.svg-766665.png"/>
          <p:cNvPicPr>
            <a:picLocks noChangeAspect="1" noChangeArrowheads="1"/>
          </p:cNvPicPr>
          <p:nvPr/>
        </p:nvPicPr>
        <p:blipFill>
          <a:blip r:embed="rId3" cstate="print">
            <a:lum bright="9000" contrast="17000"/>
          </a:blip>
          <a:srcRect/>
          <a:stretch>
            <a:fillRect/>
          </a:stretch>
        </p:blipFill>
        <p:spPr bwMode="auto">
          <a:xfrm>
            <a:off x="2987824" y="1772816"/>
            <a:ext cx="216024" cy="216024"/>
          </a:xfrm>
          <a:prstGeom prst="rect">
            <a:avLst/>
          </a:prstGeom>
          <a:noFill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0" name="Picture 2" descr="http://e-info.org.tw/files/600px-Nuclear_symbol.svg-766665.png"/>
          <p:cNvPicPr>
            <a:picLocks noChangeAspect="1" noChangeArrowheads="1"/>
          </p:cNvPicPr>
          <p:nvPr/>
        </p:nvPicPr>
        <p:blipFill>
          <a:blip r:embed="rId3" cstate="print">
            <a:lum bright="9000" contrast="17000"/>
          </a:blip>
          <a:srcRect/>
          <a:stretch>
            <a:fillRect/>
          </a:stretch>
        </p:blipFill>
        <p:spPr bwMode="auto">
          <a:xfrm>
            <a:off x="2123728" y="6093296"/>
            <a:ext cx="216024" cy="216024"/>
          </a:xfrm>
          <a:prstGeom prst="rect">
            <a:avLst/>
          </a:prstGeom>
          <a:noFill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3" name="Picture 2" descr="http://e-info.org.tw/files/600px-Nuclear_symbol.svg-766665.png"/>
          <p:cNvPicPr>
            <a:picLocks noChangeAspect="1" noChangeArrowheads="1"/>
          </p:cNvPicPr>
          <p:nvPr/>
        </p:nvPicPr>
        <p:blipFill>
          <a:blip r:embed="rId3" cstate="print">
            <a:lum bright="9000" contrast="17000"/>
          </a:blip>
          <a:srcRect/>
          <a:stretch>
            <a:fillRect/>
          </a:stretch>
        </p:blipFill>
        <p:spPr bwMode="auto">
          <a:xfrm>
            <a:off x="3779912" y="2276872"/>
            <a:ext cx="216024" cy="216024"/>
          </a:xfrm>
          <a:prstGeom prst="rect">
            <a:avLst/>
          </a:prstGeom>
          <a:noFill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11" name="文字方塊 10"/>
          <p:cNvSpPr txBox="1"/>
          <p:nvPr/>
        </p:nvSpPr>
        <p:spPr>
          <a:xfrm>
            <a:off x="5508104" y="1484784"/>
            <a:ext cx="3635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台北縣石門的天然峽谷，離台北市直線距離約</a:t>
            </a:r>
            <a:r>
              <a:rPr lang="en-US" altLang="zh-TW" dirty="0" smtClean="0"/>
              <a:t>28</a:t>
            </a:r>
            <a:r>
              <a:rPr lang="zh-TW" altLang="en-US" dirty="0" smtClean="0"/>
              <a:t>公里</a:t>
            </a:r>
            <a:endParaRPr lang="zh-TW" altLang="en-US" dirty="0"/>
          </a:p>
        </p:txBody>
      </p:sp>
      <p:cxnSp>
        <p:nvCxnSpPr>
          <p:cNvPr id="24" name="肘形接點 23"/>
          <p:cNvCxnSpPr/>
          <p:nvPr/>
        </p:nvCxnSpPr>
        <p:spPr>
          <a:xfrm>
            <a:off x="3059832" y="1556792"/>
            <a:ext cx="2232248" cy="144016"/>
          </a:xfrm>
          <a:prstGeom prst="bent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字方塊 28"/>
          <p:cNvSpPr txBox="1"/>
          <p:nvPr/>
        </p:nvSpPr>
        <p:spPr>
          <a:xfrm>
            <a:off x="6084168" y="5733256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屏東縣恆春鎮馬鞍山，廠址離恆春鎮直線距離約</a:t>
            </a:r>
            <a:r>
              <a:rPr lang="en-US" altLang="zh-TW" dirty="0" smtClean="0"/>
              <a:t>6</a:t>
            </a:r>
            <a:r>
              <a:rPr lang="zh-TW" altLang="en-US" dirty="0" smtClean="0"/>
              <a:t>公里</a:t>
            </a:r>
            <a:endParaRPr lang="zh-TW" altLang="en-US" dirty="0"/>
          </a:p>
        </p:txBody>
      </p:sp>
      <p:sp>
        <p:nvSpPr>
          <p:cNvPr id="31" name="文字方塊 30"/>
          <p:cNvSpPr txBox="1"/>
          <p:nvPr/>
        </p:nvSpPr>
        <p:spPr>
          <a:xfrm>
            <a:off x="5580112" y="2492896"/>
            <a:ext cx="3059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台北縣萬里鄉，離台北市直線距離約</a:t>
            </a:r>
            <a:r>
              <a:rPr lang="en-US" altLang="zh-TW" dirty="0" smtClean="0"/>
              <a:t>22</a:t>
            </a:r>
            <a:r>
              <a:rPr lang="zh-TW" altLang="en-US" dirty="0" smtClean="0"/>
              <a:t>公里</a:t>
            </a:r>
            <a:endParaRPr lang="zh-TW" altLang="en-US" dirty="0"/>
          </a:p>
        </p:txBody>
      </p:sp>
      <p:cxnSp>
        <p:nvCxnSpPr>
          <p:cNvPr id="33" name="肘形接點 32"/>
          <p:cNvCxnSpPr/>
          <p:nvPr/>
        </p:nvCxnSpPr>
        <p:spPr>
          <a:xfrm>
            <a:off x="3419872" y="1916832"/>
            <a:ext cx="2160240" cy="720080"/>
          </a:xfrm>
          <a:prstGeom prst="bent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38"/>
          <p:cNvSpPr txBox="1"/>
          <p:nvPr/>
        </p:nvSpPr>
        <p:spPr>
          <a:xfrm>
            <a:off x="5652120" y="3573016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在台北縣貢寮鄉</a:t>
            </a:r>
            <a:r>
              <a:rPr lang="en-US" altLang="zh-TW" dirty="0" smtClean="0"/>
              <a:t>.</a:t>
            </a:r>
            <a:r>
              <a:rPr lang="zh-TW" altLang="en-US" dirty="0" smtClean="0"/>
              <a:t>目前似乎已經快要興建完成</a:t>
            </a:r>
            <a:endParaRPr lang="zh-TW" altLang="en-US" dirty="0"/>
          </a:p>
        </p:txBody>
      </p:sp>
      <p:cxnSp>
        <p:nvCxnSpPr>
          <p:cNvPr id="46" name="肘形接點 45"/>
          <p:cNvCxnSpPr/>
          <p:nvPr/>
        </p:nvCxnSpPr>
        <p:spPr>
          <a:xfrm>
            <a:off x="3995936" y="2420888"/>
            <a:ext cx="1584176" cy="1475294"/>
          </a:xfrm>
          <a:prstGeom prst="bentConnector3">
            <a:avLst>
              <a:gd name="adj1" fmla="val 20681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單箭頭接點 63"/>
          <p:cNvCxnSpPr/>
          <p:nvPr/>
        </p:nvCxnSpPr>
        <p:spPr>
          <a:xfrm>
            <a:off x="2411760" y="6165304"/>
            <a:ext cx="3528392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9" grpId="0"/>
      <p:bldP spid="31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22114"/>
          </a:xfrm>
        </p:spPr>
        <p:txBody>
          <a:bodyPr/>
          <a:lstStyle/>
          <a:p>
            <a:r>
              <a:rPr lang="zh-TW" altLang="zh-TW" b="1" dirty="0" smtClean="0"/>
              <a:t>核能發電系統風險評估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sz="2000" dirty="0" smtClean="0"/>
              <a:t>一、爐心鎔毀之事故風險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200" dirty="0" smtClean="0"/>
              <a:t>   </a:t>
            </a:r>
            <a:r>
              <a:rPr lang="zh-TW" altLang="en-US" sz="2000" dirty="0" smtClean="0"/>
              <a:t>就算防護措施再多也不能確定說他是能完全掌控的一種能源，畢竟他是會產生非常高溫的設施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二</a:t>
            </a:r>
            <a:r>
              <a:rPr lang="zh-TW" altLang="en-US" sz="2000" dirty="0" smtClean="0"/>
              <a:t>、地震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200" dirty="0" smtClean="0"/>
              <a:t>   </a:t>
            </a:r>
            <a:r>
              <a:rPr lang="zh-TW" altLang="en-US" sz="2000" dirty="0" smtClean="0"/>
              <a:t>台灣是位於地震帶上所以設施的防震是一項很重要的設計</a:t>
            </a:r>
            <a:r>
              <a:rPr lang="en-US" altLang="zh-TW" sz="2000" dirty="0" smtClean="0"/>
              <a:t>(</a:t>
            </a:r>
            <a:r>
              <a:rPr lang="zh-TW" altLang="en-US" sz="2000" dirty="0" smtClean="0"/>
              <a:t>台灣的核電廠只能耐</a:t>
            </a:r>
            <a:r>
              <a:rPr lang="en-US" altLang="zh-TW" sz="2000" dirty="0" smtClean="0"/>
              <a:t>6</a:t>
            </a:r>
            <a:r>
              <a:rPr lang="zh-TW" altLang="en-US" sz="2000" dirty="0" smtClean="0"/>
              <a:t>級</a:t>
            </a:r>
            <a:r>
              <a:rPr lang="zh-TW" altLang="en-US" sz="2000" dirty="0" smtClean="0"/>
              <a:t>地震</a:t>
            </a:r>
            <a:r>
              <a:rPr lang="en-US" altLang="zh-TW" sz="2000" dirty="0" smtClean="0"/>
              <a:t>)</a:t>
            </a:r>
          </a:p>
          <a:p>
            <a:pPr>
              <a:buNone/>
            </a:pPr>
            <a:r>
              <a:rPr lang="zh-TW" altLang="en-US" sz="2000" dirty="0" smtClean="0"/>
              <a:t>三</a:t>
            </a:r>
            <a:r>
              <a:rPr lang="zh-TW" altLang="en-US" sz="2000" dirty="0" smtClean="0"/>
              <a:t>、飛彈的攻擊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200" dirty="0" smtClean="0"/>
              <a:t>   </a:t>
            </a:r>
            <a:r>
              <a:rPr lang="zh-TW" altLang="en-US" sz="2000" dirty="0" smtClean="0"/>
              <a:t>有核電廠的存在也說明著一個靶心就豎立在那裏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四</a:t>
            </a:r>
            <a:r>
              <a:rPr lang="zh-TW" altLang="en-US" sz="2000" dirty="0" smtClean="0"/>
              <a:t>、緊急應變計劃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200" dirty="0" smtClean="0"/>
              <a:t>   </a:t>
            </a:r>
            <a:r>
              <a:rPr lang="zh-TW" altLang="en-US" sz="2000" dirty="0" smtClean="0"/>
              <a:t>政府雖然聲稱有著完善的應變措施，但有哪些措施人民幾乎都不知情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五</a:t>
            </a:r>
            <a:r>
              <a:rPr lang="zh-TW" altLang="en-US" sz="2000" dirty="0" smtClean="0"/>
              <a:t>、管理的問題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200" dirty="0" smtClean="0"/>
              <a:t>   </a:t>
            </a:r>
            <a:r>
              <a:rPr lang="zh-TW" altLang="en-US" sz="2000" dirty="0" smtClean="0"/>
              <a:t>管理</a:t>
            </a:r>
            <a:r>
              <a:rPr lang="zh-TW" altLang="en-US" sz="2000" dirty="0" smtClean="0"/>
              <a:t>是項非常重要的工作，注重人員的訓練與管理可以有效的降低風險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六</a:t>
            </a:r>
            <a:r>
              <a:rPr lang="zh-TW" altLang="en-US" sz="2000" dirty="0" smtClean="0"/>
              <a:t>、輻射傷害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在</a:t>
            </a:r>
            <a:r>
              <a:rPr lang="zh-TW" altLang="en-US" sz="2000" dirty="0" smtClean="0"/>
              <a:t>台灣，令人感受最深刻的是輻射屋的污染，誰能想像天天居住的住家和學校，竟然有</a:t>
            </a:r>
            <a:r>
              <a:rPr lang="en-US" altLang="zh-TW" sz="2000" dirty="0" smtClean="0"/>
              <a:t>24</a:t>
            </a:r>
            <a:r>
              <a:rPr lang="zh-TW" altLang="en-US" sz="2000" dirty="0" smtClean="0"/>
              <a:t>小時皆發生的輻射傷害？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七</a:t>
            </a:r>
            <a:r>
              <a:rPr lang="zh-TW" altLang="en-US" sz="2000" dirty="0" smtClean="0"/>
              <a:t>、核廢料</a:t>
            </a:r>
            <a:r>
              <a:rPr lang="zh-TW" altLang="en-US" sz="2000" dirty="0" smtClean="0"/>
              <a:t>處理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主要</a:t>
            </a:r>
            <a:r>
              <a:rPr lang="zh-TW" altLang="en-US" sz="2000" dirty="0" smtClean="0"/>
              <a:t>是以「多重障蔽」的理念來阻滯放射性核種的遷移，確保長期</a:t>
            </a:r>
            <a:r>
              <a:rPr lang="zh-TW" altLang="en-US" sz="2000" dirty="0" smtClean="0"/>
              <a:t>置放的過程中，不致對環境品質與人類生活安全造成不良影響，但這都不是完全沒風險</a:t>
            </a:r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輻射對人體之危害</a:t>
            </a:r>
            <a:endParaRPr lang="zh-TW" altLang="en-US" b="1" dirty="0"/>
          </a:p>
        </p:txBody>
      </p:sp>
      <p:pic>
        <p:nvPicPr>
          <p:cNvPr id="18433" name="Picture 1" descr="C:\Users\JOHN\Desktop\f_6074857_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7776864" cy="44567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739</TotalTime>
  <Words>702</Words>
  <Application>Microsoft Office PowerPoint</Application>
  <PresentationFormat>如螢幕大小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暗香撲面</vt:lpstr>
      <vt:lpstr>以適當的科技與風險評估的角度來看核能系統</vt:lpstr>
      <vt:lpstr>目錄</vt:lpstr>
      <vt:lpstr>前言</vt:lpstr>
      <vt:lpstr>核能的原理</vt:lpstr>
      <vt:lpstr>核能的優缺點</vt:lpstr>
      <vt:lpstr>核能的優缺點</vt:lpstr>
      <vt:lpstr>台灣核電廠分佈圖</vt:lpstr>
      <vt:lpstr>核能發電系統風險評估</vt:lpstr>
      <vt:lpstr>輻射對人體之危害</vt:lpstr>
      <vt:lpstr>投影片 10</vt:lpstr>
      <vt:lpstr>結論</vt:lpstr>
      <vt:lpstr>參考資料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以適當的科技與風險評估的角度來看核能系統</dc:title>
  <dc:creator>JOHN</dc:creator>
  <cp:lastModifiedBy>JOHN</cp:lastModifiedBy>
  <cp:revision>60</cp:revision>
  <dcterms:created xsi:type="dcterms:W3CDTF">2012-12-22T10:21:58Z</dcterms:created>
  <dcterms:modified xsi:type="dcterms:W3CDTF">2012-12-23T13:27:43Z</dcterms:modified>
</cp:coreProperties>
</file>