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7" r:id="rId7"/>
    <p:sldId id="261" r:id="rId8"/>
    <p:sldId id="263" r:id="rId9"/>
    <p:sldId id="278" r:id="rId10"/>
    <p:sldId id="266" r:id="rId11"/>
    <p:sldId id="279" r:id="rId12"/>
    <p:sldId id="267" r:id="rId13"/>
    <p:sldId id="280" r:id="rId14"/>
    <p:sldId id="268" r:id="rId15"/>
    <p:sldId id="281" r:id="rId16"/>
    <p:sldId id="282" r:id="rId17"/>
    <p:sldId id="283" r:id="rId18"/>
    <p:sldId id="262" r:id="rId19"/>
    <p:sldId id="271" r:id="rId20"/>
    <p:sldId id="272" r:id="rId21"/>
    <p:sldId id="273" r:id="rId22"/>
    <p:sldId id="274" r:id="rId23"/>
    <p:sldId id="270" r:id="rId24"/>
    <p:sldId id="276" r:id="rId25"/>
    <p:sldId id="265" r:id="rId26"/>
    <p:sldId id="275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94660"/>
  </p:normalViewPr>
  <p:slideViewPr>
    <p:cSldViewPr>
      <p:cViewPr>
        <p:scale>
          <a:sx n="100" d="100"/>
          <a:sy n="100" d="100"/>
        </p:scale>
        <p:origin x="-135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F425-BCE6-4C17-8AA7-BAFF4247AC38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2ED8-02BB-4EDC-A22D-32975A3A6B8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417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C6C6-522E-4D26-950E-43F4A25400C3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0FC0-B514-47E9-A3A5-D8EC96ED635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397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EF8F-2E39-4638-80BC-2FDB116A1376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B41A-83BD-4214-A9E5-33FF72B5A974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349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DFEE-A469-4217-A783-27A65F65000A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644F-8239-409E-9CBD-48F234DB0AC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851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A929-D19B-41A6-A74C-1500721AD508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99B0-48FF-4840-8958-CDDF9CD0D33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0699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81A2-EEA9-4477-8DE1-C5D1027EA7F0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4420-E5EF-43A8-843A-D73C7AAA584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7927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3B22-AB5E-4285-A1D2-ECE640F08690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6C36-CA0A-4FA4-8102-BC257C77FF6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828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E19A-DB69-4A84-A28C-3B81CA05C7B1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D41B-12BA-402A-974B-67943DFFD13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3614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9ADD-346D-46D3-89AA-D6C0E6F10256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9EE6-A229-4E74-9103-28A5742C7FDE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2576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D7B0-FFC6-4743-A752-80CBCAA36FBE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056D-6B46-459A-9556-C9730052D932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5733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BF6-5AC4-4FCE-8413-9A899DE66BE2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2A34-A037-409E-B0EE-FFCD9D5C39A2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8234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305D28-5FD1-4D85-9404-6C9ADD06DA8C}" type="datetimeFigureOut">
              <a:rPr lang="fr-FR" altLang="zh-TW"/>
              <a:pPr>
                <a:defRPr/>
              </a:pPr>
              <a:t>16/12/2013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5DDC0F-CDB5-49D6-A146-C1AD4BC8A69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331913" y="3357563"/>
            <a:ext cx="7561262" cy="10842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5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教授為什麼沒告訴我</a:t>
            </a:r>
            <a:r>
              <a:rPr lang="en-US" altLang="zh-CN" sz="54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endParaRPr lang="fr-FR" altLang="zh-TW" sz="5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4254500"/>
            <a:ext cx="4500563" cy="542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讀書會成果分享簡報</a:t>
            </a:r>
            <a:endParaRPr lang="en-MY" altLang="zh-TW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3338" y="52324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讀書會成員：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陳素彬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陳晟騏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楊佳穎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莊欣諺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林穎琪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朱悅誼</a:t>
            </a:r>
            <a:endParaRPr lang="en-US" altLang="zh-TW" sz="20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系所名稱與班級：數位內容與應用設計碩士班二年級</a:t>
            </a:r>
            <a:endParaRPr lang="en-US" altLang="zh-CN" sz="2000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指導老師：</a:t>
            </a:r>
            <a:r>
              <a:rPr lang="zh-TW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南台科技大學通識教育中心 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劉毓芬 老師</a:t>
            </a:r>
            <a:endParaRPr lang="en-MY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420888"/>
            <a:ext cx="8458200" cy="302480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5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上窮碧落下黃泉、動手動腳找資料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文獻回顧、理論架構和研究問題會不斷在研究過程中進行。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文獻回顧重點！你要利用文獻，而不是讓文獻利用！開放心胸而不是腦袋空空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分為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黑白灰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  <a:sym typeface="Wingdings" pitchFamily="2" charset="2"/>
              </a:rPr>
              <a:t>：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  <a:sym typeface="Wingdings" pitchFamily="2" charset="2"/>
              </a:rPr>
              <a:t>(1)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白色文獻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;(2)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灰色文獻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;(3)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黑色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</a:t>
            </a:r>
            <a:endParaRPr lang="en-MY" altLang="zh-TW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772816"/>
            <a:ext cx="8458200" cy="453697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6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是文獻回顧，還是家具型錄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文獻回顧 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VS 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概念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脈絡，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回顧誤區： 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(1)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只注意文獻，忽略其他相同重要的資料來源 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(2)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變成有關領域的讀書報告，而不是與研究特別相關的理論或經驗研究的回顧。 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(3)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誤導大家描述既有的研究與理論就好。 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所以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Maxwell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（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1996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）選擇把文獻回顧的過程稱作概念脈絡，因為你的研究的概念脈絡是你建立的，而不是發現的。 </a:t>
            </a:r>
            <a:endParaRPr lang="en-MY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204864"/>
            <a:ext cx="8458200" cy="345685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7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哪一種研究方法比較好？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研究方法本身沒有好壞，而是要從研究問題、目的中找出適當的研究方法。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由引人入勝的前言，到回顧現有文獻，得知相關研究中的議題，尋找適當的觀點來進行研究發問，來選擇符合的研究方法。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文獻回顧不是一種方法，而是研究本來就該做的事情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4582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8</a:t>
            </a:r>
            <a:r>
              <a:rPr lang="zh-CN" alt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訪談作為一種交談行動</a:t>
            </a:r>
            <a:endParaRPr lang="en-US" altLang="zh-TW" sz="2200" b="1" u="sng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將訪談比喻為約會，一個很棒的訪談絕對不會是膚淺的，而且還能夠認識彼此內在深層的東西。</a:t>
            </a:r>
            <a:endParaRPr lang="en-US" altLang="zh-TW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訪談進行前後需要注意的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18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件事。</a:t>
            </a:r>
            <a:endParaRPr lang="en-US" altLang="zh-CN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buClr>
                <a:schemeClr val="accent3"/>
              </a:buClr>
              <a:defRPr/>
            </a:pP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訪談的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17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種基本句型。</a:t>
            </a: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458200" cy="5257800"/>
          </a:xfrm>
        </p:spPr>
        <p:txBody>
          <a:bodyPr/>
          <a:lstStyle/>
          <a:p>
            <a:pPr marL="0" indent="0">
              <a:lnSpc>
                <a:spcPct val="160000"/>
              </a:lnSpc>
              <a:buClr>
                <a:schemeClr val="accent3"/>
              </a:buClr>
              <a:buNone/>
              <a:defRPr/>
            </a:pP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9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論文的核心：研究發現與分析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無論採用統計或質性分析，大致上研究者所提出有理論意涵、具創見的研究發問、蒐集豐富資料，經由嚴謹的邏輯推理過程，進而提出可以啟發人的結論。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Booth 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、 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Williams 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、 </a:t>
            </a:r>
            <a:r>
              <a:rPr lang="en-US" altLang="zh-TW" sz="2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Colomb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（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2009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）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提出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五項構成基本論證的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要素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：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宣稱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、理由、證據、承認、回應</a:t>
            </a: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提升研究品質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的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8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種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策略</a:t>
            </a:r>
            <a:endParaRPr lang="en-US" altLang="zh-TW" sz="1800" b="1" u="sng" dirty="0" smtClean="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458200" cy="5257800"/>
          </a:xfrm>
        </p:spPr>
        <p:txBody>
          <a:bodyPr/>
          <a:lstStyle/>
          <a:p>
            <a:pPr marL="0" indent="0">
              <a:lnSpc>
                <a:spcPct val="160000"/>
              </a:lnSpc>
              <a:buClr>
                <a:schemeClr val="accent3"/>
              </a:buClr>
              <a:buNone/>
              <a:defRPr/>
            </a:pPr>
            <a:r>
              <a:rPr lang="en-US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10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從無性別歧視到無偏見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TW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Eichler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（</a:t>
            </a:r>
            <a:r>
              <a:rPr lang="en-US" altLang="zh-TW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1998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）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提出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不只是文字的使用可能傳達性別歧視，在學術研究的整個流程都可能牽涉性別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歧視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：</a:t>
            </a:r>
            <a:endParaRPr lang="en-US" altLang="zh-TW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(1)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男性中心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(2)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過度概化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(3)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性別不敏感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(4)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雙重標準</a:t>
            </a:r>
          </a:p>
          <a:p>
            <a:pPr>
              <a:lnSpc>
                <a:spcPct val="160000"/>
              </a:lnSpc>
              <a:defRPr/>
            </a:pPr>
            <a:endParaRPr lang="en-US" altLang="zh-TW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endParaRPr lang="zh-TW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3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458200" cy="5257800"/>
          </a:xfrm>
        </p:spPr>
        <p:txBody>
          <a:bodyPr/>
          <a:lstStyle/>
          <a:p>
            <a:pPr marL="0" indent="0">
              <a:lnSpc>
                <a:spcPct val="160000"/>
              </a:lnSpc>
              <a:buClr>
                <a:schemeClr val="accent3"/>
              </a:buClr>
              <a:buNone/>
              <a:defRPr/>
            </a:pPr>
            <a:r>
              <a:rPr lang="en-US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11</a:t>
            </a:r>
            <a:r>
              <a:rPr lang="zh-CN" alt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～論文寫作與心理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“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不要總是等讀完書，或概念之間的關係都釐清了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”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，而開始寫作，只要有一點想法，就動筆寫下來，反正都還可以修改</a:t>
            </a:r>
            <a:r>
              <a:rPr lang="zh-TW" altLang="zh-TW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。因此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，最主要的方式是，在研究過程當中，就是不停的記筆記，將有關的訪談內容、分析數據或者一瞬間解釋的想法都記下來。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 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另外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種方法是，持續寫作。不要把寫作當作寫不下去的問題，而是當作解決問題的方法</a:t>
            </a:r>
            <a:r>
              <a:rPr lang="zh-TW" altLang="zh-TW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</a:t>
            </a: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 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記住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要用紙筆來思考。即使沒有新的想法，也可以把腦中的混亂、待解決的問題寫下來。</a:t>
            </a:r>
          </a:p>
          <a:p>
            <a:pPr marL="0" indent="0">
              <a:lnSpc>
                <a:spcPct val="160000"/>
              </a:lnSpc>
              <a:buNone/>
              <a:defRPr/>
            </a:pPr>
            <a:endParaRPr lang="en-US" altLang="zh-TW" sz="2200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None/>
              <a:defRPr/>
            </a:pP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381000" y="1916361"/>
            <a:ext cx="8458200" cy="42489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12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整本論文的意義：結論與建議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結論並不是把研究章節所發現的東西又重複說一遍，而是要將研究結果再進一步理論化。必要時，在對政策或規則設計提出建議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另外寫論文時，千萬不要把好話通通都前面講完，使得後面有種虎頭蛇尾的感覺，應該是要反過來才對，類似倒吃甘蔗越來越甜的感覺，這才使人看見你的洞見，所以，越到後面就要越高層的對於資料的處理</a:t>
            </a:r>
            <a:r>
              <a:rPr lang="zh-TW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zh-TW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心得～陳晟騏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	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關於</a:t>
            </a:r>
            <a:r>
              <a:rPr lang="en-US" altLang="zh-CN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《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教授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為什麼沒有告訴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我</a:t>
            </a:r>
            <a:r>
              <a:rPr lang="en-US" altLang="zh-CN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》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這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本書，裡面告訴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我非常多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上研究所必須知道的觀念，對於本人現今碩士班求學過程中，裡面句句說到我心坎，尤其文獻探討部分，它在敘述如何用文獻與文獻之間來去做一種批評指教，而找出自己能支持本人的研究主題，所以閱讀完這本書之後，會更了解自己如何規劃所研究的問題，真的是很值得推薦的一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心得～莊欣諺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不得不說，這本書真的要在碩一的時候就每個人發一本，雖然幾乎都是在說如何撰寫研究論文，但其中也有須多的實際案例及注意事項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。透過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大家的導讀，其實研究只是看似很嚴肅，但也可以用比較輕鬆一點的方式來做研究，也讓我對研究有更多的了解，而不只是專注在自己的研究上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en-US" altLang="zh-TW" sz="2000" dirty="0" smtClean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 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像這次我所導讀的章節是研究方法以及訪談方法，由於我目前的研究較不需要特殊的研究方法，也不太需要訪談，所以我就沒有特別去在意，但為了要導讀這些我所不熟悉的章節，我努力的看完了，得知了許多細節，讓我對訪談更有興趣，也讓我知道，並不是用不到的知識，其實只是還沒用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方正姚体"/>
              </a:rPr>
              <a:t>目錄</a:t>
            </a:r>
            <a:endParaRPr lang="fr-FR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14500" y="1600200"/>
            <a:ext cx="6972300" cy="4525963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為什麼要成立讀書會？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書籍章節目錄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議題討論與分享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組員心得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鳴謝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心得～楊佳穎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第一次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接觸到”教授為什麼沒告訴我”這本書，是因為指導教授推薦。因為在研究所生涯總是懵懵懂懂地度過，根本不知道該如何尋找自己論問的方向，更別說是撰寫論文了。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而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”教授為什麼沒告訴我”這本書的每個章節都非常地有意思，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用簡單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又有趣的標題達到要訴說的章節重點，一點都不枯燥乏味。也讓我學習到如何尋找論文方向、題目。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最後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也要謝謝通識中心舉辦這次的讀書會，讓我們小組可以一起面對沉重的論文壓力，一起解決撰寫論文上所遇到的麻煩。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心得～朱悅誼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從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大學時就被不少人推薦要看這本書，卻從沒真的把它拿起來閱讀，只聽別人看完的心得分享。雖然大四有專題論文，但主要重點還是在學生對專題成品的完成度，在論文寫作上也就沒有太多琢磨。反到是上了研究所，課堂的論文寫作大多要一人完成，有了幾次寫作經驗再回頭看這本書，反而有更深的感觸，更投入裡面的內容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更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因為讀書會成員背景相近，研讀過程也會分享自己的例子或提出自身遇到的問題，讓讀書會過程不在只是單純的心得分享，而是另種課業討論的機會。</a:t>
            </a:r>
          </a:p>
          <a:p>
            <a:endParaRPr lang="zh-TW" altLang="en-US" sz="2000" dirty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心得～林穎琪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</a:t>
            </a: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上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了研究所之後發覺跟大學時真的差很多，尤其是在學術領域。</a:t>
            </a:r>
            <a:endParaRPr lang="en-US" altLang="zh-TW" sz="2000" dirty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　　很</a:t>
            </a:r>
            <a:r>
              <a:rPr lang="zh-TW" altLang="en-US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開心也很慶幸在寫碩論之前讀了教授為什麼沒告訴我這本書，在研讀這本書過程中了解到許多學術上的問題與解決方式以外，也因為有了這個讀書會，同學們可以一起討論與互相交流，激勵更多新的想法與知識。希望每一位認真向學的學生們都能透過這樣的讀書會去充實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IJ4209\Desktop\94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心得～陳素彬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從未這麼仔細地與同儕一起完整地導讀一本書，而且這本書還是談論學術研究的書。所幸這本書談學術研究的書內容生動有趣，作者也盡力將研究這件事談得淺白易懂。</a:t>
            </a:r>
            <a:endParaRPr lang="en-US" altLang="zh-CN" sz="2000" dirty="0" smtClean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而我們在導讀每一章節時，同學們總會針對不同課題內容提出自己的看法，不僅讓導讀者可以深入思索自己所導讀的內容，也可以在與提問者互動的過程，增加各自的論述與思維能力。</a:t>
            </a:r>
            <a:endParaRPr lang="en-US" altLang="zh-CN" sz="2000" dirty="0" smtClean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對我來說，這個過程不僅可以提升我們撰寫論文的認知，也逐漸理解自己的研究走向，並且促進同儕之間的相互討論。</a:t>
            </a:r>
            <a:endParaRPr lang="en-US" altLang="zh-CN" sz="2000" dirty="0" smtClean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ea typeface="微軟正黑體" pitchFamily="34" charset="-120"/>
                <a:cs typeface="Calibri" pitchFamily="34" charset="0"/>
              </a:rPr>
              <a:t>非常慶幸自己能有機會和這群同學一起研討撰寫論文的方式與結構，希望日後我們還會舉辦其他書籍的讀書會。</a:t>
            </a:r>
            <a:endParaRPr lang="zh-TW" altLang="zh-TW" sz="2000" dirty="0">
              <a:solidFill>
                <a:schemeClr val="bg1"/>
              </a:solidFill>
              <a:ea typeface="微軟正黑體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hotos\讀書會照片\P1180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3"/>
          <a:stretch>
            <a:fillRect/>
          </a:stretch>
        </p:blipFill>
        <p:spPr bwMode="auto">
          <a:xfrm>
            <a:off x="263525" y="3789363"/>
            <a:ext cx="35210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:\Photos\讀書會照片\P1180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3375"/>
            <a:ext cx="5892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D:\Photos\讀書會照片\P11806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5817" b="9138"/>
          <a:stretch>
            <a:fillRect/>
          </a:stretch>
        </p:blipFill>
        <p:spPr bwMode="auto">
          <a:xfrm>
            <a:off x="6372225" y="333375"/>
            <a:ext cx="252412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D:\Photos\讀書會照片\P11806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"/>
          <a:stretch/>
        </p:blipFill>
        <p:spPr bwMode="auto">
          <a:xfrm>
            <a:off x="3964756" y="3789363"/>
            <a:ext cx="4927724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D:\Photos\讀書會照片\P11806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b="9293"/>
          <a:stretch>
            <a:fillRect/>
          </a:stretch>
        </p:blipFill>
        <p:spPr bwMode="auto">
          <a:xfrm>
            <a:off x="6372225" y="2016125"/>
            <a:ext cx="25479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IJ4209\Desktop\94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150" y="260350"/>
            <a:ext cx="7058025" cy="63373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zh-CN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CN" sz="66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讀完這本書不是一個結束，而是一個開始，我們在每次的討論中，一點一滴的將做研究這件事的概念慢慢建立起來，每個人對於研究的理解不同，所要做的研究也不一樣，但是透過每次的討論，我們堅定了自己想要做的事，希望我們大家能一起順利在明年畢業！各位加油！</a:t>
            </a:r>
            <a:endParaRPr lang="zh-TW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IJ4209\Desktop\94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150" y="260350"/>
            <a:ext cx="7058025" cy="63373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zh-CN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鳴謝</a:t>
            </a:r>
            <a:endParaRPr lang="en-US" altLang="zh-CN" sz="66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謝謝各位組員這些日子以來的分享與導讀。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謝謝毓芬老師提供了讀書會的資訊給我們，讓我們可以聚在一起討論。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謝謝通識中心提供費用讓我們購買所需。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為什麼要成立讀書會？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研究所這條路</a:t>
            </a:r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中有這麼一段話：</a:t>
            </a:r>
            <a:endParaRPr lang="en-US" altLang="zh-CN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Georgia" pitchFamily="18" charset="0"/>
              <a:buNone/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CN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研究生都獨來獨往，彼此明爭暗鬥，難得互相合作。其實，情況大可不必如此。研究生大可自組支援團體，彼此互相幫助。</a:t>
            </a:r>
            <a:r>
              <a:rPr lang="en-US" altLang="zh-CN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  <a:defRPr/>
            </a:pPr>
            <a:endParaRPr lang="en-US" altLang="zh-TW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對我們這群碩士二年級的研究生來說，其實在一年級探索如何撰寫論文的過程中，總會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不斷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探問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為什麼要做論文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CN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我們在一起上課，一起合作的過程，發掘大家更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想要一起畢業，所以我們成立讀書會。</a:t>
            </a:r>
            <a:endParaRPr lang="en-US" altLang="zh-CN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zh-CN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研讀</a:t>
            </a:r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教授為什麼沒告訴我</a:t>
            </a:r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這本書，不僅可以理解教授沒有告訴我們的事，還可以藉著同儕間的討論，交流彼此的研究知識。</a:t>
            </a:r>
            <a:endParaRPr lang="en-US" altLang="en-US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書籍章節</a:t>
            </a:r>
            <a:endParaRPr lang="fr-FR" altLang="zh-TW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84775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ts val="3200"/>
              </a:lnSpc>
              <a:buFont typeface="Arial" pitchFamily="34" charset="0"/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( 1 )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本事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：劇情大綱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( 2 )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熱情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、熱情、熱情：選擇研究主題 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( 3 )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想像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我，陷入愛河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...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：論文題目的擬定 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( 4 )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營造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氣氛的前戲：前言 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( 5 )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窮碧落下黃泉、動手動腳找資料 </a:t>
            </a:r>
          </a:p>
          <a:p>
            <a:pPr marL="0" indent="0" eaLnBrk="1" hangingPunct="1">
              <a:lnSpc>
                <a:spcPts val="3200"/>
              </a:lnSpc>
              <a:buFont typeface="Arial" pitchFamily="34" charset="0"/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( 6 )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文獻回顧，還是家具型錄 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( 7 )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哪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一種研究方法比較好？</a:t>
            </a:r>
          </a:p>
          <a:p>
            <a:pPr marL="0" indent="0" eaLnBrk="1" hangingPunct="1">
              <a:lnSpc>
                <a:spcPts val="3200"/>
              </a:lnSpc>
              <a:buFont typeface="Arial" pitchFamily="34" charset="0"/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( 8 )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訪談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作為一種交談行動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( 9 )</a:t>
            </a:r>
            <a:r>
              <a: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論文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的核心：研究發現與分析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(10)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從無性別歧視到無偏見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(11)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論文寫作與心理</a:t>
            </a:r>
            <a:b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(12)</a:t>
            </a:r>
            <a:r>
              <a:rPr lang="zh-TW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整本論文的意義：結論與建議</a:t>
            </a:r>
          </a:p>
        </p:txBody>
      </p:sp>
      <p:pic>
        <p:nvPicPr>
          <p:cNvPr id="4" name="Picture 3" descr="C:\Users\MAIJ4209\Desktop\94\p76883553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05" b="14433"/>
          <a:stretch/>
        </p:blipFill>
        <p:spPr bwMode="auto">
          <a:xfrm>
            <a:off x="4932040" y="1967880"/>
            <a:ext cx="4211960" cy="48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58200" cy="302582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en-US" altLang="zh-TW" sz="2200" b="1" u="sng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 smtClean="0">
                <a:solidFill>
                  <a:srgbClr val="595959"/>
                </a:solidFill>
                <a:ea typeface="方正姚体"/>
                <a:cs typeface="Calibri" pitchFamily="34" charset="0"/>
              </a:rPr>
              <a:t>1</a:t>
            </a:r>
            <a:r>
              <a:rPr lang="zh-CN" altLang="en-US" sz="2200" b="1" u="sng" dirty="0" smtClean="0">
                <a:solidFill>
                  <a:srgbClr val="595959"/>
                </a:solidFill>
                <a:ea typeface="方正姚体"/>
                <a:cs typeface="Calibri" pitchFamily="34" charset="0"/>
              </a:rPr>
              <a:t>～</a:t>
            </a:r>
            <a:r>
              <a:rPr lang="zh-TW" altLang="en-US" sz="2200" b="1" u="sng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本事：劇情大綱</a:t>
            </a:r>
            <a:endParaRPr lang="en-US" altLang="zh-TW" sz="2200" b="1" u="sng" dirty="0" smtClean="0">
              <a:solidFill>
                <a:srgbClr val="595959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做學術研究最困難的其實是觀點。</a:t>
            </a:r>
            <a:endParaRPr lang="en-US" altLang="zh-TW" sz="2200" dirty="0" smtClean="0">
              <a:solidFill>
                <a:srgbClr val="595959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研究不一定是去探討未曾觸及的新世界，而是在現有事物中發現新觀點、指出原有的偏見。</a:t>
            </a:r>
            <a:endParaRPr lang="en-MY" sz="2200" dirty="0" smtClean="0">
              <a:solidFill>
                <a:srgbClr val="595959"/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研究是一個資料蒐集、分析與寫作的循環回饋過程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zh-TW" altLang="en-US" sz="22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458200" cy="3817912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en-US" altLang="zh-TW" sz="2200" b="1" u="sng" dirty="0" smtClean="0">
                <a:solidFill>
                  <a:srgbClr val="595959"/>
                </a:solidFill>
              </a:rPr>
              <a:t>Chapter </a:t>
            </a:r>
            <a:r>
              <a:rPr lang="en-US" altLang="zh-CN" sz="2200" b="1" u="sng" dirty="0" smtClean="0">
                <a:solidFill>
                  <a:srgbClr val="595959"/>
                </a:solidFill>
                <a:ea typeface="方正姚体"/>
                <a:cs typeface="方正姚体"/>
              </a:rPr>
              <a:t>2</a:t>
            </a:r>
            <a:r>
              <a:rPr lang="zh-CN" altLang="en-US" sz="2200" b="1" u="sng" dirty="0" smtClean="0">
                <a:solidFill>
                  <a:srgbClr val="595959"/>
                </a:solidFill>
                <a:ea typeface="方正姚体"/>
                <a:cs typeface="方正姚体"/>
              </a:rPr>
              <a:t>～</a:t>
            </a:r>
            <a:r>
              <a:rPr lang="zh-TW" altLang="en-US" sz="2200" b="1" u="sng" dirty="0" smtClean="0">
                <a:solidFill>
                  <a:srgbClr val="595959"/>
                </a:solidFill>
                <a:ea typeface="微軟正黑體" pitchFamily="34" charset="-120"/>
              </a:rPr>
              <a:t>熱情、熱情、熱情：選擇研究主題</a:t>
            </a:r>
            <a:endParaRPr lang="en-US" altLang="zh-TW" sz="2200" b="1" u="sng" dirty="0" smtClean="0">
              <a:solidFill>
                <a:srgbClr val="595959"/>
              </a:solidFill>
              <a:ea typeface="微軟正黑體" pitchFamily="34" charset="-12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從理論、方法著手，藉由新證據或新方法來解決或解釋某個現象，及競爭難題。</a:t>
            </a:r>
            <a:endParaRPr lang="en-MY" sz="2200" dirty="0" smtClean="0">
              <a:solidFill>
                <a:srgbClr val="595959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找題目的做法：（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1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把熟悉變陌生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2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把陌生變熟悉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3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探索不對勁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4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社會新興現象與族群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5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有理論競爭之議題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6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用新的方法研究舊的議題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7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與常識斷裂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；（</a:t>
            </a:r>
            <a:r>
              <a:rPr lang="en-US" altLang="zh-CN" sz="2200" dirty="0" smtClean="0">
                <a:solidFill>
                  <a:srgbClr val="595959"/>
                </a:solidFill>
                <a:ea typeface="方正姚体"/>
                <a:cs typeface="方正姚体"/>
              </a:rPr>
              <a:t>8</a:t>
            </a:r>
            <a:r>
              <a:rPr lang="zh-CN" altLang="en-US" sz="2200" dirty="0" smtClean="0">
                <a:solidFill>
                  <a:srgbClr val="595959"/>
                </a:solidFill>
                <a:ea typeface="方正姚体"/>
                <a:cs typeface="方正姚体"/>
              </a:rPr>
              <a:t>）</a:t>
            </a:r>
            <a:r>
              <a:rPr lang="zh-TW" altLang="en-US" sz="2200" dirty="0" smtClean="0">
                <a:solidFill>
                  <a:srgbClr val="595959"/>
                </a:solidFill>
                <a:ea typeface="微軟正黑體" pitchFamily="34" charset="-120"/>
              </a:rPr>
              <a:t>問人所未問</a:t>
            </a:r>
            <a:endParaRPr lang="zh-TW" altLang="en-US" sz="22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IJ4209\Desktop\94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150" y="404366"/>
            <a:ext cx="7058025" cy="201652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研究的對象不只是我們陌生的事物，研究者也可以將熟悉的現象加以陌生化，以見人所未見；也可以使用新方法來解決舊問題，最關鍵的是能與常識以及既有理論產生斷裂，以提出創新的洞見。</a:t>
            </a:r>
          </a:p>
        </p:txBody>
      </p:sp>
      <p:pic>
        <p:nvPicPr>
          <p:cNvPr id="7172" name="Picture 2" descr="D:\Photos\讀書會照片\P1180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71927"/>
            <a:ext cx="6928770" cy="38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492896"/>
            <a:ext cx="8458200" cy="302480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3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想像我，陷入愛河</a:t>
            </a:r>
            <a:r>
              <a:rPr lang="en-US" altLang="zh-TW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...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：論文題目的擬定 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論文題目命名方式：</a:t>
            </a: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(1)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平鋪直敘：如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《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台北市公娼之從業歷程及生活世界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》</a:t>
            </a:r>
            <a:endParaRPr lang="en-MY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(2)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吸引讀者目光的主題：如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《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跨國新娘：當東南亞幫傭遇上台灣新富家庭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》</a:t>
            </a:r>
            <a:endParaRPr lang="en-US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AIJ4209\Desktop\94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章節精彩內容</a:t>
            </a:r>
            <a:endParaRPr lang="zh-TW" altLang="en-US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132856"/>
            <a:ext cx="8458200" cy="3600871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TW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Chapter </a:t>
            </a:r>
            <a:r>
              <a:rPr lang="en-US" altLang="zh-CN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4</a:t>
            </a:r>
            <a:r>
              <a:rPr lang="zh-CN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～</a:t>
            </a:r>
            <a:r>
              <a:rPr lang="zh-TW" alt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造氣氛的前戲：前言</a:t>
            </a:r>
            <a:endParaRPr lang="en-US" altLang="zh-TW" sz="2200" b="1" u="sng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介紹研究背景要能引人入勝，讓讀者有興趣閱讀。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可從個人生活經驗、學術理論啟發、社會事件做為開頭。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如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：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《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台灣男同志熊族認同形塑與性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/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性別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/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身體展演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》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(1)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從作者與朋友的對話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起頭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2)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葉永鋕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事件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(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3)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透過文獻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提出</a:t>
            </a:r>
            <a:r>
              <a:rPr lang="zh-CN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“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該議題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”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在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研究中經常被</a:t>
            </a:r>
            <a:r>
              <a:rPr lang="zh-TW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忽略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Calibri" pitchFamily="34" charset="0"/>
              </a:rPr>
              <a:t>。</a:t>
            </a:r>
            <a:endParaRPr lang="en-US" altLang="en-US" sz="2200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1309</Words>
  <Application>Microsoft Office PowerPoint</Application>
  <PresentationFormat>如螢幕大小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Thème Office</vt:lpstr>
      <vt:lpstr>《教授為什麼沒告訴我》</vt:lpstr>
      <vt:lpstr>目錄</vt:lpstr>
      <vt:lpstr>為什麼要成立讀書會？</vt:lpstr>
      <vt:lpstr>書籍章節</vt:lpstr>
      <vt:lpstr>章節精彩內容</vt:lpstr>
      <vt:lpstr>章節精彩內容</vt:lpstr>
      <vt:lpstr>PowerPoint 簡報</vt:lpstr>
      <vt:lpstr>章節精彩內容</vt:lpstr>
      <vt:lpstr>章節精彩內容</vt:lpstr>
      <vt:lpstr>章節精彩內容</vt:lpstr>
      <vt:lpstr>章節精彩內容</vt:lpstr>
      <vt:lpstr>章節精彩內容</vt:lpstr>
      <vt:lpstr>章節精彩內容</vt:lpstr>
      <vt:lpstr>章節精彩內容</vt:lpstr>
      <vt:lpstr>章節精彩內容</vt:lpstr>
      <vt:lpstr>章節精彩內容</vt:lpstr>
      <vt:lpstr>章節精彩內容</vt:lpstr>
      <vt:lpstr>組員心得～陳晟騏</vt:lpstr>
      <vt:lpstr>組員心得～莊欣諺</vt:lpstr>
      <vt:lpstr>組員心得～楊佳穎</vt:lpstr>
      <vt:lpstr>組員心得～朱悅誼</vt:lpstr>
      <vt:lpstr>組員心得～林穎琪</vt:lpstr>
      <vt:lpstr>組員心得～陳素彬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Administrator</cp:lastModifiedBy>
  <cp:revision>85</cp:revision>
  <dcterms:created xsi:type="dcterms:W3CDTF">2008-06-15T20:02:03Z</dcterms:created>
  <dcterms:modified xsi:type="dcterms:W3CDTF">2013-12-16T17:00:03Z</dcterms:modified>
</cp:coreProperties>
</file>