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59" r:id="rId4"/>
    <p:sldId id="260" r:id="rId5"/>
    <p:sldId id="261" r:id="rId6"/>
    <p:sldId id="262" r:id="rId7"/>
    <p:sldId id="263" r:id="rId8"/>
    <p:sldId id="269" r:id="rId9"/>
    <p:sldId id="264" r:id="rId10"/>
    <p:sldId id="265" r:id="rId11"/>
    <p:sldId id="266" r:id="rId12"/>
    <p:sldId id="267" r:id="rId13"/>
    <p:sldId id="268" r:id="rId14"/>
    <p:sldId id="270" r:id="rId15"/>
    <p:sldId id="272"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0" d="100"/>
          <a:sy n="90" d="100"/>
        </p:scale>
        <p:origin x="-168"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標題與說明文字">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dirty="0"/>
              <a:pPr/>
              <a:t>12/26/2015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述 (含標題)">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zh-TW" altLang="en-US" smtClean="0"/>
              <a:t>按一下以編輯母片標題樣式</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smtClean="0"/>
              <a:t>按一下以編輯母片文字樣式</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dirty="0"/>
              <a:pPr/>
              <a:t>12/26/2015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dirty="0"/>
              <a:pPr/>
              <a:t>12/26/2015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述名片">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zh-TW" altLang="en-US" smtClean="0"/>
              <a:t>按一下以編輯母片標題樣式</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smtClean="0"/>
              <a:t>按一下以編輯母片文字樣式</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dirty="0"/>
              <a:pPr/>
              <a:t>12/26/2015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是非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zh-TW" altLang="en-US" smtClean="0"/>
              <a:t>按一下以編輯母片標題樣式</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smtClean="0"/>
              <a:t>按一下以編輯母片文字樣式</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dirty="0"/>
              <a:pPr/>
              <a:t>12/26/2015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pPr/>
              <a:t>12/26/2015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zh-TW" altLang="en-US" smtClean="0"/>
              <a:t>按一下以編輯母片標題樣式</a:t>
            </a:r>
            <a:endParaRPr lang="en-US" dirty="0"/>
          </a:p>
        </p:txBody>
      </p:sp>
      <p:sp>
        <p:nvSpPr>
          <p:cNvPr id="3" name="Content Placeholder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dirty="0"/>
              <a:pPr/>
              <a:t>12/26/2015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pPr/>
              <a:t>12/26/2015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12/26/2015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12/26/2015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12/26/2015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zh-TW" altLang="en-US" smtClean="0"/>
              <a:t>按一下以編輯母片標題樣式</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42A54C80-263E-416B-A8E0-580EDEADCBDC}" type="datetimeFigureOut">
              <a:rPr lang="en-US" dirty="0"/>
              <a:pPr/>
              <a:t>12/26/2015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zh-TW" altLang="en-US" smtClean="0"/>
              <a:t>按一下以編輯母片標題樣式</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B61BEF0D-F0BB-DE4B-95CE-6DB70DBA9567}" type="datetimeFigureOut">
              <a:rPr lang="en-US" dirty="0"/>
              <a:pPr/>
              <a:t>12/26/2015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12/26/2015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s://zh.wikipedia.org/w/index.php?title=%E9%AB%98%E9%9B%84%E5%B8%82%E7%AB%8B%E5%85%89%E8%8F%AF%E5%9C%8B%E6%B0%91%E4%B8%AD%E5%AD%B8&amp;action=edit&amp;redlink=1" TargetMode="External"/><Relationship Id="rId13" Type="http://schemas.openxmlformats.org/officeDocument/2006/relationships/hyperlink" Target="https://zh.wikipedia.org/w/index.php?title=%E9%AB%98%E9%9B%84%E5%B8%82%E5%89%8D%E9%8E%AE%E5%8D%80%E5%85%89%E8%8F%AF%E5%9C%8B%E6%B0%91%E5%B0%8F%E5%AD%B8&amp;action=edit&amp;redlink=1" TargetMode="External"/><Relationship Id="rId18" Type="http://schemas.openxmlformats.org/officeDocument/2006/relationships/hyperlink" Target="https://zh.wikipedia.org/wiki/%E5%89%8D%E9%8E%AE%E5%8D%80" TargetMode="External"/><Relationship Id="rId3" Type="http://schemas.openxmlformats.org/officeDocument/2006/relationships/hyperlink" Target="https://zh.wikipedia.org/wiki/%E9%AB%98%E9%9B%84%E5%B8%82" TargetMode="External"/><Relationship Id="rId7" Type="http://schemas.openxmlformats.org/officeDocument/2006/relationships/hyperlink" Target="https://zh.wikipedia.org/wiki/%E9%AB%98%E9%9B%84%E5%B8%82%E7%AB%8B%E6%96%87%E5%8C%96%E4%B8%AD%E5%BF%83" TargetMode="External"/><Relationship Id="rId12" Type="http://schemas.openxmlformats.org/officeDocument/2006/relationships/hyperlink" Target="https://zh.wikipedia.org/wiki/%E9%AB%98%E9%9B%84%E5%B8%82%E7%AB%8B%E7%91%9E%E7%A5%A5%E9%AB%98%E7%B4%9A%E4%B8%AD%E5%AD%B8" TargetMode="External"/><Relationship Id="rId17" Type="http://schemas.openxmlformats.org/officeDocument/2006/relationships/hyperlink" Target="https://zh.wikipedia.org/wiki/%E7%A6%8F%E5%BE%B7%E8%B7%AF_(%E9%AB%98%E9%9B%84%E5%B8%82)" TargetMode="External"/><Relationship Id="rId2" Type="http://schemas.openxmlformats.org/officeDocument/2006/relationships/hyperlink" Target="https://zh.wikipedia.org/wiki/%E5%A4%A7%E9%87%8F%E5%82%B7%E6%82%A3%E6%A9%9F%E5%88%B6" TargetMode="External"/><Relationship Id="rId16" Type="http://schemas.openxmlformats.org/officeDocument/2006/relationships/hyperlink" Target="https://zh.wikipedia.org/w/index.php?title=%E9%AB%98%E9%9B%84%E5%B8%82%E5%89%8D%E9%8E%AE%E5%8D%80%E6%B0%91%E6%AC%8A%E5%9C%8B%E6%B0%91%E5%B0%8F%E5%AD%B8&amp;action=edit&amp;redlink=1" TargetMode="External"/><Relationship Id="rId1" Type="http://schemas.openxmlformats.org/officeDocument/2006/relationships/slideLayout" Target="../slideLayouts/slideLayout2.xml"/><Relationship Id="rId6" Type="http://schemas.openxmlformats.org/officeDocument/2006/relationships/hyperlink" Target="https://zh.wikipedia.org/wiki/%E6%B0%91%E6%AC%8A%E8%B7%AF_(%E9%AB%98%E9%9B%84%E5%B8%82)" TargetMode="External"/><Relationship Id="rId11" Type="http://schemas.openxmlformats.org/officeDocument/2006/relationships/hyperlink" Target="https://zh.wikipedia.org/w/index.php?title=%E9%AB%98%E9%9B%84%E5%B8%82%E5%89%8D%E9%8E%AE%E5%8D%80%E6%A8%82%E7%BE%A4%E5%9C%8B%E6%B0%91%E5%B0%8F%E5%AD%B8&amp;action=edit&amp;redlink=1" TargetMode="External"/><Relationship Id="rId5" Type="http://schemas.openxmlformats.org/officeDocument/2006/relationships/hyperlink" Target="https://zh.wikipedia.org/wiki/%E6%AD%A6%E6%85%B6%E8%B7%AF" TargetMode="External"/><Relationship Id="rId15" Type="http://schemas.openxmlformats.org/officeDocument/2006/relationships/hyperlink" Target="https://zh.wikipedia.org/wiki/%E9%AB%98%E9%9B%84%E5%B8%82%E7%AB%8B%E7%8D%85%E7%94%B2%E5%9C%8B%E6%B0%91%E4%B8%AD%E5%AD%B8" TargetMode="External"/><Relationship Id="rId10" Type="http://schemas.openxmlformats.org/officeDocument/2006/relationships/hyperlink" Target="https://zh.wikipedia.org/wiki/%E9%AB%98%E9%9B%84%E5%B8%82%E8%8B%93%E9%9B%85%E5%8D%80%E4%BA%94%E6%AC%8A%E5%9C%8B%E6%B0%91%E5%B0%8F%E5%AD%B8" TargetMode="External"/><Relationship Id="rId19" Type="http://schemas.openxmlformats.org/officeDocument/2006/relationships/hyperlink" Target="https://zh.wikipedia.org/wiki/%E8%8B%93%E9%9B%85%E5%8D%80" TargetMode="External"/><Relationship Id="rId4" Type="http://schemas.openxmlformats.org/officeDocument/2006/relationships/hyperlink" Target="https://zh.wikipedia.org/wiki/%E9%86%AB%E9%99%A2" TargetMode="External"/><Relationship Id="rId9" Type="http://schemas.openxmlformats.org/officeDocument/2006/relationships/hyperlink" Target="https://zh.wikipedia.org/wiki/%E9%AB%98%E9%9B%84%E5%B8%82%E7%AB%8B%E4%B8%AD%E6%AD%A3%E9%AB%98%E7%B4%9A%E5%B7%A5%E6%A5%AD%E8%81%B7%E6%A5%AD%E5%AD%B8%E6%A0%A1" TargetMode="External"/><Relationship Id="rId14" Type="http://schemas.openxmlformats.org/officeDocument/2006/relationships/hyperlink" Target="https://zh.wikipedia.org/w/index.php?title=%E9%AB%98%E9%9B%84%E5%B8%82%E5%89%8D%E9%8E%AE%E5%8D%80%E7%91%9E%E8%B1%90%E5%9C%8B%E6%B0%91%E5%B0%8F%E5%AD%B8&amp;action=edit&amp;redlink=1"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zh.wikipedia.org/w/index.php?title=%E9%99%B8%E8%BB%8D%E4%B8%89%E4%B9%9D%E5%8C%96%E5%AD%B8%E5%85%B5%E7%BE%A4&amp;action=edit&amp;redlink=1" TargetMode="External"/><Relationship Id="rId3" Type="http://schemas.openxmlformats.org/officeDocument/2006/relationships/hyperlink" Target="https://zh.wikipedia.org/wiki/%E4%B8%AD%E8%8F%AF%E6%B0%91%E5%9C%8B%E9%99%B8%E8%BB%8D" TargetMode="External"/><Relationship Id="rId7" Type="http://schemas.openxmlformats.org/officeDocument/2006/relationships/hyperlink" Target="https://zh.wikipedia.org/wiki/%E4%B8%AD%E8%8F%AF%E6%B0%91%E5%9C%8B%E6%86%B2%E5%85%B5" TargetMode="External"/><Relationship Id="rId12" Type="http://schemas.openxmlformats.org/officeDocument/2006/relationships/hyperlink" Target="https://zh.wikipedia.org/w/index.php?title=%E9%99%B8%E8%BB%8D%E8%A3%9D%E7%94%B2%E5%85%B5%E4%BA%94%E5%85%AD%E5%9B%9B%E6%97%85&amp;action=edit&amp;redlink=1" TargetMode="External"/><Relationship Id="rId2" Type="http://schemas.openxmlformats.org/officeDocument/2006/relationships/hyperlink" Target="https://zh.wikipedia.org/wiki/%E4%B8%AD%E8%8F%AF%E6%B0%91%E5%9C%8B%E5%9C%8B%E9%98%B2%E9%83%A8" TargetMode="External"/><Relationship Id="rId1" Type="http://schemas.openxmlformats.org/officeDocument/2006/relationships/slideLayout" Target="../slideLayouts/slideLayout2.xml"/><Relationship Id="rId6" Type="http://schemas.openxmlformats.org/officeDocument/2006/relationships/hyperlink" Target="https://zh.wikipedia.org/wiki/%E9%99%B8%E8%BB%8D%E6%AD%A5%E5%85%B5%E8%A8%93%E7%B7%B4%E6%8C%87%E6%8F%AE%E9%83%A8" TargetMode="External"/><Relationship Id="rId11" Type="http://schemas.openxmlformats.org/officeDocument/2006/relationships/hyperlink" Target="https://zh.wikipedia.org/w/index.php?title=%E9%99%B8%E8%BB%8D%E5%9B%9B%E4%B8%89%E7%A0%B2%E5%85%B5%E6%8C%87%E6%8F%AE%E9%83%A8&amp;action=edit&amp;redlink=1" TargetMode="External"/><Relationship Id="rId5" Type="http://schemas.openxmlformats.org/officeDocument/2006/relationships/hyperlink" Target="https://zh.wikipedia.org/wiki/%E4%B8%AD%E8%8F%AF%E6%B0%91%E5%9C%8B%E6%B5%B7%E8%BB%8D%E9%99%B8%E6%88%B0%E9%9A%8A" TargetMode="External"/><Relationship Id="rId10" Type="http://schemas.openxmlformats.org/officeDocument/2006/relationships/hyperlink" Target="https://zh.wikipedia.org/w/index.php?title=%E9%99%B8%E8%BB%8D%E4%BA%94%E5%9B%9B%E5%B7%A5%E5%85%B5%E7%BE%A4&amp;action=edit&amp;redlink=1" TargetMode="External"/><Relationship Id="rId4" Type="http://schemas.openxmlformats.org/officeDocument/2006/relationships/hyperlink" Target="https://zh.wikipedia.org/wiki/%E9%99%B8%E8%BB%8D%E5%85%AB%E8%BB%8D%E5%9C%98" TargetMode="External"/><Relationship Id="rId9" Type="http://schemas.openxmlformats.org/officeDocument/2006/relationships/hyperlink" Target="https://zh.wikipedia.org/w/index.php?title=%E9%99%B8%E8%BB%8D%E4%B8%83%E4%BA%94%E8%B3%87%E9%9B%BB%E7%BE%A4&amp;action=edit&amp;redlink=1"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prstTxWarp prst="textChevron">
              <a:avLst/>
            </a:prstTxWarp>
          </a:bodyPr>
          <a:lstStyle/>
          <a:p>
            <a:r>
              <a:rPr lang="zh-TW" altLang="en-US" dirty="0" smtClean="0">
                <a:ln w="0"/>
                <a:solidFill>
                  <a:schemeClr val="tx1"/>
                </a:solidFill>
                <a:effectLst>
                  <a:outerShdw blurRad="38100" dist="19050" dir="2700000" algn="tl" rotWithShape="0">
                    <a:schemeClr val="dk1">
                      <a:alpha val="40000"/>
                    </a:schemeClr>
                  </a:outerShdw>
                </a:effectLst>
              </a:rPr>
              <a:t>高雄氣爆事件後續處理與究責</a:t>
            </a:r>
            <a:endParaRPr lang="zh-TW" altLang="en-US" dirty="0">
              <a:ln w="0"/>
              <a:solidFill>
                <a:schemeClr val="tx1"/>
              </a:solidFill>
              <a:effectLst>
                <a:outerShdw blurRad="38100" dist="19050" dir="2700000" algn="tl" rotWithShape="0">
                  <a:schemeClr val="dk1">
                    <a:alpha val="40000"/>
                  </a:schemeClr>
                </a:outerShdw>
              </a:effectLst>
            </a:endParaRPr>
          </a:p>
        </p:txBody>
      </p:sp>
      <p:sp>
        <p:nvSpPr>
          <p:cNvPr id="3" name="內容版面配置區 2"/>
          <p:cNvSpPr>
            <a:spLocks noGrp="1"/>
          </p:cNvSpPr>
          <p:nvPr>
            <p:ph sz="half" idx="1"/>
          </p:nvPr>
        </p:nvSpPr>
        <p:spPr/>
        <p:txBody>
          <a:bodyPr>
            <a:normAutofit lnSpcReduction="10000"/>
          </a:bodyPr>
          <a:lstStyle/>
          <a:p>
            <a:r>
              <a:rPr lang="zh-TW" altLang="en-US" sz="4800" dirty="0" smtClean="0"/>
              <a:t>第八組</a:t>
            </a:r>
            <a:endParaRPr lang="en-US" altLang="zh-TW" sz="4800" dirty="0" smtClean="0"/>
          </a:p>
          <a:p>
            <a:r>
              <a:rPr lang="zh-TW" altLang="en-US" sz="4800" dirty="0" smtClean="0"/>
              <a:t>組員</a:t>
            </a:r>
            <a:endParaRPr lang="en-US" altLang="zh-TW" sz="4800" dirty="0" smtClean="0"/>
          </a:p>
          <a:p>
            <a:r>
              <a:rPr lang="en-US" altLang="zh-TW" sz="2800" dirty="0" err="1" smtClean="0"/>
              <a:t>4A240080</a:t>
            </a:r>
            <a:r>
              <a:rPr lang="zh-TW" altLang="en-US" sz="2800" dirty="0" smtClean="0"/>
              <a:t>鄭詠達</a:t>
            </a:r>
            <a:endParaRPr lang="en-US" altLang="zh-TW" sz="2800" dirty="0" smtClean="0"/>
          </a:p>
          <a:p>
            <a:r>
              <a:rPr lang="en-US" altLang="zh-TW" sz="2800" dirty="0" err="1" smtClean="0"/>
              <a:t>4A240051</a:t>
            </a:r>
            <a:r>
              <a:rPr lang="zh-TW" altLang="en-US" sz="2800" dirty="0" smtClean="0"/>
              <a:t>盧彥甫</a:t>
            </a:r>
            <a:endParaRPr lang="en-US" altLang="zh-TW" sz="2800" dirty="0" smtClean="0"/>
          </a:p>
          <a:p>
            <a:r>
              <a:rPr lang="en-US" altLang="zh-TW" sz="2800" dirty="0" err="1" smtClean="0"/>
              <a:t>4A240049</a:t>
            </a:r>
            <a:r>
              <a:rPr lang="zh-TW" altLang="en-US" sz="2800" dirty="0" smtClean="0"/>
              <a:t>吳宜珉</a:t>
            </a:r>
            <a:endParaRPr lang="en-US" altLang="zh-TW" sz="2800" dirty="0" smtClean="0"/>
          </a:p>
          <a:p>
            <a:r>
              <a:rPr lang="en-US" altLang="zh-TW" sz="2800" dirty="0" err="1" smtClean="0"/>
              <a:t>4A240081</a:t>
            </a:r>
            <a:r>
              <a:rPr lang="zh-TW" altLang="en-US" sz="2800" dirty="0" smtClean="0"/>
              <a:t>杜文皓</a:t>
            </a:r>
            <a:endParaRPr lang="en-US" altLang="zh-TW" sz="2800" dirty="0" smtClean="0"/>
          </a:p>
          <a:p>
            <a:pPr marL="0" indent="0">
              <a:buNone/>
            </a:pPr>
            <a:endParaRPr lang="en-US" altLang="zh-TW" sz="2800" dirty="0" smtClean="0"/>
          </a:p>
        </p:txBody>
      </p:sp>
      <p:sp>
        <p:nvSpPr>
          <p:cNvPr id="4" name="內容版面配置區 3"/>
          <p:cNvSpPr>
            <a:spLocks noGrp="1"/>
          </p:cNvSpPr>
          <p:nvPr>
            <p:ph sz="half" idx="2"/>
          </p:nvPr>
        </p:nvSpPr>
        <p:spPr/>
        <p:txBody>
          <a:bodyPr>
            <a:normAutofit lnSpcReduction="10000"/>
          </a:bodyPr>
          <a:lstStyle/>
          <a:p>
            <a:endParaRPr lang="en-US" altLang="zh-TW" sz="2800" dirty="0" smtClean="0"/>
          </a:p>
          <a:p>
            <a:endParaRPr lang="en-US" altLang="zh-TW" sz="2800" dirty="0"/>
          </a:p>
          <a:p>
            <a:endParaRPr lang="en-US" altLang="zh-TW" sz="2800" dirty="0" smtClean="0"/>
          </a:p>
          <a:p>
            <a:r>
              <a:rPr lang="en-US" altLang="zh-TW" sz="2800" dirty="0" smtClean="0"/>
              <a:t>4A240091</a:t>
            </a:r>
            <a:r>
              <a:rPr lang="zh-TW" altLang="en-US" sz="2800" dirty="0" smtClean="0"/>
              <a:t>張祐誠</a:t>
            </a:r>
            <a:endParaRPr lang="en-US" altLang="zh-TW" sz="2800" dirty="0" smtClean="0"/>
          </a:p>
          <a:p>
            <a:r>
              <a:rPr lang="en-US" altLang="zh-TW" sz="2800" dirty="0" err="1" smtClean="0"/>
              <a:t>4A240101</a:t>
            </a:r>
            <a:r>
              <a:rPr lang="zh-TW" altLang="en-US" sz="2800" dirty="0" smtClean="0"/>
              <a:t>黃煥淳</a:t>
            </a:r>
            <a:endParaRPr lang="en-US" altLang="zh-TW" sz="2800" dirty="0"/>
          </a:p>
          <a:p>
            <a:r>
              <a:rPr lang="en-US" altLang="zh-TW" sz="2800" dirty="0" err="1" smtClean="0"/>
              <a:t>4A240079</a:t>
            </a:r>
            <a:r>
              <a:rPr lang="zh-TW" altLang="en-US" sz="2800" dirty="0" smtClean="0"/>
              <a:t>吳俊穎</a:t>
            </a:r>
            <a:endParaRPr lang="en-US" altLang="zh-TW" sz="2800" dirty="0" smtClean="0"/>
          </a:p>
        </p:txBody>
      </p:sp>
    </p:spTree>
    <p:extLst>
      <p:ext uri="{BB962C8B-B14F-4D97-AF65-F5344CB8AC3E}">
        <p14:creationId xmlns:p14="http://schemas.microsoft.com/office/powerpoint/2010/main" val="29919640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677334" y="479395"/>
            <a:ext cx="8596668" cy="5561968"/>
          </a:xfrm>
        </p:spPr>
        <p:txBody>
          <a:bodyPr>
            <a:normAutofit fontScale="92500" lnSpcReduction="10000"/>
          </a:bodyPr>
          <a:lstStyle/>
          <a:p>
            <a:r>
              <a:rPr lang="en-US" altLang="zh-TW" sz="5200" b="1" dirty="0">
                <a:effectLst>
                  <a:outerShdw blurRad="38100" dist="38100" dir="2700000" algn="tl">
                    <a:srgbClr val="000000">
                      <a:alpha val="43137"/>
                    </a:srgbClr>
                  </a:outerShdw>
                </a:effectLst>
              </a:rPr>
              <a:t>279</a:t>
            </a:r>
            <a:r>
              <a:rPr lang="zh-TW" altLang="zh-TW" sz="5200" b="1" dirty="0">
                <a:effectLst>
                  <a:outerShdw blurRad="38100" dist="38100" dir="2700000" algn="tl">
                    <a:srgbClr val="000000">
                      <a:alpha val="43137"/>
                    </a:srgbClr>
                  </a:outerShdw>
                </a:effectLst>
              </a:rPr>
              <a:t>名氣爆受災戶 移地</a:t>
            </a:r>
            <a:r>
              <a:rPr lang="zh-TW" altLang="zh-TW" sz="5200" b="1" dirty="0" smtClean="0">
                <a:effectLst>
                  <a:outerShdw blurRad="38100" dist="38100" dir="2700000" algn="tl">
                    <a:srgbClr val="000000">
                      <a:alpha val="43137"/>
                    </a:srgbClr>
                  </a:outerShdw>
                </a:effectLst>
              </a:rPr>
              <a:t>安置</a:t>
            </a:r>
            <a:r>
              <a:rPr lang="en-US" altLang="zh-TW" sz="3200" b="1" dirty="0" smtClean="0">
                <a:effectLst>
                  <a:outerShdw blurRad="38100" dist="38100" dir="2700000" algn="tl">
                    <a:srgbClr val="000000">
                      <a:alpha val="43137"/>
                    </a:srgbClr>
                  </a:outerShdw>
                </a:effectLst>
              </a:rPr>
              <a:t>:</a:t>
            </a:r>
          </a:p>
          <a:p>
            <a:pPr marL="0" indent="0" fontAlgn="base">
              <a:buNone/>
            </a:pPr>
            <a:endParaRPr lang="zh-TW" altLang="zh-TW" sz="2600" dirty="0"/>
          </a:p>
          <a:p>
            <a:pPr fontAlgn="base"/>
            <a:r>
              <a:rPr lang="en-US" altLang="zh-TW" sz="2600" b="1" dirty="0" smtClean="0">
                <a:effectLst>
                  <a:outerShdw blurRad="38100" dist="38100" dir="2700000" algn="tl">
                    <a:srgbClr val="000000">
                      <a:alpha val="43137"/>
                    </a:srgbClr>
                  </a:outerShdw>
                </a:effectLst>
              </a:rPr>
              <a:t>1.</a:t>
            </a:r>
            <a:r>
              <a:rPr lang="zh-TW" altLang="zh-TW" sz="2600" b="1" dirty="0" smtClean="0">
                <a:effectLst>
                  <a:outerShdw blurRad="38100" dist="38100" dir="2700000" algn="tl">
                    <a:srgbClr val="000000">
                      <a:alpha val="43137"/>
                    </a:srgbClr>
                  </a:outerShdw>
                </a:effectLst>
              </a:rPr>
              <a:t>受</a:t>
            </a:r>
            <a:r>
              <a:rPr lang="zh-TW" altLang="zh-TW" sz="2600" b="1" dirty="0">
                <a:effectLst>
                  <a:outerShdw blurRad="38100" dist="38100" dir="2700000" algn="tl">
                    <a:srgbClr val="000000">
                      <a:alpha val="43137"/>
                    </a:srgbClr>
                  </a:outerShdw>
                </a:effectLst>
              </a:rPr>
              <a:t>災戶不必再躺臥於地板，對新的安置地點感到滿意，不過仍有</a:t>
            </a:r>
            <a:r>
              <a:rPr lang="en-US" altLang="zh-TW" sz="2600" b="1" dirty="0">
                <a:effectLst>
                  <a:outerShdw blurRad="38100" dist="38100" dir="2700000" algn="tl">
                    <a:srgbClr val="000000">
                      <a:alpha val="43137"/>
                    </a:srgbClr>
                  </a:outerShdw>
                </a:effectLst>
              </a:rPr>
              <a:t>67</a:t>
            </a:r>
            <a:r>
              <a:rPr lang="zh-TW" altLang="zh-TW" sz="2600" b="1" dirty="0">
                <a:effectLst>
                  <a:outerShdw blurRad="38100" dist="38100" dir="2700000" algn="tl">
                    <a:srgbClr val="000000">
                      <a:alpha val="43137"/>
                    </a:srgbClr>
                  </a:outerShdw>
                </a:effectLst>
              </a:rPr>
              <a:t>人因考量離家近，不願遷移，選擇留在中正高工</a:t>
            </a:r>
            <a:r>
              <a:rPr lang="zh-TW" altLang="zh-TW" sz="2600" b="1" dirty="0" smtClean="0">
                <a:effectLst>
                  <a:outerShdw blurRad="38100" dist="38100" dir="2700000" algn="tl">
                    <a:srgbClr val="000000">
                      <a:alpha val="43137"/>
                    </a:srgbClr>
                  </a:outerShdw>
                </a:effectLst>
              </a:rPr>
              <a:t>。</a:t>
            </a:r>
            <a:endParaRPr lang="en-US" altLang="zh-TW" sz="2600" b="1" dirty="0">
              <a:effectLst>
                <a:outerShdw blurRad="38100" dist="38100" dir="2700000" algn="tl">
                  <a:srgbClr val="000000">
                    <a:alpha val="43137"/>
                  </a:srgbClr>
                </a:outerShdw>
              </a:effectLst>
            </a:endParaRPr>
          </a:p>
          <a:p>
            <a:pPr fontAlgn="base"/>
            <a:endParaRPr lang="zh-TW" altLang="zh-TW" sz="2600" b="1" dirty="0">
              <a:effectLst>
                <a:outerShdw blurRad="38100" dist="38100" dir="2700000" algn="tl">
                  <a:srgbClr val="000000">
                    <a:alpha val="43137"/>
                  </a:srgbClr>
                </a:outerShdw>
              </a:effectLst>
            </a:endParaRPr>
          </a:p>
          <a:p>
            <a:pPr fontAlgn="base"/>
            <a:r>
              <a:rPr lang="en-US" altLang="zh-TW" sz="2600" b="1" dirty="0" smtClean="0">
                <a:effectLst>
                  <a:outerShdw blurRad="38100" dist="38100" dir="2700000" algn="tl">
                    <a:srgbClr val="000000">
                      <a:alpha val="43137"/>
                    </a:srgbClr>
                  </a:outerShdw>
                </a:effectLst>
              </a:rPr>
              <a:t>2.</a:t>
            </a:r>
            <a:r>
              <a:rPr lang="zh-TW" altLang="zh-TW" sz="2600" b="1" dirty="0" smtClean="0">
                <a:effectLst>
                  <a:outerShdw blurRad="38100" dist="38100" dir="2700000" algn="tl">
                    <a:srgbClr val="000000">
                      <a:alpha val="43137"/>
                    </a:srgbClr>
                  </a:outerShdw>
                </a:effectLst>
              </a:rPr>
              <a:t>事實上</a:t>
            </a:r>
            <a:r>
              <a:rPr lang="zh-TW" altLang="zh-TW" sz="2600" b="1" dirty="0">
                <a:effectLst>
                  <a:outerShdw blurRad="38100" dist="38100" dir="2700000" algn="tl">
                    <a:srgbClr val="000000">
                      <a:alpha val="43137"/>
                    </a:srgbClr>
                  </a:outerShdw>
                </a:effectLst>
              </a:rPr>
              <a:t>，市府啟動移地安置的另一個原因，是中正高工當地登革熱疫情指數升高，因此留下的受災戶一早即把衣服用品收到袋子裡，下午要讓市府噴藥防疫</a:t>
            </a:r>
            <a:r>
              <a:rPr lang="zh-TW" altLang="zh-TW" sz="2600" b="1" dirty="0" smtClean="0">
                <a:effectLst>
                  <a:outerShdw blurRad="38100" dist="38100" dir="2700000" algn="tl">
                    <a:srgbClr val="000000">
                      <a:alpha val="43137"/>
                    </a:srgbClr>
                  </a:outerShdw>
                </a:effectLst>
              </a:rPr>
              <a:t>。</a:t>
            </a:r>
            <a:endParaRPr lang="en-US" altLang="zh-TW" sz="2600" b="1" dirty="0" smtClean="0">
              <a:effectLst>
                <a:outerShdw blurRad="38100" dist="38100" dir="2700000" algn="tl">
                  <a:srgbClr val="000000">
                    <a:alpha val="43137"/>
                  </a:srgbClr>
                </a:outerShdw>
              </a:effectLst>
            </a:endParaRPr>
          </a:p>
          <a:p>
            <a:pPr fontAlgn="base"/>
            <a:endParaRPr lang="zh-TW" altLang="zh-TW" sz="2600" b="1" dirty="0">
              <a:effectLst>
                <a:outerShdw blurRad="38100" dist="38100" dir="2700000" algn="tl">
                  <a:srgbClr val="000000">
                    <a:alpha val="43137"/>
                  </a:srgbClr>
                </a:outerShdw>
              </a:effectLst>
            </a:endParaRPr>
          </a:p>
          <a:p>
            <a:pPr fontAlgn="base"/>
            <a:r>
              <a:rPr lang="en-US" altLang="zh-TW" sz="2600" b="1" dirty="0" smtClean="0">
                <a:effectLst>
                  <a:outerShdw blurRad="38100" dist="38100" dir="2700000" algn="tl">
                    <a:srgbClr val="000000">
                      <a:alpha val="43137"/>
                    </a:srgbClr>
                  </a:outerShdw>
                </a:effectLst>
              </a:rPr>
              <a:t>3.</a:t>
            </a:r>
            <a:r>
              <a:rPr lang="zh-TW" altLang="zh-TW" sz="2600" b="1" dirty="0" smtClean="0">
                <a:effectLst>
                  <a:outerShdw blurRad="38100" dist="38100" dir="2700000" algn="tl">
                    <a:srgbClr val="000000">
                      <a:alpha val="43137"/>
                    </a:srgbClr>
                  </a:outerShdw>
                </a:effectLst>
              </a:rPr>
              <a:t>住家</a:t>
            </a:r>
            <a:r>
              <a:rPr lang="zh-TW" altLang="zh-TW" sz="2600" b="1" dirty="0">
                <a:effectLst>
                  <a:outerShdw blurRad="38100" dist="38100" dir="2700000" algn="tl">
                    <a:srgbClr val="000000">
                      <a:alpha val="43137"/>
                    </a:srgbClr>
                  </a:outerShdw>
                </a:effectLst>
              </a:rPr>
              <a:t>沒有結構問題的受災戶，也希望確定現場安全後，能搬回家住宿。但無法返家的受災戶，市府表示，後續會再以租金補貼等方式，協助長期安置。</a:t>
            </a:r>
          </a:p>
          <a:p>
            <a:endParaRPr lang="zh-TW" altLang="zh-TW" sz="3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155226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677334" y="506027"/>
            <a:ext cx="8596668" cy="5965794"/>
          </a:xfrm>
        </p:spPr>
        <p:txBody>
          <a:bodyPr/>
          <a:lstStyle/>
          <a:p>
            <a:r>
              <a:rPr lang="zh-TW" altLang="zh-TW" sz="3600" dirty="0"/>
              <a:t>台聯提案修《共同管道法</a:t>
            </a:r>
            <a:r>
              <a:rPr lang="zh-TW" altLang="zh-TW" sz="3600" dirty="0" smtClean="0"/>
              <a:t>》</a:t>
            </a:r>
            <a:r>
              <a:rPr lang="en-US" altLang="zh-TW" sz="3600" dirty="0" smtClean="0"/>
              <a:t>:</a:t>
            </a:r>
            <a:endParaRPr lang="zh-TW" altLang="zh-TW" sz="3600" dirty="0"/>
          </a:p>
          <a:p>
            <a:pPr fontAlgn="base"/>
            <a:r>
              <a:rPr lang="en-US" altLang="zh-TW" sz="2000" b="1" dirty="0" smtClean="0">
                <a:effectLst>
                  <a:outerShdw blurRad="38100" dist="38100" dir="2700000" algn="tl">
                    <a:srgbClr val="000000">
                      <a:alpha val="43137"/>
                    </a:srgbClr>
                  </a:outerShdw>
                </a:effectLst>
              </a:rPr>
              <a:t>1.</a:t>
            </a:r>
            <a:r>
              <a:rPr lang="zh-TW" altLang="zh-TW" sz="2000" b="1" dirty="0" smtClean="0">
                <a:effectLst>
                  <a:outerShdw blurRad="38100" dist="38100" dir="2700000" algn="tl">
                    <a:srgbClr val="000000">
                      <a:alpha val="43137"/>
                    </a:srgbClr>
                  </a:outerShdw>
                </a:effectLst>
              </a:rPr>
              <a:t>高雄</a:t>
            </a:r>
            <a:r>
              <a:rPr lang="zh-TW" altLang="zh-TW" sz="2000" b="1" dirty="0">
                <a:effectLst>
                  <a:outerShdw blurRad="38100" dist="38100" dir="2700000" algn="tl">
                    <a:srgbClr val="000000">
                      <a:alpha val="43137"/>
                    </a:srgbClr>
                  </a:outerShdw>
                </a:effectLst>
              </a:rPr>
              <a:t>大氣爆，造成人員傷亡人民財產損失慘重，也引起各界針對地下管線安全的重視，今天台聯黨團已經提案修改《共同管道法》，將原本法令只要求新開發地區或重劃區等，需優先施作共同管線，增訂為只要</a:t>
            </a:r>
            <a:r>
              <a:rPr lang="en-US" altLang="zh-TW" sz="2000" b="1" dirty="0">
                <a:effectLst>
                  <a:outerShdw blurRad="38100" dist="38100" dir="2700000" algn="tl">
                    <a:srgbClr val="000000">
                      <a:alpha val="43137"/>
                    </a:srgbClr>
                  </a:outerShdw>
                </a:effectLst>
              </a:rPr>
              <a:t>15</a:t>
            </a:r>
            <a:r>
              <a:rPr lang="zh-TW" altLang="zh-TW" sz="2000" b="1" dirty="0">
                <a:effectLst>
                  <a:outerShdw blurRad="38100" dist="38100" dir="2700000" algn="tl">
                    <a:srgbClr val="000000">
                      <a:alpha val="43137"/>
                    </a:srgbClr>
                  </a:outerShdw>
                </a:effectLst>
              </a:rPr>
              <a:t>米以上道路，就應強制修建，讓維護搶修更方便。</a:t>
            </a:r>
          </a:p>
          <a:p>
            <a:pPr fontAlgn="base"/>
            <a:r>
              <a:rPr lang="en-US" altLang="zh-TW" sz="2000" b="1" dirty="0" smtClean="0">
                <a:effectLst>
                  <a:outerShdw blurRad="38100" dist="38100" dir="2700000" algn="tl">
                    <a:srgbClr val="000000">
                      <a:alpha val="43137"/>
                    </a:srgbClr>
                  </a:outerShdw>
                </a:effectLst>
              </a:rPr>
              <a:t>2.</a:t>
            </a:r>
            <a:r>
              <a:rPr lang="zh-TW" altLang="en-US" sz="2000" b="1" dirty="0" smtClean="0">
                <a:effectLst>
                  <a:outerShdw blurRad="38100" dist="38100" dir="2700000" algn="tl">
                    <a:srgbClr val="000000">
                      <a:alpha val="43137"/>
                    </a:srgbClr>
                  </a:outerShdw>
                </a:effectLst>
              </a:rPr>
              <a:t>應</a:t>
            </a:r>
            <a:r>
              <a:rPr lang="zh-TW" altLang="zh-TW" sz="2000" b="1" dirty="0" smtClean="0">
                <a:effectLst>
                  <a:outerShdw blurRad="38100" dist="38100" dir="2700000" algn="tl">
                    <a:srgbClr val="000000">
                      <a:alpha val="43137"/>
                    </a:srgbClr>
                  </a:outerShdw>
                </a:effectLst>
              </a:rPr>
              <a:t>草擬</a:t>
            </a:r>
            <a:r>
              <a:rPr lang="zh-TW" altLang="zh-TW" sz="2000" b="1" dirty="0">
                <a:effectLst>
                  <a:outerShdw blurRad="38100" dist="38100" dir="2700000" algn="tl">
                    <a:srgbClr val="000000">
                      <a:alpha val="43137"/>
                    </a:srgbClr>
                  </a:outerShdw>
                </a:effectLst>
              </a:rPr>
              <a:t>「高雄氣爆災後復原特別條例」，協助災民取得最優補償，行政院更應盡速提出「化學災變應變法」，強化消防署統合救災能力。同時要行政院長江宜樺到國會，向社會大眾說明處置措施。</a:t>
            </a:r>
          </a:p>
          <a:p>
            <a:pPr fontAlgn="base"/>
            <a:r>
              <a:rPr lang="en-US" altLang="zh-TW" sz="2000" b="1" dirty="0" smtClean="0">
                <a:effectLst>
                  <a:outerShdw blurRad="38100" dist="38100" dir="2700000" algn="tl">
                    <a:srgbClr val="000000">
                      <a:alpha val="43137"/>
                    </a:srgbClr>
                  </a:outerShdw>
                </a:effectLst>
              </a:rPr>
              <a:t>3.</a:t>
            </a:r>
            <a:r>
              <a:rPr lang="zh-TW" altLang="zh-TW" sz="2000" b="1" dirty="0" smtClean="0">
                <a:effectLst>
                  <a:outerShdw blurRad="38100" dist="38100" dir="2700000" algn="tl">
                    <a:srgbClr val="000000">
                      <a:alpha val="43137"/>
                    </a:srgbClr>
                  </a:outerShdw>
                </a:effectLst>
              </a:rPr>
              <a:t>目前</a:t>
            </a:r>
            <a:r>
              <a:rPr lang="zh-TW" altLang="zh-TW" sz="2000" b="1" dirty="0">
                <a:effectLst>
                  <a:outerShdw blurRad="38100" dist="38100" dir="2700000" algn="tl">
                    <a:srgbClr val="000000">
                      <a:alpha val="43137"/>
                    </a:srgbClr>
                  </a:outerShdw>
                </a:effectLst>
              </a:rPr>
              <a:t>仍在釐清氣爆後責任歸屬</a:t>
            </a:r>
            <a:r>
              <a:rPr lang="zh-TW" altLang="zh-TW" sz="2000" b="1" dirty="0" smtClean="0">
                <a:effectLst>
                  <a:outerShdw blurRad="38100" dist="38100" dir="2700000" algn="tl">
                    <a:srgbClr val="000000">
                      <a:alpha val="43137"/>
                    </a:srgbClr>
                  </a:outerShdw>
                </a:effectLst>
              </a:rPr>
              <a:t>，應</a:t>
            </a:r>
            <a:r>
              <a:rPr lang="zh-TW" altLang="zh-TW" sz="2000" b="1" dirty="0">
                <a:effectLst>
                  <a:outerShdw blurRad="38100" dist="38100" dir="2700000" algn="tl">
                    <a:srgbClr val="000000">
                      <a:alpha val="43137"/>
                    </a:srgbClr>
                  </a:outerShdw>
                </a:effectLst>
              </a:rPr>
              <a:t>成立「</a:t>
            </a:r>
            <a:r>
              <a:rPr lang="en-US" altLang="zh-TW" sz="2000" b="1" dirty="0">
                <a:effectLst>
                  <a:outerShdw blurRad="38100" dist="38100" dir="2700000" algn="tl">
                    <a:srgbClr val="000000">
                      <a:alpha val="43137"/>
                    </a:srgbClr>
                  </a:outerShdw>
                </a:effectLst>
              </a:rPr>
              <a:t>81</a:t>
            </a:r>
            <a:r>
              <a:rPr lang="zh-TW" altLang="zh-TW" sz="2000" b="1" dirty="0">
                <a:effectLst>
                  <a:outerShdw blurRad="38100" dist="38100" dir="2700000" algn="tl">
                    <a:srgbClr val="000000">
                      <a:alpha val="43137"/>
                    </a:srgbClr>
                  </a:outerShdw>
                </a:effectLst>
              </a:rPr>
              <a:t>氣爆事件調查小組」，經濟部應一周內公布全國地下管線圖，並展開全國管線檢測，</a:t>
            </a:r>
            <a:r>
              <a:rPr lang="zh-TW" altLang="zh-TW" sz="2000" b="1" dirty="0" smtClean="0">
                <a:effectLst>
                  <a:outerShdw blurRad="38100" dist="38100" dir="2700000" algn="tl">
                    <a:srgbClr val="000000">
                      <a:alpha val="43137"/>
                    </a:srgbClr>
                  </a:outerShdw>
                </a:effectLst>
              </a:rPr>
              <a:t>建立</a:t>
            </a:r>
            <a:r>
              <a:rPr lang="zh-TW" altLang="zh-TW" sz="2000" b="1" dirty="0">
                <a:effectLst>
                  <a:outerShdw blurRad="38100" dist="38100" dir="2700000" algn="tl">
                    <a:srgbClr val="000000">
                      <a:alpha val="43137"/>
                    </a:srgbClr>
                  </a:outerShdw>
                </a:effectLst>
              </a:rPr>
              <a:t>汰換機制，同時新設管線遠進人口稠密區。而行政院也應比照</a:t>
            </a:r>
            <a:r>
              <a:rPr lang="en-US" altLang="zh-TW" sz="2000" b="1" dirty="0">
                <a:effectLst>
                  <a:outerShdw blurRad="38100" dist="38100" dir="2700000" algn="tl">
                    <a:srgbClr val="000000">
                      <a:alpha val="43137"/>
                    </a:srgbClr>
                  </a:outerShdw>
                </a:effectLst>
              </a:rPr>
              <a:t>921</a:t>
            </a:r>
            <a:r>
              <a:rPr lang="zh-TW" altLang="zh-TW" sz="2000" b="1" dirty="0">
                <a:effectLst>
                  <a:outerShdw blurRad="38100" dist="38100" dir="2700000" algn="tl">
                    <a:srgbClr val="000000">
                      <a:alpha val="43137"/>
                    </a:srgbClr>
                  </a:outerShdw>
                </a:effectLst>
              </a:rPr>
              <a:t>事件，盡速編列特別預算，照顧災民。</a:t>
            </a:r>
          </a:p>
          <a:p>
            <a:pPr fontAlgn="base"/>
            <a:r>
              <a:rPr lang="en-US" altLang="zh-TW" sz="2000" b="1" dirty="0" smtClean="0">
                <a:effectLst>
                  <a:outerShdw blurRad="38100" dist="38100" dir="2700000" algn="tl">
                    <a:srgbClr val="000000">
                      <a:alpha val="43137"/>
                    </a:srgbClr>
                  </a:outerShdw>
                </a:effectLst>
              </a:rPr>
              <a:t>4.</a:t>
            </a:r>
            <a:r>
              <a:rPr lang="zh-TW" altLang="zh-TW" sz="2000" b="1" dirty="0" smtClean="0">
                <a:effectLst>
                  <a:outerShdw blurRad="38100" dist="38100" dir="2700000" algn="tl">
                    <a:srgbClr val="000000">
                      <a:alpha val="43137"/>
                    </a:srgbClr>
                  </a:outerShdw>
                </a:effectLst>
              </a:rPr>
              <a:t>國民黨</a:t>
            </a:r>
            <a:r>
              <a:rPr lang="zh-TW" altLang="zh-TW" sz="2000" b="1" dirty="0">
                <a:effectLst>
                  <a:outerShdw blurRad="38100" dist="38100" dir="2700000" algn="tl">
                    <a:srgbClr val="000000">
                      <a:alpha val="43137"/>
                    </a:srgbClr>
                  </a:outerShdw>
                </a:effectLst>
              </a:rPr>
              <a:t>則希望臨時會能處理自經區條例，但在野黨團幾乎一面倒反對，並強調這一周應全力救災，呼籲國民黨不應偷渡自經區條例草案，否則一定會有嚴厲的抵制行動。</a:t>
            </a:r>
          </a:p>
          <a:p>
            <a:endParaRPr lang="zh-TW" alt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562397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zh-TW" sz="6000" b="1" dirty="0">
                <a:ln w="0"/>
                <a:solidFill>
                  <a:schemeClr val="tx1"/>
                </a:solidFill>
                <a:effectLst>
                  <a:outerShdw blurRad="38100" dist="19050" dir="2700000" algn="tl" rotWithShape="0">
                    <a:schemeClr val="dk1">
                      <a:alpha val="40000"/>
                    </a:schemeClr>
                  </a:outerShdw>
                </a:effectLst>
              </a:rPr>
              <a:t>事後諸葛的檢討與建議</a:t>
            </a:r>
            <a:endParaRPr lang="zh-TW" altLang="en-US" sz="6000" b="1" dirty="0">
              <a:ln w="0"/>
              <a:solidFill>
                <a:schemeClr val="tx1"/>
              </a:solidFill>
              <a:effectLst>
                <a:outerShdw blurRad="38100" dist="19050" dir="2700000" algn="tl" rotWithShape="0">
                  <a:schemeClr val="dk1">
                    <a:alpha val="40000"/>
                  </a:schemeClr>
                </a:outerShdw>
              </a:effectLst>
            </a:endParaRPr>
          </a:p>
        </p:txBody>
      </p:sp>
      <p:sp>
        <p:nvSpPr>
          <p:cNvPr id="3" name="內容版面配置區 2"/>
          <p:cNvSpPr>
            <a:spLocks noGrp="1"/>
          </p:cNvSpPr>
          <p:nvPr>
            <p:ph idx="1"/>
          </p:nvPr>
        </p:nvSpPr>
        <p:spPr>
          <a:xfrm>
            <a:off x="677334" y="1930401"/>
            <a:ext cx="8596668" cy="4110962"/>
          </a:xfrm>
        </p:spPr>
        <p:txBody>
          <a:bodyPr>
            <a:normAutofit/>
          </a:bodyPr>
          <a:lstStyle/>
          <a:p>
            <a:r>
              <a:rPr lang="en-US" altLang="zh-TW" b="1" dirty="0" smtClean="0">
                <a:effectLst>
                  <a:outerShdw blurRad="38100" dist="38100" dir="2700000" algn="tl">
                    <a:srgbClr val="000000">
                      <a:alpha val="43137"/>
                    </a:srgbClr>
                  </a:outerShdw>
                </a:effectLst>
              </a:rPr>
              <a:t>1.</a:t>
            </a:r>
            <a:r>
              <a:rPr lang="zh-TW" altLang="en-US" b="1" dirty="0" smtClean="0">
                <a:effectLst>
                  <a:outerShdw blurRad="38100" dist="38100" dir="2700000" algn="tl">
                    <a:srgbClr val="000000">
                      <a:alpha val="43137"/>
                    </a:srgbClr>
                  </a:outerShdw>
                </a:effectLst>
              </a:rPr>
              <a:t> </a:t>
            </a:r>
            <a:r>
              <a:rPr lang="zh-TW" altLang="zh-TW" b="1" dirty="0" smtClean="0">
                <a:effectLst>
                  <a:outerShdw blurRad="38100" dist="38100" dir="2700000" algn="tl">
                    <a:srgbClr val="000000">
                      <a:alpha val="43137"/>
                    </a:srgbClr>
                  </a:outerShdw>
                </a:effectLst>
              </a:rPr>
              <a:t>高雄市</a:t>
            </a:r>
            <a:r>
              <a:rPr lang="zh-TW" altLang="zh-TW" b="1" dirty="0">
                <a:effectLst>
                  <a:outerShdw blurRad="38100" dist="38100" dir="2700000" algn="tl">
                    <a:srgbClr val="000000">
                      <a:alpha val="43137"/>
                    </a:srgbClr>
                  </a:outerShdw>
                </a:effectLst>
              </a:rPr>
              <a:t>政府</a:t>
            </a:r>
            <a:r>
              <a:rPr lang="en-US" altLang="zh-TW" b="1" dirty="0">
                <a:effectLst>
                  <a:outerShdw blurRad="38100" dist="38100" dir="2700000" algn="tl">
                    <a:srgbClr val="000000">
                      <a:alpha val="43137"/>
                    </a:srgbClr>
                  </a:outerShdw>
                </a:effectLst>
              </a:rPr>
              <a:t>7</a:t>
            </a:r>
            <a:r>
              <a:rPr lang="zh-TW" altLang="zh-TW" b="1" dirty="0">
                <a:effectLst>
                  <a:outerShdw blurRad="38100" dist="38100" dir="2700000" algn="tl">
                    <a:srgbClr val="000000">
                      <a:alpha val="43137"/>
                    </a:srgbClr>
                  </a:outerShdw>
                </a:effectLst>
              </a:rPr>
              <a:t>月</a:t>
            </a:r>
            <a:r>
              <a:rPr lang="en-US" altLang="zh-TW" b="1" dirty="0">
                <a:effectLst>
                  <a:outerShdw blurRad="38100" dist="38100" dir="2700000" algn="tl">
                    <a:srgbClr val="000000">
                      <a:alpha val="43137"/>
                    </a:srgbClr>
                  </a:outerShdw>
                </a:effectLst>
              </a:rPr>
              <a:t>31</a:t>
            </a:r>
            <a:r>
              <a:rPr lang="zh-TW" altLang="zh-TW" b="1" dirty="0">
                <a:effectLst>
                  <a:outerShdw blurRad="38100" dist="38100" dir="2700000" algn="tl">
                    <a:srgbClr val="000000">
                      <a:alpha val="43137"/>
                    </a:srgbClr>
                  </a:outerShdw>
                </a:effectLst>
              </a:rPr>
              <a:t>日晚間</a:t>
            </a:r>
            <a:r>
              <a:rPr lang="en-US" altLang="zh-TW" b="1" dirty="0">
                <a:effectLst>
                  <a:outerShdw blurRad="38100" dist="38100" dir="2700000" algn="tl">
                    <a:srgbClr val="000000">
                      <a:alpha val="43137"/>
                    </a:srgbClr>
                  </a:outerShdw>
                </a:effectLst>
              </a:rPr>
              <a:t>8</a:t>
            </a:r>
            <a:r>
              <a:rPr lang="zh-TW" altLang="zh-TW" b="1" dirty="0">
                <a:effectLst>
                  <a:outerShdw blurRad="38100" dist="38100" dir="2700000" algn="tl">
                    <a:srgbClr val="000000">
                      <a:alpha val="43137"/>
                    </a:srgbClr>
                  </a:outerShdw>
                </a:effectLst>
              </a:rPr>
              <a:t>時</a:t>
            </a:r>
            <a:r>
              <a:rPr lang="en-US" altLang="zh-TW" b="1" dirty="0">
                <a:effectLst>
                  <a:outerShdw blurRad="38100" dist="38100" dir="2700000" algn="tl">
                    <a:srgbClr val="000000">
                      <a:alpha val="43137"/>
                    </a:srgbClr>
                  </a:outerShdw>
                </a:effectLst>
              </a:rPr>
              <a:t>46</a:t>
            </a:r>
            <a:r>
              <a:rPr lang="zh-TW" altLang="zh-TW" b="1" dirty="0">
                <a:effectLst>
                  <a:outerShdw blurRad="38100" dist="38100" dir="2700000" algn="tl">
                    <a:srgbClr val="000000">
                      <a:alpha val="43137"/>
                    </a:srgbClr>
                  </a:outerShdw>
                </a:effectLst>
              </a:rPr>
              <a:t>分接獲民眾通報，指出前鎮區二聖路與凱旋路口水溝冒白煙，沒有警覺可能是可燃性氣體洩漏。 </a:t>
            </a:r>
          </a:p>
          <a:p>
            <a:r>
              <a:rPr lang="en-US" altLang="zh-TW" b="1" dirty="0" smtClean="0">
                <a:effectLst>
                  <a:outerShdw blurRad="38100" dist="38100" dir="2700000" algn="tl">
                    <a:srgbClr val="000000">
                      <a:alpha val="43137"/>
                    </a:srgbClr>
                  </a:outerShdw>
                </a:effectLst>
              </a:rPr>
              <a:t>2.</a:t>
            </a:r>
            <a:r>
              <a:rPr lang="zh-TW" altLang="en-US" b="1" dirty="0" smtClean="0">
                <a:effectLst>
                  <a:outerShdw blurRad="38100" dist="38100" dir="2700000" algn="tl">
                    <a:srgbClr val="000000">
                      <a:alpha val="43137"/>
                    </a:srgbClr>
                  </a:outerShdw>
                </a:effectLst>
              </a:rPr>
              <a:t> </a:t>
            </a:r>
            <a:r>
              <a:rPr lang="zh-TW" altLang="zh-TW" b="1" dirty="0" smtClean="0">
                <a:effectLst>
                  <a:outerShdw blurRad="38100" dist="38100" dir="2700000" algn="tl">
                    <a:srgbClr val="000000">
                      <a:alpha val="43137"/>
                    </a:srgbClr>
                  </a:outerShdw>
                </a:effectLst>
              </a:rPr>
              <a:t>高雄</a:t>
            </a:r>
            <a:r>
              <a:rPr lang="zh-TW" altLang="zh-TW" b="1" dirty="0">
                <a:effectLst>
                  <a:outerShdw blurRad="38100" dist="38100" dir="2700000" algn="tl">
                    <a:srgbClr val="000000">
                      <a:alpha val="43137"/>
                    </a:srgbClr>
                  </a:outerShdw>
                </a:effectLst>
              </a:rPr>
              <a:t>市府消防局在晚間</a:t>
            </a:r>
            <a:r>
              <a:rPr lang="en-US" altLang="zh-TW" b="1" dirty="0">
                <a:effectLst>
                  <a:outerShdw blurRad="38100" dist="38100" dir="2700000" algn="tl">
                    <a:srgbClr val="000000">
                      <a:alpha val="43137"/>
                    </a:srgbClr>
                  </a:outerShdw>
                </a:effectLst>
              </a:rPr>
              <a:t>9</a:t>
            </a:r>
            <a:r>
              <a:rPr lang="zh-TW" altLang="zh-TW" b="1" dirty="0">
                <a:effectLst>
                  <a:outerShdw blurRad="38100" dist="38100" dir="2700000" algn="tl">
                    <a:srgbClr val="000000">
                      <a:alpha val="43137"/>
                    </a:srgbClr>
                  </a:outerShdw>
                </a:effectLst>
              </a:rPr>
              <a:t>時許，共有</a:t>
            </a:r>
            <a:r>
              <a:rPr lang="en-US" altLang="zh-TW" b="1" dirty="0">
                <a:effectLst>
                  <a:outerShdw blurRad="38100" dist="38100" dir="2700000" algn="tl">
                    <a:srgbClr val="000000">
                      <a:alpha val="43137"/>
                    </a:srgbClr>
                  </a:outerShdw>
                </a:effectLst>
              </a:rPr>
              <a:t>85</a:t>
            </a:r>
            <a:r>
              <a:rPr lang="zh-TW" altLang="zh-TW" b="1" dirty="0">
                <a:effectLst>
                  <a:outerShdw blurRad="38100" dist="38100" dir="2700000" algn="tl">
                    <a:srgbClr val="000000">
                      <a:alpha val="43137"/>
                    </a:srgbClr>
                  </a:outerShdw>
                </a:effectLst>
              </a:rPr>
              <a:t>位救災人員已抵達各處通報地點，然而他們趕赴現場攜帶的應該是一般消防救災的器材，救災</a:t>
            </a:r>
            <a:r>
              <a:rPr lang="zh-TW" altLang="zh-TW" b="1" dirty="0" smtClean="0">
                <a:effectLst>
                  <a:outerShdw blurRad="38100" dist="38100" dir="2700000" algn="tl">
                    <a:srgbClr val="000000">
                      <a:alpha val="43137"/>
                    </a:srgbClr>
                  </a:outerShdw>
                </a:effectLst>
              </a:rPr>
              <a:t>人員不知道</a:t>
            </a:r>
            <a:r>
              <a:rPr lang="zh-TW" altLang="zh-TW" b="1" dirty="0">
                <a:effectLst>
                  <a:outerShdw blurRad="38100" dist="38100" dir="2700000" algn="tl">
                    <a:srgbClr val="000000">
                      <a:alpha val="43137"/>
                    </a:srgbClr>
                  </a:outerShdw>
                </a:effectLst>
              </a:rPr>
              <a:t>即將面對的是有氣爆危險的可燃性氣體</a:t>
            </a:r>
            <a:r>
              <a:rPr lang="zh-TW" altLang="zh-TW" b="1" dirty="0" smtClean="0">
                <a:effectLst>
                  <a:outerShdw blurRad="38100" dist="38100" dir="2700000" algn="tl">
                    <a:srgbClr val="000000">
                      <a:alpha val="43137"/>
                    </a:srgbClr>
                  </a:outerShdw>
                </a:effectLst>
              </a:rPr>
              <a:t>洩漏</a:t>
            </a:r>
            <a:r>
              <a:rPr lang="zh-TW" altLang="zh-TW" b="1" dirty="0">
                <a:effectLst>
                  <a:outerShdw blurRad="38100" dist="38100" dir="2700000" algn="tl">
                    <a:srgbClr val="000000">
                      <a:alpha val="43137"/>
                    </a:srgbClr>
                  </a:outerShdw>
                </a:effectLst>
              </a:rPr>
              <a:t>。</a:t>
            </a:r>
          </a:p>
          <a:p>
            <a:r>
              <a:rPr lang="en-US" altLang="zh-TW" b="1" dirty="0" smtClean="0">
                <a:effectLst>
                  <a:outerShdw blurRad="38100" dist="38100" dir="2700000" algn="tl">
                    <a:srgbClr val="000000">
                      <a:alpha val="43137"/>
                    </a:srgbClr>
                  </a:outerShdw>
                </a:effectLst>
              </a:rPr>
              <a:t>3.</a:t>
            </a:r>
            <a:r>
              <a:rPr lang="zh-TW" altLang="en-US" b="1" dirty="0" smtClean="0">
                <a:effectLst>
                  <a:outerShdw blurRad="38100" dist="38100" dir="2700000" algn="tl">
                    <a:srgbClr val="000000">
                      <a:alpha val="43137"/>
                    </a:srgbClr>
                  </a:outerShdw>
                </a:effectLst>
              </a:rPr>
              <a:t> </a:t>
            </a:r>
            <a:r>
              <a:rPr lang="zh-TW" altLang="zh-TW" b="1" dirty="0" smtClean="0">
                <a:effectLst>
                  <a:outerShdw blurRad="38100" dist="38100" dir="2700000" algn="tl">
                    <a:srgbClr val="000000">
                      <a:alpha val="43137"/>
                    </a:srgbClr>
                  </a:outerShdw>
                </a:effectLst>
              </a:rPr>
              <a:t>高雄</a:t>
            </a:r>
            <a:r>
              <a:rPr lang="zh-TW" altLang="zh-TW" b="1" dirty="0">
                <a:effectLst>
                  <a:outerShdw blurRad="38100" dist="38100" dir="2700000" algn="tl">
                    <a:srgbClr val="000000">
                      <a:alpha val="43137"/>
                    </a:srgbClr>
                  </a:outerShdw>
                </a:effectLst>
              </a:rPr>
              <a:t>市府消防局即使知道有可燃性的氣體 外洩，是否有適當的消防救災的器材</a:t>
            </a:r>
            <a:r>
              <a:rPr lang="zh-TW" altLang="zh-TW" b="1" dirty="0" smtClean="0">
                <a:effectLst>
                  <a:outerShdw blurRad="38100" dist="38100" dir="2700000" algn="tl">
                    <a:srgbClr val="000000">
                      <a:alpha val="43137"/>
                    </a:srgbClr>
                  </a:outerShdw>
                </a:effectLst>
              </a:rPr>
              <a:t>應變</a:t>
            </a:r>
            <a:r>
              <a:rPr lang="zh-TW" altLang="zh-TW" b="1" dirty="0">
                <a:effectLst>
                  <a:outerShdw blurRad="38100" dist="38100" dir="2700000" algn="tl">
                    <a:srgbClr val="000000">
                      <a:alpha val="43137"/>
                    </a:srgbClr>
                  </a:outerShdw>
                </a:effectLst>
              </a:rPr>
              <a:t>。</a:t>
            </a:r>
          </a:p>
          <a:p>
            <a:r>
              <a:rPr lang="en-US" altLang="zh-TW" b="1" dirty="0" smtClean="0">
                <a:effectLst>
                  <a:outerShdw blurRad="38100" dist="38100" dir="2700000" algn="tl">
                    <a:srgbClr val="000000">
                      <a:alpha val="43137"/>
                    </a:srgbClr>
                  </a:outerShdw>
                </a:effectLst>
              </a:rPr>
              <a:t>4.</a:t>
            </a:r>
            <a:r>
              <a:rPr lang="zh-TW" altLang="en-US" b="1" dirty="0" smtClean="0">
                <a:effectLst>
                  <a:outerShdw blurRad="38100" dist="38100" dir="2700000" algn="tl">
                    <a:srgbClr val="000000">
                      <a:alpha val="43137"/>
                    </a:srgbClr>
                  </a:outerShdw>
                </a:effectLst>
              </a:rPr>
              <a:t> </a:t>
            </a:r>
            <a:r>
              <a:rPr lang="zh-TW" altLang="zh-TW" b="1" dirty="0" smtClean="0">
                <a:effectLst>
                  <a:outerShdw blurRad="38100" dist="38100" dir="2700000" algn="tl">
                    <a:srgbClr val="000000">
                      <a:alpha val="43137"/>
                    </a:srgbClr>
                  </a:outerShdw>
                </a:effectLst>
              </a:rPr>
              <a:t>高雄</a:t>
            </a:r>
            <a:r>
              <a:rPr lang="zh-TW" altLang="zh-TW" b="1" dirty="0">
                <a:effectLst>
                  <a:outerShdw blurRad="38100" dist="38100" dir="2700000" algn="tl">
                    <a:srgbClr val="000000">
                      <a:alpha val="43137"/>
                    </a:srgbClr>
                  </a:outerShdw>
                </a:effectLst>
              </a:rPr>
              <a:t>市府消防局由於無法確認洩漏氣體</a:t>
            </a:r>
            <a:r>
              <a:rPr lang="zh-TW" altLang="zh-TW" b="1" dirty="0" smtClean="0">
                <a:effectLst>
                  <a:outerShdw blurRad="38100" dist="38100" dir="2700000" algn="tl">
                    <a:srgbClr val="000000">
                      <a:alpha val="43137"/>
                    </a:srgbClr>
                  </a:outerShdw>
                </a:effectLst>
              </a:rPr>
              <a:t>為何</a:t>
            </a:r>
            <a:r>
              <a:rPr lang="zh-TW" altLang="zh-TW" b="1" dirty="0">
                <a:effectLst>
                  <a:outerShdw blurRad="38100" dist="38100" dir="2700000" algn="tl">
                    <a:srgbClr val="000000">
                      <a:alpha val="43137"/>
                    </a:srgbClr>
                  </a:outerShdw>
                </a:effectLst>
              </a:rPr>
              <a:t>，且無法查出洩漏源，也沒有當地的</a:t>
            </a:r>
            <a:r>
              <a:rPr lang="zh-TW" altLang="zh-TW" b="1" dirty="0" smtClean="0">
                <a:effectLst>
                  <a:outerShdw blurRad="38100" dist="38100" dir="2700000" algn="tl">
                    <a:srgbClr val="000000">
                      <a:alpha val="43137"/>
                    </a:srgbClr>
                  </a:outerShdw>
                </a:effectLst>
              </a:rPr>
              <a:t>管線</a:t>
            </a:r>
            <a:r>
              <a:rPr lang="zh-TW" altLang="zh-TW" b="1" dirty="0">
                <a:effectLst>
                  <a:outerShdw blurRad="38100" dist="38100" dir="2700000" algn="tl">
                    <a:srgbClr val="000000">
                      <a:alpha val="43137"/>
                    </a:srgbClr>
                  </a:outerShdw>
                </a:effectLst>
              </a:rPr>
              <a:t>配置圖資可查，錯失危機應變的</a:t>
            </a:r>
            <a:r>
              <a:rPr lang="zh-TW" altLang="zh-TW" b="1" dirty="0" smtClean="0">
                <a:effectLst>
                  <a:outerShdw blurRad="38100" dist="38100" dir="2700000" algn="tl">
                    <a:srgbClr val="000000">
                      <a:alpha val="43137"/>
                    </a:srgbClr>
                  </a:outerShdw>
                </a:effectLst>
              </a:rPr>
              <a:t>黃金時間</a:t>
            </a:r>
            <a:r>
              <a:rPr lang="en-US" altLang="zh-TW" b="1" dirty="0" smtClean="0">
                <a:effectLst>
                  <a:outerShdw blurRad="38100" dist="38100" dir="2700000" algn="tl">
                    <a:srgbClr val="000000">
                      <a:alpha val="43137"/>
                    </a:srgbClr>
                  </a:outerShdw>
                </a:effectLst>
              </a:rPr>
              <a:t>3</a:t>
            </a:r>
            <a:r>
              <a:rPr lang="zh-TW" altLang="zh-TW" b="1" dirty="0">
                <a:effectLst>
                  <a:outerShdw blurRad="38100" dist="38100" dir="2700000" algn="tl">
                    <a:srgbClr val="000000">
                      <a:alpha val="43137"/>
                    </a:srgbClr>
                  </a:outerShdw>
                </a:effectLst>
              </a:rPr>
              <a:t>小時。</a:t>
            </a:r>
          </a:p>
          <a:p>
            <a:r>
              <a:rPr lang="en-US" altLang="zh-TW" b="1" dirty="0" smtClean="0">
                <a:effectLst>
                  <a:outerShdw blurRad="38100" dist="38100" dir="2700000" algn="tl">
                    <a:srgbClr val="000000">
                      <a:alpha val="43137"/>
                    </a:srgbClr>
                  </a:outerShdw>
                </a:effectLst>
              </a:rPr>
              <a:t>5.</a:t>
            </a:r>
            <a:r>
              <a:rPr lang="zh-TW" altLang="en-US" b="1" dirty="0" smtClean="0">
                <a:effectLst>
                  <a:outerShdw blurRad="38100" dist="38100" dir="2700000" algn="tl">
                    <a:srgbClr val="000000">
                      <a:alpha val="43137"/>
                    </a:srgbClr>
                  </a:outerShdw>
                </a:effectLst>
              </a:rPr>
              <a:t> </a:t>
            </a:r>
            <a:r>
              <a:rPr lang="zh-TW" altLang="zh-TW" b="1" dirty="0" smtClean="0">
                <a:effectLst>
                  <a:outerShdw blurRad="38100" dist="38100" dir="2700000" algn="tl">
                    <a:srgbClr val="000000">
                      <a:alpha val="43137"/>
                    </a:srgbClr>
                  </a:outerShdw>
                </a:effectLst>
              </a:rPr>
              <a:t>高雄市</a:t>
            </a:r>
            <a:r>
              <a:rPr lang="zh-TW" altLang="zh-TW" b="1" dirty="0">
                <a:effectLst>
                  <a:outerShdw blurRad="38100" dist="38100" dir="2700000" algn="tl">
                    <a:srgbClr val="000000">
                      <a:alpha val="43137"/>
                    </a:srgbClr>
                  </a:outerShdw>
                </a:effectLst>
              </a:rPr>
              <a:t>為台灣南部石化業重鎮，石化業的 公共危險性眾所皆知，只要一爆發，只能眼睜睜的等它燒完，多年來</a:t>
            </a:r>
            <a:r>
              <a:rPr lang="zh-TW" altLang="zh-TW" b="1" dirty="0" smtClean="0">
                <a:effectLst>
                  <a:outerShdw blurRad="38100" dist="38100" dir="2700000" algn="tl">
                    <a:srgbClr val="000000">
                      <a:alpha val="43137"/>
                    </a:srgbClr>
                  </a:outerShdw>
                </a:effectLst>
              </a:rPr>
              <a:t>高雄市</a:t>
            </a:r>
            <a:r>
              <a:rPr lang="zh-TW" altLang="en-US" b="1" dirty="0" smtClean="0">
                <a:effectLst>
                  <a:outerShdw blurRad="38100" dist="38100" dir="2700000" algn="tl">
                    <a:srgbClr val="000000">
                      <a:alpha val="43137"/>
                    </a:srgbClr>
                  </a:outerShdw>
                </a:effectLst>
              </a:rPr>
              <a:t>沒</a:t>
            </a:r>
            <a:r>
              <a:rPr lang="zh-TW" altLang="en-US" b="1" dirty="0">
                <a:effectLst>
                  <a:outerShdw blurRad="38100" dist="38100" dir="2700000" algn="tl">
                    <a:srgbClr val="000000">
                      <a:alpha val="43137"/>
                    </a:srgbClr>
                  </a:outerShdw>
                </a:effectLst>
              </a:rPr>
              <a:t>有</a:t>
            </a:r>
            <a:r>
              <a:rPr lang="zh-TW" altLang="zh-TW" b="1" dirty="0" smtClean="0">
                <a:effectLst>
                  <a:outerShdw blurRad="38100" dist="38100" dir="2700000" algn="tl">
                    <a:srgbClr val="000000">
                      <a:alpha val="43137"/>
                    </a:srgbClr>
                  </a:outerShdw>
                </a:effectLst>
              </a:rPr>
              <a:t>已</a:t>
            </a:r>
            <a:r>
              <a:rPr lang="zh-TW" altLang="zh-TW" b="1" dirty="0">
                <a:effectLst>
                  <a:outerShdw blurRad="38100" dist="38100" dir="2700000" algn="tl">
                    <a:srgbClr val="000000">
                      <a:alpha val="43137"/>
                    </a:srgbClr>
                  </a:outerShdw>
                </a:effectLst>
              </a:rPr>
              <a:t>建置防災</a:t>
            </a:r>
            <a:r>
              <a:rPr lang="zh-TW" altLang="zh-TW" b="1" dirty="0" smtClean="0">
                <a:effectLst>
                  <a:outerShdw blurRad="38100" dist="38100" dir="2700000" algn="tl">
                    <a:srgbClr val="000000">
                      <a:alpha val="43137"/>
                    </a:srgbClr>
                  </a:outerShdw>
                </a:effectLst>
              </a:rPr>
              <a:t>體系</a:t>
            </a:r>
            <a:r>
              <a:rPr lang="zh-TW" altLang="en-US" b="1" dirty="0" smtClean="0">
                <a:effectLst>
                  <a:outerShdw blurRad="38100" dist="38100" dir="2700000" algn="tl">
                    <a:srgbClr val="000000">
                      <a:alpha val="43137"/>
                    </a:srgbClr>
                  </a:outerShdw>
                </a:effectLst>
              </a:rPr>
              <a:t>和</a:t>
            </a:r>
            <a:r>
              <a:rPr lang="zh-TW" altLang="zh-TW" b="1" dirty="0" smtClean="0">
                <a:effectLst>
                  <a:outerShdw blurRad="38100" dist="38100" dir="2700000" algn="tl">
                    <a:srgbClr val="000000">
                      <a:alpha val="43137"/>
                    </a:srgbClr>
                  </a:outerShdw>
                </a:effectLst>
              </a:rPr>
              <a:t>緊急</a:t>
            </a:r>
            <a:r>
              <a:rPr lang="zh-TW" altLang="zh-TW" b="1" dirty="0">
                <a:effectLst>
                  <a:outerShdw blurRad="38100" dist="38100" dir="2700000" algn="tl">
                    <a:srgbClr val="000000">
                      <a:alpha val="43137"/>
                    </a:srgbClr>
                  </a:outerShdw>
                </a:effectLst>
              </a:rPr>
              <a:t>應變</a:t>
            </a:r>
            <a:r>
              <a:rPr lang="zh-TW" altLang="zh-TW" b="1" dirty="0" smtClean="0">
                <a:effectLst>
                  <a:outerShdw blurRad="38100" dist="38100" dir="2700000" algn="tl">
                    <a:srgbClr val="000000">
                      <a:alpha val="43137"/>
                    </a:srgbClr>
                  </a:outerShdw>
                </a:effectLst>
              </a:rPr>
              <a:t>計畫</a:t>
            </a:r>
            <a:r>
              <a:rPr lang="zh-TW" altLang="zh-TW" b="1" dirty="0">
                <a:effectLst>
                  <a:outerShdw blurRad="38100" dist="38100" dir="2700000" algn="tl">
                    <a:srgbClr val="000000">
                      <a:alpha val="43137"/>
                    </a:srgbClr>
                  </a:outerShdw>
                </a:effectLst>
              </a:rPr>
              <a:t>。</a:t>
            </a:r>
            <a:r>
              <a:rPr lang="zh-TW" altLang="en-US" b="1" dirty="0" smtClean="0">
                <a:effectLst>
                  <a:outerShdw blurRad="38100" dist="38100" dir="2700000" algn="tl">
                    <a:srgbClr val="000000">
                      <a:alpha val="43137"/>
                    </a:srgbClr>
                  </a:outerShdw>
                </a:effectLst>
              </a:rPr>
              <a:t>不知道</a:t>
            </a:r>
            <a:r>
              <a:rPr lang="zh-TW" altLang="zh-TW" b="1" dirty="0" smtClean="0">
                <a:effectLst>
                  <a:outerShdw blurRad="38100" dist="38100" dir="2700000" algn="tl">
                    <a:srgbClr val="000000">
                      <a:alpha val="43137"/>
                    </a:srgbClr>
                  </a:outerShdw>
                </a:effectLst>
              </a:rPr>
              <a:t>是否</a:t>
            </a:r>
            <a:r>
              <a:rPr lang="zh-TW" altLang="zh-TW" b="1" dirty="0">
                <a:effectLst>
                  <a:outerShdw blurRad="38100" dist="38100" dir="2700000" algn="tl">
                    <a:srgbClr val="000000">
                      <a:alpha val="43137"/>
                    </a:srgbClr>
                  </a:outerShdw>
                </a:effectLst>
              </a:rPr>
              <a:t>有足夠的裝備</a:t>
            </a:r>
            <a:r>
              <a:rPr lang="en-US" altLang="zh-TW" b="1" dirty="0">
                <a:effectLst>
                  <a:outerShdw blurRad="38100" dist="38100" dir="2700000" algn="tl">
                    <a:srgbClr val="000000">
                      <a:alpha val="43137"/>
                    </a:srgbClr>
                  </a:outerShdw>
                </a:effectLst>
              </a:rPr>
              <a:t>?</a:t>
            </a:r>
            <a:r>
              <a:rPr lang="zh-TW" altLang="zh-TW" b="1" dirty="0">
                <a:effectLst>
                  <a:outerShdw blurRad="38100" dist="38100" dir="2700000" algn="tl">
                    <a:srgbClr val="000000">
                      <a:alpha val="43137"/>
                    </a:srgbClr>
                  </a:outerShdw>
                </a:effectLst>
              </a:rPr>
              <a:t>是否演練過</a:t>
            </a:r>
            <a:r>
              <a:rPr lang="en-US" altLang="zh-TW" b="1" dirty="0" smtClean="0">
                <a:effectLst>
                  <a:outerShdw blurRad="38100" dist="38100" dir="2700000" algn="tl">
                    <a:srgbClr val="000000">
                      <a:alpha val="43137"/>
                    </a:srgbClr>
                  </a:outerShdw>
                </a:effectLst>
              </a:rPr>
              <a:t>?</a:t>
            </a:r>
            <a:endParaRPr lang="zh-TW" altLang="zh-TW" b="1" dirty="0">
              <a:effectLst>
                <a:outerShdw blurRad="38100" dist="38100" dir="2700000" algn="tl">
                  <a:srgbClr val="000000">
                    <a:alpha val="43137"/>
                  </a:srgbClr>
                </a:outerShdw>
              </a:effectLst>
            </a:endParaRPr>
          </a:p>
          <a:p>
            <a:endParaRPr lang="zh-TW" altLang="en-US" dirty="0"/>
          </a:p>
        </p:txBody>
      </p:sp>
    </p:spTree>
    <p:extLst>
      <p:ext uri="{BB962C8B-B14F-4D97-AF65-F5344CB8AC3E}">
        <p14:creationId xmlns:p14="http://schemas.microsoft.com/office/powerpoint/2010/main" val="9068835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677334" y="852257"/>
            <a:ext cx="8596668" cy="5189106"/>
          </a:xfrm>
        </p:spPr>
        <p:txBody>
          <a:bodyPr>
            <a:normAutofit lnSpcReduction="10000"/>
          </a:bodyPr>
          <a:lstStyle/>
          <a:p>
            <a:r>
              <a:rPr lang="en-US" altLang="zh-TW" sz="2000" b="1" dirty="0" smtClean="0">
                <a:effectLst>
                  <a:outerShdw blurRad="38100" dist="38100" dir="2700000" algn="tl">
                    <a:srgbClr val="000000">
                      <a:alpha val="43137"/>
                    </a:srgbClr>
                  </a:outerShdw>
                </a:effectLst>
              </a:rPr>
              <a:t>8.</a:t>
            </a:r>
            <a:r>
              <a:rPr lang="zh-TW" altLang="zh-TW" sz="2000" b="1" dirty="0" smtClean="0">
                <a:effectLst>
                  <a:outerShdw blurRad="38100" dist="38100" dir="2700000" algn="tl">
                    <a:srgbClr val="000000">
                      <a:alpha val="43137"/>
                    </a:srgbClr>
                  </a:outerShdw>
                </a:effectLst>
              </a:rPr>
              <a:t>年來難道不知道高雄市地下管線密布</a:t>
            </a:r>
            <a:r>
              <a:rPr lang="en-US" altLang="zh-TW" sz="2000" b="1" dirty="0" smtClean="0">
                <a:effectLst>
                  <a:outerShdw blurRad="38100" dist="38100" dir="2700000" algn="tl">
                    <a:srgbClr val="000000">
                      <a:alpha val="43137"/>
                    </a:srgbClr>
                  </a:outerShdw>
                </a:effectLst>
              </a:rPr>
              <a:t>? </a:t>
            </a:r>
            <a:r>
              <a:rPr lang="zh-TW" altLang="zh-TW" sz="2000" b="1" dirty="0" smtClean="0">
                <a:effectLst>
                  <a:outerShdw blurRad="38100" dist="38100" dir="2700000" algn="tl">
                    <a:srgbClr val="000000">
                      <a:alpha val="43137"/>
                    </a:srgbClr>
                  </a:outerShdw>
                </a:effectLst>
              </a:rPr>
              <a:t>管線的圖資 也不齊全，還藏有李長榮化工早期埋設、未登錄的「黑管」，也營運了十幾年。</a:t>
            </a:r>
            <a:endParaRPr lang="en-US" altLang="zh-TW" sz="2000" b="1" dirty="0" smtClean="0">
              <a:effectLst>
                <a:outerShdw blurRad="38100" dist="38100" dir="2700000" algn="tl">
                  <a:srgbClr val="000000">
                    <a:alpha val="43137"/>
                  </a:srgbClr>
                </a:outerShdw>
              </a:effectLst>
            </a:endParaRPr>
          </a:p>
          <a:p>
            <a:endParaRPr lang="zh-TW" altLang="zh-TW" sz="2000" b="1" dirty="0" smtClean="0">
              <a:effectLst>
                <a:outerShdw blurRad="38100" dist="38100" dir="2700000" algn="tl">
                  <a:srgbClr val="000000">
                    <a:alpha val="43137"/>
                  </a:srgbClr>
                </a:outerShdw>
              </a:effectLst>
            </a:endParaRPr>
          </a:p>
          <a:p>
            <a:r>
              <a:rPr lang="en-US" altLang="zh-TW" sz="2000" b="1" dirty="0" smtClean="0">
                <a:effectLst>
                  <a:outerShdw blurRad="38100" dist="38100" dir="2700000" algn="tl">
                    <a:srgbClr val="000000">
                      <a:alpha val="43137"/>
                    </a:srgbClr>
                  </a:outerShdw>
                </a:effectLst>
              </a:rPr>
              <a:t>7.</a:t>
            </a:r>
            <a:r>
              <a:rPr lang="zh-TW" altLang="zh-TW" sz="2000" b="1" dirty="0" smtClean="0">
                <a:effectLst>
                  <a:outerShdw blurRad="38100" dist="38100" dir="2700000" algn="tl">
                    <a:srgbClr val="000000">
                      <a:alpha val="43137"/>
                    </a:srgbClr>
                  </a:outerShdw>
                </a:effectLst>
              </a:rPr>
              <a:t>高雄市</a:t>
            </a:r>
            <a:r>
              <a:rPr lang="zh-TW" altLang="zh-TW" sz="2000" b="1" dirty="0">
                <a:effectLst>
                  <a:outerShdw blurRad="38100" dist="38100" dir="2700000" algn="tl">
                    <a:srgbClr val="000000">
                      <a:alpha val="43137"/>
                    </a:srgbClr>
                  </a:outerShdw>
                </a:effectLst>
              </a:rPr>
              <a:t>的防災緊急應變中心，似乎沒有掌握災情，也沒整合行政團隊的力量。</a:t>
            </a:r>
            <a:r>
              <a:rPr lang="zh-TW" altLang="zh-TW" sz="2000" b="1" dirty="0" smtClean="0">
                <a:effectLst>
                  <a:outerShdw blurRad="38100" dist="38100" dir="2700000" algn="tl">
                    <a:srgbClr val="000000">
                      <a:alpha val="43137"/>
                    </a:srgbClr>
                  </a:outerShdw>
                </a:effectLst>
              </a:rPr>
              <a:t>氣爆</a:t>
            </a:r>
            <a:r>
              <a:rPr lang="zh-TW" altLang="zh-TW" sz="2000" b="1" dirty="0">
                <a:effectLst>
                  <a:outerShdw blurRad="38100" dist="38100" dir="2700000" algn="tl">
                    <a:srgbClr val="000000">
                      <a:alpha val="43137"/>
                    </a:srgbClr>
                  </a:outerShdw>
                </a:effectLst>
              </a:rPr>
              <a:t>發生後高雄市政府各相關單位互踢皮球，也沒進入狀況，對發生氣爆的原因多所保留</a:t>
            </a:r>
            <a:r>
              <a:rPr lang="zh-TW" altLang="zh-TW" sz="2000" b="1" dirty="0" smtClean="0">
                <a:effectLst>
                  <a:outerShdw blurRad="38100" dist="38100" dir="2700000" algn="tl">
                    <a:srgbClr val="000000">
                      <a:alpha val="43137"/>
                    </a:srgbClr>
                  </a:outerShdw>
                </a:effectLst>
              </a:rPr>
              <a:t>。</a:t>
            </a:r>
            <a:endParaRPr lang="en-US" altLang="zh-TW" sz="2000" b="1" dirty="0" smtClean="0">
              <a:effectLst>
                <a:outerShdw blurRad="38100" dist="38100" dir="2700000" algn="tl">
                  <a:srgbClr val="000000">
                    <a:alpha val="43137"/>
                  </a:srgbClr>
                </a:outerShdw>
              </a:effectLst>
            </a:endParaRPr>
          </a:p>
          <a:p>
            <a:endParaRPr lang="zh-TW" altLang="zh-TW" sz="2000" b="1" dirty="0">
              <a:effectLst>
                <a:outerShdw blurRad="38100" dist="38100" dir="2700000" algn="tl">
                  <a:srgbClr val="000000">
                    <a:alpha val="43137"/>
                  </a:srgbClr>
                </a:outerShdw>
              </a:effectLst>
            </a:endParaRPr>
          </a:p>
          <a:p>
            <a:r>
              <a:rPr lang="en-US" altLang="zh-TW" sz="2000" b="1" dirty="0" smtClean="0">
                <a:effectLst>
                  <a:outerShdw blurRad="38100" dist="38100" dir="2700000" algn="tl">
                    <a:srgbClr val="000000">
                      <a:alpha val="43137"/>
                    </a:srgbClr>
                  </a:outerShdw>
                </a:effectLst>
              </a:rPr>
              <a:t>8.</a:t>
            </a:r>
            <a:r>
              <a:rPr lang="zh-TW" altLang="zh-TW" sz="2000" b="1" dirty="0" smtClean="0">
                <a:effectLst>
                  <a:outerShdw blurRad="38100" dist="38100" dir="2700000" algn="tl">
                    <a:srgbClr val="000000">
                      <a:alpha val="43137"/>
                    </a:srgbClr>
                  </a:outerShdw>
                </a:effectLst>
              </a:rPr>
              <a:t>李長榮</a:t>
            </a:r>
            <a:r>
              <a:rPr lang="zh-TW" altLang="zh-TW" sz="2000" b="1" dirty="0">
                <a:effectLst>
                  <a:outerShdw blurRad="38100" dist="38100" dir="2700000" algn="tl">
                    <a:srgbClr val="000000">
                      <a:alpha val="43137"/>
                    </a:srgbClr>
                  </a:outerShdw>
                </a:effectLst>
              </a:rPr>
              <a:t>化工承認在晚間八點多就發現管線壓力異常，「沒收到原料」，經檢查後 恢復輸送丙烯時仍發現洩漏，經由流量計不可能不知道已有多少公噸丙烯大量外洩，但華運倉儲及李長榮化工均沒有及時向消防局報案示警，以致釀成大禍，事後也不見高雄市政府相關單位追查「匿報」責任</a:t>
            </a:r>
            <a:r>
              <a:rPr lang="zh-TW" altLang="zh-TW" sz="2000" b="1" dirty="0" smtClean="0">
                <a:effectLst>
                  <a:outerShdw blurRad="38100" dist="38100" dir="2700000" algn="tl">
                    <a:srgbClr val="000000">
                      <a:alpha val="43137"/>
                    </a:srgbClr>
                  </a:outerShdw>
                </a:effectLst>
              </a:rPr>
              <a:t>！</a:t>
            </a:r>
            <a:r>
              <a:rPr lang="en-US" altLang="zh-TW" sz="2000" b="1" dirty="0" smtClean="0">
                <a:effectLst>
                  <a:outerShdw blurRad="38100" dist="38100" dir="2700000" algn="tl">
                    <a:srgbClr val="000000">
                      <a:alpha val="43137"/>
                    </a:srgbClr>
                  </a:outerShdw>
                </a:effectLst>
              </a:rPr>
              <a:t>\</a:t>
            </a:r>
          </a:p>
          <a:p>
            <a:endParaRPr lang="zh-TW" altLang="zh-TW" sz="2000" b="1" dirty="0">
              <a:effectLst>
                <a:outerShdw blurRad="38100" dist="38100" dir="2700000" algn="tl">
                  <a:srgbClr val="000000">
                    <a:alpha val="43137"/>
                  </a:srgbClr>
                </a:outerShdw>
              </a:effectLst>
            </a:endParaRPr>
          </a:p>
          <a:p>
            <a:r>
              <a:rPr lang="en-US" altLang="zh-TW" sz="2000" b="1" dirty="0" smtClean="0">
                <a:effectLst>
                  <a:outerShdw blurRad="38100" dist="38100" dir="2700000" algn="tl">
                    <a:srgbClr val="000000">
                      <a:alpha val="43137"/>
                    </a:srgbClr>
                  </a:outerShdw>
                </a:effectLst>
              </a:rPr>
              <a:t>9.</a:t>
            </a:r>
            <a:r>
              <a:rPr lang="zh-TW" altLang="zh-TW" sz="2000" b="1" dirty="0" smtClean="0">
                <a:effectLst>
                  <a:outerShdw blurRad="38100" dist="38100" dir="2700000" algn="tl">
                    <a:srgbClr val="000000">
                      <a:alpha val="43137"/>
                    </a:srgbClr>
                  </a:outerShdw>
                </a:effectLst>
              </a:rPr>
              <a:t>似乎</a:t>
            </a:r>
            <a:r>
              <a:rPr lang="zh-TW" altLang="zh-TW" sz="2000" b="1" dirty="0">
                <a:effectLst>
                  <a:outerShdw blurRad="38100" dist="38100" dir="2700000" algn="tl">
                    <a:srgbClr val="000000">
                      <a:alpha val="43137"/>
                    </a:srgbClr>
                  </a:outerShdw>
                </a:effectLst>
              </a:rPr>
              <a:t>未聽聞過高雄市政府有民眾緊急疏 散計畫及演練，即使當時查明原因，恐怕 也是亂成一團，塞在街上動彈不得。</a:t>
            </a:r>
          </a:p>
          <a:p>
            <a:endParaRPr lang="zh-TW" altLang="en-US" dirty="0"/>
          </a:p>
        </p:txBody>
      </p:sp>
    </p:spTree>
    <p:extLst>
      <p:ext uri="{BB962C8B-B14F-4D97-AF65-F5344CB8AC3E}">
        <p14:creationId xmlns:p14="http://schemas.microsoft.com/office/powerpoint/2010/main" val="2092828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43885" y="120698"/>
            <a:ext cx="9392574" cy="1320800"/>
          </a:xfrm>
        </p:spPr>
        <p:txBody>
          <a:bodyPr>
            <a:noAutofit/>
          </a:bodyPr>
          <a:lstStyle/>
          <a:p>
            <a:r>
              <a:rPr lang="zh-TW" altLang="zh-TW" b="1" dirty="0">
                <a:ln w="0"/>
                <a:solidFill>
                  <a:schemeClr val="tx1"/>
                </a:solidFill>
                <a:effectLst>
                  <a:outerShdw blurRad="38100" dist="19050" dir="2700000" algn="tl" rotWithShape="0">
                    <a:schemeClr val="dk1">
                      <a:alpha val="40000"/>
                    </a:schemeClr>
                  </a:outerShdw>
                </a:effectLst>
              </a:rPr>
              <a:t>高雄氣爆滿</a:t>
            </a:r>
            <a:r>
              <a:rPr lang="zh-TW" altLang="zh-TW" b="1" dirty="0" smtClean="0">
                <a:ln w="0"/>
                <a:solidFill>
                  <a:schemeClr val="tx1"/>
                </a:solidFill>
                <a:effectLst>
                  <a:outerShdw blurRad="38100" dist="19050" dir="2700000" algn="tl" rotWithShape="0">
                    <a:schemeClr val="dk1">
                      <a:alpha val="40000"/>
                    </a:schemeClr>
                  </a:outerShdw>
                </a:effectLst>
              </a:rPr>
              <a:t>周年那些</a:t>
            </a:r>
            <a:r>
              <a:rPr lang="zh-TW" altLang="zh-TW" b="1" dirty="0">
                <a:ln w="0"/>
                <a:solidFill>
                  <a:schemeClr val="tx1"/>
                </a:solidFill>
                <a:effectLst>
                  <a:outerShdw blurRad="38100" dist="19050" dir="2700000" algn="tl" rotWithShape="0">
                    <a:schemeClr val="dk1">
                      <a:alpha val="40000"/>
                    </a:schemeClr>
                  </a:outerShdw>
                </a:effectLst>
              </a:rPr>
              <a:t>「救命法案」現在如何了？</a:t>
            </a:r>
            <a:br>
              <a:rPr lang="zh-TW" altLang="zh-TW" b="1" dirty="0">
                <a:ln w="0"/>
                <a:solidFill>
                  <a:schemeClr val="tx1"/>
                </a:solidFill>
                <a:effectLst>
                  <a:outerShdw blurRad="38100" dist="19050" dir="2700000" algn="tl" rotWithShape="0">
                    <a:schemeClr val="dk1">
                      <a:alpha val="40000"/>
                    </a:schemeClr>
                  </a:outerShdw>
                </a:effectLst>
              </a:rPr>
            </a:br>
            <a:endParaRPr lang="zh-TW" altLang="en-US" b="1" dirty="0">
              <a:ln w="0"/>
              <a:solidFill>
                <a:schemeClr val="tx1"/>
              </a:solidFill>
              <a:effectLst>
                <a:outerShdw blurRad="38100" dist="19050" dir="2700000" algn="tl" rotWithShape="0">
                  <a:schemeClr val="dk1">
                    <a:alpha val="40000"/>
                  </a:schemeClr>
                </a:outerShdw>
              </a:effectLst>
            </a:endParaRPr>
          </a:p>
        </p:txBody>
      </p:sp>
      <p:sp>
        <p:nvSpPr>
          <p:cNvPr id="3" name="內容版面配置區 2"/>
          <p:cNvSpPr>
            <a:spLocks noGrp="1"/>
          </p:cNvSpPr>
          <p:nvPr>
            <p:ph idx="1"/>
          </p:nvPr>
        </p:nvSpPr>
        <p:spPr>
          <a:xfrm>
            <a:off x="597435" y="793291"/>
            <a:ext cx="8596668" cy="3880773"/>
          </a:xfrm>
        </p:spPr>
        <p:txBody>
          <a:bodyPr>
            <a:normAutofit/>
          </a:bodyPr>
          <a:lstStyle/>
          <a:p>
            <a:r>
              <a:rPr lang="en-US" altLang="zh-TW" b="1" dirty="0" smtClean="0">
                <a:effectLst>
                  <a:outerShdw blurRad="38100" dist="38100" dir="2700000" algn="tl">
                    <a:srgbClr val="000000">
                      <a:alpha val="43137"/>
                    </a:srgbClr>
                  </a:outerShdw>
                </a:effectLst>
              </a:rPr>
              <a:t>1.</a:t>
            </a:r>
            <a:r>
              <a:rPr lang="zh-TW" altLang="zh-TW" b="1" dirty="0" smtClean="0">
                <a:effectLst>
                  <a:outerShdw blurRad="38100" dist="38100" dir="2700000" algn="tl">
                    <a:srgbClr val="000000">
                      <a:alpha val="43137"/>
                    </a:srgbClr>
                  </a:outerShdw>
                </a:effectLst>
              </a:rPr>
              <a:t>高雄</a:t>
            </a:r>
            <a:r>
              <a:rPr lang="zh-TW" altLang="zh-TW" b="1" dirty="0">
                <a:effectLst>
                  <a:outerShdw blurRad="38100" dist="38100" dir="2700000" algn="tl">
                    <a:srgbClr val="000000">
                      <a:alpha val="43137"/>
                    </a:srgbClr>
                  </a:outerShdw>
                </a:effectLst>
              </a:rPr>
              <a:t>氣爆爆出了一個大問題，那就是石油有《石油管理法》、天然氣有《天然氣事業法》進行管理，但目前卻沒有可以管理各類「石化管線」的專法，因為管線不在工廠廠區內，也沒有勞工操作，因此勞檢也管不到。包括引起氣爆的「烯烴類與苯類」這類石化管線過去都只能靠業者「自主管理」</a:t>
            </a:r>
            <a:r>
              <a:rPr lang="zh-TW" altLang="zh-TW" b="1" dirty="0" smtClean="0">
                <a:effectLst>
                  <a:outerShdw blurRad="38100" dist="38100" dir="2700000" algn="tl">
                    <a:srgbClr val="000000">
                      <a:alpha val="43137"/>
                    </a:srgbClr>
                  </a:outerShdw>
                </a:effectLst>
              </a:rPr>
              <a:t>。</a:t>
            </a:r>
            <a:endParaRPr lang="zh-TW" altLang="zh-TW" b="1" dirty="0">
              <a:effectLst>
                <a:outerShdw blurRad="38100" dist="38100" dir="2700000" algn="tl">
                  <a:srgbClr val="000000">
                    <a:alpha val="43137"/>
                  </a:srgbClr>
                </a:outerShdw>
              </a:effectLst>
            </a:endParaRPr>
          </a:p>
          <a:p>
            <a:r>
              <a:rPr lang="en-US" altLang="zh-TW" b="1" dirty="0" smtClean="0">
                <a:effectLst>
                  <a:outerShdw blurRad="38100" dist="38100" dir="2700000" algn="tl">
                    <a:srgbClr val="000000">
                      <a:alpha val="43137"/>
                    </a:srgbClr>
                  </a:outerShdw>
                </a:effectLst>
              </a:rPr>
              <a:t>2.</a:t>
            </a:r>
            <a:r>
              <a:rPr lang="zh-TW" altLang="zh-TW" b="1" dirty="0" smtClean="0">
                <a:effectLst>
                  <a:outerShdw blurRad="38100" dist="38100" dir="2700000" algn="tl">
                    <a:srgbClr val="000000">
                      <a:alpha val="43137"/>
                    </a:srgbClr>
                  </a:outerShdw>
                </a:effectLst>
              </a:rPr>
              <a:t>中央部分《</a:t>
            </a:r>
            <a:r>
              <a:rPr lang="zh-TW" altLang="zh-TW" b="1" dirty="0">
                <a:effectLst>
                  <a:outerShdw blurRad="38100" dist="38100" dir="2700000" algn="tl">
                    <a:srgbClr val="000000">
                      <a:alpha val="43137"/>
                    </a:srgbClr>
                  </a:outerShdw>
                </a:effectLst>
              </a:rPr>
              <a:t>石油管理法》部分條文修正草案：持續遭藍營阻擋</a:t>
            </a:r>
            <a:r>
              <a:rPr lang="en-US" altLang="zh-TW" b="1" dirty="0">
                <a:effectLst>
                  <a:outerShdw blurRad="38100" dist="38100" dir="2700000" algn="tl">
                    <a:srgbClr val="000000">
                      <a:alpha val="43137"/>
                    </a:srgbClr>
                  </a:outerShdw>
                </a:effectLst>
              </a:rPr>
              <a:t>145</a:t>
            </a:r>
            <a:r>
              <a:rPr lang="zh-TW" altLang="zh-TW" b="1" dirty="0" smtClean="0">
                <a:effectLst>
                  <a:outerShdw blurRad="38100" dist="38100" dir="2700000" algn="tl">
                    <a:srgbClr val="000000">
                      <a:alpha val="43137"/>
                    </a:srgbClr>
                  </a:outerShdw>
                </a:effectLst>
              </a:rPr>
              <a:t>次</a:t>
            </a:r>
            <a:r>
              <a:rPr lang="zh-TW" altLang="zh-TW" b="1" dirty="0">
                <a:effectLst>
                  <a:outerShdw blurRad="38100" dist="38100" dir="2700000" algn="tl">
                    <a:srgbClr val="000000">
                      <a:alpha val="43137"/>
                    </a:srgbClr>
                  </a:outerShdw>
                </a:effectLst>
              </a:rPr>
              <a:t>，</a:t>
            </a:r>
            <a:r>
              <a:rPr lang="zh-TW" altLang="zh-TW" b="1" dirty="0" smtClean="0">
                <a:effectLst>
                  <a:outerShdw blurRad="38100" dist="38100" dir="2700000" algn="tl">
                    <a:srgbClr val="000000">
                      <a:alpha val="43137"/>
                    </a:srgbClr>
                  </a:outerShdw>
                </a:effectLst>
              </a:rPr>
              <a:t>自</a:t>
            </a:r>
            <a:r>
              <a:rPr lang="zh-TW" altLang="zh-TW" b="1" dirty="0">
                <a:effectLst>
                  <a:outerShdw blurRad="38100" dist="38100" dir="2700000" algn="tl">
                    <a:srgbClr val="000000">
                      <a:alpha val="43137"/>
                    </a:srgbClr>
                  </a:outerShdw>
                </a:effectLst>
              </a:rPr>
              <a:t>氣爆後在野黨委員共提出了五種版本的「石油管理法修正案</a:t>
            </a:r>
            <a:r>
              <a:rPr lang="zh-TW" altLang="zh-TW" b="1" dirty="0" smtClean="0">
                <a:effectLst>
                  <a:outerShdw blurRad="38100" dist="38100" dir="2700000" algn="tl">
                    <a:srgbClr val="000000">
                      <a:alpha val="43137"/>
                    </a:srgbClr>
                  </a:outerShdw>
                </a:effectLst>
              </a:rPr>
              <a:t>」氣爆</a:t>
            </a:r>
            <a:r>
              <a:rPr lang="zh-TW" altLang="zh-TW" b="1" dirty="0">
                <a:effectLst>
                  <a:outerShdw blurRad="38100" dist="38100" dir="2700000" algn="tl">
                    <a:srgbClr val="000000">
                      <a:alpha val="43137"/>
                    </a:srgbClr>
                  </a:outerShdw>
                </a:effectLst>
              </a:rPr>
              <a:t>至今滿一週年，這五種版本的修正案卻持續遭到國民黨黨團阻擋，截至今年</a:t>
            </a:r>
            <a:r>
              <a:rPr lang="en-US" altLang="zh-TW" b="1" dirty="0">
                <a:effectLst>
                  <a:outerShdw blurRad="38100" dist="38100" dir="2700000" algn="tl">
                    <a:srgbClr val="000000">
                      <a:alpha val="43137"/>
                    </a:srgbClr>
                  </a:outerShdw>
                </a:effectLst>
              </a:rPr>
              <a:t>6</a:t>
            </a:r>
            <a:r>
              <a:rPr lang="zh-TW" altLang="zh-TW" b="1" dirty="0">
                <a:effectLst>
                  <a:outerShdw blurRad="38100" dist="38100" dir="2700000" algn="tl">
                    <a:srgbClr val="000000">
                      <a:alpha val="43137"/>
                    </a:srgbClr>
                  </a:outerShdw>
                </a:effectLst>
              </a:rPr>
              <a:t>月</a:t>
            </a:r>
            <a:r>
              <a:rPr lang="en-US" altLang="zh-TW" b="1" dirty="0">
                <a:effectLst>
                  <a:outerShdw blurRad="38100" dist="38100" dir="2700000" algn="tl">
                    <a:srgbClr val="000000">
                      <a:alpha val="43137"/>
                    </a:srgbClr>
                  </a:outerShdw>
                </a:effectLst>
              </a:rPr>
              <a:t>12</a:t>
            </a:r>
            <a:r>
              <a:rPr lang="zh-TW" altLang="zh-TW" b="1" dirty="0">
                <a:effectLst>
                  <a:outerShdw blurRad="38100" dist="38100" dir="2700000" algn="tl">
                    <a:srgbClr val="000000">
                      <a:alpha val="43137"/>
                    </a:srgbClr>
                  </a:outerShdw>
                </a:effectLst>
              </a:rPr>
              <a:t>日為止，五種版本共計遭擋</a:t>
            </a:r>
            <a:r>
              <a:rPr lang="en-US" altLang="zh-TW" b="1" dirty="0">
                <a:effectLst>
                  <a:outerShdw blurRad="38100" dist="38100" dir="2700000" algn="tl">
                    <a:srgbClr val="000000">
                      <a:alpha val="43137"/>
                    </a:srgbClr>
                  </a:outerShdw>
                </a:effectLst>
              </a:rPr>
              <a:t>145</a:t>
            </a:r>
            <a:r>
              <a:rPr lang="zh-TW" altLang="zh-TW" b="1" dirty="0">
                <a:effectLst>
                  <a:outerShdw blurRad="38100" dist="38100" dir="2700000" algn="tl">
                    <a:srgbClr val="000000">
                      <a:alpha val="43137"/>
                    </a:srgbClr>
                  </a:outerShdw>
                </a:effectLst>
              </a:rPr>
              <a:t>次，不斷被退回程序委員會，現在連一讀都遙遙無期。</a:t>
            </a:r>
          </a:p>
          <a:p>
            <a:endParaRPr lang="zh-TW" altLang="zh-TW" dirty="0"/>
          </a:p>
          <a:p>
            <a:endParaRPr lang="zh-TW" altLang="en-US" dirty="0"/>
          </a:p>
        </p:txBody>
      </p:sp>
      <p:pic>
        <p:nvPicPr>
          <p:cNvPr id="4" name="圖片 3" descr="石油管理法"/>
          <p:cNvPicPr/>
          <p:nvPr/>
        </p:nvPicPr>
        <p:blipFill>
          <a:blip r:embed="rId2" cstate="print"/>
          <a:srcRect/>
          <a:stretch>
            <a:fillRect/>
          </a:stretch>
        </p:blipFill>
        <p:spPr bwMode="auto">
          <a:xfrm>
            <a:off x="898085" y="3202618"/>
            <a:ext cx="8296018" cy="3655381"/>
          </a:xfrm>
          <a:prstGeom prst="rect">
            <a:avLst/>
          </a:prstGeom>
          <a:noFill/>
          <a:ln w="9525">
            <a:noFill/>
            <a:miter lim="800000"/>
            <a:headEnd/>
            <a:tailEnd/>
          </a:ln>
        </p:spPr>
      </p:pic>
    </p:spTree>
    <p:extLst>
      <p:ext uri="{BB962C8B-B14F-4D97-AF65-F5344CB8AC3E}">
        <p14:creationId xmlns:p14="http://schemas.microsoft.com/office/powerpoint/2010/main" val="33980635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13508" y="291548"/>
            <a:ext cx="4305483" cy="1320800"/>
          </a:xfrm>
        </p:spPr>
        <p:txBody>
          <a:bodyPr>
            <a:normAutofit/>
          </a:bodyPr>
          <a:lstStyle/>
          <a:p>
            <a:r>
              <a:rPr lang="zh-TW" altLang="en-US" sz="6000" dirty="0" smtClean="0">
                <a:solidFill>
                  <a:schemeClr val="tx1"/>
                </a:solidFill>
              </a:rPr>
              <a:t>心得感想</a:t>
            </a:r>
            <a:endParaRPr lang="zh-TW" altLang="en-US" sz="6000" dirty="0">
              <a:solidFill>
                <a:schemeClr val="tx1"/>
              </a:solidFill>
            </a:endParaRPr>
          </a:p>
        </p:txBody>
      </p:sp>
      <p:sp>
        <p:nvSpPr>
          <p:cNvPr id="3" name="內容版面配置區 2"/>
          <p:cNvSpPr>
            <a:spLocks noGrp="1"/>
          </p:cNvSpPr>
          <p:nvPr>
            <p:ph idx="1"/>
          </p:nvPr>
        </p:nvSpPr>
        <p:spPr>
          <a:xfrm>
            <a:off x="265043" y="1338469"/>
            <a:ext cx="10787270" cy="5678557"/>
          </a:xfrm>
        </p:spPr>
        <p:txBody>
          <a:bodyPr/>
          <a:lstStyle/>
          <a:p>
            <a:endParaRPr lang="en-US" altLang="zh-TW" dirty="0" smtClean="0"/>
          </a:p>
          <a:p>
            <a:r>
              <a:rPr lang="zh-TW" altLang="en-US" sz="2800" dirty="0" smtClean="0"/>
              <a:t>這一次的高雄氣爆牢牢記在台灣人的心中，那是個無法揮去的噩夢，或許當時能馬上知道洩出的是何種氣體，是哪一家公司的管線出了問題並採取應變措施就不會發生那麼大的憾事，但在發生事情前，或許擬訂應變突發狀況的計劃太少，才會發生遺憾；事情發生了就該去解決並避免再一次的發生，希望有了這次的教訓，不管是政府還是石化業者甚至是人民，都要再多多討論</a:t>
            </a:r>
            <a:r>
              <a:rPr lang="en-US" altLang="zh-TW" sz="2800" dirty="0" smtClean="0"/>
              <a:t>.</a:t>
            </a:r>
            <a:r>
              <a:rPr lang="zh-TW" altLang="en-US" sz="2800" dirty="0" smtClean="0"/>
              <a:t>注意</a:t>
            </a:r>
            <a:r>
              <a:rPr lang="en-US" altLang="zh-TW" sz="2800" dirty="0" smtClean="0"/>
              <a:t>.</a:t>
            </a:r>
            <a:r>
              <a:rPr lang="zh-TW" altLang="en-US" sz="2800" dirty="0" smtClean="0"/>
              <a:t>演習等像這樣的突發狀況的發生，有了更多的突發計畫，有了演習的經驗，相信一定可以減少很多很多的災害發生的機率，希望台灣能更好，別再有這樣的事情發生了。</a:t>
            </a:r>
            <a:endParaRPr lang="zh-TW" altLang="en-US"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sz="6600" b="1" dirty="0" smtClean="0">
                <a:ln w="0"/>
                <a:solidFill>
                  <a:schemeClr val="tx1"/>
                </a:solidFill>
                <a:effectLst>
                  <a:outerShdw blurRad="38100" dist="19050" dir="2700000" algn="tl" rotWithShape="0">
                    <a:schemeClr val="dk1">
                      <a:alpha val="40000"/>
                    </a:schemeClr>
                  </a:outerShdw>
                </a:effectLst>
              </a:rPr>
              <a:t>參考文獻</a:t>
            </a:r>
            <a:endParaRPr lang="zh-TW" altLang="en-US" sz="6600" b="1" dirty="0">
              <a:ln w="0"/>
              <a:solidFill>
                <a:schemeClr val="tx1"/>
              </a:solidFill>
              <a:effectLst>
                <a:outerShdw blurRad="38100" dist="19050" dir="2700000" algn="tl" rotWithShape="0">
                  <a:schemeClr val="dk1">
                    <a:alpha val="40000"/>
                  </a:schemeClr>
                </a:outerShdw>
              </a:effectLst>
            </a:endParaRPr>
          </a:p>
        </p:txBody>
      </p:sp>
      <p:sp>
        <p:nvSpPr>
          <p:cNvPr id="3" name="內容版面配置區 2"/>
          <p:cNvSpPr>
            <a:spLocks noGrp="1"/>
          </p:cNvSpPr>
          <p:nvPr>
            <p:ph idx="1"/>
          </p:nvPr>
        </p:nvSpPr>
        <p:spPr/>
        <p:txBody>
          <a:bodyPr>
            <a:normAutofit fontScale="85000" lnSpcReduction="20000"/>
          </a:bodyPr>
          <a:lstStyle/>
          <a:p>
            <a:r>
              <a:rPr lang="zh-TW" altLang="zh-TW" sz="2800" b="1" dirty="0">
                <a:effectLst>
                  <a:outerShdw blurRad="38100" dist="38100" dir="2700000" algn="tl">
                    <a:srgbClr val="000000">
                      <a:alpha val="43137"/>
                    </a:srgbClr>
                  </a:outerShdw>
                </a:effectLst>
              </a:rPr>
              <a:t>維基百科 </a:t>
            </a:r>
            <a:r>
              <a:rPr lang="en-US" altLang="zh-TW" sz="2800" b="1" dirty="0">
                <a:effectLst>
                  <a:outerShdw blurRad="38100" dist="38100" dir="2700000" algn="tl">
                    <a:srgbClr val="000000">
                      <a:alpha val="43137"/>
                    </a:srgbClr>
                  </a:outerShdw>
                </a:effectLst>
              </a:rPr>
              <a:t> </a:t>
            </a:r>
            <a:endParaRPr lang="zh-TW" altLang="zh-TW" sz="2800" b="1" dirty="0">
              <a:effectLst>
                <a:outerShdw blurRad="38100" dist="38100" dir="2700000" algn="tl">
                  <a:srgbClr val="000000">
                    <a:alpha val="43137"/>
                  </a:srgbClr>
                </a:outerShdw>
              </a:effectLst>
            </a:endParaRPr>
          </a:p>
          <a:p>
            <a:r>
              <a:rPr lang="zh-TW" altLang="zh-TW" sz="2800" b="1" dirty="0">
                <a:effectLst>
                  <a:outerShdw blurRad="38100" dist="38100" dir="2700000" algn="tl">
                    <a:srgbClr val="000000">
                      <a:alpha val="43137"/>
                    </a:srgbClr>
                  </a:outerShdw>
                </a:effectLst>
              </a:rPr>
              <a:t>台灣電力公司</a:t>
            </a:r>
            <a:r>
              <a:rPr lang="en-US" altLang="zh-TW" sz="2800" b="1" dirty="0">
                <a:effectLst>
                  <a:outerShdw blurRad="38100" dist="38100" dir="2700000" algn="tl">
                    <a:srgbClr val="000000">
                      <a:alpha val="43137"/>
                    </a:srgbClr>
                  </a:outerShdw>
                </a:effectLst>
              </a:rPr>
              <a:t>-</a:t>
            </a:r>
            <a:r>
              <a:rPr lang="zh-TW" altLang="zh-TW" sz="2800" b="1" dirty="0">
                <a:effectLst>
                  <a:outerShdw blurRad="38100" dist="38100" dir="2700000" algn="tl">
                    <a:srgbClr val="000000">
                      <a:alpha val="43137"/>
                    </a:srgbClr>
                  </a:outerShdw>
                </a:effectLst>
              </a:rPr>
              <a:t>高雄氣爆事件</a:t>
            </a:r>
            <a:r>
              <a:rPr lang="zh-TW" altLang="zh-TW" sz="2800" b="1" dirty="0" smtClean="0">
                <a:effectLst>
                  <a:outerShdw blurRad="38100" dist="38100" dir="2700000" algn="tl">
                    <a:srgbClr val="000000">
                      <a:alpha val="43137"/>
                    </a:srgbClr>
                  </a:outerShdw>
                </a:effectLst>
              </a:rPr>
              <a:t>探索</a:t>
            </a:r>
            <a:endParaRPr lang="zh-TW" altLang="zh-TW" sz="2800" b="1" dirty="0">
              <a:effectLst>
                <a:outerShdw blurRad="38100" dist="38100" dir="2700000" algn="tl">
                  <a:srgbClr val="000000">
                    <a:alpha val="43137"/>
                  </a:srgbClr>
                </a:outerShdw>
              </a:effectLst>
            </a:endParaRPr>
          </a:p>
          <a:p>
            <a:r>
              <a:rPr lang="zh-TW" altLang="zh-TW" sz="2800" b="1" dirty="0">
                <a:effectLst>
                  <a:outerShdw blurRad="38100" dist="38100" dir="2700000" algn="tl">
                    <a:srgbClr val="000000">
                      <a:alpha val="43137"/>
                    </a:srgbClr>
                  </a:outerShdw>
                </a:effectLst>
              </a:rPr>
              <a:t>經濟部</a:t>
            </a:r>
            <a:r>
              <a:rPr lang="en-US" altLang="zh-TW" sz="2800" b="1" dirty="0">
                <a:effectLst>
                  <a:outerShdw blurRad="38100" dist="38100" dir="2700000" algn="tl">
                    <a:srgbClr val="000000">
                      <a:alpha val="43137"/>
                    </a:srgbClr>
                  </a:outerShdw>
                </a:effectLst>
              </a:rPr>
              <a:t>-</a:t>
            </a:r>
            <a:r>
              <a:rPr lang="zh-TW" altLang="zh-TW" sz="2800" b="1" dirty="0">
                <a:effectLst>
                  <a:outerShdw blurRad="38100" dist="38100" dir="2700000" algn="tl">
                    <a:srgbClr val="000000">
                      <a:alpha val="43137"/>
                    </a:srgbClr>
                  </a:outerShdw>
                </a:effectLst>
              </a:rPr>
              <a:t>高雄氣爆處置作為</a:t>
            </a:r>
            <a:r>
              <a:rPr lang="zh-TW" altLang="zh-TW" sz="2800" b="1" dirty="0" smtClean="0">
                <a:effectLst>
                  <a:outerShdw blurRad="38100" dist="38100" dir="2700000" algn="tl">
                    <a:srgbClr val="000000">
                      <a:alpha val="43137"/>
                    </a:srgbClr>
                  </a:outerShdw>
                </a:effectLst>
              </a:rPr>
              <a:t>報告</a:t>
            </a:r>
            <a:endParaRPr lang="zh-TW" altLang="zh-TW" sz="2800" b="1" dirty="0">
              <a:effectLst>
                <a:outerShdw blurRad="38100" dist="38100" dir="2700000" algn="tl">
                  <a:srgbClr val="000000">
                    <a:alpha val="43137"/>
                  </a:srgbClr>
                </a:outerShdw>
              </a:effectLst>
            </a:endParaRPr>
          </a:p>
          <a:p>
            <a:r>
              <a:rPr lang="zh-TW" altLang="zh-TW" sz="2800" b="1" dirty="0">
                <a:effectLst>
                  <a:outerShdw blurRad="38100" dist="38100" dir="2700000" algn="tl">
                    <a:srgbClr val="000000">
                      <a:alpha val="43137"/>
                    </a:srgbClr>
                  </a:outerShdw>
                </a:effectLst>
              </a:rPr>
              <a:t>三立新聞</a:t>
            </a:r>
            <a:r>
              <a:rPr lang="zh-TW" altLang="zh-TW" sz="2800" b="1" dirty="0" smtClean="0">
                <a:effectLst>
                  <a:outerShdw blurRad="38100" dist="38100" dir="2700000" algn="tl">
                    <a:srgbClr val="000000">
                      <a:alpha val="43137"/>
                    </a:srgbClr>
                  </a:outerShdw>
                </a:effectLst>
              </a:rPr>
              <a:t>網</a:t>
            </a:r>
            <a:r>
              <a:rPr lang="en-US" altLang="zh-TW" sz="2800" b="1" dirty="0">
                <a:effectLst>
                  <a:outerShdw blurRad="38100" dist="38100" dir="2700000" algn="tl">
                    <a:srgbClr val="000000">
                      <a:alpha val="43137"/>
                    </a:srgbClr>
                  </a:outerShdw>
                </a:effectLst>
              </a:rPr>
              <a:t> </a:t>
            </a:r>
            <a:endParaRPr lang="zh-TW" altLang="zh-TW" sz="2800" b="1" dirty="0">
              <a:effectLst>
                <a:outerShdw blurRad="38100" dist="38100" dir="2700000" algn="tl">
                  <a:srgbClr val="000000">
                    <a:alpha val="43137"/>
                  </a:srgbClr>
                </a:outerShdw>
              </a:effectLst>
            </a:endParaRPr>
          </a:p>
          <a:p>
            <a:r>
              <a:rPr lang="zh-TW" altLang="zh-TW" sz="2800" b="1" dirty="0">
                <a:effectLst>
                  <a:outerShdw blurRad="38100" dist="38100" dir="2700000" algn="tl">
                    <a:srgbClr val="000000">
                      <a:alpha val="43137"/>
                    </a:srgbClr>
                  </a:outerShdw>
                </a:effectLst>
              </a:rPr>
              <a:t>奇摩</a:t>
            </a:r>
            <a:r>
              <a:rPr lang="zh-TW" altLang="zh-TW" sz="2800" b="1" dirty="0" smtClean="0">
                <a:effectLst>
                  <a:outerShdw blurRad="38100" dist="38100" dir="2700000" algn="tl">
                    <a:srgbClr val="000000">
                      <a:alpha val="43137"/>
                    </a:srgbClr>
                  </a:outerShdw>
                </a:effectLst>
              </a:rPr>
              <a:t>新聞</a:t>
            </a:r>
            <a:r>
              <a:rPr lang="en-US" altLang="zh-TW" sz="2800" b="1" dirty="0">
                <a:effectLst>
                  <a:outerShdw blurRad="38100" dist="38100" dir="2700000" algn="tl">
                    <a:srgbClr val="000000">
                      <a:alpha val="43137"/>
                    </a:srgbClr>
                  </a:outerShdw>
                </a:effectLst>
              </a:rPr>
              <a:t> </a:t>
            </a:r>
            <a:endParaRPr lang="zh-TW" altLang="zh-TW" sz="2800" b="1" dirty="0">
              <a:effectLst>
                <a:outerShdw blurRad="38100" dist="38100" dir="2700000" algn="tl">
                  <a:srgbClr val="000000">
                    <a:alpha val="43137"/>
                  </a:srgbClr>
                </a:outerShdw>
              </a:effectLst>
            </a:endParaRPr>
          </a:p>
          <a:p>
            <a:r>
              <a:rPr lang="en-US" altLang="zh-TW" sz="2800" b="1" dirty="0" err="1">
                <a:effectLst>
                  <a:outerShdw blurRad="38100" dist="38100" dir="2700000" algn="tl">
                    <a:srgbClr val="000000">
                      <a:alpha val="43137"/>
                    </a:srgbClr>
                  </a:outerShdw>
                </a:effectLst>
              </a:rPr>
              <a:t>PNN</a:t>
            </a:r>
            <a:r>
              <a:rPr lang="zh-TW" altLang="zh-TW" sz="2800" b="1" dirty="0">
                <a:effectLst>
                  <a:outerShdw blurRad="38100" dist="38100" dir="2700000" algn="tl">
                    <a:srgbClr val="000000">
                      <a:alpha val="43137"/>
                    </a:srgbClr>
                  </a:outerShdw>
                </a:effectLst>
              </a:rPr>
              <a:t>公視</a:t>
            </a:r>
            <a:r>
              <a:rPr lang="zh-TW" altLang="zh-TW" sz="2800" b="1" dirty="0" smtClean="0">
                <a:effectLst>
                  <a:outerShdw blurRad="38100" dist="38100" dir="2700000" algn="tl">
                    <a:srgbClr val="000000">
                      <a:alpha val="43137"/>
                    </a:srgbClr>
                  </a:outerShdw>
                </a:effectLst>
              </a:rPr>
              <a:t>新聞</a:t>
            </a:r>
            <a:endParaRPr lang="en-US" altLang="zh-TW" sz="2800" b="1" dirty="0">
              <a:effectLst>
                <a:outerShdw blurRad="38100" dist="38100" dir="2700000" algn="tl">
                  <a:srgbClr val="000000">
                    <a:alpha val="43137"/>
                  </a:srgbClr>
                </a:outerShdw>
              </a:effectLst>
            </a:endParaRPr>
          </a:p>
          <a:p>
            <a:r>
              <a:rPr lang="zh-TW" altLang="zh-TW" sz="2800" b="1" dirty="0" smtClean="0">
                <a:effectLst>
                  <a:outerShdw blurRad="38100" dist="38100" dir="2700000" algn="tl">
                    <a:srgbClr val="000000">
                      <a:alpha val="43137"/>
                    </a:srgbClr>
                  </a:outerShdw>
                </a:effectLst>
              </a:rPr>
              <a:t>蘋果新聞</a:t>
            </a:r>
            <a:r>
              <a:rPr lang="zh-TW" altLang="en-US" sz="2800" b="1" dirty="0" smtClean="0">
                <a:effectLst>
                  <a:outerShdw blurRad="38100" dist="38100" dir="2700000" algn="tl">
                    <a:srgbClr val="000000">
                      <a:alpha val="43137"/>
                    </a:srgbClr>
                  </a:outerShdw>
                </a:effectLst>
              </a:rPr>
              <a:t>                                              </a:t>
            </a:r>
            <a:endParaRPr lang="en-US" altLang="zh-TW" sz="2800" b="1" dirty="0" smtClean="0">
              <a:effectLst>
                <a:outerShdw blurRad="38100" dist="38100" dir="2700000" algn="tl">
                  <a:srgbClr val="000000">
                    <a:alpha val="43137"/>
                  </a:srgbClr>
                </a:outerShdw>
              </a:effectLst>
            </a:endParaRPr>
          </a:p>
          <a:p>
            <a:pPr marL="0" indent="0">
              <a:buNone/>
            </a:pPr>
            <a:r>
              <a:rPr lang="en-US" altLang="zh-TW" sz="2800" b="1" dirty="0">
                <a:effectLst>
                  <a:outerShdw blurRad="38100" dist="38100" dir="2700000" algn="tl">
                    <a:srgbClr val="000000">
                      <a:alpha val="43137"/>
                    </a:srgbClr>
                  </a:outerShdw>
                </a:effectLst>
              </a:rPr>
              <a:t> </a:t>
            </a:r>
            <a:r>
              <a:rPr lang="en-US" altLang="zh-TW" sz="2800" b="1" dirty="0" smtClean="0">
                <a:effectLst>
                  <a:outerShdw blurRad="38100" dist="38100" dir="2700000" algn="tl">
                    <a:srgbClr val="000000">
                      <a:alpha val="43137"/>
                    </a:srgbClr>
                  </a:outerShdw>
                </a:effectLst>
              </a:rPr>
              <a:t>                                                                     </a:t>
            </a:r>
            <a:r>
              <a:rPr lang="en-US" altLang="zh-TW" sz="7200" b="1" dirty="0" smtClean="0">
                <a:effectLst>
                  <a:outerShdw blurRad="38100" dist="38100" dir="2700000" algn="tl">
                    <a:srgbClr val="000000">
                      <a:alpha val="43137"/>
                    </a:srgbClr>
                  </a:outerShdw>
                </a:effectLst>
              </a:rPr>
              <a:t>END</a:t>
            </a:r>
            <a:endParaRPr lang="zh-TW" altLang="zh-TW" sz="7200" b="1" dirty="0">
              <a:effectLst>
                <a:outerShdw blurRad="38100" dist="38100" dir="2700000" algn="tl">
                  <a:srgbClr val="000000">
                    <a:alpha val="43137"/>
                  </a:srgbClr>
                </a:outerShdw>
              </a:effectLst>
            </a:endParaRPr>
          </a:p>
          <a:p>
            <a:endParaRPr lang="zh-TW" altLang="en-US" dirty="0"/>
          </a:p>
        </p:txBody>
      </p:sp>
    </p:spTree>
    <p:extLst>
      <p:ext uri="{BB962C8B-B14F-4D97-AF65-F5344CB8AC3E}">
        <p14:creationId xmlns:p14="http://schemas.microsoft.com/office/powerpoint/2010/main" val="32143239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50701" y="-113437"/>
            <a:ext cx="8596668" cy="1320800"/>
          </a:xfrm>
        </p:spPr>
        <p:txBody>
          <a:bodyPr>
            <a:normAutofit/>
          </a:bodyPr>
          <a:lstStyle/>
          <a:p>
            <a:pPr algn="ctr"/>
            <a:r>
              <a:rPr lang="zh-TW" altLang="en-US" sz="7200" dirty="0" smtClean="0">
                <a:ln w="0"/>
                <a:solidFill>
                  <a:schemeClr val="tx1"/>
                </a:solidFill>
                <a:effectLst>
                  <a:outerShdw blurRad="50800" dist="38100" dir="5400000" algn="t" rotWithShape="0">
                    <a:prstClr val="black">
                      <a:alpha val="40000"/>
                    </a:prstClr>
                  </a:outerShdw>
                </a:effectLst>
              </a:rPr>
              <a:t>目錄</a:t>
            </a:r>
            <a:endParaRPr lang="zh-TW" altLang="en-US" sz="7200" dirty="0">
              <a:ln w="0"/>
              <a:solidFill>
                <a:schemeClr val="tx1"/>
              </a:solidFill>
              <a:effectLst>
                <a:outerShdw blurRad="50800" dist="38100" dir="5400000" algn="t" rotWithShape="0">
                  <a:prstClr val="black">
                    <a:alpha val="40000"/>
                  </a:prstClr>
                </a:outerShdw>
              </a:effectLst>
            </a:endParaRPr>
          </a:p>
        </p:txBody>
      </p:sp>
      <p:sp>
        <p:nvSpPr>
          <p:cNvPr id="3" name="內容版面配置區 2"/>
          <p:cNvSpPr>
            <a:spLocks noGrp="1"/>
          </p:cNvSpPr>
          <p:nvPr>
            <p:ph idx="1"/>
          </p:nvPr>
        </p:nvSpPr>
        <p:spPr>
          <a:xfrm>
            <a:off x="757233" y="905522"/>
            <a:ext cx="9310044" cy="5397623"/>
          </a:xfrm>
        </p:spPr>
        <p:txBody>
          <a:bodyPr>
            <a:normAutofit fontScale="92500" lnSpcReduction="10000"/>
          </a:bodyPr>
          <a:lstStyle/>
          <a:p>
            <a:r>
              <a:rPr lang="zh-TW" altLang="en-US" sz="3600" b="1" dirty="0" smtClean="0"/>
              <a:t>救災處理</a:t>
            </a:r>
            <a:endParaRPr lang="en-US" altLang="zh-TW" sz="3600" dirty="0" smtClean="0"/>
          </a:p>
          <a:p>
            <a:r>
              <a:rPr lang="en-US" altLang="zh-TW" sz="1600" b="1" dirty="0" smtClean="0">
                <a:effectLst>
                  <a:outerShdw blurRad="38100" dist="38100" dir="2700000" algn="tl">
                    <a:srgbClr val="000000">
                      <a:alpha val="43137"/>
                    </a:srgbClr>
                  </a:outerShdw>
                </a:effectLst>
              </a:rPr>
              <a:t>1.</a:t>
            </a:r>
            <a:r>
              <a:rPr lang="zh-TW" altLang="en-US" sz="1600" b="1" dirty="0" smtClean="0">
                <a:effectLst>
                  <a:outerShdw blurRad="38100" dist="38100" dir="2700000" algn="tl">
                    <a:srgbClr val="000000">
                      <a:alpha val="43137"/>
                    </a:srgbClr>
                  </a:outerShdw>
                </a:effectLst>
              </a:rPr>
              <a:t>政府的處理作為</a:t>
            </a:r>
            <a:r>
              <a:rPr lang="en-US" altLang="zh-TW" sz="1600" b="1" dirty="0" smtClean="0">
                <a:effectLst>
                  <a:outerShdw blurRad="38100" dist="38100" dir="2700000" algn="tl">
                    <a:srgbClr val="000000">
                      <a:alpha val="43137"/>
                    </a:srgbClr>
                  </a:outerShdw>
                </a:effectLst>
              </a:rPr>
              <a:t>: </a:t>
            </a:r>
            <a:r>
              <a:rPr lang="en-US" altLang="zh-TW" sz="1600" b="1" dirty="0">
                <a:effectLst>
                  <a:outerShdw blurRad="38100" dist="38100" dir="2700000" algn="tl">
                    <a:srgbClr val="000000">
                      <a:alpha val="43137"/>
                    </a:srgbClr>
                  </a:outerShdw>
                </a:effectLst>
              </a:rPr>
              <a:t>(</a:t>
            </a:r>
            <a:r>
              <a:rPr lang="zh-TW" altLang="zh-TW" sz="1600" b="1" dirty="0">
                <a:effectLst>
                  <a:outerShdw blurRad="38100" dist="38100" dir="2700000" algn="tl">
                    <a:srgbClr val="000000">
                      <a:alpha val="43137"/>
                    </a:srgbClr>
                  </a:outerShdw>
                </a:effectLst>
              </a:rPr>
              <a:t>一</a:t>
            </a:r>
            <a:r>
              <a:rPr lang="en-US" altLang="zh-TW" sz="1600" b="1" dirty="0">
                <a:effectLst>
                  <a:outerShdw blurRad="38100" dist="38100" dir="2700000" algn="tl">
                    <a:srgbClr val="000000">
                      <a:alpha val="43137"/>
                    </a:srgbClr>
                  </a:outerShdw>
                </a:effectLst>
              </a:rPr>
              <a:t>)</a:t>
            </a:r>
            <a:r>
              <a:rPr lang="zh-TW" altLang="zh-TW" sz="1600" b="1" dirty="0" smtClean="0">
                <a:effectLst>
                  <a:outerShdw blurRad="38100" dist="38100" dir="2700000" algn="tl">
                    <a:srgbClr val="000000">
                      <a:alpha val="43137"/>
                    </a:srgbClr>
                  </a:outerShdw>
                </a:effectLst>
              </a:rPr>
              <a:t>經濟部</a:t>
            </a:r>
            <a:r>
              <a:rPr lang="zh-TW" altLang="en-US" sz="1600" b="1" dirty="0" smtClean="0">
                <a:effectLst>
                  <a:outerShdw blurRad="38100" dist="38100" dir="2700000" algn="tl">
                    <a:srgbClr val="000000">
                      <a:alpha val="43137"/>
                    </a:srgbClr>
                  </a:outerShdw>
                </a:effectLst>
              </a:rPr>
              <a:t> </a:t>
            </a:r>
            <a:r>
              <a:rPr lang="en-US" altLang="zh-TW" sz="1600" b="1" dirty="0">
                <a:effectLst>
                  <a:outerShdw blurRad="38100" dist="38100" dir="2700000" algn="tl">
                    <a:srgbClr val="000000">
                      <a:alpha val="43137"/>
                    </a:srgbClr>
                  </a:outerShdw>
                </a:effectLst>
              </a:rPr>
              <a:t>(</a:t>
            </a:r>
            <a:r>
              <a:rPr lang="zh-TW" altLang="zh-TW" sz="1600" b="1" dirty="0">
                <a:effectLst>
                  <a:outerShdw blurRad="38100" dist="38100" dir="2700000" algn="tl">
                    <a:srgbClr val="000000">
                      <a:alpha val="43137"/>
                    </a:srgbClr>
                  </a:outerShdw>
                </a:effectLst>
              </a:rPr>
              <a:t>二</a:t>
            </a:r>
            <a:r>
              <a:rPr lang="en-US" altLang="zh-TW" sz="1600" b="1" dirty="0">
                <a:effectLst>
                  <a:outerShdw blurRad="38100" dist="38100" dir="2700000" algn="tl">
                    <a:srgbClr val="000000">
                      <a:alpha val="43137"/>
                    </a:srgbClr>
                  </a:outerShdw>
                </a:effectLst>
              </a:rPr>
              <a:t>)</a:t>
            </a:r>
            <a:r>
              <a:rPr lang="zh-TW" altLang="zh-TW" sz="1600" b="1" dirty="0" smtClean="0">
                <a:effectLst>
                  <a:outerShdw blurRad="38100" dist="38100" dir="2700000" algn="tl">
                    <a:srgbClr val="000000">
                      <a:alpha val="43137"/>
                    </a:srgbClr>
                  </a:outerShdw>
                </a:effectLst>
              </a:rPr>
              <a:t>國防部</a:t>
            </a:r>
            <a:r>
              <a:rPr lang="zh-TW" altLang="en-US" sz="1600" b="1" dirty="0" smtClean="0">
                <a:effectLst>
                  <a:outerShdw blurRad="38100" dist="38100" dir="2700000" algn="tl">
                    <a:srgbClr val="000000">
                      <a:alpha val="43137"/>
                    </a:srgbClr>
                  </a:outerShdw>
                </a:effectLst>
              </a:rPr>
              <a:t> </a:t>
            </a:r>
            <a:r>
              <a:rPr lang="en-US" altLang="zh-TW" sz="1600" b="1" dirty="0" smtClean="0">
                <a:effectLst>
                  <a:outerShdw blurRad="38100" dist="38100" dir="2700000" algn="tl">
                    <a:srgbClr val="000000">
                      <a:alpha val="43137"/>
                    </a:srgbClr>
                  </a:outerShdw>
                </a:effectLst>
              </a:rPr>
              <a:t>(</a:t>
            </a:r>
            <a:r>
              <a:rPr lang="zh-TW" altLang="zh-TW" sz="1600" b="1" dirty="0" smtClean="0">
                <a:effectLst>
                  <a:outerShdw blurRad="38100" dist="38100" dir="2700000" algn="tl">
                    <a:srgbClr val="000000">
                      <a:alpha val="43137"/>
                    </a:srgbClr>
                  </a:outerShdw>
                </a:effectLst>
              </a:rPr>
              <a:t>三</a:t>
            </a:r>
            <a:r>
              <a:rPr lang="en-US" altLang="zh-TW" sz="1600" b="1" dirty="0">
                <a:effectLst>
                  <a:outerShdw blurRad="38100" dist="38100" dir="2700000" algn="tl">
                    <a:srgbClr val="000000">
                      <a:alpha val="43137"/>
                    </a:srgbClr>
                  </a:outerShdw>
                </a:effectLst>
              </a:rPr>
              <a:t>)</a:t>
            </a:r>
            <a:r>
              <a:rPr lang="zh-TW" altLang="zh-TW" sz="1600" b="1" dirty="0" smtClean="0">
                <a:effectLst>
                  <a:outerShdw blurRad="38100" dist="38100" dir="2700000" algn="tl">
                    <a:srgbClr val="000000">
                      <a:alpha val="43137"/>
                    </a:srgbClr>
                  </a:outerShdw>
                </a:effectLst>
              </a:rPr>
              <a:t>內政部</a:t>
            </a:r>
            <a:r>
              <a:rPr lang="zh-TW" altLang="en-US" sz="1600" b="1" dirty="0" smtClean="0">
                <a:effectLst>
                  <a:outerShdw blurRad="38100" dist="38100" dir="2700000" algn="tl">
                    <a:srgbClr val="000000">
                      <a:alpha val="43137"/>
                    </a:srgbClr>
                  </a:outerShdw>
                </a:effectLst>
              </a:rPr>
              <a:t> </a:t>
            </a:r>
            <a:r>
              <a:rPr lang="en-US" altLang="zh-TW" sz="1600" b="1" dirty="0">
                <a:effectLst>
                  <a:outerShdw blurRad="38100" dist="38100" dir="2700000" algn="tl">
                    <a:srgbClr val="000000">
                      <a:alpha val="43137"/>
                    </a:srgbClr>
                  </a:outerShdw>
                </a:effectLst>
              </a:rPr>
              <a:t>(</a:t>
            </a:r>
            <a:r>
              <a:rPr lang="zh-TW" altLang="zh-TW" sz="1600" b="1" dirty="0">
                <a:effectLst>
                  <a:outerShdw blurRad="38100" dist="38100" dir="2700000" algn="tl">
                    <a:srgbClr val="000000">
                      <a:alpha val="43137"/>
                    </a:srgbClr>
                  </a:outerShdw>
                </a:effectLst>
              </a:rPr>
              <a:t>四</a:t>
            </a:r>
            <a:r>
              <a:rPr lang="en-US" altLang="zh-TW" sz="1600" b="1" dirty="0">
                <a:effectLst>
                  <a:outerShdw blurRad="38100" dist="38100" dir="2700000" algn="tl">
                    <a:srgbClr val="000000">
                      <a:alpha val="43137"/>
                    </a:srgbClr>
                  </a:outerShdw>
                </a:effectLst>
              </a:rPr>
              <a:t>)</a:t>
            </a:r>
            <a:r>
              <a:rPr lang="zh-TW" altLang="zh-TW" sz="1600" b="1" dirty="0">
                <a:effectLst>
                  <a:outerShdw blurRad="38100" dist="38100" dir="2700000" algn="tl">
                    <a:srgbClr val="000000">
                      <a:alpha val="43137"/>
                    </a:srgbClr>
                  </a:outerShdw>
                </a:effectLst>
              </a:rPr>
              <a:t>衛福</a:t>
            </a:r>
            <a:r>
              <a:rPr lang="zh-TW" altLang="zh-TW" sz="1600" b="1" dirty="0" smtClean="0">
                <a:effectLst>
                  <a:outerShdw blurRad="38100" dist="38100" dir="2700000" algn="tl">
                    <a:srgbClr val="000000">
                      <a:alpha val="43137"/>
                    </a:srgbClr>
                  </a:outerShdw>
                </a:effectLst>
              </a:rPr>
              <a:t>部</a:t>
            </a:r>
            <a:r>
              <a:rPr lang="zh-TW" altLang="en-US" sz="1600" b="1" dirty="0" smtClean="0">
                <a:effectLst>
                  <a:outerShdw blurRad="38100" dist="38100" dir="2700000" algn="tl">
                    <a:srgbClr val="000000">
                      <a:alpha val="43137"/>
                    </a:srgbClr>
                  </a:outerShdw>
                </a:effectLst>
              </a:rPr>
              <a:t> </a:t>
            </a:r>
            <a:r>
              <a:rPr lang="en-US" altLang="zh-TW" sz="1600" b="1" dirty="0" smtClean="0">
                <a:effectLst>
                  <a:outerShdw blurRad="38100" dist="38100" dir="2700000" algn="tl">
                    <a:srgbClr val="000000">
                      <a:alpha val="43137"/>
                    </a:srgbClr>
                  </a:outerShdw>
                </a:effectLst>
              </a:rPr>
              <a:t>-----------------</a:t>
            </a:r>
          </a:p>
          <a:p>
            <a:r>
              <a:rPr lang="en-US" altLang="zh-TW" sz="1600" b="1" dirty="0" smtClean="0">
                <a:effectLst>
                  <a:outerShdw blurRad="38100" dist="38100" dir="2700000" algn="tl">
                    <a:srgbClr val="000000">
                      <a:alpha val="43137"/>
                    </a:srgbClr>
                  </a:outerShdw>
                </a:effectLst>
              </a:rPr>
              <a:t>2.</a:t>
            </a:r>
            <a:r>
              <a:rPr lang="zh-TW" altLang="zh-TW" sz="1600" b="1" dirty="0" smtClean="0">
                <a:effectLst>
                  <a:outerShdw blurRad="38100" dist="38100" dir="2700000" algn="tl">
                    <a:srgbClr val="000000">
                      <a:alpha val="43137"/>
                    </a:srgbClr>
                  </a:outerShdw>
                </a:effectLst>
              </a:rPr>
              <a:t>高雄市</a:t>
            </a:r>
            <a:r>
              <a:rPr lang="zh-TW" altLang="zh-TW" sz="1600" b="1" dirty="0">
                <a:effectLst>
                  <a:outerShdw blurRad="38100" dist="38100" dir="2700000" algn="tl">
                    <a:srgbClr val="000000">
                      <a:alpha val="43137"/>
                    </a:srgbClr>
                  </a:outerShdw>
                </a:effectLst>
              </a:rPr>
              <a:t>政府處理</a:t>
            </a:r>
            <a:r>
              <a:rPr lang="zh-TW" altLang="zh-TW" sz="1600" b="1" dirty="0" smtClean="0">
                <a:effectLst>
                  <a:outerShdw blurRad="38100" dist="38100" dir="2700000" algn="tl">
                    <a:srgbClr val="000000">
                      <a:alpha val="43137"/>
                    </a:srgbClr>
                  </a:outerShdw>
                </a:effectLst>
              </a:rPr>
              <a:t>作為</a:t>
            </a:r>
            <a:r>
              <a:rPr lang="en-US" altLang="zh-TW" sz="1600" b="1" dirty="0" smtClean="0">
                <a:effectLst>
                  <a:outerShdw blurRad="38100" dist="38100" dir="2700000" algn="tl">
                    <a:srgbClr val="000000">
                      <a:alpha val="43137"/>
                    </a:srgbClr>
                  </a:outerShdw>
                </a:effectLst>
              </a:rPr>
              <a:t>---------------------------------------------------------------------</a:t>
            </a:r>
          </a:p>
          <a:p>
            <a:r>
              <a:rPr lang="en-US" altLang="zh-TW" sz="1600" b="1" dirty="0" smtClean="0">
                <a:effectLst>
                  <a:outerShdw blurRad="38100" dist="38100" dir="2700000" algn="tl">
                    <a:srgbClr val="000000">
                      <a:alpha val="43137"/>
                    </a:srgbClr>
                  </a:outerShdw>
                </a:effectLst>
              </a:rPr>
              <a:t>3.</a:t>
            </a:r>
            <a:r>
              <a:rPr lang="zh-TW" altLang="en-US" sz="1600" b="1" dirty="0" smtClean="0">
                <a:effectLst>
                  <a:outerShdw blurRad="38100" dist="38100" dir="2700000" algn="tl">
                    <a:srgbClr val="000000">
                      <a:alpha val="43137"/>
                    </a:srgbClr>
                  </a:outerShdw>
                </a:effectLst>
              </a:rPr>
              <a:t>高雄市政府處理做</a:t>
            </a:r>
            <a:r>
              <a:rPr lang="zh-TW" altLang="en-US" sz="1600" b="1" dirty="0">
                <a:effectLst>
                  <a:outerShdw blurRad="38100" dist="38100" dir="2700000" algn="tl">
                    <a:srgbClr val="000000">
                      <a:alpha val="43137"/>
                    </a:srgbClr>
                  </a:outerShdw>
                </a:effectLst>
              </a:rPr>
              <a:t>為</a:t>
            </a:r>
            <a:r>
              <a:rPr lang="en-US" altLang="zh-TW" sz="1600" b="1" dirty="0" smtClean="0">
                <a:effectLst>
                  <a:outerShdw blurRad="38100" dist="38100" dir="2700000" algn="tl">
                    <a:srgbClr val="000000">
                      <a:alpha val="43137"/>
                    </a:srgbClr>
                  </a:outerShdw>
                </a:effectLst>
              </a:rPr>
              <a:t>--------------------------------------------------------------------------</a:t>
            </a:r>
          </a:p>
          <a:p>
            <a:r>
              <a:rPr lang="en-US" altLang="zh-TW" sz="1600" b="1" dirty="0" smtClean="0">
                <a:effectLst>
                  <a:outerShdw blurRad="38100" dist="38100" dir="2700000" algn="tl">
                    <a:srgbClr val="000000">
                      <a:alpha val="43137"/>
                    </a:srgbClr>
                  </a:outerShdw>
                </a:effectLst>
              </a:rPr>
              <a:t>4.</a:t>
            </a:r>
            <a:r>
              <a:rPr lang="zh-TW" altLang="en-US" sz="1600" b="1" dirty="0" smtClean="0">
                <a:effectLst>
                  <a:outerShdw blurRad="38100" dist="38100" dir="2700000" algn="tl">
                    <a:srgbClr val="000000">
                      <a:alpha val="43137"/>
                    </a:srgbClr>
                  </a:outerShdw>
                </a:effectLst>
              </a:rPr>
              <a:t>國軍</a:t>
            </a:r>
            <a:r>
              <a:rPr lang="zh-TW" altLang="en-US" sz="1600" b="1" dirty="0">
                <a:effectLst>
                  <a:outerShdw blurRad="38100" dist="38100" dir="2700000" algn="tl">
                    <a:srgbClr val="000000">
                      <a:alpha val="43137"/>
                    </a:srgbClr>
                  </a:outerShdw>
                </a:effectLst>
              </a:rPr>
              <a:t>支援</a:t>
            </a:r>
            <a:r>
              <a:rPr lang="en-US" altLang="zh-TW" sz="1600" b="1" dirty="0" smtClean="0">
                <a:effectLst>
                  <a:outerShdw blurRad="38100" dist="38100" dir="2700000" algn="tl">
                    <a:srgbClr val="000000">
                      <a:alpha val="43137"/>
                    </a:srgbClr>
                  </a:outerShdw>
                </a:effectLst>
              </a:rPr>
              <a:t>---------------------------------------------------------</a:t>
            </a:r>
            <a:r>
              <a:rPr lang="en-US" altLang="zh-TW" sz="1600" dirty="0" smtClean="0">
                <a:effectLst>
                  <a:outerShdw blurRad="38100" dist="38100" dir="2700000" algn="tl">
                    <a:srgbClr val="000000">
                      <a:alpha val="43137"/>
                    </a:srgbClr>
                  </a:outerShdw>
                </a:effectLst>
              </a:rPr>
              <a:t>-------</a:t>
            </a:r>
          </a:p>
          <a:p>
            <a:r>
              <a:rPr lang="zh-TW" altLang="en-US" sz="3600" b="1" dirty="0" smtClean="0"/>
              <a:t>高雄氣爆後續匯整</a:t>
            </a:r>
            <a:endParaRPr lang="en-US" altLang="zh-TW" sz="3600" b="1" dirty="0" smtClean="0"/>
          </a:p>
          <a:p>
            <a:r>
              <a:rPr lang="en-US" altLang="zh-TW" sz="1600" b="1" dirty="0" smtClean="0">
                <a:effectLst>
                  <a:outerShdw blurRad="38100" dist="38100" dir="2700000" algn="tl">
                    <a:srgbClr val="000000">
                      <a:alpha val="43137"/>
                    </a:srgbClr>
                  </a:outerShdw>
                </a:effectLst>
              </a:rPr>
              <a:t>1.</a:t>
            </a:r>
            <a:r>
              <a:rPr lang="zh-TW" altLang="zh-TW" sz="1600" b="1" dirty="0" smtClean="0">
                <a:effectLst>
                  <a:outerShdw blurRad="38100" dist="38100" dir="2700000" algn="tl">
                    <a:srgbClr val="000000">
                      <a:alpha val="43137"/>
                    </a:srgbClr>
                  </a:outerShdw>
                </a:effectLst>
              </a:rPr>
              <a:t>四</a:t>
            </a:r>
            <a:r>
              <a:rPr lang="zh-TW" altLang="zh-TW" sz="1600" b="1" dirty="0">
                <a:effectLst>
                  <a:outerShdw blurRad="38100" dist="38100" dir="2700000" algn="tl">
                    <a:srgbClr val="000000">
                      <a:alpha val="43137"/>
                    </a:srgbClr>
                  </a:outerShdw>
                </a:effectLst>
              </a:rPr>
              <a:t>個月內建構高雄管線圖</a:t>
            </a:r>
            <a:r>
              <a:rPr lang="zh-TW" altLang="zh-TW" sz="1600" b="1" dirty="0" smtClean="0">
                <a:effectLst>
                  <a:outerShdw blurRad="38100" dist="38100" dir="2700000" algn="tl">
                    <a:srgbClr val="000000">
                      <a:alpha val="43137"/>
                    </a:srgbClr>
                  </a:outerShdw>
                </a:effectLst>
              </a:rPr>
              <a:t>資</a:t>
            </a:r>
            <a:r>
              <a:rPr lang="en-US" altLang="zh-TW" sz="1600" b="1" dirty="0" smtClean="0">
                <a:effectLst>
                  <a:outerShdw blurRad="38100" dist="38100" dir="2700000" algn="tl">
                    <a:srgbClr val="000000">
                      <a:alpha val="43137"/>
                    </a:srgbClr>
                  </a:outerShdw>
                </a:effectLst>
              </a:rPr>
              <a:t>---------------------------------------------------</a:t>
            </a:r>
            <a:endParaRPr lang="zh-TW" altLang="zh-TW" sz="1600" b="1" dirty="0">
              <a:effectLst>
                <a:outerShdw blurRad="38100" dist="38100" dir="2700000" algn="tl">
                  <a:srgbClr val="000000">
                    <a:alpha val="43137"/>
                  </a:srgbClr>
                </a:outerShdw>
              </a:effectLst>
            </a:endParaRPr>
          </a:p>
          <a:p>
            <a:r>
              <a:rPr lang="en-US" altLang="zh-TW" sz="1600" b="1" dirty="0" smtClean="0">
                <a:effectLst>
                  <a:outerShdw blurRad="38100" dist="38100" dir="2700000" algn="tl">
                    <a:srgbClr val="000000">
                      <a:alpha val="43137"/>
                    </a:srgbClr>
                  </a:outerShdw>
                </a:effectLst>
              </a:rPr>
              <a:t>2.</a:t>
            </a:r>
            <a:r>
              <a:rPr lang="en-US" altLang="zh-TW" sz="1600" b="1" dirty="0">
                <a:effectLst>
                  <a:outerShdw blurRad="38100" dist="38100" dir="2700000" algn="tl">
                    <a:srgbClr val="000000">
                      <a:alpha val="43137"/>
                    </a:srgbClr>
                  </a:outerShdw>
                </a:effectLst>
              </a:rPr>
              <a:t> 279</a:t>
            </a:r>
            <a:r>
              <a:rPr lang="zh-TW" altLang="zh-TW" sz="1600" b="1" dirty="0">
                <a:effectLst>
                  <a:outerShdw blurRad="38100" dist="38100" dir="2700000" algn="tl">
                    <a:srgbClr val="000000">
                      <a:alpha val="43137"/>
                    </a:srgbClr>
                  </a:outerShdw>
                </a:effectLst>
              </a:rPr>
              <a:t>名氣爆受災戶 移地</a:t>
            </a:r>
            <a:r>
              <a:rPr lang="zh-TW" altLang="zh-TW" sz="1600" b="1" dirty="0" smtClean="0">
                <a:effectLst>
                  <a:outerShdw blurRad="38100" dist="38100" dir="2700000" algn="tl">
                    <a:srgbClr val="000000">
                      <a:alpha val="43137"/>
                    </a:srgbClr>
                  </a:outerShdw>
                </a:effectLst>
              </a:rPr>
              <a:t>安置</a:t>
            </a:r>
            <a:r>
              <a:rPr lang="en-US" altLang="zh-TW" sz="1600" b="1" dirty="0" smtClean="0">
                <a:effectLst>
                  <a:outerShdw blurRad="38100" dist="38100" dir="2700000" algn="tl">
                    <a:srgbClr val="000000">
                      <a:alpha val="43137"/>
                    </a:srgbClr>
                  </a:outerShdw>
                </a:effectLst>
              </a:rPr>
              <a:t>----------------------------------------------------------------------</a:t>
            </a:r>
            <a:endParaRPr lang="zh-TW" altLang="zh-TW" sz="1600" b="1" dirty="0">
              <a:effectLst>
                <a:outerShdw blurRad="38100" dist="38100" dir="2700000" algn="tl">
                  <a:srgbClr val="000000">
                    <a:alpha val="43137"/>
                  </a:srgbClr>
                </a:outerShdw>
              </a:effectLst>
            </a:endParaRPr>
          </a:p>
          <a:p>
            <a:r>
              <a:rPr lang="en-US" altLang="zh-TW" sz="1600" b="1" dirty="0" smtClean="0">
                <a:effectLst>
                  <a:outerShdw blurRad="38100" dist="38100" dir="2700000" algn="tl">
                    <a:srgbClr val="000000">
                      <a:alpha val="43137"/>
                    </a:srgbClr>
                  </a:outerShdw>
                </a:effectLst>
              </a:rPr>
              <a:t>3.</a:t>
            </a:r>
            <a:r>
              <a:rPr lang="zh-TW" altLang="zh-TW" sz="1600" b="1" dirty="0">
                <a:effectLst>
                  <a:outerShdw blurRad="38100" dist="38100" dir="2700000" algn="tl">
                    <a:srgbClr val="000000">
                      <a:alpha val="43137"/>
                    </a:srgbClr>
                  </a:outerShdw>
                </a:effectLst>
              </a:rPr>
              <a:t>台聯提案修《共同管道法</a:t>
            </a:r>
            <a:r>
              <a:rPr lang="zh-TW" altLang="zh-TW" sz="1600" b="1" dirty="0" smtClean="0">
                <a:effectLst>
                  <a:outerShdw blurRad="38100" dist="38100" dir="2700000" algn="tl">
                    <a:srgbClr val="000000">
                      <a:alpha val="43137"/>
                    </a:srgbClr>
                  </a:outerShdw>
                </a:effectLst>
              </a:rPr>
              <a:t>》</a:t>
            </a:r>
            <a:r>
              <a:rPr lang="en-US" altLang="zh-TW" sz="1600" b="1" dirty="0" smtClean="0">
                <a:effectLst>
                  <a:outerShdw blurRad="38100" dist="38100" dir="2700000" algn="tl">
                    <a:srgbClr val="000000">
                      <a:alpha val="43137"/>
                    </a:srgbClr>
                  </a:outerShdw>
                </a:effectLst>
              </a:rPr>
              <a:t>----------------------------------------------------------------------</a:t>
            </a:r>
            <a:endParaRPr lang="en-US" altLang="zh-TW" sz="1600" b="1" dirty="0">
              <a:effectLst>
                <a:outerShdw blurRad="38100" dist="38100" dir="2700000" algn="tl">
                  <a:srgbClr val="000000">
                    <a:alpha val="43137"/>
                  </a:srgbClr>
                </a:outerShdw>
              </a:effectLst>
            </a:endParaRPr>
          </a:p>
          <a:p>
            <a:r>
              <a:rPr lang="zh-TW" altLang="zh-TW" sz="3600" b="1" dirty="0"/>
              <a:t>事後諸葛的檢討與建議</a:t>
            </a:r>
            <a:endParaRPr lang="en-US" altLang="zh-TW" sz="3600" b="1" dirty="0" smtClean="0"/>
          </a:p>
          <a:p>
            <a:r>
              <a:rPr lang="zh-TW" altLang="en-US" sz="3600" b="1" dirty="0" smtClean="0"/>
              <a:t>高雄氣爆滿周年</a:t>
            </a:r>
            <a:r>
              <a:rPr lang="en-US" altLang="zh-TW" sz="3600" b="1" dirty="0" smtClean="0"/>
              <a:t>,</a:t>
            </a:r>
            <a:r>
              <a:rPr lang="zh-TW" altLang="en-US" sz="3600" b="1" dirty="0" smtClean="0"/>
              <a:t>那些救命方案現在如何</a:t>
            </a:r>
            <a:r>
              <a:rPr lang="en-US" altLang="zh-TW" sz="3600" b="1" dirty="0" smtClean="0"/>
              <a:t>?</a:t>
            </a:r>
          </a:p>
          <a:p>
            <a:r>
              <a:rPr lang="zh-TW" altLang="en-US" sz="3600" b="1" dirty="0" smtClean="0">
                <a:effectLst>
                  <a:outerShdw blurRad="38100" dist="38100" dir="2700000" algn="tl">
                    <a:srgbClr val="000000">
                      <a:alpha val="43137"/>
                    </a:srgbClr>
                  </a:outerShdw>
                </a:effectLst>
              </a:rPr>
              <a:t>心得感想</a:t>
            </a:r>
            <a:endParaRPr lang="zh-TW" altLang="zh-TW" sz="3600" b="1" dirty="0">
              <a:effectLst>
                <a:outerShdw blurRad="38100" dist="38100" dir="2700000" algn="tl">
                  <a:srgbClr val="000000">
                    <a:alpha val="43137"/>
                  </a:srgbClr>
                </a:outerShdw>
              </a:effectLst>
            </a:endParaRPr>
          </a:p>
          <a:p>
            <a:endParaRPr lang="en-US" altLang="zh-TW" sz="3600" b="1" dirty="0" smtClean="0"/>
          </a:p>
          <a:p>
            <a:endParaRPr lang="zh-TW" altLang="zh-TW" sz="3600" dirty="0"/>
          </a:p>
          <a:p>
            <a:endParaRPr lang="zh-TW" altLang="zh-TW" dirty="0"/>
          </a:p>
          <a:p>
            <a:endParaRPr lang="en-US" altLang="zh-TW" dirty="0" smtClean="0"/>
          </a:p>
          <a:p>
            <a:endParaRPr lang="zh-TW" altLang="zh-TW" dirty="0"/>
          </a:p>
          <a:p>
            <a:endParaRPr lang="zh-TW" altLang="zh-TW" dirty="0"/>
          </a:p>
          <a:p>
            <a:endParaRPr lang="zh-TW" altLang="zh-TW" dirty="0"/>
          </a:p>
          <a:p>
            <a:endParaRPr lang="en-US" altLang="zh-TW" dirty="0" smtClean="0"/>
          </a:p>
        </p:txBody>
      </p:sp>
    </p:spTree>
    <p:extLst>
      <p:ext uri="{BB962C8B-B14F-4D97-AF65-F5344CB8AC3E}">
        <p14:creationId xmlns:p14="http://schemas.microsoft.com/office/powerpoint/2010/main" val="35003738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sz="6600" b="1" dirty="0" smtClean="0">
                <a:ln w="0"/>
                <a:solidFill>
                  <a:schemeClr val="tx1"/>
                </a:solidFill>
                <a:effectLst>
                  <a:outerShdw blurRad="50800" dist="38100" dir="8100000" algn="tr" rotWithShape="0">
                    <a:prstClr val="black">
                      <a:alpha val="40000"/>
                    </a:prstClr>
                  </a:outerShdw>
                </a:effectLst>
              </a:rPr>
              <a:t>救災處理</a:t>
            </a:r>
            <a:r>
              <a:rPr lang="en-US" altLang="zh-TW" sz="6600" b="1" dirty="0" smtClean="0">
                <a:ln w="0"/>
                <a:solidFill>
                  <a:schemeClr val="tx1"/>
                </a:solidFill>
                <a:effectLst>
                  <a:outerShdw blurRad="50800" dist="38100" dir="8100000" algn="tr" rotWithShape="0">
                    <a:prstClr val="black">
                      <a:alpha val="40000"/>
                    </a:prstClr>
                  </a:outerShdw>
                </a:effectLst>
              </a:rPr>
              <a:t>:</a:t>
            </a:r>
            <a:r>
              <a:rPr lang="zh-TW" altLang="en-US" sz="4000" b="1" dirty="0" smtClean="0">
                <a:ln w="0"/>
                <a:solidFill>
                  <a:schemeClr val="tx1"/>
                </a:solidFill>
                <a:effectLst>
                  <a:outerShdw blurRad="50800" dist="38100" dir="8100000" algn="tr" rotWithShape="0">
                    <a:prstClr val="black">
                      <a:alpha val="40000"/>
                    </a:prstClr>
                  </a:outerShdw>
                </a:effectLst>
              </a:rPr>
              <a:t>政府的處理做為</a:t>
            </a:r>
            <a:endParaRPr lang="zh-TW" altLang="en-US" sz="4000" b="1" dirty="0">
              <a:ln w="0"/>
              <a:solidFill>
                <a:schemeClr val="tx1"/>
              </a:solidFill>
              <a:effectLst>
                <a:outerShdw blurRad="50800" dist="38100" dir="8100000" algn="tr" rotWithShape="0">
                  <a:prstClr val="black">
                    <a:alpha val="40000"/>
                  </a:prstClr>
                </a:outerShdw>
              </a:effectLst>
            </a:endParaRPr>
          </a:p>
        </p:txBody>
      </p:sp>
      <p:sp>
        <p:nvSpPr>
          <p:cNvPr id="3" name="內容版面配置區 2"/>
          <p:cNvSpPr>
            <a:spLocks noGrp="1"/>
          </p:cNvSpPr>
          <p:nvPr>
            <p:ph idx="1"/>
          </p:nvPr>
        </p:nvSpPr>
        <p:spPr/>
        <p:txBody>
          <a:bodyPr>
            <a:normAutofit fontScale="92500" lnSpcReduction="10000"/>
          </a:bodyPr>
          <a:lstStyle/>
          <a:p>
            <a:r>
              <a:rPr lang="zh-TW" altLang="en-US" sz="3600" b="1" dirty="0" smtClean="0">
                <a:ln w="0"/>
                <a:solidFill>
                  <a:schemeClr val="tx1"/>
                </a:solidFill>
              </a:rPr>
              <a:t>經濟部</a:t>
            </a:r>
            <a:r>
              <a:rPr lang="en-US" altLang="zh-TW" sz="3600" b="1" dirty="0" smtClean="0">
                <a:ln w="0"/>
                <a:solidFill>
                  <a:schemeClr val="tx1"/>
                </a:solidFill>
              </a:rPr>
              <a:t>:</a:t>
            </a:r>
          </a:p>
          <a:p>
            <a:pPr marL="0" indent="0">
              <a:buNone/>
            </a:pPr>
            <a:r>
              <a:rPr lang="zh-TW" altLang="en-US" sz="3500" dirty="0" smtClean="0"/>
              <a:t>               </a:t>
            </a:r>
            <a:r>
              <a:rPr lang="zh-TW" altLang="zh-TW" sz="3500" b="1" dirty="0" smtClean="0"/>
              <a:t>目前</a:t>
            </a:r>
            <a:r>
              <a:rPr lang="zh-TW" altLang="zh-TW" sz="3500" b="1" dirty="0"/>
              <a:t>災區水電均已恢復供應。有關供氣方面，截至</a:t>
            </a:r>
            <a:r>
              <a:rPr lang="en-US" altLang="zh-TW" sz="3500" b="1" dirty="0"/>
              <a:t>8</a:t>
            </a:r>
            <a:r>
              <a:rPr lang="zh-TW" altLang="zh-TW" sz="3500" b="1" dirty="0"/>
              <a:t>月</a:t>
            </a:r>
            <a:r>
              <a:rPr lang="en-US" altLang="zh-TW" sz="3500" b="1" dirty="0"/>
              <a:t>13</a:t>
            </a:r>
            <a:r>
              <a:rPr lang="zh-TW" altLang="zh-TW" sz="3500" b="1" dirty="0"/>
              <a:t>日上午</a:t>
            </a:r>
            <a:r>
              <a:rPr lang="en-US" altLang="zh-TW" sz="3500" b="1" dirty="0"/>
              <a:t>8</a:t>
            </a:r>
            <a:r>
              <a:rPr lang="zh-TW" altLang="zh-TW" sz="3500" b="1" dirty="0"/>
              <a:t>時計停氣</a:t>
            </a:r>
            <a:r>
              <a:rPr lang="en-US" altLang="zh-TW" sz="3500" b="1" dirty="0"/>
              <a:t>4,602</a:t>
            </a:r>
            <a:r>
              <a:rPr lang="zh-TW" altLang="zh-TW" sz="3500" b="1" dirty="0"/>
              <a:t>戶，已修復完成</a:t>
            </a:r>
            <a:r>
              <a:rPr lang="en-US" altLang="zh-TW" sz="3500" b="1" dirty="0"/>
              <a:t>3,972</a:t>
            </a:r>
            <a:r>
              <a:rPr lang="zh-TW" altLang="zh-TW" sz="3500" b="1" dirty="0"/>
              <a:t>戶，仍有待復氣戶計</a:t>
            </a:r>
            <a:r>
              <a:rPr lang="en-US" altLang="zh-TW" sz="3500" b="1" dirty="0"/>
              <a:t>630</a:t>
            </a:r>
            <a:r>
              <a:rPr lang="zh-TW" altLang="zh-TW" sz="3500" b="1" dirty="0" smtClean="0"/>
              <a:t>戶成立</a:t>
            </a:r>
            <a:r>
              <a:rPr lang="zh-TW" altLang="zh-TW" sz="3500" b="1" u="sng" dirty="0"/>
              <a:t>關懷高雄受災企業服務團</a:t>
            </a:r>
            <a:r>
              <a:rPr lang="zh-TW" altLang="zh-TW" sz="3500" b="1" dirty="0"/>
              <a:t>，截至</a:t>
            </a:r>
            <a:r>
              <a:rPr lang="en-US" altLang="zh-TW" sz="3500" b="1" dirty="0"/>
              <a:t>8</a:t>
            </a:r>
            <a:r>
              <a:rPr lang="zh-TW" altLang="zh-TW" sz="3500" b="1" dirty="0"/>
              <a:t>月</a:t>
            </a:r>
            <a:r>
              <a:rPr lang="en-US" altLang="zh-TW" sz="3500" b="1" dirty="0"/>
              <a:t>13</a:t>
            </a:r>
            <a:r>
              <a:rPr lang="zh-TW" altLang="zh-TW" sz="3500" b="1" dirty="0"/>
              <a:t>日上午共完成</a:t>
            </a:r>
            <a:r>
              <a:rPr lang="en-US" altLang="zh-TW" sz="3500" b="1" dirty="0"/>
              <a:t>218</a:t>
            </a:r>
            <a:r>
              <a:rPr lang="zh-TW" altLang="zh-TW" sz="3500" b="1" dirty="0"/>
              <a:t>家企業關懷，其中反映補助及損失賠償計</a:t>
            </a:r>
            <a:r>
              <a:rPr lang="en-US" altLang="zh-TW" sz="3500" b="1" dirty="0"/>
              <a:t>103</a:t>
            </a:r>
            <a:r>
              <a:rPr lang="zh-TW" altLang="zh-TW" sz="3500" b="1" dirty="0"/>
              <a:t>件、融資需求企業</a:t>
            </a:r>
            <a:r>
              <a:rPr lang="en-US" altLang="zh-TW" sz="3500" b="1" dirty="0"/>
              <a:t>30</a:t>
            </a:r>
            <a:r>
              <a:rPr lang="zh-TW" altLang="zh-TW" sz="3500" b="1" dirty="0"/>
              <a:t>家，及道路、排水、房屋結構等修繕需求計</a:t>
            </a:r>
            <a:r>
              <a:rPr lang="en-US" altLang="zh-TW" sz="3500" b="1" dirty="0"/>
              <a:t>88</a:t>
            </a:r>
            <a:r>
              <a:rPr lang="zh-TW" altLang="zh-TW" sz="3600" b="1" dirty="0"/>
              <a:t>件</a:t>
            </a:r>
          </a:p>
          <a:p>
            <a:endParaRPr lang="zh-TW" altLang="en-US" sz="1100" b="1" dirty="0">
              <a:ln w="0"/>
              <a:solidFill>
                <a:schemeClr val="tx1"/>
              </a:solidFill>
              <a:effectLst>
                <a:outerShdw blurRad="50800" dist="38100" dir="5400000" algn="t" rotWithShape="0">
                  <a:prstClr val="black">
                    <a:alpha val="40000"/>
                  </a:prstClr>
                </a:outerShdw>
              </a:effectLst>
            </a:endParaRPr>
          </a:p>
        </p:txBody>
      </p:sp>
    </p:spTree>
    <p:extLst>
      <p:ext uri="{BB962C8B-B14F-4D97-AF65-F5344CB8AC3E}">
        <p14:creationId xmlns:p14="http://schemas.microsoft.com/office/powerpoint/2010/main" val="14583772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677334" y="523783"/>
            <a:ext cx="8596668" cy="5517579"/>
          </a:xfrm>
        </p:spPr>
        <p:txBody>
          <a:bodyPr/>
          <a:lstStyle/>
          <a:p>
            <a:r>
              <a:rPr lang="zh-TW" altLang="en-US" sz="3600" dirty="0" smtClean="0">
                <a:effectLst>
                  <a:outerShdw blurRad="38100" dist="38100" dir="2700000" algn="tl">
                    <a:srgbClr val="000000">
                      <a:alpha val="43137"/>
                    </a:srgbClr>
                  </a:outerShdw>
                </a:effectLst>
              </a:rPr>
              <a:t>國防部</a:t>
            </a:r>
            <a:r>
              <a:rPr lang="en-US" altLang="zh-TW" sz="3600" dirty="0" smtClean="0">
                <a:effectLst>
                  <a:outerShdw blurRad="38100" dist="38100" dir="2700000" algn="tl">
                    <a:srgbClr val="000000">
                      <a:alpha val="43137"/>
                    </a:srgbClr>
                  </a:outerShdw>
                </a:effectLst>
              </a:rPr>
              <a:t>:</a:t>
            </a:r>
          </a:p>
          <a:p>
            <a:pPr marL="0" indent="0">
              <a:buNone/>
            </a:pPr>
            <a:r>
              <a:rPr lang="zh-TW" altLang="en-US" sz="3200" dirty="0" smtClean="0">
                <a:effectLst>
                  <a:outerShdw blurRad="38100" dist="38100" dir="2700000" algn="tl">
                    <a:srgbClr val="000000">
                      <a:alpha val="43137"/>
                    </a:srgbClr>
                  </a:outerShdw>
                </a:effectLst>
              </a:rPr>
              <a:t>               </a:t>
            </a:r>
            <a:r>
              <a:rPr lang="zh-TW" altLang="zh-TW" sz="3200" dirty="0" smtClean="0">
                <a:effectLst>
                  <a:outerShdw blurRad="38100" dist="38100" dir="2700000" algn="tl">
                    <a:srgbClr val="000000">
                      <a:alpha val="43137"/>
                    </a:srgbClr>
                  </a:outerShdw>
                </a:effectLst>
              </a:rPr>
              <a:t>累計</a:t>
            </a:r>
            <a:r>
              <a:rPr lang="zh-TW" altLang="zh-TW" sz="3200" dirty="0">
                <a:effectLst>
                  <a:outerShdw blurRad="38100" dist="38100" dir="2700000" algn="tl">
                    <a:srgbClr val="000000">
                      <a:alpha val="43137"/>
                    </a:srgbClr>
                  </a:outerShdw>
                </a:effectLst>
              </a:rPr>
              <a:t>出動兵力</a:t>
            </a:r>
            <a:r>
              <a:rPr lang="en-US" altLang="zh-TW" sz="3200" dirty="0">
                <a:effectLst>
                  <a:outerShdw blurRad="38100" dist="38100" dir="2700000" algn="tl">
                    <a:srgbClr val="000000">
                      <a:alpha val="43137"/>
                    </a:srgbClr>
                  </a:outerShdw>
                </a:effectLst>
              </a:rPr>
              <a:t>6,475</a:t>
            </a:r>
            <a:r>
              <a:rPr lang="zh-TW" altLang="zh-TW" sz="3200" dirty="0">
                <a:effectLst>
                  <a:outerShdw blurRad="38100" dist="38100" dir="2700000" algn="tl">
                    <a:srgbClr val="000000">
                      <a:alpha val="43137"/>
                    </a:srgbClr>
                  </a:outerShdw>
                </a:effectLst>
              </a:rPr>
              <a:t>人員、裝備機具計</a:t>
            </a:r>
            <a:r>
              <a:rPr lang="en-US" altLang="zh-TW" sz="3200" dirty="0">
                <a:effectLst>
                  <a:outerShdw blurRad="38100" dist="38100" dir="2700000" algn="tl">
                    <a:srgbClr val="000000">
                      <a:alpha val="43137"/>
                    </a:srgbClr>
                  </a:outerShdw>
                </a:effectLst>
              </a:rPr>
              <a:t>9</a:t>
            </a:r>
            <a:r>
              <a:rPr lang="zh-TW" altLang="zh-TW" sz="3200" dirty="0">
                <a:effectLst>
                  <a:outerShdw blurRad="38100" dist="38100" dir="2700000" algn="tl">
                    <a:srgbClr val="000000">
                      <a:alpha val="43137"/>
                    </a:srgbClr>
                  </a:outerShdw>
                </a:effectLst>
              </a:rPr>
              <a:t>類</a:t>
            </a:r>
            <a:r>
              <a:rPr lang="en-US" altLang="zh-TW" sz="3200" dirty="0">
                <a:effectLst>
                  <a:outerShdw blurRad="38100" dist="38100" dir="2700000" algn="tl">
                    <a:srgbClr val="000000">
                      <a:alpha val="43137"/>
                    </a:srgbClr>
                  </a:outerShdw>
                </a:effectLst>
              </a:rPr>
              <a:t>3,065</a:t>
            </a:r>
            <a:r>
              <a:rPr lang="zh-TW" altLang="zh-TW" sz="3200" dirty="0">
                <a:effectLst>
                  <a:outerShdw blurRad="38100" dist="38100" dir="2700000" algn="tl">
                    <a:srgbClr val="000000">
                      <a:alpha val="43137"/>
                    </a:srgbClr>
                  </a:outerShdw>
                </a:effectLst>
              </a:rPr>
              <a:t>項投入</a:t>
            </a:r>
            <a:r>
              <a:rPr lang="zh-TW" altLang="zh-TW" sz="3200" dirty="0" smtClean="0">
                <a:effectLst>
                  <a:outerShdw blurRad="38100" dist="38100" dir="2700000" algn="tl">
                    <a:srgbClr val="000000">
                      <a:alpha val="43137"/>
                    </a:srgbClr>
                  </a:outerShdw>
                </a:effectLst>
              </a:rPr>
              <a:t>救災</a:t>
            </a:r>
            <a:endParaRPr lang="en-US" altLang="zh-TW" sz="3200" dirty="0" smtClean="0">
              <a:effectLst>
                <a:outerShdw blurRad="38100" dist="38100" dir="2700000" algn="tl">
                  <a:srgbClr val="000000">
                    <a:alpha val="43137"/>
                  </a:srgbClr>
                </a:outerShdw>
              </a:effectLst>
            </a:endParaRPr>
          </a:p>
          <a:p>
            <a:pPr marL="0" indent="0">
              <a:buNone/>
            </a:pPr>
            <a:endParaRPr lang="zh-TW" altLang="zh-TW" sz="3200" dirty="0">
              <a:effectLst>
                <a:outerShdw blurRad="38100" dist="38100" dir="2700000" algn="tl">
                  <a:srgbClr val="000000">
                    <a:alpha val="43137"/>
                  </a:srgbClr>
                </a:outerShdw>
              </a:effectLst>
            </a:endParaRPr>
          </a:p>
          <a:p>
            <a:r>
              <a:rPr lang="zh-TW" altLang="en-US" sz="4000" dirty="0" smtClean="0">
                <a:effectLst>
                  <a:outerShdw blurRad="38100" dist="38100" dir="2700000" algn="tl">
                    <a:srgbClr val="000000">
                      <a:alpha val="43137"/>
                    </a:srgbClr>
                  </a:outerShdw>
                </a:effectLst>
              </a:rPr>
              <a:t>內政部</a:t>
            </a:r>
            <a:r>
              <a:rPr lang="en-US" altLang="zh-TW" sz="4000" dirty="0" smtClean="0">
                <a:effectLst>
                  <a:outerShdw blurRad="38100" dist="38100" dir="2700000" algn="tl">
                    <a:srgbClr val="000000">
                      <a:alpha val="43137"/>
                    </a:srgbClr>
                  </a:outerShdw>
                </a:effectLst>
              </a:rPr>
              <a:t>:</a:t>
            </a:r>
          </a:p>
          <a:p>
            <a:pPr marL="0" indent="0">
              <a:buNone/>
            </a:pPr>
            <a:r>
              <a:rPr lang="zh-TW" altLang="en-US" sz="3200" dirty="0" smtClean="0">
                <a:effectLst>
                  <a:outerShdw blurRad="38100" dist="38100" dir="2700000" algn="tl">
                    <a:srgbClr val="000000">
                      <a:alpha val="43137"/>
                    </a:srgbClr>
                  </a:outerShdw>
                </a:effectLst>
              </a:rPr>
              <a:t>                 </a:t>
            </a:r>
            <a:r>
              <a:rPr lang="zh-TW" altLang="zh-TW" sz="3200" dirty="0" smtClean="0">
                <a:effectLst>
                  <a:outerShdw blurRad="38100" dist="38100" dir="2700000" algn="tl">
                    <a:srgbClr val="000000">
                      <a:alpha val="43137"/>
                    </a:srgbClr>
                  </a:outerShdw>
                </a:effectLst>
              </a:rPr>
              <a:t>消防</a:t>
            </a:r>
            <a:r>
              <a:rPr lang="zh-TW" altLang="zh-TW" sz="3200" dirty="0">
                <a:effectLst>
                  <a:outerShdw blurRad="38100" dist="38100" dir="2700000" algn="tl">
                    <a:srgbClr val="000000">
                      <a:alpha val="43137"/>
                    </a:srgbClr>
                  </a:outerShdw>
                </a:effectLst>
              </a:rPr>
              <a:t>單位累計出動各縣市消防人員</a:t>
            </a:r>
            <a:r>
              <a:rPr lang="en-US" altLang="zh-TW" sz="3200" dirty="0">
                <a:effectLst>
                  <a:outerShdw blurRad="38100" dist="38100" dir="2700000" algn="tl">
                    <a:srgbClr val="000000">
                      <a:alpha val="43137"/>
                    </a:srgbClr>
                  </a:outerShdw>
                </a:effectLst>
              </a:rPr>
              <a:t>764</a:t>
            </a:r>
            <a:r>
              <a:rPr lang="zh-TW" altLang="zh-TW" sz="3200" dirty="0">
                <a:effectLst>
                  <a:outerShdw blurRad="38100" dist="38100" dir="2700000" algn="tl">
                    <a:srgbClr val="000000">
                      <a:alpha val="43137"/>
                    </a:srgbClr>
                  </a:outerShdw>
                </a:effectLst>
              </a:rPr>
              <a:t>人次、各式車輛</a:t>
            </a:r>
            <a:r>
              <a:rPr lang="en-US" altLang="zh-TW" sz="3200" dirty="0">
                <a:effectLst>
                  <a:outerShdw blurRad="38100" dist="38100" dir="2700000" algn="tl">
                    <a:srgbClr val="000000">
                      <a:alpha val="43137"/>
                    </a:srgbClr>
                  </a:outerShdw>
                </a:effectLst>
              </a:rPr>
              <a:t>240</a:t>
            </a:r>
            <a:r>
              <a:rPr lang="zh-TW" altLang="zh-TW" sz="3200" dirty="0">
                <a:effectLst>
                  <a:outerShdw blurRad="38100" dist="38100" dir="2700000" algn="tl">
                    <a:srgbClr val="000000">
                      <a:alpha val="43137"/>
                    </a:srgbClr>
                  </a:outerShdw>
                </a:effectLst>
              </a:rPr>
              <a:t>車次投入救災。</a:t>
            </a:r>
          </a:p>
          <a:p>
            <a:pPr marL="0" indent="0">
              <a:buNone/>
            </a:pPr>
            <a:endParaRPr lang="en-US" altLang="zh-TW" sz="3200" dirty="0" smtClean="0"/>
          </a:p>
          <a:p>
            <a:endParaRPr lang="zh-TW" altLang="en-US" dirty="0"/>
          </a:p>
        </p:txBody>
      </p:sp>
    </p:spTree>
    <p:extLst>
      <p:ext uri="{BB962C8B-B14F-4D97-AF65-F5344CB8AC3E}">
        <p14:creationId xmlns:p14="http://schemas.microsoft.com/office/powerpoint/2010/main" val="6811866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677334" y="461639"/>
            <a:ext cx="8596668" cy="5974672"/>
          </a:xfrm>
        </p:spPr>
        <p:txBody>
          <a:bodyPr>
            <a:normAutofit/>
          </a:bodyPr>
          <a:lstStyle/>
          <a:p>
            <a:r>
              <a:rPr lang="zh-TW" altLang="zh-TW" sz="4400" dirty="0" smtClean="0">
                <a:effectLst>
                  <a:outerShdw blurRad="38100" dist="38100" dir="2700000" algn="tl">
                    <a:srgbClr val="000000">
                      <a:alpha val="43137"/>
                    </a:srgbClr>
                  </a:outerShdw>
                </a:effectLst>
              </a:rPr>
              <a:t>衛</a:t>
            </a:r>
            <a:r>
              <a:rPr lang="zh-TW" altLang="en-US" sz="4400" dirty="0">
                <a:effectLst>
                  <a:outerShdw blurRad="38100" dist="38100" dir="2700000" algn="tl">
                    <a:srgbClr val="000000">
                      <a:alpha val="43137"/>
                    </a:srgbClr>
                  </a:outerShdw>
                </a:effectLst>
              </a:rPr>
              <a:t>福</a:t>
            </a:r>
            <a:r>
              <a:rPr lang="zh-TW" altLang="en-US" sz="4400" dirty="0" smtClean="0">
                <a:effectLst>
                  <a:outerShdw blurRad="38100" dist="38100" dir="2700000" algn="tl">
                    <a:srgbClr val="000000">
                      <a:alpha val="43137"/>
                    </a:srgbClr>
                  </a:outerShdw>
                </a:effectLst>
              </a:rPr>
              <a:t>部</a:t>
            </a:r>
            <a:r>
              <a:rPr lang="en-US" altLang="zh-TW" sz="4400" dirty="0" smtClean="0">
                <a:effectLst>
                  <a:outerShdw blurRad="38100" dist="38100" dir="2700000" algn="tl">
                    <a:srgbClr val="000000">
                      <a:alpha val="43137"/>
                    </a:srgbClr>
                  </a:outerShdw>
                </a:effectLst>
              </a:rPr>
              <a:t>:</a:t>
            </a:r>
          </a:p>
          <a:p>
            <a:pPr marL="0" indent="0">
              <a:buNone/>
            </a:pPr>
            <a:r>
              <a:rPr lang="zh-TW" altLang="en-US" dirty="0" smtClean="0">
                <a:effectLst>
                  <a:outerShdw blurRad="38100" dist="38100" dir="2700000" algn="tl">
                    <a:srgbClr val="000000">
                      <a:alpha val="43137"/>
                    </a:srgbClr>
                  </a:outerShdw>
                </a:effectLst>
              </a:rPr>
              <a:t> </a:t>
            </a:r>
            <a:r>
              <a:rPr lang="en-US" altLang="zh-TW" sz="2400" dirty="0" smtClean="0">
                <a:effectLst>
                  <a:outerShdw blurRad="38100" dist="38100" dir="2700000" algn="tl">
                    <a:srgbClr val="000000">
                      <a:alpha val="43137"/>
                    </a:srgbClr>
                  </a:outerShdw>
                </a:effectLst>
              </a:rPr>
              <a:t>1.</a:t>
            </a:r>
            <a:r>
              <a:rPr lang="zh-TW" altLang="zh-TW" sz="2400" dirty="0" smtClean="0">
                <a:effectLst>
                  <a:outerShdw blurRad="38100" dist="38100" dir="2700000" algn="tl">
                    <a:srgbClr val="000000">
                      <a:alpha val="43137"/>
                    </a:srgbClr>
                  </a:outerShdw>
                </a:effectLst>
              </a:rPr>
              <a:t>老人</a:t>
            </a:r>
            <a:r>
              <a:rPr lang="zh-TW" altLang="zh-TW" sz="2400" dirty="0">
                <a:effectLst>
                  <a:outerShdw blurRad="38100" dist="38100" dir="2700000" algn="tl">
                    <a:srgbClr val="000000">
                      <a:alpha val="43137"/>
                    </a:srgbClr>
                  </a:outerShdw>
                </a:effectLst>
              </a:rPr>
              <a:t>福利機構部分，累計撤離</a:t>
            </a:r>
            <a:r>
              <a:rPr lang="en-US" altLang="zh-TW" sz="2400" dirty="0">
                <a:effectLst>
                  <a:outerShdw blurRad="38100" dist="38100" dir="2700000" algn="tl">
                    <a:srgbClr val="000000">
                      <a:alpha val="43137"/>
                    </a:srgbClr>
                  </a:outerShdw>
                </a:effectLst>
              </a:rPr>
              <a:t>298</a:t>
            </a:r>
            <a:r>
              <a:rPr lang="zh-TW" altLang="zh-TW" sz="2400" dirty="0">
                <a:effectLst>
                  <a:outerShdw blurRad="38100" dist="38100" dir="2700000" algn="tl">
                    <a:srgbClr val="000000">
                      <a:alpha val="43137"/>
                    </a:srgbClr>
                  </a:outerShdw>
                </a:effectLst>
              </a:rPr>
              <a:t>人安置於高雄市其他行政區之老人長期照顧機構、護理之</a:t>
            </a:r>
            <a:r>
              <a:rPr lang="zh-TW" altLang="zh-TW" sz="2400" dirty="0" smtClean="0">
                <a:effectLst>
                  <a:outerShdw blurRad="38100" dist="38100" dir="2700000" algn="tl">
                    <a:srgbClr val="000000">
                      <a:alpha val="43137"/>
                    </a:srgbClr>
                  </a:outerShdw>
                </a:effectLst>
              </a:rPr>
              <a:t>家</a:t>
            </a:r>
            <a:endParaRPr lang="zh-TW" altLang="zh-TW" sz="2400" dirty="0">
              <a:effectLst>
                <a:outerShdw blurRad="38100" dist="38100" dir="2700000" algn="tl">
                  <a:srgbClr val="000000">
                    <a:alpha val="43137"/>
                  </a:srgbClr>
                </a:outerShdw>
              </a:effectLst>
            </a:endParaRPr>
          </a:p>
          <a:p>
            <a:pPr marL="0" indent="0">
              <a:buNone/>
            </a:pPr>
            <a:r>
              <a:rPr lang="zh-TW" altLang="en-US" sz="2400" dirty="0" smtClean="0">
                <a:effectLst>
                  <a:outerShdw blurRad="38100" dist="38100" dir="2700000" algn="tl">
                    <a:srgbClr val="000000">
                      <a:alpha val="43137"/>
                    </a:srgbClr>
                  </a:outerShdw>
                </a:effectLst>
              </a:rPr>
              <a:t> </a:t>
            </a:r>
            <a:r>
              <a:rPr lang="en-US" altLang="zh-TW" sz="2400" dirty="0" smtClean="0">
                <a:effectLst>
                  <a:outerShdw blurRad="38100" dist="38100" dir="2700000" algn="tl">
                    <a:srgbClr val="000000">
                      <a:alpha val="43137"/>
                    </a:srgbClr>
                  </a:outerShdw>
                </a:effectLst>
              </a:rPr>
              <a:t>2.</a:t>
            </a:r>
            <a:r>
              <a:rPr lang="zh-TW" altLang="zh-TW" sz="2400" dirty="0" smtClean="0">
                <a:effectLst>
                  <a:outerShdw blurRad="38100" dist="38100" dir="2700000" algn="tl">
                    <a:srgbClr val="000000">
                      <a:alpha val="43137"/>
                    </a:srgbClr>
                  </a:outerShdw>
                </a:effectLst>
              </a:rPr>
              <a:t>護理</a:t>
            </a:r>
            <a:r>
              <a:rPr lang="zh-TW" altLang="zh-TW" sz="2400" dirty="0">
                <a:effectLst>
                  <a:outerShdw blurRad="38100" dist="38100" dir="2700000" algn="tl">
                    <a:srgbClr val="000000">
                      <a:alpha val="43137"/>
                    </a:srgbClr>
                  </a:outerShdw>
                </a:effectLst>
              </a:rPr>
              <a:t>機構部分，撤離</a:t>
            </a:r>
            <a:r>
              <a:rPr lang="en-US" altLang="zh-TW" sz="2400" dirty="0">
                <a:effectLst>
                  <a:outerShdw blurRad="38100" dist="38100" dir="2700000" algn="tl">
                    <a:srgbClr val="000000">
                      <a:alpha val="43137"/>
                    </a:srgbClr>
                  </a:outerShdw>
                </a:effectLst>
              </a:rPr>
              <a:t>59</a:t>
            </a:r>
            <a:r>
              <a:rPr lang="zh-TW" altLang="zh-TW" sz="2400" dirty="0">
                <a:effectLst>
                  <a:outerShdw blurRad="38100" dist="38100" dir="2700000" algn="tl">
                    <a:srgbClr val="000000">
                      <a:alpha val="43137"/>
                    </a:srgbClr>
                  </a:outerShdw>
                </a:effectLst>
              </a:rPr>
              <a:t>人安置於高雄市其他行政區之醫院及護理之</a:t>
            </a:r>
            <a:r>
              <a:rPr lang="zh-TW" altLang="zh-TW" sz="2400" dirty="0" smtClean="0">
                <a:effectLst>
                  <a:outerShdw blurRad="38100" dist="38100" dir="2700000" algn="tl">
                    <a:srgbClr val="000000">
                      <a:alpha val="43137"/>
                    </a:srgbClr>
                  </a:outerShdw>
                </a:effectLst>
              </a:rPr>
              <a:t>家</a:t>
            </a:r>
            <a:endParaRPr lang="en-US" altLang="zh-TW" sz="2400" dirty="0">
              <a:effectLst>
                <a:outerShdw blurRad="38100" dist="38100" dir="2700000" algn="tl">
                  <a:srgbClr val="000000">
                    <a:alpha val="43137"/>
                  </a:srgbClr>
                </a:outerShdw>
              </a:effectLst>
            </a:endParaRPr>
          </a:p>
          <a:p>
            <a:pPr marL="0" indent="0">
              <a:buNone/>
            </a:pPr>
            <a:r>
              <a:rPr lang="zh-TW" altLang="en-US" sz="2400" dirty="0" smtClean="0">
                <a:effectLst>
                  <a:outerShdw blurRad="38100" dist="38100" dir="2700000" algn="tl">
                    <a:srgbClr val="000000">
                      <a:alpha val="43137"/>
                    </a:srgbClr>
                  </a:outerShdw>
                </a:effectLst>
              </a:rPr>
              <a:t> </a:t>
            </a:r>
            <a:r>
              <a:rPr lang="en-US" altLang="zh-TW" sz="2400" dirty="0" smtClean="0">
                <a:effectLst>
                  <a:outerShdw blurRad="38100" dist="38100" dir="2700000" algn="tl">
                    <a:srgbClr val="000000">
                      <a:alpha val="43137"/>
                    </a:srgbClr>
                  </a:outerShdw>
                </a:effectLst>
              </a:rPr>
              <a:t>3.</a:t>
            </a:r>
            <a:r>
              <a:rPr lang="zh-TW" altLang="zh-TW" sz="2400" dirty="0" smtClean="0">
                <a:effectLst>
                  <a:outerShdw blurRad="38100" dist="38100" dir="2700000" algn="tl">
                    <a:srgbClr val="000000">
                      <a:alpha val="43137"/>
                    </a:srgbClr>
                  </a:outerShdw>
                </a:effectLst>
              </a:rPr>
              <a:t>運用</a:t>
            </a:r>
            <a:r>
              <a:rPr lang="zh-TW" altLang="zh-TW" sz="2400" dirty="0">
                <a:effectLst>
                  <a:outerShdw blurRad="38100" dist="38100" dir="2700000" algn="tl">
                    <a:srgbClr val="000000">
                      <a:alpha val="43137"/>
                    </a:srgbClr>
                  </a:outerShdw>
                </a:effectLst>
              </a:rPr>
              <a:t>安心專線電話提供民眾</a:t>
            </a:r>
            <a:r>
              <a:rPr lang="en-US" altLang="zh-TW" sz="2400" dirty="0">
                <a:effectLst>
                  <a:outerShdw blurRad="38100" dist="38100" dir="2700000" algn="tl">
                    <a:srgbClr val="000000">
                      <a:alpha val="43137"/>
                    </a:srgbClr>
                  </a:outerShdw>
                </a:effectLst>
              </a:rPr>
              <a:t>24</a:t>
            </a:r>
            <a:r>
              <a:rPr lang="zh-TW" altLang="zh-TW" sz="2400" dirty="0">
                <a:effectLst>
                  <a:outerShdw blurRad="38100" dist="38100" dir="2700000" algn="tl">
                    <a:srgbClr val="000000">
                      <a:alpha val="43137"/>
                    </a:srgbClr>
                  </a:outerShdw>
                </a:effectLst>
              </a:rPr>
              <a:t>小時免費心理諮詢服務，截至</a:t>
            </a:r>
            <a:r>
              <a:rPr lang="en-US" altLang="zh-TW" sz="2400" dirty="0">
                <a:effectLst>
                  <a:outerShdw blurRad="38100" dist="38100" dir="2700000" algn="tl">
                    <a:srgbClr val="000000">
                      <a:alpha val="43137"/>
                    </a:srgbClr>
                  </a:outerShdw>
                </a:effectLst>
              </a:rPr>
              <a:t>8</a:t>
            </a:r>
            <a:r>
              <a:rPr lang="zh-TW" altLang="zh-TW" sz="2400" dirty="0">
                <a:effectLst>
                  <a:outerShdw blurRad="38100" dist="38100" dir="2700000" algn="tl">
                    <a:srgbClr val="000000">
                      <a:alpha val="43137"/>
                    </a:srgbClr>
                  </a:outerShdw>
                </a:effectLst>
              </a:rPr>
              <a:t>月</a:t>
            </a:r>
            <a:r>
              <a:rPr lang="en-US" altLang="zh-TW" sz="2400" dirty="0">
                <a:effectLst>
                  <a:outerShdw blurRad="38100" dist="38100" dir="2700000" algn="tl">
                    <a:srgbClr val="000000">
                      <a:alpha val="43137"/>
                    </a:srgbClr>
                  </a:outerShdw>
                </a:effectLst>
              </a:rPr>
              <a:t>12</a:t>
            </a:r>
            <a:r>
              <a:rPr lang="zh-TW" altLang="zh-TW" sz="2400" dirty="0">
                <a:effectLst>
                  <a:outerShdw blurRad="38100" dist="38100" dir="2700000" algn="tl">
                    <a:srgbClr val="000000">
                      <a:alpha val="43137"/>
                    </a:srgbClr>
                  </a:outerShdw>
                </a:effectLst>
              </a:rPr>
              <a:t>日</a:t>
            </a:r>
            <a:r>
              <a:rPr lang="en-US" altLang="zh-TW" sz="2400" dirty="0">
                <a:effectLst>
                  <a:outerShdw blurRad="38100" dist="38100" dir="2700000" algn="tl">
                    <a:srgbClr val="000000">
                      <a:alpha val="43137"/>
                    </a:srgbClr>
                  </a:outerShdw>
                </a:effectLst>
              </a:rPr>
              <a:t>9</a:t>
            </a:r>
            <a:r>
              <a:rPr lang="zh-TW" altLang="zh-TW" sz="2400" dirty="0">
                <a:effectLst>
                  <a:outerShdw blurRad="38100" dist="38100" dir="2700000" algn="tl">
                    <a:srgbClr val="000000">
                      <a:alpha val="43137"/>
                    </a:srgbClr>
                  </a:outerShdw>
                </a:effectLst>
              </a:rPr>
              <a:t>時止服務</a:t>
            </a:r>
            <a:r>
              <a:rPr lang="en-US" altLang="zh-TW" sz="2400" dirty="0">
                <a:effectLst>
                  <a:outerShdw blurRad="38100" dist="38100" dir="2700000" algn="tl">
                    <a:srgbClr val="000000">
                      <a:alpha val="43137"/>
                    </a:srgbClr>
                  </a:outerShdw>
                </a:effectLst>
              </a:rPr>
              <a:t>80</a:t>
            </a:r>
            <a:r>
              <a:rPr lang="zh-TW" altLang="zh-TW" sz="2400" dirty="0">
                <a:effectLst>
                  <a:outerShdw blurRad="38100" dist="38100" dir="2700000" algn="tl">
                    <a:srgbClr val="000000">
                      <a:alpha val="43137"/>
                    </a:srgbClr>
                  </a:outerShdw>
                </a:effectLst>
              </a:rPr>
              <a:t>人次</a:t>
            </a:r>
          </a:p>
          <a:p>
            <a:pPr marL="0" indent="0">
              <a:buNone/>
            </a:pPr>
            <a:r>
              <a:rPr lang="en-US" altLang="zh-TW" sz="2400" dirty="0" smtClean="0">
                <a:effectLst>
                  <a:outerShdw blurRad="38100" dist="38100" dir="2700000" algn="tl">
                    <a:srgbClr val="000000">
                      <a:alpha val="43137"/>
                    </a:srgbClr>
                  </a:outerShdw>
                </a:effectLst>
              </a:rPr>
              <a:t>4.</a:t>
            </a:r>
            <a:r>
              <a:rPr lang="zh-TW" altLang="zh-TW" sz="2400" dirty="0" smtClean="0">
                <a:effectLst>
                  <a:outerShdw blurRad="38100" dist="38100" dir="2700000" algn="tl">
                    <a:srgbClr val="000000">
                      <a:alpha val="43137"/>
                    </a:srgbClr>
                  </a:outerShdw>
                </a:effectLst>
              </a:rPr>
              <a:t>提供</a:t>
            </a:r>
            <a:r>
              <a:rPr lang="zh-TW" altLang="zh-TW" sz="2400" dirty="0">
                <a:effectLst>
                  <a:outerShdw blurRad="38100" dist="38100" dir="2700000" algn="tl">
                    <a:srgbClr val="000000">
                      <a:alpha val="43137"/>
                    </a:srgbClr>
                  </a:outerShdw>
                </a:effectLst>
              </a:rPr>
              <a:t>相關心理關懷服務截至</a:t>
            </a:r>
            <a:r>
              <a:rPr lang="en-US" altLang="zh-TW" sz="2400" dirty="0">
                <a:effectLst>
                  <a:outerShdw blurRad="38100" dist="38100" dir="2700000" algn="tl">
                    <a:srgbClr val="000000">
                      <a:alpha val="43137"/>
                    </a:srgbClr>
                  </a:outerShdw>
                </a:effectLst>
              </a:rPr>
              <a:t>8</a:t>
            </a:r>
            <a:r>
              <a:rPr lang="zh-TW" altLang="zh-TW" sz="2400" dirty="0">
                <a:effectLst>
                  <a:outerShdw blurRad="38100" dist="38100" dir="2700000" algn="tl">
                    <a:srgbClr val="000000">
                      <a:alpha val="43137"/>
                    </a:srgbClr>
                  </a:outerShdw>
                </a:effectLst>
              </a:rPr>
              <a:t>月</a:t>
            </a:r>
            <a:r>
              <a:rPr lang="en-US" altLang="zh-TW" sz="2400" dirty="0">
                <a:effectLst>
                  <a:outerShdw blurRad="38100" dist="38100" dir="2700000" algn="tl">
                    <a:srgbClr val="000000">
                      <a:alpha val="43137"/>
                    </a:srgbClr>
                  </a:outerShdw>
                </a:effectLst>
              </a:rPr>
              <a:t>12</a:t>
            </a:r>
            <a:r>
              <a:rPr lang="zh-TW" altLang="zh-TW" sz="2400" dirty="0">
                <a:effectLst>
                  <a:outerShdw blurRad="38100" dist="38100" dir="2700000" algn="tl">
                    <a:srgbClr val="000000">
                      <a:alpha val="43137"/>
                    </a:srgbClr>
                  </a:outerShdw>
                </a:effectLst>
              </a:rPr>
              <a:t>日</a:t>
            </a:r>
            <a:r>
              <a:rPr lang="en-US" altLang="zh-TW" sz="2400" dirty="0">
                <a:effectLst>
                  <a:outerShdw blurRad="38100" dist="38100" dir="2700000" algn="tl">
                    <a:srgbClr val="000000">
                      <a:alpha val="43137"/>
                    </a:srgbClr>
                  </a:outerShdw>
                </a:effectLst>
              </a:rPr>
              <a:t>9</a:t>
            </a:r>
            <a:r>
              <a:rPr lang="zh-TW" altLang="zh-TW" sz="2400" dirty="0">
                <a:effectLst>
                  <a:outerShdw blurRad="38100" dist="38100" dir="2700000" algn="tl">
                    <a:srgbClr val="000000">
                      <a:alpha val="43137"/>
                    </a:srgbClr>
                  </a:outerShdw>
                </a:effectLst>
              </a:rPr>
              <a:t>時止出勤關懷人力</a:t>
            </a:r>
            <a:r>
              <a:rPr lang="en-US" altLang="zh-TW" sz="2400" dirty="0">
                <a:effectLst>
                  <a:outerShdw blurRad="38100" dist="38100" dir="2700000" algn="tl">
                    <a:srgbClr val="000000">
                      <a:alpha val="43137"/>
                    </a:srgbClr>
                  </a:outerShdw>
                </a:effectLst>
              </a:rPr>
              <a:t>117</a:t>
            </a:r>
            <a:r>
              <a:rPr lang="zh-TW" altLang="zh-TW" sz="2400" dirty="0">
                <a:effectLst>
                  <a:outerShdw blurRad="38100" dist="38100" dir="2700000" algn="tl">
                    <a:srgbClr val="000000">
                      <a:alpha val="43137"/>
                    </a:srgbClr>
                  </a:outerShdw>
                </a:effectLst>
              </a:rPr>
              <a:t>人次，提供災民心理關懷</a:t>
            </a:r>
            <a:r>
              <a:rPr lang="en-US" altLang="zh-TW" sz="2400" dirty="0">
                <a:effectLst>
                  <a:outerShdw blurRad="38100" dist="38100" dir="2700000" algn="tl">
                    <a:srgbClr val="000000">
                      <a:alpha val="43137"/>
                    </a:srgbClr>
                  </a:outerShdw>
                </a:effectLst>
              </a:rPr>
              <a:t>930</a:t>
            </a:r>
            <a:r>
              <a:rPr lang="zh-TW" altLang="zh-TW" sz="2400" dirty="0">
                <a:effectLst>
                  <a:outerShdw blurRad="38100" dist="38100" dir="2700000" algn="tl">
                    <a:srgbClr val="000000">
                      <a:alpha val="43137"/>
                    </a:srgbClr>
                  </a:outerShdw>
                </a:effectLst>
              </a:rPr>
              <a:t>人次</a:t>
            </a:r>
          </a:p>
          <a:p>
            <a:pPr marL="0" indent="0">
              <a:buNone/>
            </a:pPr>
            <a:r>
              <a:rPr lang="en-US" altLang="zh-TW" sz="2400" dirty="0" smtClean="0">
                <a:effectLst>
                  <a:outerShdw blurRad="38100" dist="38100" dir="2700000" algn="tl">
                    <a:srgbClr val="000000">
                      <a:alpha val="43137"/>
                    </a:srgbClr>
                  </a:outerShdw>
                </a:effectLst>
              </a:rPr>
              <a:t>5.</a:t>
            </a:r>
            <a:r>
              <a:rPr lang="zh-TW" altLang="zh-TW" sz="2400" dirty="0" smtClean="0">
                <a:effectLst>
                  <a:outerShdw blurRad="38100" dist="38100" dir="2700000" algn="tl">
                    <a:srgbClr val="000000">
                      <a:alpha val="43137"/>
                    </a:srgbClr>
                  </a:outerShdw>
                </a:effectLst>
              </a:rPr>
              <a:t>提供</a:t>
            </a:r>
            <a:r>
              <a:rPr lang="zh-TW" altLang="zh-TW" sz="2400" dirty="0">
                <a:effectLst>
                  <a:outerShdw blurRad="38100" dist="38100" dir="2700000" algn="tl">
                    <a:srgbClr val="000000">
                      <a:alpha val="43137"/>
                    </a:srgbClr>
                  </a:outerShdw>
                </a:effectLst>
              </a:rPr>
              <a:t>有關公益勸募條例相關法令規定諮詢，並加速核發許可。截至</a:t>
            </a:r>
            <a:r>
              <a:rPr lang="en-US" altLang="zh-TW" sz="2400" dirty="0">
                <a:effectLst>
                  <a:outerShdw blurRad="38100" dist="38100" dir="2700000" algn="tl">
                    <a:srgbClr val="000000">
                      <a:alpha val="43137"/>
                    </a:srgbClr>
                  </a:outerShdw>
                </a:effectLst>
              </a:rPr>
              <a:t>8</a:t>
            </a:r>
            <a:r>
              <a:rPr lang="zh-TW" altLang="zh-TW" sz="2400" dirty="0">
                <a:effectLst>
                  <a:outerShdw blurRad="38100" dist="38100" dir="2700000" algn="tl">
                    <a:srgbClr val="000000">
                      <a:alpha val="43137"/>
                    </a:srgbClr>
                  </a:outerShdw>
                </a:effectLst>
              </a:rPr>
              <a:t>月</a:t>
            </a:r>
            <a:r>
              <a:rPr lang="en-US" altLang="zh-TW" sz="2400" dirty="0">
                <a:effectLst>
                  <a:outerShdw blurRad="38100" dist="38100" dir="2700000" algn="tl">
                    <a:srgbClr val="000000">
                      <a:alpha val="43137"/>
                    </a:srgbClr>
                  </a:outerShdw>
                </a:effectLst>
              </a:rPr>
              <a:t>11</a:t>
            </a:r>
            <a:r>
              <a:rPr lang="zh-TW" altLang="zh-TW" sz="2400" dirty="0">
                <a:effectLst>
                  <a:outerShdw blurRad="38100" dist="38100" dir="2700000" algn="tl">
                    <a:srgbClr val="000000">
                      <a:alpha val="43137"/>
                    </a:srgbClr>
                  </a:outerShdw>
                </a:effectLst>
              </a:rPr>
              <a:t>日止，勸募案件申請已核准</a:t>
            </a:r>
            <a:r>
              <a:rPr lang="en-US" altLang="zh-TW" sz="2400" dirty="0">
                <a:effectLst>
                  <a:outerShdw blurRad="38100" dist="38100" dir="2700000" algn="tl">
                    <a:srgbClr val="000000">
                      <a:alpha val="43137"/>
                    </a:srgbClr>
                  </a:outerShdw>
                </a:effectLst>
              </a:rPr>
              <a:t>2</a:t>
            </a:r>
            <a:r>
              <a:rPr lang="zh-TW" altLang="zh-TW" sz="2400" dirty="0">
                <a:effectLst>
                  <a:outerShdw blurRad="38100" dist="38100" dir="2700000" algn="tl">
                    <a:srgbClr val="000000">
                      <a:alpha val="43137"/>
                    </a:srgbClr>
                  </a:outerShdw>
                </a:effectLst>
              </a:rPr>
              <a:t>案</a:t>
            </a:r>
          </a:p>
          <a:p>
            <a:pPr marL="0" indent="0">
              <a:buNone/>
            </a:pPr>
            <a:r>
              <a:rPr lang="en-US" altLang="zh-TW" sz="2400" dirty="0" smtClean="0">
                <a:effectLst>
                  <a:outerShdw blurRad="38100" dist="38100" dir="2700000" algn="tl">
                    <a:srgbClr val="000000">
                      <a:alpha val="43137"/>
                    </a:srgbClr>
                  </a:outerShdw>
                </a:effectLst>
              </a:rPr>
              <a:t>6.</a:t>
            </a:r>
            <a:r>
              <a:rPr lang="zh-TW" altLang="zh-TW" sz="2400" dirty="0" smtClean="0">
                <a:effectLst>
                  <a:outerShdw blurRad="38100" dist="38100" dir="2700000" algn="tl">
                    <a:srgbClr val="000000">
                      <a:alpha val="43137"/>
                    </a:srgbClr>
                  </a:outerShdw>
                </a:effectLst>
              </a:rPr>
              <a:t>持續</a:t>
            </a:r>
            <a:r>
              <a:rPr lang="zh-TW" altLang="zh-TW" sz="2400" dirty="0">
                <a:effectLst>
                  <a:outerShdw blurRad="38100" dist="38100" dir="2700000" algn="tl">
                    <a:srgbClr val="000000">
                      <a:alpha val="43137"/>
                    </a:srgbClr>
                  </a:outerShdw>
                </a:effectLst>
              </a:rPr>
              <a:t>啟動社工關懷服務。截至</a:t>
            </a:r>
            <a:r>
              <a:rPr lang="en-US" altLang="zh-TW" sz="2400" dirty="0">
                <a:effectLst>
                  <a:outerShdw blurRad="38100" dist="38100" dir="2700000" algn="tl">
                    <a:srgbClr val="000000">
                      <a:alpha val="43137"/>
                    </a:srgbClr>
                  </a:outerShdw>
                </a:effectLst>
              </a:rPr>
              <a:t>8</a:t>
            </a:r>
            <a:r>
              <a:rPr lang="zh-TW" altLang="zh-TW" sz="2400" dirty="0">
                <a:effectLst>
                  <a:outerShdw blurRad="38100" dist="38100" dir="2700000" algn="tl">
                    <a:srgbClr val="000000">
                      <a:alpha val="43137"/>
                    </a:srgbClr>
                  </a:outerShdw>
                </a:effectLst>
              </a:rPr>
              <a:t>月</a:t>
            </a:r>
            <a:r>
              <a:rPr lang="en-US" altLang="zh-TW" sz="2400" dirty="0">
                <a:effectLst>
                  <a:outerShdw blurRad="38100" dist="38100" dir="2700000" algn="tl">
                    <a:srgbClr val="000000">
                      <a:alpha val="43137"/>
                    </a:srgbClr>
                  </a:outerShdw>
                </a:effectLst>
              </a:rPr>
              <a:t>11</a:t>
            </a:r>
            <a:r>
              <a:rPr lang="zh-TW" altLang="zh-TW" sz="2400" dirty="0">
                <a:effectLst>
                  <a:outerShdw blurRad="38100" dist="38100" dir="2700000" algn="tl">
                    <a:srgbClr val="000000">
                      <a:alpha val="43137"/>
                    </a:srgbClr>
                  </a:outerShdw>
                </a:effectLst>
              </a:rPr>
              <a:t>日</a:t>
            </a:r>
            <a:r>
              <a:rPr lang="en-US" altLang="zh-TW" sz="2400" dirty="0">
                <a:effectLst>
                  <a:outerShdw blurRad="38100" dist="38100" dir="2700000" algn="tl">
                    <a:srgbClr val="000000">
                      <a:alpha val="43137"/>
                    </a:srgbClr>
                  </a:outerShdw>
                </a:effectLst>
              </a:rPr>
              <a:t>8</a:t>
            </a:r>
            <a:r>
              <a:rPr lang="zh-TW" altLang="zh-TW" sz="2400" dirty="0">
                <a:effectLst>
                  <a:outerShdw blurRad="38100" dist="38100" dir="2700000" algn="tl">
                    <a:srgbClr val="000000">
                      <a:alpha val="43137"/>
                    </a:srgbClr>
                  </a:outerShdw>
                </a:effectLst>
              </a:rPr>
              <a:t>時止，累計調度運用社工</a:t>
            </a:r>
            <a:r>
              <a:rPr lang="en-US" altLang="zh-TW" sz="2400" dirty="0">
                <a:effectLst>
                  <a:outerShdw blurRad="38100" dist="38100" dir="2700000" algn="tl">
                    <a:srgbClr val="000000">
                      <a:alpha val="43137"/>
                    </a:srgbClr>
                  </a:outerShdw>
                </a:effectLst>
              </a:rPr>
              <a:t>1,444</a:t>
            </a:r>
            <a:r>
              <a:rPr lang="zh-TW" altLang="zh-TW" sz="2400" dirty="0">
                <a:effectLst>
                  <a:outerShdw blurRad="38100" dist="38100" dir="2700000" algn="tl">
                    <a:srgbClr val="000000">
                      <a:alpha val="43137"/>
                    </a:srgbClr>
                  </a:outerShdw>
                </a:effectLst>
              </a:rPr>
              <a:t>人次，志工</a:t>
            </a:r>
            <a:r>
              <a:rPr lang="en-US" altLang="zh-TW" sz="2400" dirty="0">
                <a:effectLst>
                  <a:outerShdw blurRad="38100" dist="38100" dir="2700000" algn="tl">
                    <a:srgbClr val="000000">
                      <a:alpha val="43137"/>
                    </a:srgbClr>
                  </a:outerShdw>
                </a:effectLst>
              </a:rPr>
              <a:t>3,855</a:t>
            </a:r>
            <a:r>
              <a:rPr lang="zh-TW" altLang="zh-TW" sz="2400" dirty="0">
                <a:effectLst>
                  <a:outerShdw blurRad="38100" dist="38100" dir="2700000" algn="tl">
                    <a:srgbClr val="000000">
                      <a:alpha val="43137"/>
                    </a:srgbClr>
                  </a:outerShdw>
                </a:effectLst>
              </a:rPr>
              <a:t>人次</a:t>
            </a:r>
          </a:p>
          <a:p>
            <a:endParaRPr lang="zh-TW" altLang="en-US" dirty="0"/>
          </a:p>
        </p:txBody>
      </p:sp>
    </p:spTree>
    <p:extLst>
      <p:ext uri="{BB962C8B-B14F-4D97-AF65-F5344CB8AC3E}">
        <p14:creationId xmlns:p14="http://schemas.microsoft.com/office/powerpoint/2010/main" val="21961450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677334" y="559293"/>
            <a:ext cx="8596668" cy="5482069"/>
          </a:xfrm>
        </p:spPr>
        <p:txBody>
          <a:bodyPr>
            <a:normAutofit/>
          </a:bodyPr>
          <a:lstStyle/>
          <a:p>
            <a:r>
              <a:rPr lang="zh-TW" altLang="en-US" sz="3600" dirty="0" smtClean="0"/>
              <a:t>高雄市政府處理做為</a:t>
            </a:r>
            <a:r>
              <a:rPr lang="en-US" altLang="zh-TW" sz="3600" dirty="0" smtClean="0"/>
              <a:t>:</a:t>
            </a:r>
          </a:p>
          <a:p>
            <a:pPr marL="0" indent="0">
              <a:buNone/>
            </a:pPr>
            <a:endParaRPr lang="en-US" altLang="zh-TW" sz="1400" dirty="0" smtClean="0"/>
          </a:p>
          <a:p>
            <a:r>
              <a:rPr lang="en-US" altLang="zh-TW" sz="2000" dirty="0" smtClean="0"/>
              <a:t>1.</a:t>
            </a:r>
            <a:r>
              <a:rPr lang="zh-TW" altLang="zh-TW" sz="2000" dirty="0" smtClean="0"/>
              <a:t>啟動</a:t>
            </a:r>
            <a:r>
              <a:rPr lang="en-US" altLang="zh-TW" sz="2000" dirty="0" err="1">
                <a:hlinkClick r:id="rId2" tooltip="大量傷患機制"/>
              </a:rPr>
              <a:t>大量傷病患機制</a:t>
            </a:r>
            <a:r>
              <a:rPr lang="zh-TW" altLang="zh-TW" sz="2000" dirty="0"/>
              <a:t>，</a:t>
            </a:r>
            <a:r>
              <a:rPr lang="en-US" altLang="zh-TW" sz="2000" dirty="0" err="1">
                <a:hlinkClick r:id="rId3" tooltip="高雄市"/>
              </a:rPr>
              <a:t>高雄市</a:t>
            </a:r>
            <a:r>
              <a:rPr lang="zh-TW" altLang="zh-TW" sz="2000" dirty="0"/>
              <a:t>各大</a:t>
            </a:r>
            <a:r>
              <a:rPr lang="en-US" altLang="zh-TW" sz="2000" dirty="0" err="1">
                <a:hlinkClick r:id="rId4" tooltip="醫院"/>
              </a:rPr>
              <a:t>醫院</a:t>
            </a:r>
            <a:r>
              <a:rPr lang="zh-TW" altLang="zh-TW" sz="2000" dirty="0"/>
              <a:t>提供緊急救護，如有必要則將傷患轉送至臺南</a:t>
            </a:r>
            <a:r>
              <a:rPr lang="zh-TW" altLang="zh-TW" sz="2000" dirty="0" smtClean="0"/>
              <a:t>。</a:t>
            </a:r>
            <a:endParaRPr lang="en-US" altLang="zh-TW" sz="2000" dirty="0"/>
          </a:p>
          <a:p>
            <a:r>
              <a:rPr lang="en-US" altLang="zh-TW" sz="2000" dirty="0" smtClean="0"/>
              <a:t>2.</a:t>
            </a:r>
            <a:r>
              <a:rPr lang="zh-TW" altLang="zh-TW" sz="2000" dirty="0" smtClean="0"/>
              <a:t>並分</a:t>
            </a:r>
            <a:r>
              <a:rPr lang="zh-TW" altLang="zh-TW" sz="2000" dirty="0"/>
              <a:t>立一級災害應變中心，管制相關路口，宣布撤離</a:t>
            </a:r>
            <a:r>
              <a:rPr lang="en-US" altLang="zh-TW" sz="2000" dirty="0" err="1">
                <a:hlinkClick r:id="rId5" tooltip="武慶路"/>
              </a:rPr>
              <a:t>武慶路</a:t>
            </a:r>
            <a:r>
              <a:rPr lang="zh-TW" altLang="zh-TW" sz="2000" dirty="0"/>
              <a:t>以西、二聖路以北、</a:t>
            </a:r>
            <a:r>
              <a:rPr lang="en-US" altLang="zh-TW" sz="2000" dirty="0" err="1">
                <a:hlinkClick r:id="rId6" tooltip="民權路 (高雄市)"/>
              </a:rPr>
              <a:t>民權路</a:t>
            </a:r>
            <a:r>
              <a:rPr lang="zh-TW" altLang="zh-TW" sz="2000" dirty="0"/>
              <a:t>以東、三多二路以南區域內的所有居民至</a:t>
            </a:r>
            <a:r>
              <a:rPr lang="en-US" altLang="zh-TW" sz="2000" dirty="0" err="1">
                <a:hlinkClick r:id="rId7" tooltip="高雄市立文化中心"/>
              </a:rPr>
              <a:t>高雄市立文化中心</a:t>
            </a:r>
            <a:r>
              <a:rPr lang="zh-TW" altLang="zh-TW" sz="2000" dirty="0"/>
              <a:t>與鄰近學校（</a:t>
            </a:r>
            <a:r>
              <a:rPr lang="en-US" altLang="zh-TW" sz="2000" dirty="0" err="1">
                <a:hlinkClick r:id="rId8" tooltip="高雄市立光華國民中學 (頁面不存在)"/>
              </a:rPr>
              <a:t>光華國中</a:t>
            </a:r>
            <a:r>
              <a:rPr lang="zh-TW" altLang="zh-TW" sz="2000" dirty="0"/>
              <a:t>、</a:t>
            </a:r>
            <a:r>
              <a:rPr lang="en-US" altLang="zh-TW" sz="2000" dirty="0" err="1">
                <a:hlinkClick r:id="rId9" tooltip="高雄市立中正高級工業職業學校"/>
              </a:rPr>
              <a:t>中正高工</a:t>
            </a:r>
            <a:r>
              <a:rPr lang="zh-TW" altLang="zh-TW" sz="2000" dirty="0"/>
              <a:t>、</a:t>
            </a:r>
            <a:r>
              <a:rPr lang="en-US" altLang="zh-TW" sz="2000" dirty="0" err="1">
                <a:hlinkClick r:id="rId10" tooltip="高雄市苓雅區五權國民小學"/>
              </a:rPr>
              <a:t>五權國小</a:t>
            </a:r>
            <a:r>
              <a:rPr lang="zh-TW" altLang="zh-TW" sz="2000" dirty="0"/>
              <a:t>、</a:t>
            </a:r>
            <a:r>
              <a:rPr lang="en-US" altLang="zh-TW" sz="2000" dirty="0" err="1">
                <a:hlinkClick r:id="rId11" tooltip="高雄市前鎮區樂群國民小學 (頁面不存在)"/>
              </a:rPr>
              <a:t>樂群國小</a:t>
            </a:r>
            <a:r>
              <a:rPr lang="zh-TW" altLang="zh-TW" sz="2000" dirty="0"/>
              <a:t>、</a:t>
            </a:r>
            <a:r>
              <a:rPr lang="en-US" altLang="zh-TW" sz="2000" dirty="0" err="1">
                <a:hlinkClick r:id="rId12" tooltip="高雄市立瑞祥高級中學"/>
              </a:rPr>
              <a:t>瑞祥中學</a:t>
            </a:r>
            <a:r>
              <a:rPr lang="zh-TW" altLang="zh-TW" sz="2000" dirty="0"/>
              <a:t>、</a:t>
            </a:r>
            <a:r>
              <a:rPr lang="en-US" altLang="zh-TW" sz="2000" dirty="0" err="1">
                <a:hlinkClick r:id="rId13" tooltip="高雄市前鎮區光華國民小學 (頁面不存在)"/>
              </a:rPr>
              <a:t>光華國小</a:t>
            </a:r>
            <a:r>
              <a:rPr lang="zh-TW" altLang="zh-TW" sz="2000" dirty="0"/>
              <a:t>、</a:t>
            </a:r>
            <a:r>
              <a:rPr lang="en-US" altLang="zh-TW" sz="2000" dirty="0" err="1">
                <a:hlinkClick r:id="rId14" tooltip="高雄市前鎮區瑞豐國民小學 (頁面不存在)"/>
              </a:rPr>
              <a:t>瑞豐國小</a:t>
            </a:r>
            <a:r>
              <a:rPr lang="zh-TW" altLang="zh-TW" sz="2000" dirty="0"/>
              <a:t>、</a:t>
            </a:r>
            <a:r>
              <a:rPr lang="en-US" altLang="zh-TW" sz="2000" dirty="0" err="1">
                <a:hlinkClick r:id="rId15" tooltip="高雄市立獅甲國民中學"/>
              </a:rPr>
              <a:t>獅甲國中</a:t>
            </a:r>
            <a:r>
              <a:rPr lang="zh-TW" altLang="zh-TW" sz="2000" dirty="0"/>
              <a:t>、</a:t>
            </a:r>
            <a:r>
              <a:rPr lang="en-US" altLang="zh-TW" sz="2000" dirty="0" err="1">
                <a:hlinkClick r:id="rId16" tooltip="高雄市前鎮區民權國民小學 (頁面不存在)"/>
              </a:rPr>
              <a:t>民權國小</a:t>
            </a:r>
            <a:r>
              <a:rPr lang="zh-TW" altLang="zh-TW" sz="2000" dirty="0"/>
              <a:t>）或竹西里活動中心避難，且於</a:t>
            </a:r>
            <a:r>
              <a:rPr lang="en-US" altLang="zh-TW" sz="2000" dirty="0" err="1">
                <a:hlinkClick r:id="rId17" tooltip="福德路 (高雄市)"/>
              </a:rPr>
              <a:t>福德三路</a:t>
            </a:r>
            <a:r>
              <a:rPr lang="zh-TW" altLang="zh-TW" sz="2000" dirty="0"/>
              <a:t>、三多路口備有公車協助撤離</a:t>
            </a:r>
            <a:r>
              <a:rPr lang="zh-TW" altLang="zh-TW" sz="2000" dirty="0" smtClean="0"/>
              <a:t>。</a:t>
            </a:r>
            <a:endParaRPr lang="en-US" altLang="zh-TW" sz="2000" dirty="0" smtClean="0"/>
          </a:p>
          <a:p>
            <a:r>
              <a:rPr lang="en-US" altLang="zh-TW" sz="2000" dirty="0" smtClean="0"/>
              <a:t>3.</a:t>
            </a:r>
            <a:r>
              <a:rPr lang="zh-TW" altLang="zh-TW" sz="2000" dirty="0" smtClean="0"/>
              <a:t>在普</a:t>
            </a:r>
            <a:r>
              <a:rPr lang="zh-TW" altLang="zh-TW" sz="2000" dirty="0"/>
              <a:t>賢寺及勞工公園內的勞工育樂中心獅甲</a:t>
            </a:r>
            <a:r>
              <a:rPr lang="zh-TW" altLang="zh-TW" sz="2000" dirty="0" smtClean="0"/>
              <a:t>會館</a:t>
            </a:r>
            <a:r>
              <a:rPr lang="en-US" altLang="zh-TW" sz="2000" dirty="0" smtClean="0"/>
              <a:t>,</a:t>
            </a:r>
            <a:r>
              <a:rPr lang="zh-TW" altLang="zh-TW" sz="2000" dirty="0" smtClean="0"/>
              <a:t>芝</a:t>
            </a:r>
            <a:r>
              <a:rPr lang="zh-TW" altLang="zh-TW" sz="2000" dirty="0"/>
              <a:t>豐飯店</a:t>
            </a:r>
            <a:r>
              <a:rPr lang="zh-TW" altLang="zh-TW" sz="2000" dirty="0" smtClean="0"/>
              <a:t>開設</a:t>
            </a:r>
            <a:r>
              <a:rPr lang="en-US" altLang="zh-TW" sz="2000" dirty="0"/>
              <a:t>3</a:t>
            </a:r>
            <a:r>
              <a:rPr lang="zh-TW" altLang="zh-TW" sz="2000" dirty="0" smtClean="0"/>
              <a:t>處</a:t>
            </a:r>
            <a:r>
              <a:rPr lang="zh-TW" altLang="zh-TW" sz="2000" dirty="0"/>
              <a:t>收容安置所</a:t>
            </a:r>
            <a:r>
              <a:rPr lang="zh-TW" altLang="zh-TW" sz="2000" dirty="0" smtClean="0"/>
              <a:t>。</a:t>
            </a:r>
            <a:endParaRPr lang="en-US" altLang="zh-TW" sz="2000" dirty="0" smtClean="0"/>
          </a:p>
          <a:p>
            <a:r>
              <a:rPr lang="en-US" altLang="zh-TW" sz="2000" dirty="0" err="1" smtClean="0"/>
              <a:t>4.</a:t>
            </a:r>
            <a:r>
              <a:rPr lang="en-US" altLang="zh-TW" sz="2000" dirty="0" err="1" smtClean="0">
                <a:hlinkClick r:id="rId18" tooltip="前鎮區"/>
              </a:rPr>
              <a:t>前鎮區</a:t>
            </a:r>
            <a:r>
              <a:rPr lang="zh-TW" altLang="zh-TW" sz="2000" dirty="0"/>
              <a:t>、</a:t>
            </a:r>
            <a:r>
              <a:rPr lang="en-US" altLang="zh-TW" sz="2000" dirty="0" err="1">
                <a:hlinkClick r:id="rId19" tooltip="苓雅區"/>
              </a:rPr>
              <a:t>苓雅區</a:t>
            </a:r>
            <a:r>
              <a:rPr lang="zh-TW" altLang="zh-TW" sz="2000" dirty="0"/>
              <a:t>停止上班上課；凡前鎮或苓雅區居民，亦停止上班、停止上課。許多大樓疏散住戶，路邊站滿居民，許多人夜宿公園、足球場避難。市府在數個學校與文化中心開設收容中心，以收容</a:t>
            </a:r>
            <a:r>
              <a:rPr lang="zh-TW" altLang="zh-TW" sz="2000" dirty="0" smtClean="0"/>
              <a:t>災民。</a:t>
            </a:r>
            <a:endParaRPr lang="zh-TW" altLang="zh-TW" sz="2000" dirty="0"/>
          </a:p>
          <a:p>
            <a:endParaRPr lang="zh-TW" altLang="en-US" dirty="0"/>
          </a:p>
        </p:txBody>
      </p:sp>
    </p:spTree>
    <p:extLst>
      <p:ext uri="{BB962C8B-B14F-4D97-AF65-F5344CB8AC3E}">
        <p14:creationId xmlns:p14="http://schemas.microsoft.com/office/powerpoint/2010/main" val="8287680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677334" y="514905"/>
            <a:ext cx="8596668" cy="5526457"/>
          </a:xfrm>
        </p:spPr>
        <p:txBody>
          <a:bodyPr/>
          <a:lstStyle/>
          <a:p>
            <a:r>
              <a:rPr lang="zh-TW" altLang="en-US" sz="3600" b="1" dirty="0" smtClean="0">
                <a:effectLst>
                  <a:outerShdw blurRad="38100" dist="38100" dir="2700000" algn="tl">
                    <a:srgbClr val="000000">
                      <a:alpha val="43137"/>
                    </a:srgbClr>
                  </a:outerShdw>
                </a:effectLst>
              </a:rPr>
              <a:t>國軍支援</a:t>
            </a:r>
            <a:r>
              <a:rPr lang="en-US" altLang="zh-TW" sz="3600" b="1" dirty="0" smtClean="0">
                <a:effectLst>
                  <a:outerShdw blurRad="38100" dist="38100" dir="2700000" algn="tl">
                    <a:srgbClr val="000000">
                      <a:alpha val="43137"/>
                    </a:srgbClr>
                  </a:outerShdw>
                </a:effectLst>
              </a:rPr>
              <a:t>:</a:t>
            </a:r>
          </a:p>
          <a:p>
            <a:pPr marL="0" indent="0">
              <a:buNone/>
            </a:pPr>
            <a:endParaRPr lang="en-US" altLang="zh-TW" sz="3600" b="1" dirty="0" smtClean="0">
              <a:effectLst>
                <a:outerShdw blurRad="38100" dist="38100" dir="2700000" algn="tl">
                  <a:srgbClr val="000000">
                    <a:alpha val="43137"/>
                  </a:srgbClr>
                </a:outerShdw>
              </a:effectLst>
            </a:endParaRPr>
          </a:p>
          <a:p>
            <a:pPr marL="0" indent="0">
              <a:buNone/>
            </a:pPr>
            <a:r>
              <a:rPr lang="en-US" altLang="zh-TW" sz="2800" b="1" dirty="0" err="1" smtClean="0">
                <a:effectLst>
                  <a:outerShdw blurRad="38100" dist="38100" dir="2700000" algn="tl">
                    <a:srgbClr val="000000">
                      <a:alpha val="43137"/>
                    </a:srgbClr>
                  </a:outerShdw>
                </a:effectLst>
                <a:hlinkClick r:id="rId2" tooltip="中華民國國防部"/>
              </a:rPr>
              <a:t>國防部</a:t>
            </a:r>
            <a:r>
              <a:rPr lang="zh-TW" altLang="zh-TW" sz="2800" b="1" dirty="0">
                <a:effectLst>
                  <a:outerShdw blurRad="38100" dist="38100" dir="2700000" algn="tl">
                    <a:srgbClr val="000000">
                      <a:alpha val="43137"/>
                    </a:srgbClr>
                  </a:outerShdw>
                </a:effectLst>
              </a:rPr>
              <a:t>災害應變中心配合中央災害應變中心於</a:t>
            </a:r>
            <a:r>
              <a:rPr lang="en-US" altLang="zh-TW" sz="2800" b="1" dirty="0">
                <a:effectLst>
                  <a:outerShdw blurRad="38100" dist="38100" dir="2700000" algn="tl">
                    <a:srgbClr val="000000">
                      <a:alpha val="43137"/>
                    </a:srgbClr>
                  </a:outerShdw>
                </a:effectLst>
              </a:rPr>
              <a:t>8</a:t>
            </a:r>
            <a:r>
              <a:rPr lang="zh-TW" altLang="zh-TW" sz="2800" b="1" dirty="0">
                <a:effectLst>
                  <a:outerShdw blurRad="38100" dist="38100" dir="2700000" algn="tl">
                    <a:srgbClr val="000000">
                      <a:alpha val="43137"/>
                    </a:srgbClr>
                  </a:outerShdw>
                </a:effectLst>
              </a:rPr>
              <a:t>月</a:t>
            </a:r>
            <a:r>
              <a:rPr lang="en-US" altLang="zh-TW" sz="2800" b="1" dirty="0">
                <a:effectLst>
                  <a:outerShdw blurRad="38100" dist="38100" dir="2700000" algn="tl">
                    <a:srgbClr val="000000">
                      <a:alpha val="43137"/>
                    </a:srgbClr>
                  </a:outerShdw>
                </a:effectLst>
              </a:rPr>
              <a:t>1</a:t>
            </a:r>
            <a:r>
              <a:rPr lang="zh-TW" altLang="zh-TW" sz="2800" b="1" dirty="0">
                <a:effectLst>
                  <a:outerShdw blurRad="38100" dist="38100" dir="2700000" algn="tl">
                    <a:srgbClr val="000000">
                      <a:alpha val="43137"/>
                    </a:srgbClr>
                  </a:outerShdw>
                </a:effectLst>
              </a:rPr>
              <a:t>日凌晨</a:t>
            </a:r>
            <a:r>
              <a:rPr lang="en-US" altLang="zh-TW" sz="2800" b="1" dirty="0">
                <a:effectLst>
                  <a:outerShdw blurRad="38100" dist="38100" dir="2700000" algn="tl">
                    <a:srgbClr val="000000">
                      <a:alpha val="43137"/>
                    </a:srgbClr>
                  </a:outerShdw>
                </a:effectLst>
              </a:rPr>
              <a:t>1</a:t>
            </a:r>
            <a:r>
              <a:rPr lang="zh-TW" altLang="zh-TW" sz="2800" b="1" dirty="0">
                <a:effectLst>
                  <a:outerShdw blurRad="38100" dist="38100" dir="2700000" algn="tl">
                    <a:srgbClr val="000000">
                      <a:alpha val="43137"/>
                    </a:srgbClr>
                  </a:outerShdw>
                </a:effectLst>
              </a:rPr>
              <a:t>時完成一級開設，第</a:t>
            </a:r>
            <a:r>
              <a:rPr lang="en-US" altLang="zh-TW" sz="2800" b="1" dirty="0">
                <a:effectLst>
                  <a:outerShdw blurRad="38100" dist="38100" dir="2700000" algn="tl">
                    <a:srgbClr val="000000">
                      <a:alpha val="43137"/>
                    </a:srgbClr>
                  </a:outerShdw>
                </a:effectLst>
              </a:rPr>
              <a:t>4</a:t>
            </a:r>
            <a:r>
              <a:rPr lang="zh-TW" altLang="zh-TW" sz="2800" b="1" dirty="0">
                <a:effectLst>
                  <a:outerShdw blurRad="38100" dist="38100" dir="2700000" algn="tl">
                    <a:srgbClr val="000000">
                      <a:alpha val="43137"/>
                    </a:srgbClr>
                  </a:outerShdw>
                </a:effectLst>
              </a:rPr>
              <a:t>作戰區災害應變中心亦同步開設，並調派</a:t>
            </a:r>
            <a:r>
              <a:rPr lang="en-US" altLang="zh-TW" sz="2800" b="1" dirty="0" err="1">
                <a:effectLst>
                  <a:outerShdw blurRad="38100" dist="38100" dir="2700000" algn="tl">
                    <a:srgbClr val="000000">
                      <a:alpha val="43137"/>
                    </a:srgbClr>
                  </a:outerShdw>
                </a:effectLst>
                <a:hlinkClick r:id="rId3" tooltip="中華民國陸軍"/>
              </a:rPr>
              <a:t>中華民國陸軍</a:t>
            </a:r>
            <a:r>
              <a:rPr lang="en-US" altLang="zh-TW" sz="2800" b="1" dirty="0" err="1">
                <a:effectLst>
                  <a:outerShdw blurRad="38100" dist="38100" dir="2700000" algn="tl">
                    <a:srgbClr val="000000">
                      <a:alpha val="43137"/>
                    </a:srgbClr>
                  </a:outerShdw>
                </a:effectLst>
                <a:hlinkClick r:id="rId4" tooltip="陸軍八軍團"/>
              </a:rPr>
              <a:t>八軍團</a:t>
            </a:r>
            <a:r>
              <a:rPr lang="zh-TW" altLang="zh-TW" sz="2800" b="1" dirty="0">
                <a:effectLst>
                  <a:outerShdw blurRad="38100" dist="38100" dir="2700000" algn="tl">
                    <a:srgbClr val="000000">
                      <a:alpha val="43137"/>
                    </a:srgbClr>
                  </a:outerShdw>
                </a:effectLst>
              </a:rPr>
              <a:t>與</a:t>
            </a:r>
            <a:r>
              <a:rPr lang="en-US" altLang="zh-TW" sz="2800" b="1" dirty="0" err="1">
                <a:effectLst>
                  <a:outerShdw blurRad="38100" dist="38100" dir="2700000" algn="tl">
                    <a:srgbClr val="000000">
                      <a:alpha val="43137"/>
                    </a:srgbClr>
                  </a:outerShdw>
                </a:effectLst>
                <a:hlinkClick r:id="rId5" tooltip="中華民國海軍陸戰隊"/>
              </a:rPr>
              <a:t>中華民國海軍陸戰隊</a:t>
            </a:r>
            <a:r>
              <a:rPr lang="zh-TW" altLang="zh-TW" sz="2800" b="1" dirty="0">
                <a:effectLst>
                  <a:outerShdw blurRad="38100" dist="38100" dir="2700000" algn="tl">
                    <a:srgbClr val="000000">
                      <a:alpha val="43137"/>
                    </a:srgbClr>
                  </a:outerShdw>
                </a:effectLst>
              </a:rPr>
              <a:t>所屬部隊官兵</a:t>
            </a:r>
            <a:r>
              <a:rPr lang="en-US" altLang="zh-TW" sz="2800" b="1" dirty="0">
                <a:effectLst>
                  <a:outerShdw blurRad="38100" dist="38100" dir="2700000" algn="tl">
                    <a:srgbClr val="000000">
                      <a:alpha val="43137"/>
                    </a:srgbClr>
                  </a:outerShdw>
                </a:effectLst>
              </a:rPr>
              <a:t>1307</a:t>
            </a:r>
            <a:r>
              <a:rPr lang="zh-TW" altLang="zh-TW" sz="2800" b="1" dirty="0">
                <a:effectLst>
                  <a:outerShdw blurRad="38100" dist="38100" dir="2700000" algn="tl">
                    <a:srgbClr val="000000">
                      <a:alpha val="43137"/>
                    </a:srgbClr>
                  </a:outerShdw>
                </a:effectLst>
              </a:rPr>
              <a:t>人、</a:t>
            </a:r>
            <a:r>
              <a:rPr lang="en-US" altLang="zh-TW" sz="2800" b="1" dirty="0">
                <a:effectLst>
                  <a:outerShdw blurRad="38100" dist="38100" dir="2700000" algn="tl">
                    <a:srgbClr val="000000">
                      <a:alpha val="43137"/>
                    </a:srgbClr>
                  </a:outerShdw>
                </a:effectLst>
              </a:rPr>
              <a:t>50</a:t>
            </a:r>
            <a:r>
              <a:rPr lang="zh-TW" altLang="zh-TW" sz="2800" b="1" dirty="0">
                <a:effectLst>
                  <a:outerShdw blurRad="38100" dist="38100" dir="2700000" algn="tl">
                    <a:srgbClr val="000000">
                      <a:alpha val="43137"/>
                    </a:srgbClr>
                  </a:outerShdw>
                </a:effectLst>
              </a:rPr>
              <a:t>車，另外</a:t>
            </a:r>
            <a:r>
              <a:rPr lang="en-US" altLang="zh-TW" sz="2800" b="1" dirty="0" err="1">
                <a:effectLst>
                  <a:outerShdw blurRad="38100" dist="38100" dir="2700000" algn="tl">
                    <a:srgbClr val="000000">
                      <a:alpha val="43137"/>
                    </a:srgbClr>
                  </a:outerShdw>
                </a:effectLst>
                <a:hlinkClick r:id="rId6" tooltip="陸軍步兵訓練指揮部"/>
              </a:rPr>
              <a:t>陸軍步兵訓練指揮部（陸軍步兵學校</a:t>
            </a:r>
            <a:r>
              <a:rPr lang="en-US" altLang="zh-TW" sz="2800" b="1" dirty="0">
                <a:effectLst>
                  <a:outerShdw blurRad="38100" dist="38100" dir="2700000" algn="tl">
                    <a:srgbClr val="000000">
                      <a:alpha val="43137"/>
                    </a:srgbClr>
                  </a:outerShdw>
                </a:effectLst>
                <a:hlinkClick r:id="rId6" tooltip="陸軍步兵訓練指揮部"/>
              </a:rPr>
              <a:t>）</a:t>
            </a:r>
            <a:r>
              <a:rPr lang="zh-TW" altLang="zh-TW" sz="2800" b="1" dirty="0">
                <a:effectLst>
                  <a:outerShdw blurRad="38100" dist="38100" dir="2700000" algn="tl">
                    <a:srgbClr val="000000">
                      <a:alpha val="43137"/>
                    </a:srgbClr>
                  </a:outerShdw>
                </a:effectLst>
              </a:rPr>
              <a:t>及</a:t>
            </a:r>
            <a:r>
              <a:rPr lang="en-US" altLang="zh-TW" sz="2800" b="1" dirty="0" err="1">
                <a:effectLst>
                  <a:outerShdw blurRad="38100" dist="38100" dir="2700000" algn="tl">
                    <a:srgbClr val="000000">
                      <a:alpha val="43137"/>
                    </a:srgbClr>
                  </a:outerShdw>
                </a:effectLst>
                <a:hlinkClick r:id="rId7" tooltip="中華民國憲兵"/>
              </a:rPr>
              <a:t>中華民國憲兵</a:t>
            </a:r>
            <a:r>
              <a:rPr lang="zh-TW" altLang="zh-TW" sz="2800" b="1" dirty="0">
                <a:effectLst>
                  <a:outerShdw blurRad="38100" dist="38100" dir="2700000" algn="tl">
                    <a:srgbClr val="000000">
                      <a:alpha val="43137"/>
                    </a:srgbClr>
                  </a:outerShdw>
                </a:effectLst>
              </a:rPr>
              <a:t>第二</a:t>
            </a:r>
            <a:r>
              <a:rPr lang="en-US" altLang="zh-TW" sz="2800" b="1" dirty="0">
                <a:effectLst>
                  <a:outerShdw blurRad="38100" dist="38100" dir="2700000" algn="tl">
                    <a:srgbClr val="000000">
                      <a:alpha val="43137"/>
                    </a:srgbClr>
                  </a:outerShdw>
                </a:effectLst>
              </a:rPr>
              <a:t>0</a:t>
            </a:r>
            <a:r>
              <a:rPr lang="zh-TW" altLang="zh-TW" sz="2800" b="1" dirty="0">
                <a:effectLst>
                  <a:outerShdw blurRad="38100" dist="38100" dir="2700000" algn="tl">
                    <a:srgbClr val="000000">
                      <a:alpha val="43137"/>
                    </a:srgbClr>
                  </a:outerShdw>
                </a:effectLst>
              </a:rPr>
              <a:t>四指揮部也派出人員、機具協助救災，包括派遣</a:t>
            </a:r>
            <a:r>
              <a:rPr lang="en-US" altLang="zh-TW" sz="2800" b="1" dirty="0" err="1">
                <a:effectLst>
                  <a:outerShdw blurRad="38100" dist="38100" dir="2700000" algn="tl">
                    <a:srgbClr val="000000">
                      <a:alpha val="43137"/>
                    </a:srgbClr>
                  </a:outerShdw>
                </a:effectLst>
                <a:hlinkClick r:id="rId8" tooltip="陸軍三九化學兵群 (頁面不存在)"/>
              </a:rPr>
              <a:t>陸軍三九化學兵群</a:t>
            </a:r>
            <a:r>
              <a:rPr lang="zh-TW" altLang="zh-TW" sz="2800" b="1" dirty="0">
                <a:effectLst>
                  <a:outerShdw blurRad="38100" dist="38100" dir="2700000" algn="tl">
                    <a:srgbClr val="000000">
                      <a:alpha val="43137"/>
                    </a:srgbClr>
                  </a:outerShdw>
                </a:effectLst>
              </a:rPr>
              <a:t>到現場偵測殘留燃氣、</a:t>
            </a:r>
            <a:r>
              <a:rPr lang="en-US" altLang="zh-TW" sz="2800" b="1" dirty="0" err="1">
                <a:effectLst>
                  <a:outerShdw blurRad="38100" dist="38100" dir="2700000" algn="tl">
                    <a:srgbClr val="000000">
                      <a:alpha val="43137"/>
                    </a:srgbClr>
                  </a:outerShdw>
                </a:effectLst>
                <a:hlinkClick r:id="rId9" tooltip="陸軍七五資電群 (頁面不存在)"/>
              </a:rPr>
              <a:t>陸軍七五資電群</a:t>
            </a:r>
            <a:r>
              <a:rPr lang="zh-TW" altLang="zh-TW" sz="2800" b="1" dirty="0">
                <a:effectLst>
                  <a:outerShdw blurRad="38100" dist="38100" dir="2700000" algn="tl">
                    <a:srgbClr val="000000">
                      <a:alpha val="43137"/>
                    </a:srgbClr>
                  </a:outerShdw>
                </a:effectLst>
              </a:rPr>
              <a:t>、</a:t>
            </a:r>
            <a:r>
              <a:rPr lang="en-US" altLang="zh-TW" sz="2800" b="1" dirty="0" err="1">
                <a:effectLst>
                  <a:outerShdw blurRad="38100" dist="38100" dir="2700000" algn="tl">
                    <a:srgbClr val="000000">
                      <a:alpha val="43137"/>
                    </a:srgbClr>
                  </a:outerShdw>
                </a:effectLst>
                <a:hlinkClick r:id="rId10" tooltip="陸軍五四工兵群 (頁面不存在)"/>
              </a:rPr>
              <a:t>陸軍五四工兵群</a:t>
            </a:r>
            <a:r>
              <a:rPr lang="zh-TW" altLang="zh-TW" sz="2800" b="1" dirty="0">
                <a:effectLst>
                  <a:outerShdw blurRad="38100" dist="38100" dir="2700000" algn="tl">
                    <a:srgbClr val="000000">
                      <a:alpha val="43137"/>
                    </a:srgbClr>
                  </a:outerShdw>
                </a:effectLst>
              </a:rPr>
              <a:t>、</a:t>
            </a:r>
            <a:r>
              <a:rPr lang="en-US" altLang="zh-TW" sz="2800" b="1" dirty="0" err="1">
                <a:effectLst>
                  <a:outerShdw blurRad="38100" dist="38100" dir="2700000" algn="tl">
                    <a:srgbClr val="000000">
                      <a:alpha val="43137"/>
                    </a:srgbClr>
                  </a:outerShdw>
                </a:effectLst>
                <a:hlinkClick r:id="rId11" tooltip="陸軍四三砲兵指揮部 (頁面不存在)"/>
              </a:rPr>
              <a:t>陸軍四三砲兵指揮部</a:t>
            </a:r>
            <a:r>
              <a:rPr lang="zh-TW" altLang="zh-TW" sz="2800" b="1" dirty="0">
                <a:effectLst>
                  <a:outerShdw blurRad="38100" dist="38100" dir="2700000" algn="tl">
                    <a:srgbClr val="000000">
                      <a:alpha val="43137"/>
                    </a:srgbClr>
                  </a:outerShdw>
                </a:effectLst>
              </a:rPr>
              <a:t>及</a:t>
            </a:r>
            <a:r>
              <a:rPr lang="en-US" altLang="zh-TW" sz="2800" b="1" dirty="0" err="1">
                <a:effectLst>
                  <a:outerShdw blurRad="38100" dist="38100" dir="2700000" algn="tl">
                    <a:srgbClr val="000000">
                      <a:alpha val="43137"/>
                    </a:srgbClr>
                  </a:outerShdw>
                </a:effectLst>
                <a:hlinkClick r:id="rId12" tooltip="陸軍裝甲兵五六四旅 (頁面不存在)"/>
              </a:rPr>
              <a:t>陸軍裝甲兵五六四旅</a:t>
            </a:r>
            <a:r>
              <a:rPr lang="zh-TW" altLang="zh-TW" sz="2800" b="1" dirty="0">
                <a:effectLst>
                  <a:outerShdw blurRad="38100" dist="38100" dir="2700000" algn="tl">
                    <a:srgbClr val="000000">
                      <a:alpha val="43137"/>
                    </a:srgbClr>
                  </a:outerShdw>
                </a:effectLst>
              </a:rPr>
              <a:t>土石清運、協助清理家園，載運重物。</a:t>
            </a:r>
          </a:p>
          <a:p>
            <a:pPr marL="0" indent="0">
              <a:buNone/>
            </a:pPr>
            <a:endParaRPr lang="zh-TW" altLang="zh-TW"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416322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圖片 1" descr="1.jpg"/>
          <p:cNvPicPr/>
          <p:nvPr/>
        </p:nvPicPr>
        <p:blipFill>
          <a:blip r:embed="rId2" cstate="print"/>
          <a:stretch>
            <a:fillRect/>
          </a:stretch>
        </p:blipFill>
        <p:spPr>
          <a:xfrm>
            <a:off x="478258" y="4607510"/>
            <a:ext cx="4271295" cy="2175030"/>
          </a:xfrm>
          <a:prstGeom prst="rect">
            <a:avLst/>
          </a:prstGeom>
        </p:spPr>
      </p:pic>
      <p:pic>
        <p:nvPicPr>
          <p:cNvPr id="3" name="圖片 2" descr="600_phpyZ0I00.jpeg"/>
          <p:cNvPicPr/>
          <p:nvPr/>
        </p:nvPicPr>
        <p:blipFill>
          <a:blip r:embed="rId3" cstate="print"/>
          <a:stretch>
            <a:fillRect/>
          </a:stretch>
        </p:blipFill>
        <p:spPr>
          <a:xfrm>
            <a:off x="4998129" y="3391270"/>
            <a:ext cx="5377397" cy="3244788"/>
          </a:xfrm>
          <a:prstGeom prst="rect">
            <a:avLst/>
          </a:prstGeom>
        </p:spPr>
      </p:pic>
      <p:pic>
        <p:nvPicPr>
          <p:cNvPr id="7" name="圖片 6" descr="118798-XXL.jpg"/>
          <p:cNvPicPr/>
          <p:nvPr/>
        </p:nvPicPr>
        <p:blipFill>
          <a:blip r:embed="rId4" cstate="print"/>
          <a:stretch>
            <a:fillRect/>
          </a:stretch>
        </p:blipFill>
        <p:spPr>
          <a:xfrm>
            <a:off x="349936" y="1388542"/>
            <a:ext cx="4261282" cy="2924687"/>
          </a:xfrm>
          <a:prstGeom prst="rect">
            <a:avLst/>
          </a:prstGeom>
        </p:spPr>
      </p:pic>
      <p:pic>
        <p:nvPicPr>
          <p:cNvPr id="8" name="圖片 7" descr="C1406860065783.jpg"/>
          <p:cNvPicPr/>
          <p:nvPr/>
        </p:nvPicPr>
        <p:blipFill>
          <a:blip r:embed="rId5" cstate="print"/>
          <a:stretch>
            <a:fillRect/>
          </a:stretch>
        </p:blipFill>
        <p:spPr>
          <a:xfrm>
            <a:off x="5893050" y="679203"/>
            <a:ext cx="3818373" cy="2288132"/>
          </a:xfrm>
          <a:prstGeom prst="rect">
            <a:avLst/>
          </a:prstGeom>
        </p:spPr>
      </p:pic>
      <p:sp>
        <p:nvSpPr>
          <p:cNvPr id="9" name="矩形 8"/>
          <p:cNvSpPr/>
          <p:nvPr/>
        </p:nvSpPr>
        <p:spPr>
          <a:xfrm>
            <a:off x="-388333" y="188213"/>
            <a:ext cx="5377584" cy="1200329"/>
          </a:xfrm>
          <a:prstGeom prst="rect">
            <a:avLst/>
          </a:prstGeom>
          <a:noFill/>
        </p:spPr>
        <p:txBody>
          <a:bodyPr wrap="square" lIns="91440" tIns="45720" rIns="91440" bIns="45720">
            <a:spAutoFit/>
          </a:bodyPr>
          <a:lstStyle/>
          <a:p>
            <a:pPr algn="ctr"/>
            <a:r>
              <a:rPr lang="zh-TW" altLang="en-US" sz="72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災害照片</a:t>
            </a:r>
            <a:r>
              <a:rPr lang="en-US" altLang="zh-TW" sz="72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t>
            </a:r>
            <a:endParaRPr lang="zh-TW" altLang="en-US" sz="72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1606441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77334" y="192349"/>
            <a:ext cx="8596668" cy="1320800"/>
          </a:xfrm>
        </p:spPr>
        <p:txBody>
          <a:bodyPr>
            <a:normAutofit/>
          </a:bodyPr>
          <a:lstStyle/>
          <a:p>
            <a:pPr algn="ctr"/>
            <a:r>
              <a:rPr lang="zh-TW" altLang="en-US" sz="6600" b="1" dirty="0" smtClean="0">
                <a:ln w="0"/>
                <a:solidFill>
                  <a:schemeClr val="tx1"/>
                </a:solidFill>
                <a:effectLst>
                  <a:outerShdw blurRad="38100" dist="19050" dir="2700000" algn="tl" rotWithShape="0">
                    <a:schemeClr val="dk1">
                      <a:alpha val="40000"/>
                    </a:schemeClr>
                  </a:outerShdw>
                </a:effectLst>
              </a:rPr>
              <a:t>高雄氣爆後續匯整</a:t>
            </a:r>
            <a:endParaRPr lang="zh-TW" altLang="en-US" sz="6600" b="1" dirty="0">
              <a:ln w="0"/>
              <a:solidFill>
                <a:schemeClr val="tx1"/>
              </a:solidFill>
              <a:effectLst>
                <a:outerShdw blurRad="38100" dist="19050" dir="2700000" algn="tl" rotWithShape="0">
                  <a:schemeClr val="dk1">
                    <a:alpha val="40000"/>
                  </a:schemeClr>
                </a:outerShdw>
              </a:effectLst>
            </a:endParaRPr>
          </a:p>
        </p:txBody>
      </p:sp>
      <p:sp>
        <p:nvSpPr>
          <p:cNvPr id="3" name="內容版面配置區 2"/>
          <p:cNvSpPr>
            <a:spLocks noGrp="1"/>
          </p:cNvSpPr>
          <p:nvPr>
            <p:ph idx="1"/>
          </p:nvPr>
        </p:nvSpPr>
        <p:spPr>
          <a:xfrm>
            <a:off x="677334" y="1713391"/>
            <a:ext cx="8596668" cy="4785064"/>
          </a:xfrm>
        </p:spPr>
        <p:txBody>
          <a:bodyPr>
            <a:normAutofit lnSpcReduction="10000"/>
          </a:bodyPr>
          <a:lstStyle/>
          <a:p>
            <a:r>
              <a:rPr lang="zh-TW" altLang="zh-TW" sz="3200" b="1" dirty="0" smtClean="0"/>
              <a:t>四</a:t>
            </a:r>
            <a:r>
              <a:rPr lang="zh-TW" altLang="zh-TW" sz="3200" b="1" dirty="0"/>
              <a:t>個月內建構高雄管線圖</a:t>
            </a:r>
            <a:r>
              <a:rPr lang="zh-TW" altLang="zh-TW" sz="3200" b="1" dirty="0" smtClean="0"/>
              <a:t>資</a:t>
            </a:r>
            <a:r>
              <a:rPr lang="en-US" altLang="zh-TW" sz="3200" b="1" dirty="0" smtClean="0"/>
              <a:t>:</a:t>
            </a:r>
          </a:p>
          <a:p>
            <a:endParaRPr lang="zh-TW" altLang="zh-TW" sz="3200" dirty="0"/>
          </a:p>
          <a:p>
            <a:pPr fontAlgn="base"/>
            <a:r>
              <a:rPr lang="en-US" altLang="zh-TW" sz="2000" b="1" dirty="0" smtClean="0">
                <a:effectLst>
                  <a:outerShdw blurRad="38100" dist="38100" dir="2700000" algn="tl">
                    <a:srgbClr val="000000">
                      <a:alpha val="43137"/>
                    </a:srgbClr>
                  </a:outerShdw>
                </a:effectLst>
              </a:rPr>
              <a:t>1.</a:t>
            </a:r>
            <a:r>
              <a:rPr lang="zh-TW" altLang="zh-TW" sz="2000" b="1" dirty="0" smtClean="0">
                <a:effectLst>
                  <a:outerShdw blurRad="38100" dist="38100" dir="2700000" algn="tl">
                    <a:srgbClr val="000000">
                      <a:alpha val="43137"/>
                    </a:srgbClr>
                  </a:outerShdw>
                </a:effectLst>
              </a:rPr>
              <a:t>高雄市</a:t>
            </a:r>
            <a:r>
              <a:rPr lang="zh-TW" altLang="zh-TW" sz="2000" b="1" dirty="0">
                <a:effectLst>
                  <a:outerShdw blurRad="38100" dist="38100" dir="2700000" algn="tl">
                    <a:srgbClr val="000000">
                      <a:alpha val="43137"/>
                    </a:srgbClr>
                  </a:outerShdw>
                </a:effectLst>
              </a:rPr>
              <a:t>氣爆發生後，經濟部</a:t>
            </a:r>
            <a:r>
              <a:rPr lang="zh-TW" altLang="zh-TW" sz="2000" b="1" dirty="0" smtClean="0">
                <a:effectLst>
                  <a:outerShdw blurRad="38100" dist="38100" dir="2700000" algn="tl">
                    <a:srgbClr val="000000">
                      <a:alpha val="43137"/>
                    </a:srgbClr>
                  </a:outerShdw>
                </a:effectLst>
              </a:rPr>
              <a:t>工業局，</a:t>
            </a:r>
            <a:r>
              <a:rPr lang="zh-TW" altLang="zh-TW" sz="2000" b="1" dirty="0">
                <a:effectLst>
                  <a:outerShdw blurRad="38100" dist="38100" dir="2700000" algn="tl">
                    <a:srgbClr val="000000">
                      <a:alpha val="43137"/>
                    </a:srgbClr>
                  </a:outerShdw>
                </a:effectLst>
              </a:rPr>
              <a:t>邀請相關局處與高雄市政府，召開工業管線盤點會議。經濟部次長杜紫軍表示，預計</a:t>
            </a:r>
            <a:r>
              <a:rPr lang="en-US" altLang="zh-TW" sz="2000" b="1" dirty="0">
                <a:effectLst>
                  <a:outerShdw blurRad="38100" dist="38100" dir="2700000" algn="tl">
                    <a:srgbClr val="000000">
                      <a:alpha val="43137"/>
                    </a:srgbClr>
                  </a:outerShdw>
                </a:effectLst>
              </a:rPr>
              <a:t>4</a:t>
            </a:r>
            <a:r>
              <a:rPr lang="zh-TW" altLang="zh-TW" sz="2000" b="1" dirty="0">
                <a:effectLst>
                  <a:outerShdw blurRad="38100" dist="38100" dir="2700000" algn="tl">
                    <a:srgbClr val="000000">
                      <a:alpha val="43137"/>
                    </a:srgbClr>
                  </a:outerShdw>
                </a:effectLst>
              </a:rPr>
              <a:t>個月內全面清點完高雄地下管線後，建置完整圖資資料</a:t>
            </a:r>
            <a:r>
              <a:rPr lang="zh-TW" altLang="zh-TW" sz="2000" b="1" dirty="0" smtClean="0">
                <a:effectLst>
                  <a:outerShdw blurRad="38100" dist="38100" dir="2700000" algn="tl">
                    <a:srgbClr val="000000">
                      <a:alpha val="43137"/>
                    </a:srgbClr>
                  </a:outerShdw>
                </a:effectLst>
              </a:rPr>
              <a:t>。</a:t>
            </a:r>
            <a:endParaRPr lang="en-US" altLang="zh-TW" sz="2000" b="1" dirty="0" smtClean="0">
              <a:effectLst>
                <a:outerShdw blurRad="38100" dist="38100" dir="2700000" algn="tl">
                  <a:srgbClr val="000000">
                    <a:alpha val="43137"/>
                  </a:srgbClr>
                </a:outerShdw>
              </a:effectLst>
            </a:endParaRPr>
          </a:p>
          <a:p>
            <a:pPr fontAlgn="base"/>
            <a:endParaRPr lang="zh-TW" altLang="zh-TW" sz="2000" b="1" dirty="0">
              <a:effectLst>
                <a:outerShdw blurRad="38100" dist="38100" dir="2700000" algn="tl">
                  <a:srgbClr val="000000">
                    <a:alpha val="43137"/>
                  </a:srgbClr>
                </a:outerShdw>
              </a:effectLst>
            </a:endParaRPr>
          </a:p>
          <a:p>
            <a:pPr fontAlgn="base"/>
            <a:r>
              <a:rPr lang="en-US" altLang="zh-TW" sz="2000" b="1" dirty="0" smtClean="0">
                <a:effectLst>
                  <a:outerShdw blurRad="38100" dist="38100" dir="2700000" algn="tl">
                    <a:srgbClr val="000000">
                      <a:alpha val="43137"/>
                    </a:srgbClr>
                  </a:outerShdw>
                </a:effectLst>
              </a:rPr>
              <a:t>2.</a:t>
            </a:r>
            <a:r>
              <a:rPr lang="zh-TW" altLang="zh-TW" sz="2000" b="1" dirty="0" smtClean="0">
                <a:effectLst>
                  <a:outerShdw blurRad="38100" dist="38100" dir="2700000" algn="tl">
                    <a:srgbClr val="000000">
                      <a:alpha val="43137"/>
                    </a:srgbClr>
                  </a:outerShdw>
                </a:effectLst>
              </a:rPr>
              <a:t>目前</a:t>
            </a:r>
            <a:r>
              <a:rPr lang="zh-TW" altLang="zh-TW" sz="2000" b="1" dirty="0">
                <a:effectLst>
                  <a:outerShdw blurRad="38100" dist="38100" dir="2700000" algn="tl">
                    <a:srgbClr val="000000">
                      <a:alpha val="43137"/>
                    </a:srgbClr>
                  </a:outerShdw>
                </a:effectLst>
              </a:rPr>
              <a:t>只有中油等經濟部主管的事業，在埋設管線時要向經濟部申請，因此經濟部只能掌握所屬國營事業的管線</a:t>
            </a:r>
            <a:r>
              <a:rPr lang="zh-TW" altLang="zh-TW" sz="2000" b="1" dirty="0" smtClean="0">
                <a:effectLst>
                  <a:outerShdw blurRad="38100" dist="38100" dir="2700000" algn="tl">
                    <a:srgbClr val="000000">
                      <a:alpha val="43137"/>
                    </a:srgbClr>
                  </a:outerShdw>
                </a:effectLst>
              </a:rPr>
              <a:t>。</a:t>
            </a:r>
            <a:endParaRPr lang="en-US" altLang="zh-TW" sz="2000" b="1" dirty="0" smtClean="0">
              <a:effectLst>
                <a:outerShdw blurRad="38100" dist="38100" dir="2700000" algn="tl">
                  <a:srgbClr val="000000">
                    <a:alpha val="43137"/>
                  </a:srgbClr>
                </a:outerShdw>
              </a:effectLst>
            </a:endParaRPr>
          </a:p>
          <a:p>
            <a:pPr fontAlgn="base"/>
            <a:endParaRPr lang="zh-TW" altLang="zh-TW" sz="2000" b="1" dirty="0">
              <a:effectLst>
                <a:outerShdw blurRad="38100" dist="38100" dir="2700000" algn="tl">
                  <a:srgbClr val="000000">
                    <a:alpha val="43137"/>
                  </a:srgbClr>
                </a:outerShdw>
              </a:effectLst>
            </a:endParaRPr>
          </a:p>
          <a:p>
            <a:pPr fontAlgn="base"/>
            <a:r>
              <a:rPr lang="en-US" altLang="zh-TW" sz="2000" b="1" dirty="0" smtClean="0">
                <a:effectLst>
                  <a:outerShdw blurRad="38100" dist="38100" dir="2700000" algn="tl">
                    <a:srgbClr val="000000">
                      <a:alpha val="43137"/>
                    </a:srgbClr>
                  </a:outerShdw>
                </a:effectLst>
              </a:rPr>
              <a:t>3.</a:t>
            </a:r>
            <a:r>
              <a:rPr lang="zh-TW" altLang="zh-TW" sz="2000" b="1" dirty="0" smtClean="0">
                <a:effectLst>
                  <a:outerShdw blurRad="38100" dist="38100" dir="2700000" algn="tl">
                    <a:srgbClr val="000000">
                      <a:alpha val="43137"/>
                    </a:srgbClr>
                  </a:outerShdw>
                </a:effectLst>
              </a:rPr>
              <a:t>其他</a:t>
            </a:r>
            <a:r>
              <a:rPr lang="zh-TW" altLang="zh-TW" sz="2000" b="1" dirty="0">
                <a:effectLst>
                  <a:outerShdw blurRad="38100" dist="38100" dir="2700000" algn="tl">
                    <a:srgbClr val="000000">
                      <a:alpha val="43137"/>
                    </a:srgbClr>
                  </a:outerShdw>
                </a:effectLst>
              </a:rPr>
              <a:t>事業機構的埋管，只要經地方政府同意即可，所以經濟部手中沒有相關資料。下午的會議即要首度清查地下管線，並預計</a:t>
            </a:r>
            <a:r>
              <a:rPr lang="en-US" altLang="zh-TW" sz="2000" b="1" dirty="0">
                <a:effectLst>
                  <a:outerShdw blurRad="38100" dist="38100" dir="2700000" algn="tl">
                    <a:srgbClr val="000000">
                      <a:alpha val="43137"/>
                    </a:srgbClr>
                  </a:outerShdw>
                </a:effectLst>
              </a:rPr>
              <a:t>4</a:t>
            </a:r>
            <a:r>
              <a:rPr lang="zh-TW" altLang="zh-TW" sz="2000" b="1" dirty="0">
                <a:effectLst>
                  <a:outerShdw blurRad="38100" dist="38100" dir="2700000" algn="tl">
                    <a:srgbClr val="000000">
                      <a:alpha val="43137"/>
                    </a:srgbClr>
                  </a:outerShdw>
                </a:effectLst>
              </a:rPr>
              <a:t>個月內建置完整圖資資料。</a:t>
            </a:r>
          </a:p>
          <a:p>
            <a:endParaRPr lang="zh-TW" alt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4911695"/>
      </p:ext>
    </p:extLst>
  </p:cSld>
  <p:clrMapOvr>
    <a:masterClrMapping/>
  </p:clrMapOvr>
  <p:timing>
    <p:tnLst>
      <p:par>
        <p:cTn id="1" dur="indefinite" restart="never" nodeType="tmRoot"/>
      </p:par>
    </p:tnLst>
  </p:timing>
</p:sld>
</file>

<file path=ppt/theme/theme1.xml><?xml version="1.0" encoding="utf-8"?>
<a:theme xmlns:a="http://schemas.openxmlformats.org/drawingml/2006/main" name="多面向">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177</TotalTime>
  <Words>2038</Words>
  <Application>Microsoft Office PowerPoint</Application>
  <PresentationFormat>自訂</PresentationFormat>
  <Paragraphs>105</Paragraphs>
  <Slides>16</Slides>
  <Notes>0</Notes>
  <HiddenSlides>0</HiddenSlides>
  <MMClips>0</MMClips>
  <ScaleCrop>false</ScaleCrop>
  <HeadingPairs>
    <vt:vector size="4" baseType="variant">
      <vt:variant>
        <vt:lpstr>佈景主題</vt:lpstr>
      </vt:variant>
      <vt:variant>
        <vt:i4>1</vt:i4>
      </vt:variant>
      <vt:variant>
        <vt:lpstr>投影片標題</vt:lpstr>
      </vt:variant>
      <vt:variant>
        <vt:i4>16</vt:i4>
      </vt:variant>
    </vt:vector>
  </HeadingPairs>
  <TitlesOfParts>
    <vt:vector size="17" baseType="lpstr">
      <vt:lpstr>多面向</vt:lpstr>
      <vt:lpstr>高雄氣爆事件後續處理與究責</vt:lpstr>
      <vt:lpstr>目錄</vt:lpstr>
      <vt:lpstr>救災處理:政府的處理做為</vt:lpstr>
      <vt:lpstr>PowerPoint 簡報</vt:lpstr>
      <vt:lpstr>PowerPoint 簡報</vt:lpstr>
      <vt:lpstr>PowerPoint 簡報</vt:lpstr>
      <vt:lpstr>PowerPoint 簡報</vt:lpstr>
      <vt:lpstr>PowerPoint 簡報</vt:lpstr>
      <vt:lpstr>高雄氣爆後續匯整</vt:lpstr>
      <vt:lpstr>PowerPoint 簡報</vt:lpstr>
      <vt:lpstr>PowerPoint 簡報</vt:lpstr>
      <vt:lpstr>事後諸葛的檢討與建議</vt:lpstr>
      <vt:lpstr>PowerPoint 簡報</vt:lpstr>
      <vt:lpstr>高雄氣爆滿周年那些「救命法案」現在如何了？ </vt:lpstr>
      <vt:lpstr>心得感想</vt:lpstr>
      <vt:lpstr>參考文獻</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高雄氣爆事件後續處置與究責</dc:title>
  <dc:creator>user</dc:creator>
  <cp:lastModifiedBy>User</cp:lastModifiedBy>
  <cp:revision>21</cp:revision>
  <dcterms:created xsi:type="dcterms:W3CDTF">2015-12-25T14:24:53Z</dcterms:created>
  <dcterms:modified xsi:type="dcterms:W3CDTF">2015-12-26T11:52:59Z</dcterms:modified>
</cp:coreProperties>
</file>