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5" r:id="rId15"/>
    <p:sldId id="272" r:id="rId16"/>
    <p:sldId id="273" r:id="rId17"/>
    <p:sldId id="274" r:id="rId18"/>
    <p:sldId id="266" r:id="rId19"/>
    <p:sldId id="267" r:id="rId20"/>
    <p:sldId id="268" r:id="rId21"/>
    <p:sldId id="277" r:id="rId22"/>
    <p:sldId id="278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78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88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30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13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01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39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3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68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34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06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12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F18B-01FF-4AB3-8F3D-7D062ADE799A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26B4-9D81-42FB-898C-7BCA056D1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37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g.udn.com.tw/upfiles/B_JA/janice720703/PSN_PHOTO/913/f_12083913_1.jpg" TargetMode="External"/><Relationship Id="rId3" Type="http://schemas.openxmlformats.org/officeDocument/2006/relationships/hyperlink" Target="http://www3.nmtl.gov.tw/Writer2/writer_detail.php?id=999" TargetMode="External"/><Relationship Id="rId7" Type="http://schemas.openxmlformats.org/officeDocument/2006/relationships/hyperlink" Target="http://thesisaviewtimes.com/data/file/com1/2049262339_gK13ke6z_14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.udn.com.tw/upfiles/B_CW/cwacan/PSN_PHOTO/183/f_12408183_1.jpg" TargetMode="External"/><Relationship Id="rId11" Type="http://schemas.openxmlformats.org/officeDocument/2006/relationships/hyperlink" Target="http://pic18.nipic.com/20111231/9108171_110225320188_2.jpg" TargetMode="External"/><Relationship Id="rId5" Type="http://schemas.openxmlformats.org/officeDocument/2006/relationships/hyperlink" Target="http://www.businesstoday.com.tw/images/135769/03723729-F82C-44F5-A7D0-BA0CD17C542A" TargetMode="External"/><Relationship Id="rId10" Type="http://schemas.openxmlformats.org/officeDocument/2006/relationships/hyperlink" Target="http://imgqn.koudaitong.com/upload_files/2015/05/11/Fnf_dnChdO2weIFofmqZwBJMc3lh.jpg!730x0.jpg" TargetMode="External"/><Relationship Id="rId4" Type="http://schemas.openxmlformats.org/officeDocument/2006/relationships/hyperlink" Target="http://cdn.52ppt.com/d/file/beijing/201203/2012030915222195.jpg" TargetMode="External"/><Relationship Id="rId9" Type="http://schemas.openxmlformats.org/officeDocument/2006/relationships/hyperlink" Target="https://2.bp.blogspot.com/-fnuRLvjI1Lc/V1gfO_HFq1I/AAAAAAAAIrc/fXkvHu1-_rEbrWzD-mgO7_FPRlv3ombXACLcB/s1600/%25E6%2599%2582%25E5%2585%2589%25E6%25A9%259F.pn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ic.qqbizhi.com/bbpic/4/404_10.jpg" TargetMode="External"/><Relationship Id="rId3" Type="http://schemas.openxmlformats.org/officeDocument/2006/relationships/hyperlink" Target="http://mmbiz.qpic.cn/mmbiz/vBlBjkiaBqbqn1LbTILkVg803zemB4kic1icoS0R0slaNUxrQNX6pOsfW6rCZ0Vp7pbd2yiaffoRwYuR3Kqx3oHRCg/0?wx_fmt=jpeg" TargetMode="External"/><Relationship Id="rId7" Type="http://schemas.openxmlformats.org/officeDocument/2006/relationships/hyperlink" Target="http://www.taopic.com/tuku/201301/321466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.cache.storm.mg/styles/smg-800x533-fp/s3/media/image/2015/04/18/20150418-072056_U1841_M53970_2e04.jpg?itok=d_VJ6dF7" TargetMode="External"/><Relationship Id="rId5" Type="http://schemas.openxmlformats.org/officeDocument/2006/relationships/hyperlink" Target="http://www.diyijuzi.com/diyijuzi/uploads/allimg/160312/2_160312095840_1.jpg" TargetMode="External"/><Relationship Id="rId4" Type="http://schemas.openxmlformats.org/officeDocument/2006/relationships/hyperlink" Target="http://40.media.tumblr.com/b03e53931e2264f97a3e93beae6d3053/tumblr_nu20jl1Q001slhhf0o1_1280.jpg" TargetMode="External"/><Relationship Id="rId9" Type="http://schemas.openxmlformats.org/officeDocument/2006/relationships/hyperlink" Target="http://www.51pptmoban.com/d/file/2014/01/12/4f23f08562ce85ffd8879962e2965f6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764568" y="342900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洛夫</a:t>
            </a:r>
            <a:endParaRPr lang="zh-TW" altLang="en-US" sz="72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r="69567" b="53939"/>
          <a:stretch/>
        </p:blipFill>
        <p:spPr>
          <a:xfrm rot="20528772">
            <a:off x="26735" y="621825"/>
            <a:ext cx="2110248" cy="215326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54561" r="67171" b="9038"/>
          <a:stretch/>
        </p:blipFill>
        <p:spPr>
          <a:xfrm>
            <a:off x="5854390" y="1230604"/>
            <a:ext cx="1847486" cy="161001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5" t="7854" r="14207" b="54387"/>
          <a:stretch/>
        </p:blipFill>
        <p:spPr>
          <a:xfrm rot="542979">
            <a:off x="4165422" y="1183914"/>
            <a:ext cx="1564743" cy="170339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0" t="7854" r="40965" b="54387"/>
          <a:stretch/>
        </p:blipFill>
        <p:spPr>
          <a:xfrm>
            <a:off x="2261466" y="1071456"/>
            <a:ext cx="1779731" cy="17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9"/>
          <a:stretch/>
        </p:blipFill>
        <p:spPr>
          <a:xfrm>
            <a:off x="0" y="404664"/>
            <a:ext cx="7054752" cy="64509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27376" y="764704"/>
            <a:ext cx="2646878" cy="107721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式一：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我在水中等你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5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式一：我在水中等你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水深及膝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浮在河面上的兩隻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眼睛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仍炯炯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然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望向一條青石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小徑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兩耳傾聽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裙帶撫過薊草的窸窣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月月</a:t>
            </a:r>
          </a:p>
        </p:txBody>
      </p:sp>
    </p:spTree>
    <p:extLst>
      <p:ext uri="{BB962C8B-B14F-4D97-AF65-F5344CB8AC3E}">
        <p14:creationId xmlns:p14="http://schemas.microsoft.com/office/powerpoint/2010/main" val="27509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b="10537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千百次升降於我脹大的體內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石柱上蒼苔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歷歷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臂上長滿了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牡蠣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髮，在激流中盤繞如一窩水蛇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緊抱橋墩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48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/>
          <a:stretch/>
        </p:blipFill>
        <p:spPr>
          <a:xfrm>
            <a:off x="-1" y="0"/>
            <a:ext cx="9141743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980728"/>
            <a:ext cx="4536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我在千噚之下等你</a:t>
            </a:r>
            <a:endParaRPr lang="en-US" altLang="zh-TW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水來我在水中等你</a:t>
            </a:r>
            <a:endParaRPr lang="en-US" altLang="zh-TW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火來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我在灰燼中等你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1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9"/>
          <a:stretch/>
        </p:blipFill>
        <p:spPr>
          <a:xfrm>
            <a:off x="0" y="404664"/>
            <a:ext cx="7054752" cy="64509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27376" y="764704"/>
            <a:ext cx="2646878" cy="107721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式一：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我在水中等你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72200" y="3140968"/>
            <a:ext cx="2646878" cy="107721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式二：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我在橋下等你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08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29121"/>
            <a:ext cx="9252520" cy="71775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式二：我在橋下等你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0912" y="1628800"/>
            <a:ext cx="8229600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風狂，雨點急如過橋的鞋聲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是你倉促赴約的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腳步？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撐起那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你我共過微雨黃昏的小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傘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裝滿一口袋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雲彩，以及小銅錢似的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叮噹的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誓言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22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2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836712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我在橋下等你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等你從雨中奔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河水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暴漲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洶湧至腳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，及腰，而將侵入驚呼的嘴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漩渦正逐漸擴大為死者的臉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我開始有了臨流的怯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冷，孤獨而空虛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如一尾產卵後的魚</a:t>
            </a:r>
          </a:p>
        </p:txBody>
      </p:sp>
    </p:spTree>
    <p:extLst>
      <p:ext uri="{BB962C8B-B14F-4D97-AF65-F5344CB8AC3E}">
        <p14:creationId xmlns:p14="http://schemas.microsoft.com/office/powerpoint/2010/main" val="34366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836712"/>
            <a:ext cx="590465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篤定你是不會來了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所謂在天願為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比翼鳥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黯然拔下一根白色的羽毛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然後登岸而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非我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無情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只怪水比你來的更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一束玫瑰被浪捲走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總有一天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會漂到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你的手中</a:t>
            </a:r>
          </a:p>
        </p:txBody>
      </p:sp>
    </p:spTree>
    <p:extLst>
      <p:ext uri="{BB962C8B-B14F-4D97-AF65-F5344CB8AC3E}">
        <p14:creationId xmlns:p14="http://schemas.microsoft.com/office/powerpoint/2010/main" val="25702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28"/>
            <a:ext cx="9144000" cy="688942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16193" y="620688"/>
            <a:ext cx="2646878" cy="107721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式一：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我在水中等你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20072" y="620688"/>
            <a:ext cx="2646878" cy="107721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式二：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我在橋下等你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816193" y="2204864"/>
            <a:ext cx="2646878" cy="1152128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>
              <a:buBlip>
                <a:blip r:embed="rId4"/>
              </a:buBlip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堅守約定，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00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抱柱而死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5220072" y="2204864"/>
            <a:ext cx="2880320" cy="1158974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>
              <a:buBlip>
                <a:blip r:embed="rId4"/>
              </a:buBlip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你不會赴約，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00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我登岸而去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90719" y="743799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VS</a:t>
            </a:r>
            <a:endParaRPr lang="zh-TW" altLang="en-US" sz="5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內容版面配置區 6"/>
          <p:cNvSpPr txBox="1">
            <a:spLocks/>
          </p:cNvSpPr>
          <p:nvPr/>
        </p:nvSpPr>
        <p:spPr>
          <a:xfrm>
            <a:off x="683568" y="2060848"/>
            <a:ext cx="243531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4"/>
              </a:buBlip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1779592" y="3645024"/>
            <a:ext cx="720080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>
            <a:off x="6183471" y="3661010"/>
            <a:ext cx="720080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18785" y="482785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堅守而死</a:t>
            </a:r>
            <a:endParaRPr lang="zh-TW" altLang="en-US" sz="4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322664" y="484081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變通</a:t>
            </a:r>
            <a:r>
              <a:rPr lang="zh-TW" altLang="en-US" sz="4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而活</a:t>
            </a:r>
            <a:endParaRPr lang="zh-TW" altLang="en-US" sz="4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8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 animBg="1"/>
      <p:bldP spid="6" grpId="0" animBg="1"/>
      <p:bldP spid="21" grpId="0" animBg="1"/>
      <p:bldP spid="9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r="7803"/>
          <a:stretch/>
        </p:blipFill>
        <p:spPr>
          <a:xfrm>
            <a:off x="0" y="-19422"/>
            <a:ext cx="9144000" cy="685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10" y="1268760"/>
            <a:ext cx="7879361" cy="22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33" r="18401"/>
          <a:stretch/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83968" y="2014924"/>
            <a:ext cx="4801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超現實主義</a:t>
            </a:r>
            <a:endParaRPr lang="en-US" altLang="zh-TW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詩魔洛夫</a:t>
            </a:r>
            <a:endParaRPr lang="zh-TW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5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8" y="0"/>
            <a:ext cx="8671854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在洛夫的辯證下，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尾生的故事有兩種發展，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你較認同哪種？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請分享你的看法。</a:t>
            </a:r>
            <a:endParaRPr lang="zh-TW" altLang="en-US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16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6570"/>
            <a:ext cx="9215909" cy="68745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zh-TW" altLang="en-US" sz="1600" dirty="0" smtClean="0"/>
              <a:t>維基百科</a:t>
            </a:r>
            <a:r>
              <a:rPr lang="en-US" altLang="zh-TW" sz="1600" dirty="0" smtClean="0"/>
              <a:t>—</a:t>
            </a:r>
            <a:r>
              <a:rPr lang="zh-TW" altLang="en-US" sz="1600" dirty="0" smtClean="0"/>
              <a:t>洛夫</a:t>
            </a:r>
            <a:endParaRPr lang="en-US" altLang="zh-TW" sz="1600" dirty="0" smtClean="0"/>
          </a:p>
          <a:p>
            <a:r>
              <a:rPr lang="zh-TW" altLang="en-US" sz="1600" dirty="0"/>
              <a:t>博客</a:t>
            </a:r>
            <a:r>
              <a:rPr lang="zh-TW" altLang="en-US" sz="1600" dirty="0" smtClean="0"/>
              <a:t>來</a:t>
            </a:r>
            <a:r>
              <a:rPr lang="en-US" altLang="zh-TW" sz="1600" dirty="0" smtClean="0"/>
              <a:t>—</a:t>
            </a:r>
            <a:r>
              <a:rPr lang="zh-TW" altLang="en-US" sz="1600" dirty="0" smtClean="0"/>
              <a:t>作者</a:t>
            </a:r>
            <a:r>
              <a:rPr lang="en-US" altLang="zh-TW" sz="1600" dirty="0" smtClean="0"/>
              <a:t>—</a:t>
            </a:r>
            <a:r>
              <a:rPr lang="zh-TW" altLang="en-US" sz="1600" dirty="0" smtClean="0"/>
              <a:t>洛夫</a:t>
            </a:r>
            <a:endParaRPr lang="en-US" altLang="zh-TW" sz="1600" dirty="0" smtClean="0"/>
          </a:p>
          <a:p>
            <a:r>
              <a:rPr lang="zh-TW" altLang="en-US" sz="1600" dirty="0" smtClean="0"/>
              <a:t>國立台灣文學館</a:t>
            </a:r>
            <a:r>
              <a:rPr lang="en-US" altLang="zh-TW" sz="1600" dirty="0" smtClean="0"/>
              <a:t>—</a:t>
            </a:r>
            <a:r>
              <a:rPr lang="zh-TW" altLang="en-US" sz="1600" dirty="0" smtClean="0"/>
              <a:t>洛夫</a:t>
            </a:r>
            <a:r>
              <a:rPr lang="en-US" altLang="zh-TW" sz="1600" dirty="0">
                <a:hlinkClick r:id="rId3"/>
              </a:rPr>
              <a:t>http://</a:t>
            </a:r>
            <a:r>
              <a:rPr lang="en-US" altLang="zh-TW" sz="1600" dirty="0" smtClean="0">
                <a:hlinkClick r:id="rId3"/>
              </a:rPr>
              <a:t>www3.nmtl.gov.tw/Writer2/writer_detail.php?id=999</a:t>
            </a:r>
            <a:endParaRPr lang="en-US" altLang="zh-TW" sz="1600" dirty="0" smtClean="0"/>
          </a:p>
          <a:p>
            <a:r>
              <a:rPr lang="zh-TW" altLang="en-US" sz="1600" dirty="0" smtClean="0"/>
              <a:t>首頁背景 </a:t>
            </a:r>
            <a:r>
              <a:rPr lang="en-US" altLang="zh-TW" sz="1600" dirty="0">
                <a:hlinkClick r:id="rId4"/>
              </a:rPr>
              <a:t>http://</a:t>
            </a:r>
            <a:r>
              <a:rPr lang="en-US" altLang="zh-TW" sz="1600" dirty="0" smtClean="0">
                <a:hlinkClick r:id="rId4"/>
              </a:rPr>
              <a:t>cdn.52ppt.com/d/file/beijing/201203/2012030915222195.jpg</a:t>
            </a:r>
            <a:endParaRPr lang="en-US" altLang="zh-TW" sz="1600" dirty="0" smtClean="0"/>
          </a:p>
          <a:p>
            <a:r>
              <a:rPr lang="zh-TW" altLang="en-US" sz="1600" dirty="0"/>
              <a:t>洛夫個人照 </a:t>
            </a:r>
            <a:r>
              <a:rPr lang="en-US" altLang="zh-TW" sz="1600" dirty="0">
                <a:hlinkClick r:id="rId5"/>
              </a:rPr>
              <a:t>http://</a:t>
            </a:r>
            <a:r>
              <a:rPr lang="en-US" altLang="zh-TW" sz="1600" dirty="0" smtClean="0">
                <a:hlinkClick r:id="rId5"/>
              </a:rPr>
              <a:t>www.businesstoday.com.tw/images/135769/03723729-F82C-44F5-A7D0-BA0CD17C542A</a:t>
            </a:r>
            <a:endParaRPr lang="en-US" altLang="zh-TW" sz="1600" dirty="0" smtClean="0"/>
          </a:p>
          <a:p>
            <a:r>
              <a:rPr lang="zh-TW" altLang="en-US" sz="1600" dirty="0"/>
              <a:t>洛夫獲獎 </a:t>
            </a:r>
            <a:r>
              <a:rPr lang="en-US" altLang="zh-TW" sz="1600" dirty="0">
                <a:hlinkClick r:id="rId6"/>
              </a:rPr>
              <a:t>http://g.udn.com.tw/upfiles/B_CW/cwacan/PSN_PHOTO/183/f_12408183_1.jpg</a:t>
            </a:r>
            <a:endParaRPr lang="en-US" altLang="zh-TW" sz="1600" dirty="0"/>
          </a:p>
          <a:p>
            <a:r>
              <a:rPr lang="zh-TW" altLang="en-US" sz="1600" dirty="0" smtClean="0"/>
              <a:t>尾</a:t>
            </a:r>
            <a:r>
              <a:rPr lang="zh-TW" altLang="en-US" sz="1600" dirty="0"/>
              <a:t>生</a:t>
            </a:r>
            <a:r>
              <a:rPr lang="zh-TW" altLang="en-US" sz="1600" dirty="0" smtClean="0"/>
              <a:t>抱柱 </a:t>
            </a:r>
            <a:r>
              <a:rPr lang="en-US" altLang="zh-TW" sz="1600" dirty="0">
                <a:hlinkClick r:id="rId7"/>
              </a:rPr>
              <a:t>http://</a:t>
            </a:r>
            <a:r>
              <a:rPr lang="en-US" altLang="zh-TW" sz="1600" dirty="0" smtClean="0">
                <a:hlinkClick r:id="rId7"/>
              </a:rPr>
              <a:t>thesisaviewtimes.com/data/file/com1/2049262339_gK13ke6z_14.jpg</a:t>
            </a:r>
            <a:endParaRPr lang="en-US" altLang="zh-TW" sz="1600" dirty="0" smtClean="0"/>
          </a:p>
          <a:p>
            <a:r>
              <a:rPr lang="zh-TW" altLang="en-US" sz="1600" dirty="0"/>
              <a:t>雨</a:t>
            </a:r>
            <a:r>
              <a:rPr lang="zh-TW" altLang="en-US" sz="1600" dirty="0" smtClean="0"/>
              <a:t>中橋 </a:t>
            </a:r>
            <a:r>
              <a:rPr lang="en-US" altLang="zh-TW" sz="1600" dirty="0">
                <a:hlinkClick r:id="rId8"/>
              </a:rPr>
              <a:t>http://</a:t>
            </a:r>
            <a:r>
              <a:rPr lang="en-US" altLang="zh-TW" sz="1600" dirty="0" smtClean="0">
                <a:hlinkClick r:id="rId8"/>
              </a:rPr>
              <a:t>g.udn.com.tw/upfiles/B_JA/janice720703/PSN_PHOTO/913/f_12083913_1.jpg</a:t>
            </a:r>
            <a:endParaRPr lang="en-US" altLang="zh-TW" sz="1600" dirty="0" smtClean="0"/>
          </a:p>
          <a:p>
            <a:r>
              <a:rPr lang="zh-TW" altLang="en-US" sz="1600" dirty="0" smtClean="0"/>
              <a:t>時光</a:t>
            </a:r>
            <a:r>
              <a:rPr lang="zh-TW" altLang="en-US" sz="1600" dirty="0" smtClean="0"/>
              <a:t>機</a:t>
            </a:r>
            <a:r>
              <a:rPr lang="en-US" altLang="zh-TW" sz="1600" dirty="0">
                <a:hlinkClick r:id="rId9"/>
              </a:rPr>
              <a:t>https://2.bp.blogspot.com/-fnuRLvjI1Lc/V1gfO_HFq1I/AAAAAAAAIrc/fXkvHu1-_rEbrWzD-mgO7_FPRlv3ombXACLcB/s1600/%</a:t>
            </a:r>
            <a:r>
              <a:rPr lang="en-US" altLang="zh-TW" sz="1600" dirty="0" smtClean="0">
                <a:hlinkClick r:id="rId9"/>
              </a:rPr>
              <a:t>25E6%2599%2582%25E5%2585%2589%25E6%25A9%259F.png</a:t>
            </a:r>
            <a:endParaRPr lang="en-US" altLang="zh-TW" sz="1600" dirty="0" smtClean="0"/>
          </a:p>
          <a:p>
            <a:r>
              <a:rPr lang="en-US" altLang="zh-TW" sz="1600" dirty="0" smtClean="0"/>
              <a:t>3D</a:t>
            </a:r>
            <a:r>
              <a:rPr lang="zh-TW" altLang="en-US" sz="1600" dirty="0" smtClean="0"/>
              <a:t>小人苦惱</a:t>
            </a:r>
            <a:r>
              <a:rPr lang="zh-TW" altLang="en-US" sz="1600" dirty="0"/>
              <a:t>的分岔路口</a:t>
            </a:r>
            <a:r>
              <a:rPr lang="en-US" altLang="zh-TW" sz="1600" dirty="0">
                <a:hlinkClick r:id="rId10"/>
              </a:rPr>
              <a:t>http://imgqn.koudaitong.com/upload_files/2015/05/11/Fnf_dnChdO2weIFofmqZwBJMc3lh.jpg!730x0.jpg</a:t>
            </a:r>
            <a:endParaRPr lang="en-US" altLang="zh-TW" sz="1600" dirty="0"/>
          </a:p>
          <a:p>
            <a:r>
              <a:rPr lang="zh-TW" altLang="en-US" sz="1600" dirty="0" smtClean="0"/>
              <a:t>河畔背景</a:t>
            </a:r>
            <a:r>
              <a:rPr lang="en-US" altLang="zh-TW" sz="1600" dirty="0">
                <a:hlinkClick r:id="rId11"/>
              </a:rPr>
              <a:t>http://</a:t>
            </a:r>
            <a:r>
              <a:rPr lang="en-US" altLang="zh-TW" sz="1600" dirty="0" smtClean="0">
                <a:hlinkClick r:id="rId11"/>
              </a:rPr>
              <a:t>pic18.nipic.com/20111231/9108171_110225320188_2.jpg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endParaRPr lang="en-US" altLang="zh-TW" sz="1600" dirty="0" smtClean="0"/>
          </a:p>
          <a:p>
            <a:endParaRPr lang="en-US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3911402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6570"/>
            <a:ext cx="9215909" cy="68745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600" dirty="0" smtClean="0"/>
              <a:t>深海 </a:t>
            </a:r>
            <a:r>
              <a:rPr lang="en-US" altLang="zh-TW" sz="1600" dirty="0">
                <a:hlinkClick r:id="rId3"/>
              </a:rPr>
              <a:t>http://</a:t>
            </a:r>
            <a:r>
              <a:rPr lang="en-US" altLang="zh-TW" sz="1600" dirty="0" smtClean="0">
                <a:hlinkClick r:id="rId3"/>
              </a:rPr>
              <a:t>mmbiz.qpic.cn/mmbiz/vBlBjkiaBqbqn1LbTILkVg803zemB4kic1icoS0R0slaNUxrQNX6pOsfW6rCZ0Vp7pbd2yiaffoRwYuR3Kqx3oHRCg/0?wx_fmt=jpeg</a:t>
            </a:r>
            <a:endParaRPr lang="en-US" altLang="zh-TW" sz="1600" dirty="0" smtClean="0"/>
          </a:p>
          <a:p>
            <a:r>
              <a:rPr lang="zh-TW" altLang="en-US" sz="1600" dirty="0" smtClean="0"/>
              <a:t>水面上的船</a:t>
            </a:r>
            <a:r>
              <a:rPr lang="en-US" altLang="zh-TW" sz="1600" dirty="0">
                <a:hlinkClick r:id="rId4"/>
              </a:rPr>
              <a:t>http://</a:t>
            </a:r>
            <a:r>
              <a:rPr lang="en-US" altLang="zh-TW" sz="1600" dirty="0" smtClean="0">
                <a:hlinkClick r:id="rId4"/>
              </a:rPr>
              <a:t>40.media.tumblr.com/b03e53931e2264f97a3e93beae6d3053/tumblr_nu20jl1Q001slhhf0o1_1280.jpg</a:t>
            </a:r>
            <a:endParaRPr lang="en-US" altLang="zh-TW" sz="1600" dirty="0" smtClean="0"/>
          </a:p>
          <a:p>
            <a:r>
              <a:rPr lang="zh-TW" altLang="en-US" sz="1600" dirty="0" smtClean="0"/>
              <a:t>背影 </a:t>
            </a:r>
            <a:r>
              <a:rPr lang="en-US" altLang="zh-TW" sz="1600" dirty="0">
                <a:hlinkClick r:id="rId5"/>
              </a:rPr>
              <a:t>http://</a:t>
            </a:r>
            <a:r>
              <a:rPr lang="en-US" altLang="zh-TW" sz="1600" dirty="0" smtClean="0">
                <a:hlinkClick r:id="rId5"/>
              </a:rPr>
              <a:t>www.diyijuzi.com/diyijuzi/uploads/allimg/160312/2_160312095840_1.jpg</a:t>
            </a:r>
            <a:endParaRPr lang="en-US" altLang="zh-TW" sz="1600" dirty="0" smtClean="0"/>
          </a:p>
          <a:p>
            <a:r>
              <a:rPr lang="zh-TW" altLang="en-US" sz="1600" dirty="0" smtClean="0"/>
              <a:t>雨 </a:t>
            </a:r>
            <a:r>
              <a:rPr lang="en-US" altLang="zh-TW" sz="1600" dirty="0">
                <a:hlinkClick r:id="rId6"/>
              </a:rPr>
              <a:t>http://</a:t>
            </a:r>
            <a:r>
              <a:rPr lang="en-US" altLang="zh-TW" sz="1600" dirty="0" smtClean="0">
                <a:hlinkClick r:id="rId6"/>
              </a:rPr>
              <a:t>image.cache.storm.mg/styles/smg-800x533-fp/s3/media/image/2015/04/18/20150418-072056_U1841_M53970_2e04.jpg?itok=d_VJ6dF7</a:t>
            </a:r>
            <a:endParaRPr lang="en-US" altLang="zh-TW" sz="1600" dirty="0" smtClean="0"/>
          </a:p>
          <a:p>
            <a:r>
              <a:rPr lang="zh-TW" altLang="en-US" sz="1600" dirty="0"/>
              <a:t>粉紅色</a:t>
            </a:r>
            <a:r>
              <a:rPr lang="zh-TW" altLang="en-US" sz="1600" dirty="0" smtClean="0"/>
              <a:t>背景 </a:t>
            </a:r>
            <a:r>
              <a:rPr lang="en-US" altLang="zh-TW" sz="1600" dirty="0" smtClean="0">
                <a:hlinkClick r:id="rId7"/>
              </a:rPr>
              <a:t>http</a:t>
            </a:r>
            <a:r>
              <a:rPr lang="en-US" altLang="zh-TW" sz="1600" dirty="0">
                <a:hlinkClick r:id="rId7"/>
              </a:rPr>
              <a:t>://</a:t>
            </a:r>
            <a:r>
              <a:rPr lang="en-US" altLang="zh-TW" sz="1600" dirty="0" smtClean="0">
                <a:hlinkClick r:id="rId7"/>
              </a:rPr>
              <a:t>www.taopic.com/tuku/201301/321466.html</a:t>
            </a:r>
            <a:endParaRPr lang="en-US" altLang="zh-TW" sz="1600" dirty="0" smtClean="0"/>
          </a:p>
          <a:p>
            <a:r>
              <a:rPr lang="zh-TW" altLang="en-US" sz="1600" dirty="0" smtClean="0"/>
              <a:t>陽光下的愛 </a:t>
            </a:r>
            <a:r>
              <a:rPr lang="en-US" altLang="zh-TW" sz="1600" dirty="0">
                <a:hlinkClick r:id="rId8"/>
              </a:rPr>
              <a:t>http://</a:t>
            </a:r>
            <a:r>
              <a:rPr lang="en-US" altLang="zh-TW" sz="1600" dirty="0" smtClean="0">
                <a:hlinkClick r:id="rId8"/>
              </a:rPr>
              <a:t>pic.qqbizhi.com/bbpic/4/404_10.jpg</a:t>
            </a:r>
            <a:endParaRPr lang="en-US" altLang="zh-TW" sz="1600" dirty="0" smtClean="0"/>
          </a:p>
          <a:p>
            <a:r>
              <a:rPr lang="zh-TW" altLang="en-US" sz="1600" dirty="0"/>
              <a:t>愛心</a:t>
            </a:r>
            <a:r>
              <a:rPr lang="zh-TW" altLang="en-US" sz="1600" dirty="0" smtClean="0"/>
              <a:t>背景 </a:t>
            </a:r>
            <a:r>
              <a:rPr lang="en-US" altLang="zh-TW" sz="1600" dirty="0">
                <a:hlinkClick r:id="rId9"/>
              </a:rPr>
              <a:t>http://</a:t>
            </a:r>
            <a:r>
              <a:rPr lang="en-US" altLang="zh-TW" sz="1600" dirty="0" smtClean="0">
                <a:hlinkClick r:id="rId9"/>
              </a:rPr>
              <a:t>www.51pptmoban.com/d/file/2014/01/12/4f23f08562ce85ffd8879962e2965f66.jpg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endParaRPr lang="en-US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408388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6570"/>
            <a:ext cx="9215909" cy="687457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6642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  <a:buBlip>
                <a:blip r:embed="rId3"/>
              </a:buBlip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1928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年出生於中國湖南省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  <a:buBlip>
                <a:blip r:embed="rId3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旅居溫哥華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年，今年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月返台定居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  <a:buBlip>
                <a:blip r:embed="rId3"/>
              </a:buBlip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現實主義詩人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  <a:buBlip>
                <a:blip r:embed="rId3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創世紀鐵三角：張默、瘂弦、洛夫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  <a:buBlip>
                <a:blip r:embed="rId3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著作豐富，詩集、散文、評論、翻譯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/>
              </a:buBlip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86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6570"/>
            <a:ext cx="9215909" cy="68745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詩作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早期：在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存在主義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超現實主義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00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意象多元、語言險雋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00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晚期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情萬物</a:t>
            </a:r>
            <a:r>
              <a:rPr lang="zh-TW" altLang="en-US" dirty="0" smtClean="0">
                <a:latin typeface="標楷體"/>
                <a:ea typeface="標楷體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00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融合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個人的生命熱情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、時代的歷史精神，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00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呈現獨特的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人文關懷精神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反思現實的深度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/>
              </a:buBlip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/>
              </a:buBlip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/>
              </a:buBlip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/>
              </a:buBlip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63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6570"/>
            <a:ext cx="9215909" cy="68745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40160"/>
            <a:ext cx="3341464" cy="4797152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獲獎殊榮舉隅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491880" y="1440160"/>
            <a:ext cx="5328592" cy="5157192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1986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年獲吳三連文藝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3000"/>
              </a:spcBef>
              <a:buBlip>
                <a:blip r:embed="rId4"/>
              </a:buBlip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年詩集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魔歌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為台灣文學經典之一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3000"/>
              </a:spcBef>
              <a:buBlip>
                <a:blip r:embed="rId4"/>
              </a:buBlip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年獲中國文藝協會贈終生榮譽成就勳章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3000"/>
              </a:spcBef>
              <a:buBlip>
                <a:blip r:embed="rId4"/>
              </a:buBlip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洛夫詩全集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獲中國首屆「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李白詩歌獎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4"/>
              </a:buBlip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4"/>
              </a:buBlip>
            </a:pPr>
            <a:endParaRPr lang="en-US" altLang="zh-TW" dirty="0" smtClean="0"/>
          </a:p>
          <a:p>
            <a:pPr>
              <a:buBlip>
                <a:blip r:embed="rId4"/>
              </a:buBlip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25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6570"/>
            <a:ext cx="9215909" cy="687457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著作舉隅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r="17481"/>
          <a:stretch/>
        </p:blipFill>
        <p:spPr>
          <a:xfrm>
            <a:off x="6372200" y="1426778"/>
            <a:ext cx="2510773" cy="35767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588224" y="512387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石室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死亡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 b="2742"/>
          <a:stretch/>
        </p:blipFill>
        <p:spPr>
          <a:xfrm>
            <a:off x="246615" y="1412776"/>
            <a:ext cx="2525185" cy="360475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4049" y="5030082"/>
            <a:ext cx="3057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因為風的緣故：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洛夫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詩選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1955-1987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00" y="1412776"/>
            <a:ext cx="2543052" cy="358416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631634" y="5030082"/>
            <a:ext cx="2236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如此歲月：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洛夫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詩選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1988-2012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61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6570"/>
            <a:ext cx="9215909" cy="687457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大家來開講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「尾生抱柱」的故事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56992"/>
            <a:ext cx="3922712" cy="32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-36512" y="0"/>
            <a:ext cx="9957167" cy="6885384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652720" y="188640"/>
            <a:ext cx="731176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尾生與女子期於樑下，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女子不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來，水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至不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抱樑柱而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死。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莊子．盜跖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13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4" r="12382" b="7778"/>
          <a:stretch/>
        </p:blipFill>
        <p:spPr>
          <a:xfrm>
            <a:off x="-108520" y="0"/>
            <a:ext cx="9729788" cy="693000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4574738"/>
            <a:ext cx="421196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尾生乘著時光機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來到洛夫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筆下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開展</a:t>
            </a:r>
            <a:r>
              <a:rPr lang="en-US" altLang="zh-TW" sz="4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愛的辦證</a:t>
            </a:r>
          </a:p>
        </p:txBody>
      </p:sp>
    </p:spTree>
    <p:extLst>
      <p:ext uri="{BB962C8B-B14F-4D97-AF65-F5344CB8AC3E}">
        <p14:creationId xmlns:p14="http://schemas.microsoft.com/office/powerpoint/2010/main" val="14002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703</Words>
  <Application>Microsoft Office PowerPoint</Application>
  <PresentationFormat>如螢幕大小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PowerPoint 簡報</vt:lpstr>
      <vt:lpstr>PowerPoint 簡報</vt:lpstr>
      <vt:lpstr>PowerPoint 簡報</vt:lpstr>
      <vt:lpstr>詩作風格</vt:lpstr>
      <vt:lpstr>獲獎殊榮舉隅</vt:lpstr>
      <vt:lpstr>著作舉隅</vt:lpstr>
      <vt:lpstr>PowerPoint 簡報</vt:lpstr>
      <vt:lpstr>PowerPoint 簡報</vt:lpstr>
      <vt:lpstr>PowerPoint 簡報</vt:lpstr>
      <vt:lpstr>PowerPoint 簡報</vt:lpstr>
      <vt:lpstr>式一：我在水中等你</vt:lpstr>
      <vt:lpstr>PowerPoint 簡報</vt:lpstr>
      <vt:lpstr>PowerPoint 簡報</vt:lpstr>
      <vt:lpstr>PowerPoint 簡報</vt:lpstr>
      <vt:lpstr>式二：我在橋下等你</vt:lpstr>
      <vt:lpstr>PowerPoint 簡報</vt:lpstr>
      <vt:lpstr>PowerPoint 簡報</vt:lpstr>
      <vt:lpstr>PowerPoint 簡報</vt:lpstr>
      <vt:lpstr>PowerPoint 簡報</vt:lpstr>
      <vt:lpstr>PowerPoint 簡報</vt:lpstr>
      <vt:lpstr>資料來源(一)</vt:lpstr>
      <vt:lpstr>資料來源(二)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user1</dc:creator>
  <cp:lastModifiedBy>user1</cp:lastModifiedBy>
  <cp:revision>25</cp:revision>
  <dcterms:created xsi:type="dcterms:W3CDTF">2016-11-13T09:39:08Z</dcterms:created>
  <dcterms:modified xsi:type="dcterms:W3CDTF">2016-12-15T13:28:55Z</dcterms:modified>
</cp:coreProperties>
</file>