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sldIdLst>
    <p:sldId id="256" r:id="rId2"/>
    <p:sldId id="268" r:id="rId3"/>
    <p:sldId id="290" r:id="rId4"/>
    <p:sldId id="293" r:id="rId5"/>
    <p:sldId id="257" r:id="rId6"/>
    <p:sldId id="258" r:id="rId7"/>
    <p:sldId id="332" r:id="rId8"/>
    <p:sldId id="333" r:id="rId9"/>
    <p:sldId id="262" r:id="rId10"/>
    <p:sldId id="266" r:id="rId11"/>
    <p:sldId id="334" r:id="rId12"/>
    <p:sldId id="354" r:id="rId13"/>
    <p:sldId id="355" r:id="rId14"/>
    <p:sldId id="356" r:id="rId15"/>
    <p:sldId id="357" r:id="rId16"/>
    <p:sldId id="336" r:id="rId17"/>
    <p:sldId id="349" r:id="rId18"/>
    <p:sldId id="300" r:id="rId19"/>
    <p:sldId id="301" r:id="rId20"/>
    <p:sldId id="338" r:id="rId21"/>
    <p:sldId id="339" r:id="rId22"/>
    <p:sldId id="303" r:id="rId23"/>
    <p:sldId id="305" r:id="rId24"/>
    <p:sldId id="307" r:id="rId25"/>
    <p:sldId id="309" r:id="rId26"/>
    <p:sldId id="311" r:id="rId27"/>
    <p:sldId id="340" r:id="rId28"/>
    <p:sldId id="341" r:id="rId29"/>
    <p:sldId id="342" r:id="rId30"/>
    <p:sldId id="343" r:id="rId31"/>
    <p:sldId id="313" r:id="rId32"/>
    <p:sldId id="344" r:id="rId33"/>
    <p:sldId id="315" r:id="rId34"/>
    <p:sldId id="345" r:id="rId35"/>
    <p:sldId id="317" r:id="rId36"/>
    <p:sldId id="319" r:id="rId37"/>
    <p:sldId id="346" r:id="rId38"/>
    <p:sldId id="320" r:id="rId39"/>
    <p:sldId id="347" r:id="rId40"/>
    <p:sldId id="322" r:id="rId41"/>
    <p:sldId id="348" r:id="rId42"/>
    <p:sldId id="324" r:id="rId43"/>
    <p:sldId id="326" r:id="rId44"/>
    <p:sldId id="328" r:id="rId45"/>
    <p:sldId id="329" r:id="rId46"/>
    <p:sldId id="330" r:id="rId47"/>
    <p:sldId id="350" r:id="rId48"/>
    <p:sldId id="351" r:id="rId49"/>
    <p:sldId id="352" r:id="rId50"/>
    <p:sldId id="353" r:id="rId51"/>
    <p:sldId id="267" r:id="rId52"/>
    <p:sldId id="331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0FB78F01-4141-4174-B7FC-C009AB8695F3}">
          <p14:sldIdLst>
            <p14:sldId id="256"/>
          </p14:sldIdLst>
        </p14:section>
        <p14:section name="未命名的章節" id="{B6CFB6D5-9ED6-4F81-A627-1782B8917109}">
          <p14:sldIdLst>
            <p14:sldId id="257"/>
            <p14:sldId id="258"/>
            <p14:sldId id="259"/>
            <p14:sldId id="260"/>
            <p14:sldId id="261"/>
            <p14:sldId id="264"/>
            <p14:sldId id="262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B86"/>
    <a:srgbClr val="6666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2C47-E34A-4F35-8021-EFA704E99908}" type="datetimeFigureOut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49819-A65E-43A8-A252-D20EB3A51C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9819-A65E-43A8-A252-D20EB3A51CE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54AC-5D19-4BA0-B251-CEFDE9B9065D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214-0F46-4D97-BED1-33F59DAC5332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E6D9-A398-4467-A194-D30760ADE9B6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5DF0-20DB-489D-B655-F007DCA98F26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FC9F-43AC-4575-BFCF-0A7BDEE48274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18CBEB-DB31-4B76-ABF3-9AB9E00D23B3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388D-844C-4D62-AF3C-C98175DA2C10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2725-D416-49D9-BB0E-87C722BA14E1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B059-3A5D-4D80-953C-94A556541F50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7194-2D9A-4D71-8AB9-F0E129C6D8C9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3C40C5-C806-431D-8E89-37E7897D3B7C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586A41-F727-47AF-A0A7-26827A2C9C94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tl.washington.edu/artoolki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ourceforge.net/project/showfiles.php?group_id=1162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ourceforge.net/projects/artoolkit/files/artoolkit/2.72.1/ARToolKit-2.72.1-bin-win32.zip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dll-fi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zh-tw/%E8%99%9B%E6%93%AC%E5%AF%A6%E5%A2%83" TargetMode="External"/><Relationship Id="rId2" Type="http://schemas.openxmlformats.org/officeDocument/2006/relationships/hyperlink" Target="http://doctor_c.caece.net/mute/cae/1v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u.edu.tw/Internet/VR/vr-def.htm" TargetMode="External"/><Relationship Id="rId5" Type="http://schemas.openxmlformats.org/officeDocument/2006/relationships/hyperlink" Target="http://e-learning-101.blogspot.com/2011/01/blog-post_5360.html" TargetMode="External"/><Relationship Id="rId4" Type="http://schemas.openxmlformats.org/officeDocument/2006/relationships/hyperlink" Target="http://www.csie.nctu.edu.tw/~yblee/vrt.html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jwill.pixnet.net/blog/post/23269909-artoolkit-%E5%AF%A6%E6%88%B0-%E6%95%99%E5%AD%B8&#65288;%E4%B8%80&#65289;-%E5%BB%BA%E7%BD%AE%E7%AF%87" TargetMode="External"/><Relationship Id="rId3" Type="http://schemas.openxmlformats.org/officeDocument/2006/relationships/hyperlink" Target="http://zh.wikipedia.org/wiki/%E6%93%B4%E5%A2%9E%E5%AF%A6%E5%A2%83#cite_note-1" TargetMode="External"/><Relationship Id="rId7" Type="http://schemas.openxmlformats.org/officeDocument/2006/relationships/hyperlink" Target="http://www.hitl.washington.edu/artoolkit/" TargetMode="External"/><Relationship Id="rId2" Type="http://schemas.openxmlformats.org/officeDocument/2006/relationships/hyperlink" Target="http://vered.rose.utoronto.ca/people/paul_dir/IEICE94/ieic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days.com/2009/09/25/augmented-reality-for-dummies/" TargetMode="External"/><Relationship Id="rId5" Type="http://schemas.openxmlformats.org/officeDocument/2006/relationships/hyperlink" Target="http://blog.uns.org.tw/node/431" TargetMode="External"/><Relationship Id="rId4" Type="http://schemas.openxmlformats.org/officeDocument/2006/relationships/hyperlink" Target="http://www.cs.unc.edu/~azuma/ARpresence.pdf" TargetMode="External"/><Relationship Id="rId9" Type="http://schemas.openxmlformats.org/officeDocument/2006/relationships/hyperlink" Target="http://www.dll-file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教材編撰：南臺科技大學資訊工程系 李育強 助理教授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第四單元 擴增實境行動應用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057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擴增實境（</a:t>
            </a:r>
            <a:r>
              <a:rPr lang="en-US" altLang="zh-TW" dirty="0" smtClean="0"/>
              <a:t>Augmented Reality</a:t>
            </a:r>
            <a:r>
              <a:rPr lang="zh-TW" altLang="zh-TW" dirty="0" smtClean="0"/>
              <a:t>，簡稱</a:t>
            </a:r>
            <a:r>
              <a:rPr lang="en-US" altLang="zh-TW" dirty="0" smtClean="0"/>
              <a:t> AR</a:t>
            </a:r>
            <a:r>
              <a:rPr lang="zh-TW" altLang="zh-TW" dirty="0" smtClean="0"/>
              <a:t>），是一種利用攝影機器所拍攝下來的影像，經過程式的分析後，偵測出欲辨識的對應圖卡或</a:t>
            </a:r>
            <a:r>
              <a:rPr lang="zh-TW" altLang="en-US" dirty="0" smtClean="0"/>
              <a:t>目標</a:t>
            </a:r>
            <a:r>
              <a:rPr lang="zh-TW" altLang="zh-TW" dirty="0" smtClean="0"/>
              <a:t>影像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計算出其圖卡</a:t>
            </a:r>
            <a:r>
              <a:rPr lang="zh-TW" altLang="en-US" dirty="0" smtClean="0"/>
              <a:t>或目標影像</a:t>
            </a:r>
            <a:r>
              <a:rPr lang="zh-TW" altLang="zh-TW" dirty="0" smtClean="0"/>
              <a:t>的位置及角度後，再將相對應的影像圖檔、影片檔、聲音檔</a:t>
            </a:r>
            <a:r>
              <a:rPr lang="zh-TW" altLang="en-US" dirty="0" smtClean="0"/>
              <a:t>，重疊</a:t>
            </a:r>
            <a:r>
              <a:rPr lang="zh-TW" altLang="zh-TW" dirty="0" smtClean="0"/>
              <a:t>顯示</a:t>
            </a:r>
            <a:r>
              <a:rPr lang="zh-TW" altLang="zh-TW" dirty="0"/>
              <a:t>於辨識圖卡或是影像上的</a:t>
            </a:r>
            <a:r>
              <a:rPr lang="zh-TW" altLang="zh-TW" dirty="0" smtClean="0"/>
              <a:t>技術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這</a:t>
            </a:r>
            <a:r>
              <a:rPr lang="zh-TW" altLang="zh-TW" dirty="0"/>
              <a:t>種技術目的主要是將</a:t>
            </a:r>
            <a:r>
              <a:rPr lang="zh-TW" altLang="zh-TW" dirty="0" smtClean="0"/>
              <a:t>電腦虛擬</a:t>
            </a:r>
            <a:r>
              <a:rPr lang="zh-TW" altLang="en-US" dirty="0" smtClean="0"/>
              <a:t>物件</a:t>
            </a:r>
            <a:r>
              <a:rPr lang="zh-TW" altLang="zh-TW" dirty="0" smtClean="0"/>
              <a:t>的資訊</a:t>
            </a:r>
            <a:r>
              <a:rPr lang="zh-TW" altLang="zh-TW" dirty="0"/>
              <a:t>附加於現實的世界中，讓使用者可以在平凡的影像中看到虛擬、實體影像疊合的擴充實</a:t>
            </a:r>
            <a:r>
              <a:rPr lang="zh-TW" altLang="zh-TW" dirty="0" smtClean="0"/>
              <a:t>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此</a:t>
            </a:r>
            <a:r>
              <a:rPr lang="zh-TW" altLang="zh-TW" dirty="0"/>
              <a:t>技術也</a:t>
            </a:r>
            <a:r>
              <a:rPr lang="zh-TW" altLang="zh-TW" dirty="0" smtClean="0"/>
              <a:t>可以利用</a:t>
            </a:r>
            <a:r>
              <a:rPr lang="zh-TW" altLang="zh-TW" dirty="0"/>
              <a:t>遙控桿、鍵盤來操作，</a:t>
            </a:r>
            <a:r>
              <a:rPr lang="zh-TW" altLang="zh-TW" dirty="0" smtClean="0"/>
              <a:t>然而</a:t>
            </a:r>
            <a:r>
              <a:rPr lang="zh-TW" altLang="en-US" dirty="0" smtClean="0"/>
              <a:t>為了較接近現實的使用情況，通常是透過</a:t>
            </a:r>
            <a:r>
              <a:rPr lang="zh-TW" altLang="zh-TW" dirty="0" smtClean="0"/>
              <a:t>控制虛擬的物</a:t>
            </a:r>
            <a:r>
              <a:rPr lang="zh-TW" altLang="en-US" dirty="0" smtClean="0"/>
              <a:t>件與使用者在真實世界中</a:t>
            </a:r>
            <a:r>
              <a:rPr lang="zh-TW" altLang="zh-TW" dirty="0" smtClean="0"/>
              <a:t>進行互動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232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3967416" cy="348612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擴增實境種類：</a:t>
            </a:r>
            <a:endParaRPr lang="en-US" altLang="zh-TW" dirty="0" smtClean="0"/>
          </a:p>
          <a:p>
            <a:r>
              <a:rPr lang="zh-TW" altLang="en-US" dirty="0" smtClean="0"/>
              <a:t>有標記式擴增實境（</a:t>
            </a:r>
            <a:r>
              <a:rPr lang="en-US" altLang="zh-TW" dirty="0" smtClean="0"/>
              <a:t>Marker AR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必須透過特定的標記、圖案以供系統辨識，透過圖卡的方式進行辨識、定位模型在相對位置，此標記稱為「圖卡」（</a:t>
            </a:r>
            <a:r>
              <a:rPr lang="en-US" altLang="zh-TW" dirty="0" smtClean="0"/>
              <a:t>Marker</a:t>
            </a:r>
            <a:r>
              <a:rPr lang="zh-TW" altLang="en-US" dirty="0" smtClean="0"/>
              <a:t>）。右方圖片為使用「圖卡」的有標記式擴境實境。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內容版面配置區 6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231561"/>
            <a:ext cx="4968552" cy="3685188"/>
          </a:xfrm>
          <a:prstGeom prst="rect">
            <a:avLst/>
          </a:prstGeom>
        </p:spPr>
      </p:pic>
      <p:sp>
        <p:nvSpPr>
          <p:cNvPr id="6" name="內容版面配置區 3"/>
          <p:cNvSpPr txBox="1">
            <a:spLocks/>
          </p:cNvSpPr>
          <p:nvPr/>
        </p:nvSpPr>
        <p:spPr>
          <a:xfrm>
            <a:off x="395536" y="5013176"/>
            <a:ext cx="8496944" cy="18448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無標記式擴增實境（</a:t>
            </a:r>
            <a:r>
              <a:rPr kumimoji="0" lang="en-US" altLang="zh-TW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Markerless</a:t>
            </a: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）：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不須透過特定圖卡樣式（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Pattern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）即可達到辨識效果，使用者可以自行選定辨識圖片（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Frame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）。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（４）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62336" cy="4572000"/>
          </a:xfrm>
        </p:spPr>
        <p:txBody>
          <a:bodyPr/>
          <a:lstStyle/>
          <a:p>
            <a:r>
              <a:rPr lang="zh-TW" altLang="en-US" dirty="0" smtClean="0"/>
              <a:t>右方圖片為手機上的有標記式擴增實境。</a:t>
            </a:r>
            <a:endParaRPr lang="en-US" altLang="zh-TW" dirty="0" smtClean="0"/>
          </a:p>
          <a:p>
            <a:r>
              <a:rPr lang="zh-TW" altLang="en-US" dirty="0" smtClean="0"/>
              <a:t>手機上的鏡頭照到圖卡，經由辨識後，在真實的背景上顯示出相對應的虛擬物件。</a:t>
            </a:r>
            <a:endParaRPr lang="zh-TW" altLang="en-US" dirty="0"/>
          </a:p>
        </p:txBody>
      </p:sp>
      <p:pic>
        <p:nvPicPr>
          <p:cNvPr id="6" name="圖片 5" descr="2011-11-16 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202192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下方圖片為另一種手機上的有標記式擴增實境。</a:t>
            </a:r>
            <a:endParaRPr lang="en-US" altLang="zh-TW" dirty="0" smtClean="0"/>
          </a:p>
          <a:p>
            <a:r>
              <a:rPr lang="zh-TW" altLang="en-US" dirty="0" smtClean="0"/>
              <a:t>手機上的鏡頭照到圖卡，經由辨識後，在真實的背景上顯示出相對應的虛擬物件。</a:t>
            </a:r>
          </a:p>
          <a:p>
            <a:endParaRPr lang="zh-TW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23728" y="3140968"/>
          <a:ext cx="5188417" cy="3356992"/>
        </p:xfrm>
        <a:graphic>
          <a:graphicData uri="http://schemas.openxmlformats.org/presentationml/2006/ole">
            <p:oleObj spid="_x0000_s1026" name="點陣圖影像" r:id="rId3" imgW="5830114" imgH="3772427" progId="PBrush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7976"/>
          </a:xfrm>
        </p:spPr>
        <p:txBody>
          <a:bodyPr/>
          <a:lstStyle/>
          <a:p>
            <a:r>
              <a:rPr lang="zh-TW" altLang="en-US" dirty="0" smtClean="0"/>
              <a:t>下方圖片</a:t>
            </a:r>
            <a:r>
              <a:rPr lang="zh-TW" altLang="en-US" dirty="0" smtClean="0"/>
              <a:t>為一種</a:t>
            </a:r>
            <a:r>
              <a:rPr lang="zh-TW" altLang="en-US" dirty="0" smtClean="0"/>
              <a:t>手機上</a:t>
            </a:r>
            <a:r>
              <a:rPr lang="zh-TW" altLang="en-US" dirty="0" smtClean="0"/>
              <a:t>的無標記</a:t>
            </a:r>
            <a:r>
              <a:rPr lang="zh-TW" altLang="en-US" dirty="0" smtClean="0"/>
              <a:t>式擴增實境。</a:t>
            </a:r>
            <a:endParaRPr lang="en-US" altLang="zh-TW" dirty="0" smtClean="0"/>
          </a:p>
          <a:p>
            <a:r>
              <a:rPr lang="zh-TW" altLang="en-US" dirty="0" smtClean="0"/>
              <a:t>手機上的鏡頭照到</a:t>
            </a:r>
            <a:r>
              <a:rPr lang="zh-TW" altLang="en-US" dirty="0" smtClean="0"/>
              <a:t>圖片，</a:t>
            </a:r>
            <a:r>
              <a:rPr lang="zh-TW" altLang="en-US" dirty="0" smtClean="0"/>
              <a:t>經由辨識後，在真實的背景上顯示出相對應的虛擬物件。</a:t>
            </a:r>
          </a:p>
          <a:p>
            <a:endParaRPr lang="zh-TW" altLang="en-US" dirty="0"/>
          </a:p>
        </p:txBody>
      </p:sp>
      <p:pic>
        <p:nvPicPr>
          <p:cNvPr id="5" name="圖片 4" descr="2011-11-16 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068960"/>
            <a:ext cx="4362983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下方圖片</a:t>
            </a:r>
            <a:r>
              <a:rPr lang="zh-TW" altLang="en-US" dirty="0" smtClean="0"/>
              <a:t>為另一種</a:t>
            </a:r>
            <a:r>
              <a:rPr lang="zh-TW" altLang="en-US" dirty="0" smtClean="0"/>
              <a:t>手機上的無標記式擴增實境。</a:t>
            </a:r>
            <a:endParaRPr lang="en-US" altLang="zh-TW" dirty="0" smtClean="0"/>
          </a:p>
          <a:p>
            <a:r>
              <a:rPr lang="zh-TW" altLang="en-US" dirty="0" smtClean="0"/>
              <a:t>手機上的鏡頭照到圖片，經由辨識後，在真實的背景上顯示出相對應的虛擬物件。</a:t>
            </a:r>
          </a:p>
          <a:p>
            <a:endParaRPr lang="zh-TW" altLang="en-US" dirty="0"/>
          </a:p>
        </p:txBody>
      </p:sp>
      <p:pic>
        <p:nvPicPr>
          <p:cNvPr id="5" name="圖片 4" descr="2011-11-16 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260375"/>
            <a:ext cx="3072598" cy="3597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擴增實境應用種類：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展示類擴增實境系統：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以電腦圖學展示各種元件效果。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辨識類擴增實境系統 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辨識特定物件並重視即時性。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控制類擴增實境系統：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強調互動，並透過辨識功能達到如同控制器的操作。</a:t>
            </a:r>
          </a:p>
          <a:p>
            <a:r>
              <a:rPr lang="zh-TW" altLang="en-US" dirty="0" smtClean="0"/>
              <a:t>擴增實境技術應用要點：</a:t>
            </a:r>
            <a:endParaRPr lang="en-US" altLang="zh-TW" dirty="0" smtClean="0"/>
          </a:p>
          <a:p>
            <a:r>
              <a:rPr lang="zh-TW" altLang="en-US" dirty="0" smtClean="0"/>
              <a:t>無論是標記、無標記技術，透過影像辨識進行攝影機與預設圖片比對，需注意四點：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控制光源。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辨識物體位置。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辨識物體大小。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辨識物材質。</a:t>
            </a:r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擴增實境與虛擬實境的差異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67544" y="1772816"/>
          <a:ext cx="8280920" cy="3384376"/>
        </p:xfrm>
        <a:graphic>
          <a:graphicData uri="http://schemas.openxmlformats.org/drawingml/2006/table">
            <a:tbl>
              <a:tblPr/>
              <a:tblGrid>
                <a:gridCol w="4248472"/>
                <a:gridCol w="4032448"/>
              </a:tblGrid>
              <a:tr h="379533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AR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Augmented Reality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）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VR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Virtual Reality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）</a:t>
                      </a:r>
                      <a:endParaRPr lang="zh-TW" sz="2400" kern="10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004843">
                <a:tc>
                  <a:txBody>
                    <a:bodyPr/>
                    <a:lstStyle/>
                    <a:p>
                      <a:pPr marL="233680" indent="-180340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背景及場景大多是利用實物與實景即時拍攝。也有用預先錄製的影片做背景或場景。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2400" kern="10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33680" indent="-180340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只有在人機互動時，才需建構必要的虛擬物件或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模型，製作方式較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VR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簡易。</a:t>
                      </a:r>
                      <a:endParaRPr lang="zh-TW" sz="2400" kern="10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33680" indent="-180340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計算量較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VR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為低。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2400" kern="10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33680" indent="-18034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所有的人物、物件、場景均需經由貼圖或者是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建模來達到以假亂真的視覺逼真效果。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33680" indent="-18034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所有場景皆需要自製，因此製作方式較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AR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複雜。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33680" indent="-18034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計算量較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AR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為高。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zh-TW" altLang="zh-TW" dirty="0"/>
              <a:t>擴增</a:t>
            </a:r>
            <a:r>
              <a:rPr lang="zh-TW" altLang="zh-TW" dirty="0" smtClean="0"/>
              <a:t>實境</a:t>
            </a:r>
            <a:r>
              <a:rPr lang="zh-TW" altLang="zh-TW" dirty="0"/>
              <a:t>基本開發</a:t>
            </a:r>
            <a:r>
              <a:rPr lang="zh-TW" altLang="zh-TW" dirty="0" smtClean="0"/>
              <a:t>環境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 err="1" smtClean="0"/>
              <a:t>ARToolKit</a:t>
            </a:r>
            <a:r>
              <a:rPr lang="zh-TW" altLang="en-US" sz="2400" dirty="0" smtClean="0"/>
              <a:t>是開發擴增實境知名的套件，不少開發擴增實境的套件都以</a:t>
            </a:r>
            <a:r>
              <a:rPr lang="en-US" altLang="zh-TW" sz="2400" dirty="0" err="1" smtClean="0"/>
              <a:t>ARToolKit</a:t>
            </a:r>
            <a:r>
              <a:rPr lang="zh-TW" altLang="en-US" sz="2400" dirty="0" smtClean="0"/>
              <a:t>為基礎來改寫。</a:t>
            </a:r>
            <a:endParaRPr lang="en-US" altLang="zh-TW" sz="2400" dirty="0" smtClean="0"/>
          </a:p>
          <a:p>
            <a:r>
              <a:rPr lang="en-US" altLang="zh-TW" sz="2400" dirty="0" err="1" smtClean="0"/>
              <a:t>ARToolKit</a:t>
            </a:r>
            <a:r>
              <a:rPr lang="zh-TW" altLang="zh-TW" sz="2400" dirty="0" smtClean="0"/>
              <a:t>是</a:t>
            </a:r>
            <a:r>
              <a:rPr lang="zh-TW" altLang="zh-TW" sz="2400" dirty="0"/>
              <a:t>以</a:t>
            </a:r>
            <a:r>
              <a:rPr lang="en-US" altLang="zh-TW" sz="2400" dirty="0"/>
              <a:t>C++</a:t>
            </a:r>
            <a:r>
              <a:rPr lang="zh-TW" altLang="zh-TW" sz="2400" dirty="0"/>
              <a:t>為基礎的函式庫</a:t>
            </a:r>
            <a:r>
              <a:rPr lang="zh-TW" altLang="zh-TW" sz="2400" dirty="0" smtClean="0"/>
              <a:t>，利用內建的函示庫</a:t>
            </a:r>
            <a:r>
              <a:rPr lang="zh-TW" altLang="en-US" sz="2400" dirty="0" smtClean="0"/>
              <a:t>可</a:t>
            </a:r>
            <a:r>
              <a:rPr lang="zh-TW" altLang="zh-TW" sz="2400" dirty="0" smtClean="0"/>
              <a:t>方便進行</a:t>
            </a:r>
            <a:r>
              <a:rPr lang="zh-TW" altLang="en-US" sz="2400" dirty="0" smtClean="0"/>
              <a:t>擴增實境相關</a:t>
            </a:r>
            <a:r>
              <a:rPr lang="zh-TW" altLang="zh-TW" sz="2400" dirty="0" smtClean="0"/>
              <a:t>的編輯與設計，可以</a:t>
            </a:r>
            <a:r>
              <a:rPr lang="zh-TW" altLang="en-US" sz="2400" dirty="0" smtClean="0"/>
              <a:t>將虛擬物件重疊到即時影像</a:t>
            </a:r>
            <a:r>
              <a:rPr lang="zh-TW" altLang="zh-TW" sz="2400" dirty="0" smtClean="0"/>
              <a:t>。本</a:t>
            </a:r>
            <a:r>
              <a:rPr lang="zh-TW" altLang="zh-TW" sz="2400" dirty="0"/>
              <a:t>章節會教你如何建立</a:t>
            </a:r>
            <a:r>
              <a:rPr lang="en-US" altLang="zh-TW" sz="2400" dirty="0" err="1"/>
              <a:t>ARToolKit</a:t>
            </a:r>
            <a:r>
              <a:rPr lang="zh-TW" altLang="zh-TW" sz="2400" dirty="0"/>
              <a:t>開發環境。</a:t>
            </a:r>
          </a:p>
          <a:p>
            <a:r>
              <a:rPr lang="en-US" altLang="zh-TW" sz="2400" dirty="0" err="1" smtClean="0"/>
              <a:t>ARToolKit</a:t>
            </a:r>
            <a:r>
              <a:rPr lang="zh-TW" altLang="zh-TW" sz="2400" dirty="0"/>
              <a:t>所</a:t>
            </a:r>
            <a:r>
              <a:rPr lang="zh-TW" altLang="zh-TW" sz="2400" dirty="0" smtClean="0"/>
              <a:t>支援</a:t>
            </a:r>
            <a:r>
              <a:rPr lang="zh-TW" altLang="en-US" sz="2400" dirty="0" smtClean="0"/>
              <a:t>的作業</a:t>
            </a:r>
            <a:r>
              <a:rPr lang="zh-TW" altLang="zh-TW" sz="2400" dirty="0" smtClean="0"/>
              <a:t>系統</a:t>
            </a:r>
            <a:r>
              <a:rPr lang="zh-TW" altLang="en-US" sz="2400" dirty="0" smtClean="0"/>
              <a:t>計有：</a:t>
            </a:r>
            <a:endParaRPr lang="zh-TW" altLang="zh-TW" sz="2400" dirty="0"/>
          </a:p>
          <a:p>
            <a:pPr lvl="1"/>
            <a:r>
              <a:rPr lang="zh-TW" altLang="en-US" sz="1900" dirty="0" smtClean="0"/>
              <a:t>１</a:t>
            </a:r>
            <a:r>
              <a:rPr lang="en-US" altLang="zh-TW" sz="1900" dirty="0" smtClean="0"/>
              <a:t>.Windows</a:t>
            </a:r>
            <a:r>
              <a:rPr lang="zh-TW" altLang="en-US" sz="1800" dirty="0" smtClean="0"/>
              <a:t> 。</a:t>
            </a:r>
            <a:endParaRPr lang="zh-TW" altLang="zh-TW" sz="1900" dirty="0"/>
          </a:p>
          <a:p>
            <a:pPr lvl="1"/>
            <a:r>
              <a:rPr lang="zh-TW" altLang="en-US" sz="1900" dirty="0" smtClean="0"/>
              <a:t>２</a:t>
            </a:r>
            <a:r>
              <a:rPr lang="en-US" altLang="zh-TW" sz="1900" dirty="0" smtClean="0"/>
              <a:t>.</a:t>
            </a:r>
            <a:r>
              <a:rPr lang="en-US" altLang="zh-TW" sz="1900" dirty="0" err="1" smtClean="0"/>
              <a:t>MacOS</a:t>
            </a:r>
            <a:r>
              <a:rPr lang="en-US" altLang="zh-TW" sz="1900" dirty="0" smtClean="0"/>
              <a:t> </a:t>
            </a:r>
            <a:r>
              <a:rPr lang="zh-TW" altLang="en-US" sz="1800" dirty="0" smtClean="0"/>
              <a:t>。</a:t>
            </a:r>
            <a:endParaRPr lang="zh-TW" altLang="zh-TW" sz="1900" dirty="0"/>
          </a:p>
          <a:p>
            <a:pPr lvl="1"/>
            <a:r>
              <a:rPr lang="zh-TW" altLang="en-US" sz="1900" dirty="0" smtClean="0"/>
              <a:t>３</a:t>
            </a:r>
            <a:r>
              <a:rPr lang="en-US" altLang="zh-TW" sz="1900" dirty="0" smtClean="0"/>
              <a:t>.Linux</a:t>
            </a:r>
            <a:r>
              <a:rPr lang="zh-TW" altLang="en-US" sz="1800" dirty="0" smtClean="0"/>
              <a:t> 。</a:t>
            </a:r>
            <a:endParaRPr lang="zh-TW" altLang="zh-TW" sz="1900" dirty="0"/>
          </a:p>
          <a:p>
            <a:pPr lvl="1"/>
            <a:r>
              <a:rPr lang="zh-TW" altLang="en-US" sz="1900" dirty="0" smtClean="0"/>
              <a:t>４</a:t>
            </a:r>
            <a:r>
              <a:rPr lang="en-US" altLang="zh-TW" sz="1900" dirty="0" smtClean="0"/>
              <a:t>.IRIX </a:t>
            </a:r>
            <a:r>
              <a:rPr lang="zh-TW" altLang="en-US" sz="1900" dirty="0" smtClean="0"/>
              <a:t>（</a:t>
            </a:r>
            <a:r>
              <a:rPr lang="en-US" altLang="zh-TW" sz="1900" dirty="0" smtClean="0"/>
              <a:t>SGI</a:t>
            </a:r>
            <a:r>
              <a:rPr lang="zh-TW" altLang="en-US" sz="1900" dirty="0" smtClean="0"/>
              <a:t>）</a:t>
            </a:r>
            <a:r>
              <a:rPr lang="zh-TW" altLang="en-US" sz="1800" dirty="0" smtClean="0"/>
              <a:t>。</a:t>
            </a:r>
            <a:endParaRPr lang="zh-TW" altLang="zh-TW" sz="1900" dirty="0"/>
          </a:p>
          <a:p>
            <a:r>
              <a:rPr lang="zh-TW" altLang="en-US" sz="2400" dirty="0" smtClean="0"/>
              <a:t>在</a:t>
            </a:r>
            <a:r>
              <a:rPr lang="zh-TW" altLang="zh-TW" sz="2400" dirty="0" smtClean="0"/>
              <a:t>此</a:t>
            </a:r>
            <a:r>
              <a:rPr lang="zh-TW" altLang="en-US" sz="2400" dirty="0" smtClean="0"/>
              <a:t>的範例，所使用的</a:t>
            </a:r>
            <a:r>
              <a:rPr lang="zh-TW" altLang="zh-TW" sz="2400" dirty="0" smtClean="0"/>
              <a:t>作業系統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Windows XP</a:t>
            </a:r>
            <a:r>
              <a:rPr lang="zh-TW" altLang="en-US" sz="2400" dirty="0" smtClean="0"/>
              <a:t>。以其</a:t>
            </a:r>
            <a:r>
              <a:rPr lang="zh-TW" altLang="zh-TW" sz="2400" dirty="0" smtClean="0"/>
              <a:t>為</a:t>
            </a:r>
            <a:r>
              <a:rPr lang="zh-TW" altLang="en-US" sz="2400" dirty="0" smtClean="0"/>
              <a:t>基本開發環境。</a:t>
            </a:r>
            <a:endParaRPr lang="zh-TW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69653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zh-TW" altLang="zh-TW" dirty="0"/>
              <a:t>擴增實境基本開發</a:t>
            </a:r>
            <a:r>
              <a:rPr lang="zh-TW" altLang="zh-TW" dirty="0" smtClean="0"/>
              <a:t>環境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在</a:t>
            </a:r>
            <a:r>
              <a:rPr lang="zh-TW" altLang="zh-TW" dirty="0"/>
              <a:t>建立</a:t>
            </a:r>
            <a:r>
              <a:rPr lang="en-US" altLang="zh-TW" dirty="0" err="1" smtClean="0"/>
              <a:t>ARTooKit</a:t>
            </a:r>
            <a:r>
              <a:rPr lang="zh-TW" altLang="zh-TW" dirty="0"/>
              <a:t>的開發環境前，須確定已安裝</a:t>
            </a:r>
            <a:r>
              <a:rPr lang="en-US" altLang="zh-TW" dirty="0"/>
              <a:t>Microsoft Visual Studio </a:t>
            </a:r>
            <a:r>
              <a:rPr lang="zh-TW" altLang="en-US" dirty="0" smtClean="0"/>
              <a:t>２００８並安裝好</a:t>
            </a:r>
            <a:r>
              <a:rPr lang="en-US" altLang="zh-TW" dirty="0" smtClean="0"/>
              <a:t>Webcam</a:t>
            </a:r>
            <a:r>
              <a:rPr lang="zh-TW" altLang="zh-TW" dirty="0" smtClean="0"/>
              <a:t>驅動</a:t>
            </a:r>
            <a:r>
              <a:rPr lang="zh-TW" altLang="en-US" dirty="0" smtClean="0"/>
              <a:t>程式</a:t>
            </a:r>
            <a:r>
              <a:rPr lang="zh-TW" altLang="zh-TW" dirty="0" smtClean="0"/>
              <a:t>，並且</a:t>
            </a:r>
            <a:r>
              <a:rPr lang="zh-TW" altLang="en-US" dirty="0" smtClean="0"/>
              <a:t>需確保</a:t>
            </a:r>
            <a:r>
              <a:rPr lang="zh-TW" altLang="zh-TW" dirty="0" smtClean="0"/>
              <a:t>兩者</a:t>
            </a:r>
            <a:r>
              <a:rPr lang="zh-TW" altLang="zh-TW" dirty="0"/>
              <a:t>皆可正常</a:t>
            </a:r>
            <a:r>
              <a:rPr lang="zh-TW" altLang="zh-TW" dirty="0" smtClean="0"/>
              <a:t>執行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r>
              <a:rPr lang="zh-TW" altLang="zh-TW" dirty="0" smtClean="0"/>
              <a:t>軟體</a:t>
            </a:r>
            <a:r>
              <a:rPr lang="zh-TW" altLang="zh-TW" dirty="0"/>
              <a:t>所</a:t>
            </a:r>
            <a:r>
              <a:rPr lang="zh-TW" altLang="zh-TW" dirty="0" smtClean="0"/>
              <a:t>需</a:t>
            </a:r>
            <a:r>
              <a:rPr lang="zh-TW" altLang="en-US" dirty="0" smtClean="0"/>
              <a:t>：</a:t>
            </a:r>
            <a:endParaRPr lang="zh-TW" altLang="zh-TW" dirty="0"/>
          </a:p>
          <a:p>
            <a:pPr lvl="1"/>
            <a:r>
              <a:rPr lang="en-US" altLang="zh-TW" dirty="0"/>
              <a:t>DirectX Runtime </a:t>
            </a:r>
            <a:r>
              <a:rPr lang="zh-TW" altLang="en-US" dirty="0" smtClean="0"/>
              <a:t>９</a:t>
            </a:r>
            <a:r>
              <a:rPr lang="en-US" altLang="zh-TW" dirty="0" smtClean="0"/>
              <a:t>.</a:t>
            </a:r>
            <a:r>
              <a:rPr lang="zh-TW" altLang="en-US" dirty="0" smtClean="0"/>
              <a:t>０</a:t>
            </a:r>
            <a:r>
              <a:rPr lang="zh-TW" altLang="zh-TW" dirty="0" smtClean="0"/>
              <a:t>以上</a:t>
            </a:r>
            <a:r>
              <a:rPr lang="zh-TW" altLang="zh-TW" dirty="0"/>
              <a:t>的版本，此範例安裝版本為</a:t>
            </a:r>
            <a:r>
              <a:rPr lang="en-US" altLang="zh-TW" dirty="0"/>
              <a:t>DirectX </a:t>
            </a:r>
            <a:r>
              <a:rPr lang="zh-TW" altLang="en-US" dirty="0" smtClean="0"/>
              <a:t>９</a:t>
            </a:r>
            <a:r>
              <a:rPr lang="en-US" altLang="zh-TW" dirty="0" smtClean="0"/>
              <a:t>.</a:t>
            </a:r>
            <a:r>
              <a:rPr lang="zh-TW" altLang="en-US" dirty="0" smtClean="0"/>
              <a:t>０，</a:t>
            </a:r>
            <a:r>
              <a:rPr lang="en-US" altLang="zh-TW" dirty="0" smtClean="0"/>
              <a:t>Windows XP</a:t>
            </a:r>
            <a:r>
              <a:rPr lang="zh-TW" altLang="en-US" dirty="0" smtClean="0"/>
              <a:t>在安裝時預設已經將</a:t>
            </a:r>
            <a:r>
              <a:rPr lang="en-US" altLang="zh-TW" dirty="0" smtClean="0"/>
              <a:t>DirectX </a:t>
            </a:r>
            <a:r>
              <a:rPr lang="zh-TW" altLang="en-US" dirty="0" smtClean="0"/>
              <a:t>９</a:t>
            </a:r>
            <a:r>
              <a:rPr lang="en-US" altLang="zh-TW" dirty="0" smtClean="0"/>
              <a:t>.</a:t>
            </a:r>
            <a:r>
              <a:rPr lang="zh-TW" altLang="en-US" dirty="0" smtClean="0"/>
              <a:t>０安裝。</a:t>
            </a:r>
            <a:endParaRPr lang="zh-TW" altLang="zh-TW" dirty="0"/>
          </a:p>
          <a:p>
            <a:r>
              <a:rPr lang="en-US" altLang="zh-TW" dirty="0" err="1" smtClean="0"/>
              <a:t>ARToolKit</a:t>
            </a:r>
            <a:r>
              <a:rPr lang="zh-TW" altLang="zh-TW" dirty="0" smtClean="0"/>
              <a:t>中</a:t>
            </a:r>
            <a:r>
              <a:rPr lang="zh-TW" altLang="en-US" dirty="0" smtClean="0"/>
              <a:t>要</a:t>
            </a:r>
            <a:r>
              <a:rPr lang="zh-TW" altLang="zh-TW" dirty="0" smtClean="0"/>
              <a:t>呈現</a:t>
            </a:r>
            <a:r>
              <a:rPr lang="zh-TW" altLang="en-US" dirty="0" smtClean="0"/>
              <a:t>３維的物件，可使用２種３維呈現</a:t>
            </a:r>
            <a:r>
              <a:rPr lang="zh-TW" altLang="zh-TW" dirty="0" smtClean="0"/>
              <a:t>模式</a:t>
            </a:r>
            <a:r>
              <a:rPr lang="zh-TW" altLang="en-US" dirty="0" smtClean="0"/>
              <a:t>之一，</a:t>
            </a:r>
            <a:r>
              <a:rPr lang="zh-TW" altLang="zh-TW" dirty="0" smtClean="0"/>
              <a:t>分</a:t>
            </a:r>
            <a:r>
              <a:rPr lang="zh-TW" altLang="en-US" dirty="0" smtClean="0"/>
              <a:t>別為：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.OpenGL</a:t>
            </a:r>
            <a:r>
              <a:rPr lang="zh-TW" altLang="zh-TW" dirty="0" smtClean="0"/>
              <a:t>繪圖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zh-TW" dirty="0" smtClean="0"/>
              <a:t>載入</a:t>
            </a:r>
            <a:r>
              <a:rPr lang="en-US" altLang="zh-TW" dirty="0" smtClean="0"/>
              <a:t>VRML</a:t>
            </a:r>
            <a:r>
              <a:rPr lang="zh-TW" altLang="zh-TW" dirty="0" smtClean="0"/>
              <a:t>呈現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sz="2400" dirty="0" smtClean="0"/>
              <a:t>PS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若是使用</a:t>
            </a:r>
            <a:r>
              <a:rPr lang="en-US" altLang="zh-TW" sz="2400" dirty="0" smtClean="0"/>
              <a:t>VRML</a:t>
            </a:r>
            <a:r>
              <a:rPr lang="zh-TW" altLang="zh-TW" sz="2400" dirty="0" smtClean="0"/>
              <a:t>的方式</a:t>
            </a:r>
            <a:r>
              <a:rPr lang="zh-TW" altLang="en-US" sz="2400" dirty="0" smtClean="0"/>
              <a:t>來</a:t>
            </a:r>
            <a:r>
              <a:rPr lang="zh-TW" altLang="zh-TW" sz="2400" dirty="0" smtClean="0"/>
              <a:t>呈現</a:t>
            </a:r>
            <a:r>
              <a:rPr lang="zh-TW" altLang="en-US" sz="2400" dirty="0" smtClean="0"/>
              <a:t>３維物件</a:t>
            </a:r>
            <a:r>
              <a:rPr lang="zh-TW" altLang="zh-TW" sz="2400" dirty="0" smtClean="0"/>
              <a:t>，則</a:t>
            </a:r>
            <a:r>
              <a:rPr lang="zh-TW" altLang="en-US" sz="2400" dirty="0" smtClean="0"/>
              <a:t>只</a:t>
            </a:r>
            <a:r>
              <a:rPr lang="zh-TW" altLang="zh-TW" sz="2400" dirty="0" smtClean="0"/>
              <a:t>需要安裝</a:t>
            </a:r>
            <a:r>
              <a:rPr lang="en-US" altLang="zh-TW" sz="2400" dirty="0" err="1" smtClean="0"/>
              <a:t>OpenVRML</a:t>
            </a:r>
            <a:r>
              <a:rPr lang="zh-TW" altLang="zh-TW" sz="2400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878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82453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/>
              <a:t>第一章：虛擬實境及擴增實境初探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zh-TW" dirty="0" smtClean="0"/>
              <a:t>什麼是虛擬實境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zh-TW" dirty="0" smtClean="0"/>
              <a:t>什麼是</a:t>
            </a:r>
            <a:r>
              <a:rPr lang="zh-TW" altLang="en-US" dirty="0" smtClean="0"/>
              <a:t>擴增</a:t>
            </a:r>
            <a:r>
              <a:rPr lang="zh-TW" altLang="zh-TW" dirty="0" smtClean="0"/>
              <a:t>實境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zh-TW" altLang="zh-TW" dirty="0" smtClean="0"/>
              <a:t>擴增實境</a:t>
            </a:r>
            <a:r>
              <a:rPr lang="zh-TW" altLang="en-US" dirty="0" smtClean="0"/>
              <a:t>基本開發環境</a:t>
            </a:r>
            <a:endParaRPr lang="en-US" altLang="zh-TW" dirty="0" smtClean="0"/>
          </a:p>
          <a:p>
            <a:r>
              <a:rPr lang="zh-TW" altLang="en-US" dirty="0" smtClean="0"/>
              <a:t>第二章：行動裝置與擴增實境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智慧型行動裝置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行動</a:t>
            </a:r>
            <a:r>
              <a:rPr lang="zh-TW" altLang="zh-TW" dirty="0" smtClean="0"/>
              <a:t>擴增實境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Android</a:t>
            </a:r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 </a:t>
            </a:r>
            <a:r>
              <a:rPr lang="zh-TW" altLang="zh-TW" dirty="0" smtClean="0"/>
              <a:t>建立</a:t>
            </a:r>
            <a:r>
              <a:rPr lang="en-US" altLang="zh-TW" dirty="0" smtClean="0"/>
              <a:t>Android</a:t>
            </a:r>
            <a:r>
              <a:rPr lang="zh-TW" altLang="zh-TW" dirty="0" smtClean="0"/>
              <a:t>開發環境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５</a:t>
            </a:r>
            <a:r>
              <a:rPr lang="en-US" altLang="zh-TW" dirty="0" smtClean="0"/>
              <a:t> Android</a:t>
            </a:r>
            <a:r>
              <a:rPr lang="zh-TW" altLang="en-US" dirty="0" smtClean="0"/>
              <a:t>擴增實</a:t>
            </a:r>
            <a:r>
              <a:rPr lang="zh-TW" altLang="zh-TW" dirty="0" smtClean="0"/>
              <a:t>境</a:t>
            </a:r>
            <a:endParaRPr lang="en-US" altLang="zh-TW" dirty="0" smtClean="0"/>
          </a:p>
          <a:p>
            <a:r>
              <a:rPr lang="zh-TW" altLang="en-US" dirty="0" smtClean="0"/>
              <a:t>第三章：材質製作與模型</a:t>
            </a:r>
            <a:endParaRPr lang="en-US" altLang="zh-TW" dirty="0" smtClean="0"/>
          </a:p>
          <a:p>
            <a:pPr lvl="1"/>
            <a:r>
              <a:rPr lang="zh-TW" altLang="en-US" sz="2100" dirty="0" smtClean="0"/>
              <a:t>３</a:t>
            </a:r>
            <a:r>
              <a:rPr lang="en-US" altLang="zh-TW" sz="2100" dirty="0" smtClean="0"/>
              <a:t>-</a:t>
            </a:r>
            <a:r>
              <a:rPr lang="zh-TW" altLang="en-US" sz="2100" dirty="0" smtClean="0"/>
              <a:t>１</a:t>
            </a:r>
            <a:r>
              <a:rPr lang="en-US" altLang="zh-TW" sz="2100" dirty="0" smtClean="0"/>
              <a:t> </a:t>
            </a:r>
            <a:r>
              <a:rPr lang="zh-TW" altLang="en-US" sz="2100" dirty="0" smtClean="0"/>
              <a:t>３</a:t>
            </a:r>
            <a:r>
              <a:rPr lang="en-US" altLang="zh-TW" sz="2100" dirty="0" smtClean="0"/>
              <a:t>D</a:t>
            </a:r>
            <a:r>
              <a:rPr lang="zh-TW" altLang="en-US" sz="2100" dirty="0" smtClean="0"/>
              <a:t>模型與紋理材質</a:t>
            </a:r>
            <a:endParaRPr lang="en-US" altLang="zh-TW" sz="2100" dirty="0" smtClean="0"/>
          </a:p>
          <a:p>
            <a:pPr lvl="1"/>
            <a:r>
              <a:rPr lang="zh-TW" altLang="en-US" sz="2100" dirty="0" smtClean="0"/>
              <a:t>３</a:t>
            </a:r>
            <a:r>
              <a:rPr lang="en-US" altLang="zh-TW" sz="2100" dirty="0" smtClean="0"/>
              <a:t>-</a:t>
            </a:r>
            <a:r>
              <a:rPr lang="zh-TW" altLang="en-US" sz="2100" dirty="0" smtClean="0"/>
              <a:t>２</a:t>
            </a:r>
            <a:r>
              <a:rPr lang="en-US" altLang="zh-TW" sz="2100" dirty="0" smtClean="0"/>
              <a:t> </a:t>
            </a:r>
            <a:r>
              <a:rPr lang="zh-TW" altLang="en-US" sz="2100" dirty="0" smtClean="0"/>
              <a:t>３</a:t>
            </a:r>
            <a:r>
              <a:rPr lang="en-US" altLang="zh-TW" sz="2100" dirty="0" smtClean="0"/>
              <a:t>DS MAX</a:t>
            </a:r>
          </a:p>
          <a:p>
            <a:pPr lvl="1"/>
            <a:r>
              <a:rPr lang="zh-TW" altLang="en-US" sz="2100" dirty="0" smtClean="0"/>
              <a:t>３</a:t>
            </a:r>
            <a:r>
              <a:rPr lang="en-US" altLang="zh-TW" sz="2100" dirty="0" smtClean="0"/>
              <a:t>-</a:t>
            </a:r>
            <a:r>
              <a:rPr lang="zh-TW" altLang="en-US" sz="2100" dirty="0" smtClean="0"/>
              <a:t>３</a:t>
            </a:r>
            <a:r>
              <a:rPr lang="en-US" altLang="zh-TW" sz="2100" dirty="0" smtClean="0"/>
              <a:t> Google </a:t>
            </a:r>
            <a:r>
              <a:rPr lang="en-US" altLang="zh-TW" sz="2100" dirty="0" err="1" smtClean="0"/>
              <a:t>SketchUp</a:t>
            </a:r>
            <a:r>
              <a:rPr lang="en-US" altLang="zh-TW" sz="2100" dirty="0" smtClean="0"/>
              <a:t> </a:t>
            </a:r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 Blender</a:t>
            </a:r>
          </a:p>
          <a:p>
            <a:r>
              <a:rPr lang="zh-TW" altLang="en-US" dirty="0" smtClean="0"/>
              <a:t>第四章：實習操作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zh-TW" altLang="zh-TW" dirty="0" smtClean="0"/>
              <a:t>擴增實境之</a:t>
            </a:r>
            <a:r>
              <a:rPr lang="zh-TW" altLang="en-US" dirty="0" smtClean="0"/>
              <a:t>操作及</a:t>
            </a:r>
            <a:r>
              <a:rPr lang="zh-TW" altLang="zh-TW" dirty="0" smtClean="0"/>
              <a:t>應用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擴增實境之</a:t>
            </a:r>
            <a:r>
              <a:rPr lang="zh-TW" altLang="en-US" dirty="0" smtClean="0"/>
              <a:t>行動裝置</a:t>
            </a:r>
            <a:r>
              <a:rPr lang="zh-TW" altLang="zh-TW" dirty="0" smtClean="0"/>
              <a:t>應用</a:t>
            </a:r>
            <a:endParaRPr lang="zh-TW" altLang="en-US" dirty="0" smtClean="0"/>
          </a:p>
          <a:p>
            <a:r>
              <a:rPr lang="zh-TW" altLang="en-US" dirty="0" smtClean="0"/>
              <a:t>第五章：專題規劃</a:t>
            </a:r>
            <a:endParaRPr lang="en-US" altLang="zh-TW" dirty="0" smtClean="0"/>
          </a:p>
          <a:p>
            <a:r>
              <a:rPr lang="zh-TW" altLang="en-US" dirty="0" smtClean="0"/>
              <a:t>第六章：練習題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zh-TW" altLang="zh-TW" dirty="0" smtClean="0"/>
              <a:t>擴增實境基本開發環境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72000"/>
          </a:xfrm>
        </p:spPr>
        <p:txBody>
          <a:bodyPr/>
          <a:lstStyle/>
          <a:p>
            <a:r>
              <a:rPr lang="en-US" altLang="zh-TW" dirty="0" err="1" smtClean="0"/>
              <a:t>ARToolKit</a:t>
            </a:r>
            <a:r>
              <a:rPr lang="zh-TW" altLang="en-US" dirty="0" smtClean="0"/>
              <a:t>安裝流程：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下載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開發套件執行環境設置：需另外下載必要的動態連結程式庫。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grpSp>
        <p:nvGrpSpPr>
          <p:cNvPr id="50" name="群組 49"/>
          <p:cNvGrpSpPr/>
          <p:nvPr/>
        </p:nvGrpSpPr>
        <p:grpSpPr>
          <a:xfrm>
            <a:off x="323528" y="3284983"/>
            <a:ext cx="8352932" cy="2880321"/>
            <a:chOff x="323528" y="3284983"/>
            <a:chExt cx="8352932" cy="2880321"/>
          </a:xfrm>
        </p:grpSpPr>
        <p:grpSp>
          <p:nvGrpSpPr>
            <p:cNvPr id="16" name="群組 15"/>
            <p:cNvGrpSpPr/>
            <p:nvPr/>
          </p:nvGrpSpPr>
          <p:grpSpPr>
            <a:xfrm>
              <a:off x="323528" y="3284983"/>
              <a:ext cx="8352932" cy="2880321"/>
              <a:chOff x="2894275" y="3088598"/>
              <a:chExt cx="3549934" cy="785542"/>
            </a:xfrm>
          </p:grpSpPr>
          <p:cxnSp>
            <p:nvCxnSpPr>
              <p:cNvPr id="9" name="直線單箭頭接點 8"/>
              <p:cNvCxnSpPr>
                <a:stCxn id="12" idx="3"/>
                <a:endCxn id="14" idx="1"/>
              </p:cNvCxnSpPr>
              <p:nvPr/>
            </p:nvCxnSpPr>
            <p:spPr>
              <a:xfrm>
                <a:off x="3928236" y="3479302"/>
                <a:ext cx="434977" cy="206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圓角矩形 11"/>
              <p:cNvSpPr/>
              <p:nvPr/>
            </p:nvSpPr>
            <p:spPr>
              <a:xfrm>
                <a:off x="2894275" y="3320127"/>
                <a:ext cx="1033961" cy="3183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</a:rPr>
                  <a:t>１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下載</a:t>
                </a:r>
                <a:r>
                  <a:rPr lang="en-US" altLang="zh-TW" dirty="0" err="1" smtClean="0">
                    <a:solidFill>
                      <a:schemeClr val="tx1"/>
                    </a:solidFill>
                  </a:rPr>
                  <a:t>ARToolKit</a:t>
                </a:r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4363213" y="3088598"/>
                <a:ext cx="2080996" cy="7855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</a:rPr>
                  <a:t>２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執行環境設置</a:t>
                </a:r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779912" y="3789040"/>
              <a:ext cx="4896544" cy="2232248"/>
              <a:chOff x="179512" y="2204864"/>
              <a:chExt cx="8784976" cy="4032448"/>
            </a:xfrm>
          </p:grpSpPr>
          <p:cxnSp>
            <p:nvCxnSpPr>
              <p:cNvPr id="11" name="直線單箭頭接點 10"/>
              <p:cNvCxnSpPr>
                <a:stCxn id="25" idx="0"/>
              </p:cNvCxnSpPr>
              <p:nvPr/>
            </p:nvCxnSpPr>
            <p:spPr>
              <a:xfrm flipV="1">
                <a:off x="3402124" y="3068960"/>
                <a:ext cx="0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>
                <a:stCxn id="29" idx="0"/>
                <a:endCxn id="25" idx="2"/>
              </p:cNvCxnSpPr>
              <p:nvPr/>
            </p:nvCxnSpPr>
            <p:spPr>
              <a:xfrm flipV="1">
                <a:off x="3402124" y="4149080"/>
                <a:ext cx="0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>
                <a:stCxn id="26" idx="0"/>
                <a:endCxn id="29" idx="2"/>
              </p:cNvCxnSpPr>
              <p:nvPr/>
            </p:nvCxnSpPr>
            <p:spPr>
              <a:xfrm flipH="1" flipV="1">
                <a:off x="3402124" y="5229200"/>
                <a:ext cx="17748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群組 85"/>
              <p:cNvGrpSpPr/>
              <p:nvPr/>
            </p:nvGrpSpPr>
            <p:grpSpPr>
              <a:xfrm>
                <a:off x="179512" y="2204864"/>
                <a:ext cx="8784976" cy="4032448"/>
                <a:chOff x="179512" y="2204864"/>
                <a:chExt cx="8784976" cy="4032448"/>
              </a:xfrm>
            </p:grpSpPr>
            <p:grpSp>
              <p:nvGrpSpPr>
                <p:cNvPr id="18" name="群組 4"/>
                <p:cNvGrpSpPr/>
                <p:nvPr/>
              </p:nvGrpSpPr>
              <p:grpSpPr>
                <a:xfrm>
                  <a:off x="179512" y="2204864"/>
                  <a:ext cx="8784976" cy="4032448"/>
                  <a:chOff x="575048" y="1844824"/>
                  <a:chExt cx="8784976" cy="4032448"/>
                </a:xfrm>
              </p:grpSpPr>
              <p:sp>
                <p:nvSpPr>
                  <p:cNvPr id="23" name="矩形 5"/>
                  <p:cNvSpPr/>
                  <p:nvPr/>
                </p:nvSpPr>
                <p:spPr>
                  <a:xfrm>
                    <a:off x="575048" y="3429000"/>
                    <a:ext cx="1656184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解壓縮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ARToolKit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矩形 6"/>
                  <p:cNvSpPr/>
                  <p:nvPr/>
                </p:nvSpPr>
                <p:spPr>
                  <a:xfrm>
                    <a:off x="2699792" y="184482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DSVL.dll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及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DSVLd.dll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2699792" y="292494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dll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2735288" y="5085184"/>
                    <a:ext cx="2160240" cy="79208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５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.lib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5543600" y="3429000"/>
                    <a:ext cx="1656184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６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執行批次檔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7559824" y="3429000"/>
                    <a:ext cx="1800200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下載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msvcp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與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msvcr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d.dll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2699792" y="400506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４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glut.h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0" name="直線單箭頭接點 29"/>
                  <p:cNvCxnSpPr/>
                  <p:nvPr/>
                </p:nvCxnSpPr>
                <p:spPr>
                  <a:xfrm flipV="1">
                    <a:off x="2231232" y="2276872"/>
                    <a:ext cx="468560" cy="158417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單箭頭接點 30"/>
                  <p:cNvCxnSpPr>
                    <a:endCxn id="25" idx="1"/>
                  </p:cNvCxnSpPr>
                  <p:nvPr/>
                </p:nvCxnSpPr>
                <p:spPr>
                  <a:xfrm flipV="1">
                    <a:off x="2231232" y="3356992"/>
                    <a:ext cx="468560" cy="50405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單箭頭接點 31"/>
                  <p:cNvCxnSpPr>
                    <a:endCxn id="29" idx="1"/>
                  </p:cNvCxnSpPr>
                  <p:nvPr/>
                </p:nvCxnSpPr>
                <p:spPr>
                  <a:xfrm>
                    <a:off x="2231232" y="3861048"/>
                    <a:ext cx="468560" cy="576064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單箭頭接點 32"/>
                  <p:cNvCxnSpPr>
                    <a:stCxn id="26" idx="3"/>
                    <a:endCxn id="27" idx="1"/>
                  </p:cNvCxnSpPr>
                  <p:nvPr/>
                </p:nvCxnSpPr>
                <p:spPr>
                  <a:xfrm flipV="1">
                    <a:off x="4895528" y="3861048"/>
                    <a:ext cx="648072" cy="162018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單箭頭接點 33"/>
                  <p:cNvCxnSpPr>
                    <a:stCxn id="27" idx="3"/>
                    <a:endCxn id="28" idx="1"/>
                  </p:cNvCxnSpPr>
                  <p:nvPr/>
                </p:nvCxnSpPr>
                <p:spPr>
                  <a:xfrm>
                    <a:off x="7199784" y="3861048"/>
                    <a:ext cx="360040" cy="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直線單箭頭接點 18"/>
                <p:cNvCxnSpPr>
                  <a:endCxn id="26" idx="1"/>
                </p:cNvCxnSpPr>
                <p:nvPr/>
              </p:nvCxnSpPr>
              <p:spPr>
                <a:xfrm>
                  <a:off x="1835696" y="4221088"/>
                  <a:ext cx="504056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單箭頭接點 19"/>
                <p:cNvCxnSpPr>
                  <a:stCxn id="29" idx="3"/>
                  <a:endCxn id="27" idx="1"/>
                </p:cNvCxnSpPr>
                <p:nvPr/>
              </p:nvCxnSpPr>
              <p:spPr>
                <a:xfrm flipV="1">
                  <a:off x="4499992" y="4221088"/>
                  <a:ext cx="648072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單箭頭接點 20"/>
                <p:cNvCxnSpPr>
                  <a:stCxn id="25" idx="3"/>
                  <a:endCxn id="27" idx="1"/>
                </p:cNvCxnSpPr>
                <p:nvPr/>
              </p:nvCxnSpPr>
              <p:spPr>
                <a:xfrm>
                  <a:off x="4499992" y="3717032"/>
                  <a:ext cx="648072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單箭頭接點 21"/>
                <p:cNvCxnSpPr>
                  <a:endCxn id="27" idx="1"/>
                </p:cNvCxnSpPr>
                <p:nvPr/>
              </p:nvCxnSpPr>
              <p:spPr>
                <a:xfrm>
                  <a:off x="4499992" y="2636912"/>
                  <a:ext cx="648072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開發套件下載流程（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934544" cy="41342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下載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 。</a:t>
            </a:r>
            <a:endParaRPr lang="en-US" altLang="zh-TW" dirty="0" smtClean="0"/>
          </a:p>
          <a:p>
            <a:r>
              <a:rPr lang="zh-TW" altLang="en-US" dirty="0" smtClean="0"/>
              <a:t>首先介紹下載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開發套件的部分：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請</a:t>
            </a:r>
            <a:r>
              <a:rPr lang="zh-TW" altLang="zh-TW" dirty="0" smtClean="0"/>
              <a:t>先至</a:t>
            </a:r>
            <a:r>
              <a:rPr lang="en-US" altLang="zh-TW" dirty="0" err="1" smtClean="0"/>
              <a:t>ARToolKit</a:t>
            </a:r>
            <a:r>
              <a:rPr lang="zh-TW" altLang="zh-TW" dirty="0" smtClean="0"/>
              <a:t>官方網站下載</a:t>
            </a:r>
            <a:r>
              <a:rPr lang="en-US" altLang="zh-TW" dirty="0" err="1" smtClean="0"/>
              <a:t>ARToolKit</a:t>
            </a:r>
            <a:r>
              <a:rPr lang="zh-TW" altLang="zh-TW" dirty="0" smtClean="0"/>
              <a:t>的</a:t>
            </a:r>
            <a:r>
              <a:rPr lang="zh-TW" altLang="en-US" dirty="0" smtClean="0"/>
              <a:t>原始檔程式。請至以下網址下載：</a:t>
            </a:r>
            <a:endParaRPr lang="zh-TW" altLang="zh-TW" dirty="0" smtClean="0"/>
          </a:p>
          <a:p>
            <a:r>
              <a:rPr lang="en-US" altLang="zh-TW" u="sng" dirty="0" smtClean="0">
                <a:hlinkClick r:id="rId2"/>
              </a:rPr>
              <a:t>http://www.hitl.washington.edu/artoolkit/</a:t>
            </a:r>
            <a:r>
              <a:rPr lang="zh-TW" altLang="en-US" dirty="0" smtClean="0"/>
              <a:t> 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907704" y="2564904"/>
            <a:ext cx="4680520" cy="1008112"/>
            <a:chOff x="2411760" y="3068960"/>
            <a:chExt cx="4032448" cy="864096"/>
          </a:xfrm>
        </p:grpSpPr>
        <p:cxnSp>
          <p:nvCxnSpPr>
            <p:cNvPr id="11" name="直線單箭頭接點 10"/>
            <p:cNvCxnSpPr>
              <a:stCxn id="12" idx="3"/>
              <a:endCxn id="13" idx="1"/>
            </p:cNvCxnSpPr>
            <p:nvPr/>
          </p:nvCxnSpPr>
          <p:spPr>
            <a:xfrm>
              <a:off x="4067944" y="3501008"/>
              <a:ext cx="72008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圓角矩形 11"/>
            <p:cNvSpPr/>
            <p:nvPr/>
          </p:nvSpPr>
          <p:spPr>
            <a:xfrm>
              <a:off x="2411760" y="3068960"/>
              <a:ext cx="1656184" cy="864096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下載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ARToolKit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788024" y="3068960"/>
              <a:ext cx="1656184" cy="8640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rgbClr val="646B86"/>
                  </a:solidFill>
                </a:rPr>
                <a:t>２</a:t>
              </a:r>
              <a:r>
                <a:rPr lang="en-US" altLang="zh-TW" dirty="0" smtClean="0">
                  <a:solidFill>
                    <a:srgbClr val="646B86"/>
                  </a:solidFill>
                </a:rPr>
                <a:t>.</a:t>
              </a:r>
              <a:r>
                <a:rPr lang="zh-TW" altLang="en-US" dirty="0" smtClean="0">
                  <a:solidFill>
                    <a:srgbClr val="646B86"/>
                  </a:solidFill>
                </a:rPr>
                <a:t>執行環境設置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751512" y="5417840"/>
            <a:ext cx="4392488" cy="1440160"/>
            <a:chOff x="323528" y="3535446"/>
            <a:chExt cx="8352932" cy="2504627"/>
          </a:xfrm>
        </p:grpSpPr>
        <p:grpSp>
          <p:nvGrpSpPr>
            <p:cNvPr id="14" name="群組 15"/>
            <p:cNvGrpSpPr/>
            <p:nvPr/>
          </p:nvGrpSpPr>
          <p:grpSpPr>
            <a:xfrm>
              <a:off x="323528" y="3535446"/>
              <a:ext cx="8352932" cy="2504627"/>
              <a:chOff x="2894275" y="3156906"/>
              <a:chExt cx="3549934" cy="683080"/>
            </a:xfrm>
          </p:grpSpPr>
          <p:cxnSp>
            <p:nvCxnSpPr>
              <p:cNvPr id="37" name="直線單箭頭接點 8"/>
              <p:cNvCxnSpPr>
                <a:stCxn id="38" idx="3"/>
                <a:endCxn id="39" idx="1"/>
              </p:cNvCxnSpPr>
              <p:nvPr/>
            </p:nvCxnSpPr>
            <p:spPr>
              <a:xfrm>
                <a:off x="3928236" y="3498446"/>
                <a:ext cx="434977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圓角矩形 37"/>
              <p:cNvSpPr/>
              <p:nvPr/>
            </p:nvSpPr>
            <p:spPr>
              <a:xfrm>
                <a:off x="2894275" y="3361830"/>
                <a:ext cx="1033961" cy="2732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</a:rPr>
                  <a:t>１</a:t>
                </a:r>
                <a:r>
                  <a:rPr lang="en-US" altLang="zh-TW" sz="1400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sz="1400" dirty="0" smtClean="0">
                    <a:solidFill>
                      <a:schemeClr val="tx1"/>
                    </a:solidFill>
                  </a:rPr>
                  <a:t>下載</a:t>
                </a:r>
                <a:r>
                  <a:rPr lang="en-US" altLang="zh-TW" sz="1400" dirty="0" err="1" smtClean="0">
                    <a:solidFill>
                      <a:schemeClr val="tx1"/>
                    </a:solidFill>
                  </a:rPr>
                  <a:t>ARToolKit</a:t>
                </a:r>
                <a:endParaRPr lang="zh-TW" altLang="en-US" sz="1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>
              <a:xfrm>
                <a:off x="4363213" y="3156906"/>
                <a:ext cx="2080996" cy="683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schemeClr val="tx1"/>
                    </a:solidFill>
                  </a:rPr>
                  <a:t>２</a:t>
                </a:r>
                <a:r>
                  <a:rPr lang="en-US" altLang="zh-TW" sz="1400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sz="1400" dirty="0" smtClean="0">
                    <a:solidFill>
                      <a:schemeClr val="tx1"/>
                    </a:solidFill>
                  </a:rPr>
                  <a:t>執行環境設置</a:t>
                </a:r>
                <a:endParaRPr lang="en-US" altLang="zh-TW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群組 9"/>
            <p:cNvGrpSpPr/>
            <p:nvPr/>
          </p:nvGrpSpPr>
          <p:grpSpPr>
            <a:xfrm>
              <a:off x="3779912" y="3789040"/>
              <a:ext cx="4896544" cy="2232248"/>
              <a:chOff x="179512" y="2204864"/>
              <a:chExt cx="8784976" cy="4032448"/>
            </a:xfrm>
          </p:grpSpPr>
          <p:cxnSp>
            <p:nvCxnSpPr>
              <p:cNvPr id="16" name="直線單箭頭接點 15"/>
              <p:cNvCxnSpPr>
                <a:stCxn id="27" idx="0"/>
              </p:cNvCxnSpPr>
              <p:nvPr/>
            </p:nvCxnSpPr>
            <p:spPr>
              <a:xfrm flipV="1">
                <a:off x="3402124" y="3068960"/>
                <a:ext cx="0" cy="216024"/>
              </a:xfrm>
              <a:prstGeom prst="straightConnector1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>
                <a:stCxn id="31" idx="0"/>
                <a:endCxn id="27" idx="2"/>
              </p:cNvCxnSpPr>
              <p:nvPr/>
            </p:nvCxnSpPr>
            <p:spPr>
              <a:xfrm flipV="1">
                <a:off x="3402124" y="4149080"/>
                <a:ext cx="0" cy="216024"/>
              </a:xfrm>
              <a:prstGeom prst="straightConnector1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>
                <a:stCxn id="28" idx="0"/>
                <a:endCxn id="31" idx="2"/>
              </p:cNvCxnSpPr>
              <p:nvPr/>
            </p:nvCxnSpPr>
            <p:spPr>
              <a:xfrm flipH="1" flipV="1">
                <a:off x="3402124" y="5229200"/>
                <a:ext cx="17748" cy="216024"/>
              </a:xfrm>
              <a:prstGeom prst="straightConnector1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群組 85"/>
              <p:cNvGrpSpPr/>
              <p:nvPr/>
            </p:nvGrpSpPr>
            <p:grpSpPr>
              <a:xfrm>
                <a:off x="179512" y="2204864"/>
                <a:ext cx="8784976" cy="4032448"/>
                <a:chOff x="179512" y="2204864"/>
                <a:chExt cx="8784976" cy="4032448"/>
              </a:xfrm>
            </p:grpSpPr>
            <p:grpSp>
              <p:nvGrpSpPr>
                <p:cNvPr id="20" name="群組 4"/>
                <p:cNvGrpSpPr/>
                <p:nvPr/>
              </p:nvGrpSpPr>
              <p:grpSpPr>
                <a:xfrm>
                  <a:off x="179512" y="2204864"/>
                  <a:ext cx="8784976" cy="4032448"/>
                  <a:chOff x="575048" y="1844824"/>
                  <a:chExt cx="8784976" cy="4032448"/>
                </a:xfrm>
              </p:grpSpPr>
              <p:sp>
                <p:nvSpPr>
                  <p:cNvPr id="25" name="矩形 5"/>
                  <p:cNvSpPr/>
                  <p:nvPr/>
                </p:nvSpPr>
                <p:spPr>
                  <a:xfrm>
                    <a:off x="575048" y="3429000"/>
                    <a:ext cx="1656184" cy="864096"/>
                  </a:xfrm>
                  <a:prstGeom prst="rect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１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解壓縮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ARToolKit</a:t>
                    </a:r>
                    <a:endParaRPr lang="zh-TW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矩形 6"/>
                  <p:cNvSpPr/>
                  <p:nvPr/>
                </p:nvSpPr>
                <p:spPr>
                  <a:xfrm>
                    <a:off x="2699792" y="1844824"/>
                    <a:ext cx="2195736" cy="864096"/>
                  </a:xfrm>
                  <a:prstGeom prst="rect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２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DSVL.dll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及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DSVLd.dll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2699792" y="2924944"/>
                    <a:ext cx="2195736" cy="864096"/>
                  </a:xfrm>
                  <a:prstGeom prst="rect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３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en-US" altLang="zh-TW" sz="400" dirty="0" err="1" smtClean="0">
                        <a:solidFill>
                          <a:schemeClr val="tx1"/>
                        </a:solidFill>
                      </a:rPr>
                      <a:t>dll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2735288" y="5085184"/>
                    <a:ext cx="2160240" cy="792088"/>
                  </a:xfrm>
                  <a:prstGeom prst="rect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５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.lib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5543600" y="3429000"/>
                    <a:ext cx="1656184" cy="864096"/>
                  </a:xfrm>
                  <a:prstGeom prst="rect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６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執行批次檔</a:t>
                    </a:r>
                    <a:endParaRPr lang="zh-TW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7559824" y="3429000"/>
                    <a:ext cx="1800200" cy="864096"/>
                  </a:xfrm>
                  <a:prstGeom prst="rect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７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下載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altLang="zh-TW" sz="400" dirty="0" err="1" smtClean="0">
                        <a:solidFill>
                          <a:schemeClr val="tx1"/>
                        </a:solidFill>
                      </a:rPr>
                      <a:t>msvcp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d.dll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與</a:t>
                    </a:r>
                    <a:r>
                      <a:rPr lang="en-US" altLang="zh-TW" sz="400" dirty="0" err="1" smtClean="0">
                        <a:solidFill>
                          <a:schemeClr val="tx1"/>
                        </a:solidFill>
                      </a:rPr>
                      <a:t>msvcr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d.dll</a:t>
                    </a:r>
                    <a:endParaRPr lang="zh-TW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2699792" y="4005064"/>
                    <a:ext cx="2195736" cy="864096"/>
                  </a:xfrm>
                  <a:prstGeom prst="rect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４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4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400" dirty="0" smtClean="0">
                        <a:solidFill>
                          <a:schemeClr val="tx1"/>
                        </a:solidFill>
                      </a:rPr>
                      <a:t>glut.h</a:t>
                    </a:r>
                    <a:r>
                      <a:rPr lang="zh-TW" altLang="en-US" sz="4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" name="直線單箭頭接點 31"/>
                  <p:cNvCxnSpPr/>
                  <p:nvPr/>
                </p:nvCxnSpPr>
                <p:spPr>
                  <a:xfrm flipV="1">
                    <a:off x="2231232" y="2276872"/>
                    <a:ext cx="468560" cy="1584176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單箭頭接點 32"/>
                  <p:cNvCxnSpPr>
                    <a:endCxn id="27" idx="1"/>
                  </p:cNvCxnSpPr>
                  <p:nvPr/>
                </p:nvCxnSpPr>
                <p:spPr>
                  <a:xfrm flipV="1">
                    <a:off x="2231232" y="3356992"/>
                    <a:ext cx="468560" cy="504056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單箭頭接點 33"/>
                  <p:cNvCxnSpPr>
                    <a:endCxn id="31" idx="1"/>
                  </p:cNvCxnSpPr>
                  <p:nvPr/>
                </p:nvCxnSpPr>
                <p:spPr>
                  <a:xfrm>
                    <a:off x="2231232" y="3861048"/>
                    <a:ext cx="468560" cy="576064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單箭頭接點 34"/>
                  <p:cNvCxnSpPr>
                    <a:stCxn id="28" idx="3"/>
                    <a:endCxn id="29" idx="1"/>
                  </p:cNvCxnSpPr>
                  <p:nvPr/>
                </p:nvCxnSpPr>
                <p:spPr>
                  <a:xfrm flipV="1">
                    <a:off x="4895528" y="3861048"/>
                    <a:ext cx="648072" cy="1620180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單箭頭接點 35"/>
                  <p:cNvCxnSpPr>
                    <a:stCxn id="29" idx="3"/>
                    <a:endCxn id="30" idx="1"/>
                  </p:cNvCxnSpPr>
                  <p:nvPr/>
                </p:nvCxnSpPr>
                <p:spPr>
                  <a:xfrm>
                    <a:off x="7199784" y="3861048"/>
                    <a:ext cx="360040" cy="0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直線單箭頭接點 20"/>
                <p:cNvCxnSpPr>
                  <a:endCxn id="28" idx="1"/>
                </p:cNvCxnSpPr>
                <p:nvPr/>
              </p:nvCxnSpPr>
              <p:spPr>
                <a:xfrm>
                  <a:off x="1835696" y="4221088"/>
                  <a:ext cx="504056" cy="162018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單箭頭接點 21"/>
                <p:cNvCxnSpPr>
                  <a:stCxn id="31" idx="3"/>
                  <a:endCxn id="29" idx="1"/>
                </p:cNvCxnSpPr>
                <p:nvPr/>
              </p:nvCxnSpPr>
              <p:spPr>
                <a:xfrm flipV="1">
                  <a:off x="4499992" y="4221088"/>
                  <a:ext cx="648072" cy="57606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單箭頭接點 22"/>
                <p:cNvCxnSpPr>
                  <a:stCxn id="27" idx="3"/>
                  <a:endCxn id="29" idx="1"/>
                </p:cNvCxnSpPr>
                <p:nvPr/>
              </p:nvCxnSpPr>
              <p:spPr>
                <a:xfrm>
                  <a:off x="4499992" y="3717032"/>
                  <a:ext cx="648072" cy="50405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單箭頭接點 23"/>
                <p:cNvCxnSpPr>
                  <a:endCxn id="29" idx="1"/>
                </p:cNvCxnSpPr>
                <p:nvPr/>
              </p:nvCxnSpPr>
              <p:spPr>
                <a:xfrm>
                  <a:off x="4499992" y="2636912"/>
                  <a:ext cx="648072" cy="158417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開發套件下載流程（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600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在下面左方圖片中，</a:t>
            </a:r>
            <a:r>
              <a:rPr lang="zh-TW" altLang="zh-TW" dirty="0" smtClean="0"/>
              <a:t>點選</a:t>
            </a:r>
            <a:r>
              <a:rPr lang="zh-TW" altLang="en-US" dirty="0" smtClean="0"/>
              <a:t>左</a:t>
            </a:r>
            <a:r>
              <a:rPr lang="zh-TW" altLang="zh-TW" dirty="0" smtClean="0"/>
              <a:t>上方選單「 </a:t>
            </a:r>
            <a:r>
              <a:rPr lang="en-US" altLang="zh-TW" dirty="0" smtClean="0"/>
              <a:t>Download</a:t>
            </a:r>
            <a:r>
              <a:rPr lang="zh-TW" altLang="zh-TW" dirty="0" smtClean="0"/>
              <a:t> 」的</a:t>
            </a:r>
            <a:r>
              <a:rPr lang="zh-TW" altLang="zh-TW" dirty="0"/>
              <a:t>地方，進入下載頁面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zh-TW" altLang="en-US" dirty="0" smtClean="0"/>
              <a:t>請選擇適合的作業系統，在</a:t>
            </a:r>
            <a:r>
              <a:rPr lang="zh-TW" altLang="zh-TW" dirty="0" smtClean="0"/>
              <a:t>此作業系統以</a:t>
            </a:r>
            <a:r>
              <a:rPr lang="en-US" altLang="zh-TW" dirty="0" smtClean="0"/>
              <a:t>Windows XP </a:t>
            </a:r>
            <a:r>
              <a:rPr lang="zh-TW" altLang="zh-TW" dirty="0" smtClean="0"/>
              <a:t>為例，所以選擇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（９８</a:t>
            </a:r>
            <a:r>
              <a:rPr lang="en-US" altLang="zh-TW" dirty="0" smtClean="0"/>
              <a:t>/</a:t>
            </a:r>
            <a:r>
              <a:rPr lang="zh-TW" altLang="en-US" dirty="0" smtClean="0"/>
              <a:t>２０００</a:t>
            </a:r>
            <a:r>
              <a:rPr lang="en-US" altLang="zh-TW" dirty="0" smtClean="0"/>
              <a:t>/XP</a:t>
            </a:r>
            <a:r>
              <a:rPr lang="zh-TW" altLang="en-US" dirty="0" smtClean="0"/>
              <a:t>）</a:t>
            </a:r>
            <a:r>
              <a:rPr lang="zh-TW" altLang="zh-TW" dirty="0" smtClean="0"/>
              <a:t>的</a:t>
            </a:r>
            <a:r>
              <a:rPr lang="zh-TW" altLang="en-US" dirty="0" smtClean="0"/>
              <a:t>「</a:t>
            </a:r>
            <a:r>
              <a:rPr lang="en-US" altLang="zh-TW" dirty="0" err="1" smtClean="0">
                <a:hlinkClick r:id="rId2"/>
              </a:rPr>
              <a:t>ARToolKit</a:t>
            </a:r>
            <a:r>
              <a:rPr lang="en-US" altLang="zh-TW" dirty="0" smtClean="0">
                <a:hlinkClick r:id="rId2"/>
              </a:rPr>
              <a:t> latest version</a:t>
            </a:r>
            <a:r>
              <a:rPr lang="zh-TW" altLang="en-US" dirty="0" smtClean="0"/>
              <a:t>」來下載</a:t>
            </a:r>
            <a:r>
              <a:rPr lang="zh-TW" altLang="zh-TW" dirty="0" smtClean="0"/>
              <a:t>。</a:t>
            </a:r>
            <a:r>
              <a:rPr lang="zh-TW" altLang="en-US" dirty="0" smtClean="0"/>
              <a:t>如下面右方圖片所示。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1908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1909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04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126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開發套件下載流程（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點選</a:t>
            </a:r>
            <a:r>
              <a:rPr lang="zh-TW" altLang="en-US" dirty="0" smtClean="0"/>
              <a:t>下面左方</a:t>
            </a:r>
            <a:r>
              <a:rPr lang="zh-TW" altLang="zh-TW" dirty="0" smtClean="0"/>
              <a:t>圖</a:t>
            </a:r>
            <a:r>
              <a:rPr lang="zh-TW" altLang="en-US" dirty="0" smtClean="0"/>
              <a:t>片</a:t>
            </a:r>
            <a:r>
              <a:rPr lang="zh-TW" altLang="zh-TW" dirty="0" smtClean="0"/>
              <a:t>中紅色框框</a:t>
            </a:r>
            <a:r>
              <a:rPr lang="zh-TW" altLang="en-US" dirty="0" smtClean="0"/>
              <a:t>內的「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」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即可</a:t>
            </a:r>
            <a:r>
              <a:rPr lang="zh-TW" altLang="zh-TW" dirty="0" smtClean="0"/>
              <a:t>進入</a:t>
            </a:r>
            <a:r>
              <a:rPr lang="zh-TW" altLang="zh-TW" dirty="0"/>
              <a:t>下載頁面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來到下面右方圖片的視窗時，請</a:t>
            </a:r>
            <a:r>
              <a:rPr lang="zh-TW" altLang="zh-TW" dirty="0" smtClean="0"/>
              <a:t>選擇下載最新的</a:t>
            </a:r>
            <a:r>
              <a:rPr lang="zh-TW" altLang="en-US" dirty="0" smtClean="0"/>
              <a:t>「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版本</a:t>
            </a: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７２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１</a:t>
            </a:r>
            <a:r>
              <a:rPr lang="zh-TW" altLang="zh-TW" dirty="0" smtClean="0"/>
              <a:t>。</a:t>
            </a:r>
            <a:endParaRPr lang="zh-TW" altLang="en-US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191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191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741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開發套件下載流程（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 dirty="0" smtClean="0"/>
              <a:t>若不</a:t>
            </a:r>
            <a:r>
              <a:rPr lang="zh-TW" altLang="zh-TW" sz="2400" dirty="0" smtClean="0"/>
              <a:t>需要</a:t>
            </a:r>
            <a:r>
              <a:rPr lang="zh-TW" altLang="zh-TW" sz="2400" dirty="0"/>
              <a:t>使用到</a:t>
            </a:r>
            <a:r>
              <a:rPr lang="en-US" altLang="zh-TW" sz="2400" dirty="0"/>
              <a:t>VRML</a:t>
            </a:r>
            <a:r>
              <a:rPr lang="zh-TW" altLang="zh-TW" sz="2400" dirty="0"/>
              <a:t>的方式呈現</a:t>
            </a:r>
            <a:r>
              <a:rPr lang="zh-TW" altLang="zh-TW" sz="2400" dirty="0" smtClean="0"/>
              <a:t>，只</a:t>
            </a:r>
            <a:r>
              <a:rPr lang="zh-TW" altLang="zh-TW" sz="2400" dirty="0"/>
              <a:t>須</a:t>
            </a:r>
            <a:r>
              <a:rPr lang="zh-TW" altLang="zh-TW" sz="2400" dirty="0" smtClean="0"/>
              <a:t>下載</a:t>
            </a:r>
            <a:r>
              <a:rPr lang="zh-TW" altLang="en-US" sz="2400" dirty="0" smtClean="0"/>
              <a:t>下面左方圖片視窗中的「</a:t>
            </a:r>
            <a:r>
              <a:rPr lang="en-US" altLang="zh-TW" sz="2400" dirty="0" err="1" smtClean="0">
                <a:hlinkClick r:id="rId2" tooltip="Click to download ARToolKit-2.72.1-bin-win32.zip"/>
              </a:rPr>
              <a:t>ARToolKit</a:t>
            </a:r>
            <a:r>
              <a:rPr lang="en-US" altLang="zh-TW" sz="2400" dirty="0" smtClean="0">
                <a:hlinkClick r:id="rId2" tooltip="Click to download ARToolKit-2.72.1-bin-win32.zip"/>
              </a:rPr>
              <a:t>-</a:t>
            </a:r>
            <a:r>
              <a:rPr lang="zh-TW" altLang="en-US" sz="2400" dirty="0" smtClean="0">
                <a:hlinkClick r:id="rId2" tooltip="Click to download ARToolKit-2.72.1-bin-win32.zip"/>
              </a:rPr>
              <a:t>２</a:t>
            </a:r>
            <a:r>
              <a:rPr lang="en-US" altLang="zh-TW" sz="2400" dirty="0" smtClean="0">
                <a:hlinkClick r:id="rId2" tooltip="Click to download ARToolKit-2.72.1-bin-win32.zip"/>
              </a:rPr>
              <a:t>.</a:t>
            </a:r>
            <a:r>
              <a:rPr lang="zh-TW" altLang="en-US" sz="2400" dirty="0" smtClean="0">
                <a:hlinkClick r:id="rId2" tooltip="Click to download ARToolKit-2.72.1-bin-win32.zip"/>
              </a:rPr>
              <a:t>７２</a:t>
            </a:r>
            <a:r>
              <a:rPr lang="en-US" altLang="zh-TW" sz="2400" dirty="0" smtClean="0">
                <a:hlinkClick r:id="rId2" tooltip="Click to download ARToolKit-2.72.1-bin-win32.zip"/>
              </a:rPr>
              <a:t>.</a:t>
            </a:r>
            <a:r>
              <a:rPr lang="zh-TW" altLang="en-US" sz="2400" dirty="0" smtClean="0">
                <a:hlinkClick r:id="rId2" tooltip="Click to download ARToolKit-2.72.1-bin-win32.zip"/>
              </a:rPr>
              <a:t>１</a:t>
            </a:r>
            <a:r>
              <a:rPr lang="en-US" altLang="zh-TW" sz="2400" dirty="0" smtClean="0">
                <a:hlinkClick r:id="rId2" tooltip="Click to download ARToolKit-2.72.1-bin-win32.zip"/>
              </a:rPr>
              <a:t>-bin-win</a:t>
            </a:r>
            <a:r>
              <a:rPr lang="zh-TW" altLang="en-US" sz="2400" dirty="0" smtClean="0">
                <a:hlinkClick r:id="rId2" tooltip="Click to download ARToolKit-2.72.1-bin-win32.zip"/>
              </a:rPr>
              <a:t>３２</a:t>
            </a:r>
            <a:r>
              <a:rPr lang="en-US" altLang="zh-TW" sz="2400" dirty="0" smtClean="0">
                <a:hlinkClick r:id="rId2" tooltip="Click to download ARToolKit-2.72.1-bin-win32.zip"/>
              </a:rPr>
              <a:t>.zip</a:t>
            </a:r>
            <a:r>
              <a:rPr lang="zh-TW" altLang="en-US" sz="2400" dirty="0" smtClean="0"/>
              <a:t>」</a:t>
            </a:r>
            <a:r>
              <a:rPr lang="zh-TW" altLang="zh-TW" sz="2400" dirty="0" smtClean="0"/>
              <a:t>即可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zh-TW" sz="2400" dirty="0" smtClean="0"/>
              <a:t>在畫面的上方出現下載的對話框之後，即可點選下載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zh-TW" sz="2400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1912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7" name="圖片 6" descr="C:\Documents and Settings\Administrator\桌面\AR教學檔案\建立ARToolKit執行環境\2011-08-29_1916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12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開發套件下載流程（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 smtClean="0"/>
              <a:t>點選之後須等待</a:t>
            </a:r>
            <a:r>
              <a:rPr lang="zh-TW" altLang="en-US" sz="2800" dirty="0" smtClean="0"/>
              <a:t>５</a:t>
            </a:r>
            <a:r>
              <a:rPr lang="zh-TW" altLang="zh-TW" sz="2800" dirty="0" smtClean="0"/>
              <a:t>秒鐘的時間才可</a:t>
            </a:r>
            <a:r>
              <a:rPr lang="zh-TW" altLang="en-US" sz="2800" dirty="0" smtClean="0"/>
              <a:t>下載， 下面右方圖片正在倒數計時，之後會自動出現</a:t>
            </a:r>
            <a:r>
              <a:rPr lang="zh-TW" altLang="zh-TW" sz="2800" dirty="0" smtClean="0"/>
              <a:t>下載</a:t>
            </a:r>
            <a:r>
              <a:rPr lang="zh-TW" altLang="en-US" sz="2800" dirty="0" smtClean="0"/>
              <a:t>畫面。</a:t>
            </a:r>
            <a:endParaRPr lang="en-US" altLang="zh-TW" sz="2800" dirty="0" smtClean="0"/>
          </a:p>
          <a:p>
            <a:r>
              <a:rPr lang="zh-TW" altLang="en-US" sz="2800" dirty="0" smtClean="0"/>
              <a:t>下面右方圖片為自動出現的下載畫面，請按「儲存」來下載。</a:t>
            </a:r>
            <a:endParaRPr lang="zh-TW" altLang="zh-TW" sz="2800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1917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384"/>
            <a:ext cx="43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Documents and Settings\Administrator\桌面\AR教學檔案\建立ARToolKit執行環境\2011-08-29_1914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8000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4461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550024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當</a:t>
            </a:r>
            <a:r>
              <a:rPr lang="zh-TW" altLang="zh-TW" dirty="0"/>
              <a:t>下載好</a:t>
            </a:r>
            <a:r>
              <a:rPr lang="en-US" altLang="zh-TW" dirty="0" err="1" smtClean="0"/>
              <a:t>ARToolKit</a:t>
            </a:r>
            <a:r>
              <a:rPr lang="zh-TW" altLang="zh-TW" dirty="0" smtClean="0"/>
              <a:t>後</a:t>
            </a:r>
            <a:r>
              <a:rPr lang="zh-TW" altLang="zh-TW" dirty="0"/>
              <a:t>，就可開始進行執行環境的</a:t>
            </a:r>
            <a:r>
              <a:rPr lang="zh-TW" altLang="zh-TW" dirty="0" smtClean="0"/>
              <a:t>設</a:t>
            </a:r>
            <a:r>
              <a:rPr lang="zh-TW" altLang="en-US" dirty="0" smtClean="0"/>
              <a:t>置。</a:t>
            </a:r>
            <a:endParaRPr lang="en-US" altLang="zh-TW" dirty="0" smtClean="0"/>
          </a:p>
          <a:p>
            <a:r>
              <a:rPr lang="zh-TW" altLang="en-US" dirty="0" smtClean="0"/>
              <a:t>執行環境的設置分為以下７個步驟：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１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en-US" dirty="0" smtClean="0">
                <a:solidFill>
                  <a:srgbClr val="646B86"/>
                </a:solidFill>
              </a:rPr>
              <a:t>解壓縮</a:t>
            </a:r>
            <a:r>
              <a:rPr lang="en-US" altLang="zh-TW" dirty="0" err="1" smtClean="0">
                <a:solidFill>
                  <a:srgbClr val="646B86"/>
                </a:solidFill>
              </a:rPr>
              <a:t>ARToolKit</a:t>
            </a:r>
            <a:r>
              <a:rPr lang="zh-TW" altLang="en-US" dirty="0" smtClean="0"/>
              <a:t> 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２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smtClean="0">
                <a:solidFill>
                  <a:srgbClr val="646B86"/>
                </a:solidFill>
              </a:rPr>
              <a:t>DSVL.dll</a:t>
            </a:r>
            <a:r>
              <a:rPr lang="zh-TW" altLang="zh-TW" dirty="0" smtClean="0">
                <a:solidFill>
                  <a:srgbClr val="646B86"/>
                </a:solidFill>
              </a:rPr>
              <a:t>及</a:t>
            </a:r>
            <a:r>
              <a:rPr lang="en-US" altLang="zh-TW" dirty="0" smtClean="0">
                <a:solidFill>
                  <a:srgbClr val="646B86"/>
                </a:solidFill>
              </a:rPr>
              <a:t>DSVLd.dll</a:t>
            </a:r>
            <a:r>
              <a:rPr lang="zh-TW" altLang="zh-TW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３</a:t>
            </a:r>
            <a:r>
              <a:rPr lang="en-US" altLang="zh-TW" dirty="0" smtClean="0">
                <a:solidFill>
                  <a:srgbClr val="646B86"/>
                </a:solidFill>
              </a:rPr>
              <a:t>. 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smtClean="0">
                <a:solidFill>
                  <a:srgbClr val="646B86"/>
                </a:solidFill>
              </a:rPr>
              <a:t>glut</a:t>
            </a:r>
            <a:r>
              <a:rPr lang="zh-TW" altLang="en-US" dirty="0" smtClean="0">
                <a:solidFill>
                  <a:srgbClr val="646B86"/>
                </a:solidFill>
              </a:rPr>
              <a:t>３２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en-US" altLang="zh-TW" dirty="0" err="1" smtClean="0">
                <a:solidFill>
                  <a:srgbClr val="646B86"/>
                </a:solidFill>
              </a:rPr>
              <a:t>dll</a:t>
            </a:r>
            <a:r>
              <a:rPr lang="zh-TW" altLang="en-US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４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err="1" smtClean="0">
                <a:solidFill>
                  <a:srgbClr val="646B86"/>
                </a:solidFill>
              </a:rPr>
              <a:t>glut.h</a:t>
            </a:r>
            <a:r>
              <a:rPr lang="zh-TW" altLang="en-US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５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smtClean="0">
                <a:solidFill>
                  <a:srgbClr val="646B86"/>
                </a:solidFill>
              </a:rPr>
              <a:t>glut</a:t>
            </a:r>
            <a:r>
              <a:rPr lang="zh-TW" altLang="en-US" dirty="0" smtClean="0">
                <a:solidFill>
                  <a:srgbClr val="646B86"/>
                </a:solidFill>
              </a:rPr>
              <a:t>３２</a:t>
            </a:r>
            <a:r>
              <a:rPr lang="en-US" altLang="zh-TW" dirty="0" smtClean="0">
                <a:solidFill>
                  <a:srgbClr val="646B86"/>
                </a:solidFill>
              </a:rPr>
              <a:t>.lib</a:t>
            </a:r>
            <a:r>
              <a:rPr lang="zh-TW" altLang="en-US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zh-TW" altLang="en-US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６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en-US" dirty="0" smtClean="0">
                <a:solidFill>
                  <a:srgbClr val="646B86"/>
                </a:solidFill>
              </a:rPr>
              <a:t>啟動執行檔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７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下載</a:t>
            </a:r>
            <a:r>
              <a:rPr lang="en-US" altLang="zh-TW" dirty="0" smtClean="0">
                <a:solidFill>
                  <a:srgbClr val="646B86"/>
                </a:solidFill>
              </a:rPr>
              <a:t> </a:t>
            </a:r>
            <a:r>
              <a:rPr lang="en-US" altLang="zh-TW" dirty="0" err="1" smtClean="0">
                <a:solidFill>
                  <a:srgbClr val="646B86"/>
                </a:solidFill>
              </a:rPr>
              <a:t>msvcp</a:t>
            </a:r>
            <a:r>
              <a:rPr lang="zh-TW" altLang="en-US" dirty="0" smtClean="0">
                <a:solidFill>
                  <a:srgbClr val="646B86"/>
                </a:solidFill>
              </a:rPr>
              <a:t>７１</a:t>
            </a:r>
            <a:r>
              <a:rPr lang="en-US" altLang="zh-TW" dirty="0" smtClean="0">
                <a:solidFill>
                  <a:srgbClr val="646B86"/>
                </a:solidFill>
              </a:rPr>
              <a:t>d.dll</a:t>
            </a:r>
            <a:r>
              <a:rPr lang="zh-TW" altLang="zh-TW" dirty="0" smtClean="0">
                <a:solidFill>
                  <a:srgbClr val="646B86"/>
                </a:solidFill>
              </a:rPr>
              <a:t>與</a:t>
            </a:r>
            <a:r>
              <a:rPr lang="en-US" altLang="zh-TW" dirty="0" err="1" smtClean="0">
                <a:solidFill>
                  <a:srgbClr val="646B86"/>
                </a:solidFill>
              </a:rPr>
              <a:t>msvcr</a:t>
            </a:r>
            <a:r>
              <a:rPr lang="zh-TW" altLang="en-US" dirty="0" smtClean="0">
                <a:solidFill>
                  <a:srgbClr val="646B86"/>
                </a:solidFill>
              </a:rPr>
              <a:t>７１</a:t>
            </a:r>
            <a:r>
              <a:rPr lang="en-US" altLang="zh-TW" dirty="0" smtClean="0">
                <a:solidFill>
                  <a:srgbClr val="646B86"/>
                </a:solidFill>
              </a:rPr>
              <a:t>d.dll</a:t>
            </a:r>
            <a:r>
              <a:rPr lang="zh-TW" altLang="en-US" dirty="0" smtClean="0"/>
              <a:t> 。</a:t>
            </a:r>
            <a:endParaRPr lang="zh-TW" altLang="en-US" dirty="0">
              <a:solidFill>
                <a:srgbClr val="646B8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grpSp>
        <p:nvGrpSpPr>
          <p:cNvPr id="44" name="群組 43"/>
          <p:cNvGrpSpPr/>
          <p:nvPr/>
        </p:nvGrpSpPr>
        <p:grpSpPr>
          <a:xfrm>
            <a:off x="323528" y="3933055"/>
            <a:ext cx="8352932" cy="2880321"/>
            <a:chOff x="323528" y="3284983"/>
            <a:chExt cx="8352932" cy="2880321"/>
          </a:xfrm>
        </p:grpSpPr>
        <p:grpSp>
          <p:nvGrpSpPr>
            <p:cNvPr id="45" name="群組 15"/>
            <p:cNvGrpSpPr/>
            <p:nvPr/>
          </p:nvGrpSpPr>
          <p:grpSpPr>
            <a:xfrm>
              <a:off x="323528" y="3284983"/>
              <a:ext cx="8352932" cy="2880321"/>
              <a:chOff x="2894275" y="3088598"/>
              <a:chExt cx="3549934" cy="785542"/>
            </a:xfrm>
          </p:grpSpPr>
          <p:cxnSp>
            <p:nvCxnSpPr>
              <p:cNvPr id="68" name="直線單箭頭接點 8"/>
              <p:cNvCxnSpPr>
                <a:stCxn id="69" idx="3"/>
                <a:endCxn id="70" idx="1"/>
              </p:cNvCxnSpPr>
              <p:nvPr/>
            </p:nvCxnSpPr>
            <p:spPr>
              <a:xfrm>
                <a:off x="3928236" y="3479302"/>
                <a:ext cx="434977" cy="206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圓角矩形 68"/>
              <p:cNvSpPr/>
              <p:nvPr/>
            </p:nvSpPr>
            <p:spPr>
              <a:xfrm>
                <a:off x="2894275" y="3320127"/>
                <a:ext cx="1033961" cy="31835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</a:rPr>
                  <a:t>１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下載</a:t>
                </a:r>
                <a:r>
                  <a:rPr lang="en-US" altLang="zh-TW" dirty="0" err="1" smtClean="0">
                    <a:solidFill>
                      <a:schemeClr val="tx1"/>
                    </a:solidFill>
                  </a:rPr>
                  <a:t>ARToolKit</a:t>
                </a:r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圓角矩形 69"/>
              <p:cNvSpPr/>
              <p:nvPr/>
            </p:nvSpPr>
            <p:spPr>
              <a:xfrm>
                <a:off x="4363213" y="3088598"/>
                <a:ext cx="2080996" cy="785542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</a:rPr>
                  <a:t>２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執行環境設置</a:t>
                </a:r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群組 9"/>
            <p:cNvGrpSpPr/>
            <p:nvPr/>
          </p:nvGrpSpPr>
          <p:grpSpPr>
            <a:xfrm>
              <a:off x="3779912" y="3789040"/>
              <a:ext cx="4896544" cy="2232248"/>
              <a:chOff x="179512" y="2204864"/>
              <a:chExt cx="8784976" cy="4032448"/>
            </a:xfrm>
          </p:grpSpPr>
          <p:cxnSp>
            <p:nvCxnSpPr>
              <p:cNvPr id="47" name="直線單箭頭接點 46"/>
              <p:cNvCxnSpPr>
                <a:stCxn id="58" idx="0"/>
              </p:cNvCxnSpPr>
              <p:nvPr/>
            </p:nvCxnSpPr>
            <p:spPr>
              <a:xfrm flipV="1">
                <a:off x="3402124" y="3068960"/>
                <a:ext cx="0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/>
              <p:cNvCxnSpPr>
                <a:stCxn id="62" idx="0"/>
                <a:endCxn id="58" idx="2"/>
              </p:cNvCxnSpPr>
              <p:nvPr/>
            </p:nvCxnSpPr>
            <p:spPr>
              <a:xfrm flipV="1">
                <a:off x="3402124" y="4149080"/>
                <a:ext cx="0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/>
              <p:cNvCxnSpPr>
                <a:stCxn id="59" idx="0"/>
                <a:endCxn id="62" idx="2"/>
              </p:cNvCxnSpPr>
              <p:nvPr/>
            </p:nvCxnSpPr>
            <p:spPr>
              <a:xfrm flipH="1" flipV="1">
                <a:off x="3402124" y="5229200"/>
                <a:ext cx="17748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群組 85"/>
              <p:cNvGrpSpPr/>
              <p:nvPr/>
            </p:nvGrpSpPr>
            <p:grpSpPr>
              <a:xfrm>
                <a:off x="179512" y="2204864"/>
                <a:ext cx="8784976" cy="4032448"/>
                <a:chOff x="179512" y="2204864"/>
                <a:chExt cx="8784976" cy="4032448"/>
              </a:xfrm>
            </p:grpSpPr>
            <p:grpSp>
              <p:nvGrpSpPr>
                <p:cNvPr id="51" name="群組 4"/>
                <p:cNvGrpSpPr/>
                <p:nvPr/>
              </p:nvGrpSpPr>
              <p:grpSpPr>
                <a:xfrm>
                  <a:off x="179512" y="2204864"/>
                  <a:ext cx="8784976" cy="4032448"/>
                  <a:chOff x="575048" y="1844824"/>
                  <a:chExt cx="8784976" cy="4032448"/>
                </a:xfrm>
              </p:grpSpPr>
              <p:sp>
                <p:nvSpPr>
                  <p:cNvPr id="56" name="矩形 5"/>
                  <p:cNvSpPr/>
                  <p:nvPr/>
                </p:nvSpPr>
                <p:spPr>
                  <a:xfrm>
                    <a:off x="575048" y="3429000"/>
                    <a:ext cx="1656184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解壓縮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ARToolKit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矩形 6"/>
                  <p:cNvSpPr/>
                  <p:nvPr/>
                </p:nvSpPr>
                <p:spPr>
                  <a:xfrm>
                    <a:off x="2699792" y="184482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DSVL.dll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及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DSVLd.dll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2699792" y="292494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dll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735288" y="5085184"/>
                    <a:ext cx="2160240" cy="79208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５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.lib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5543600" y="3429000"/>
                    <a:ext cx="1656184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６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執行批次檔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7559824" y="3429000"/>
                    <a:ext cx="1800200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下載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msvcp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與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msvcr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d.dll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2699792" y="400506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４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glut.h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3" name="直線單箭頭接點 62"/>
                  <p:cNvCxnSpPr/>
                  <p:nvPr/>
                </p:nvCxnSpPr>
                <p:spPr>
                  <a:xfrm flipV="1">
                    <a:off x="2231232" y="2276872"/>
                    <a:ext cx="468560" cy="158417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單箭頭接點 63"/>
                  <p:cNvCxnSpPr>
                    <a:endCxn id="58" idx="1"/>
                  </p:cNvCxnSpPr>
                  <p:nvPr/>
                </p:nvCxnSpPr>
                <p:spPr>
                  <a:xfrm flipV="1">
                    <a:off x="2231232" y="3356992"/>
                    <a:ext cx="468560" cy="50405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單箭頭接點 64"/>
                  <p:cNvCxnSpPr>
                    <a:endCxn id="62" idx="1"/>
                  </p:cNvCxnSpPr>
                  <p:nvPr/>
                </p:nvCxnSpPr>
                <p:spPr>
                  <a:xfrm>
                    <a:off x="2231232" y="3861048"/>
                    <a:ext cx="468560" cy="576064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單箭頭接點 65"/>
                  <p:cNvCxnSpPr>
                    <a:stCxn id="59" idx="3"/>
                    <a:endCxn id="60" idx="1"/>
                  </p:cNvCxnSpPr>
                  <p:nvPr/>
                </p:nvCxnSpPr>
                <p:spPr>
                  <a:xfrm flipV="1">
                    <a:off x="4895528" y="3861048"/>
                    <a:ext cx="648072" cy="162018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單箭頭接點 66"/>
                  <p:cNvCxnSpPr>
                    <a:stCxn id="60" idx="3"/>
                    <a:endCxn id="61" idx="1"/>
                  </p:cNvCxnSpPr>
                  <p:nvPr/>
                </p:nvCxnSpPr>
                <p:spPr>
                  <a:xfrm>
                    <a:off x="7199784" y="3861048"/>
                    <a:ext cx="360040" cy="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直線單箭頭接點 51"/>
                <p:cNvCxnSpPr>
                  <a:endCxn id="59" idx="1"/>
                </p:cNvCxnSpPr>
                <p:nvPr/>
              </p:nvCxnSpPr>
              <p:spPr>
                <a:xfrm>
                  <a:off x="1835696" y="4221088"/>
                  <a:ext cx="504056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單箭頭接點 52"/>
                <p:cNvCxnSpPr>
                  <a:stCxn id="62" idx="3"/>
                  <a:endCxn id="60" idx="1"/>
                </p:cNvCxnSpPr>
                <p:nvPr/>
              </p:nvCxnSpPr>
              <p:spPr>
                <a:xfrm flipV="1">
                  <a:off x="4499992" y="4221088"/>
                  <a:ext cx="648072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單箭頭接點 53"/>
                <p:cNvCxnSpPr>
                  <a:stCxn id="58" idx="3"/>
                  <a:endCxn id="60" idx="1"/>
                </p:cNvCxnSpPr>
                <p:nvPr/>
              </p:nvCxnSpPr>
              <p:spPr>
                <a:xfrm>
                  <a:off x="4499992" y="3717032"/>
                  <a:ext cx="648072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單箭頭接點 54"/>
                <p:cNvCxnSpPr>
                  <a:endCxn id="60" idx="1"/>
                </p:cNvCxnSpPr>
                <p:nvPr/>
              </p:nvCxnSpPr>
              <p:spPr>
                <a:xfrm>
                  <a:off x="4499992" y="2636912"/>
                  <a:ext cx="648072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xmlns="" val="142741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在執行環境環境設置的流程圖如下所示：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87" name="群組 86"/>
          <p:cNvGrpSpPr/>
          <p:nvPr/>
        </p:nvGrpSpPr>
        <p:grpSpPr>
          <a:xfrm>
            <a:off x="179512" y="2276872"/>
            <a:ext cx="8784976" cy="4032448"/>
            <a:chOff x="179512" y="2204864"/>
            <a:chExt cx="8784976" cy="4032448"/>
          </a:xfrm>
        </p:grpSpPr>
        <p:cxnSp>
          <p:nvCxnSpPr>
            <p:cNvPr id="64" name="直線單箭頭接點 63"/>
            <p:cNvCxnSpPr>
              <a:stCxn id="8" idx="0"/>
              <a:endCxn id="7" idx="2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>
              <a:stCxn id="12" idx="0"/>
              <a:endCxn id="8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>
              <a:stCxn id="9" idx="0"/>
              <a:endCxn id="12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群組 85"/>
            <p:cNvGrpSpPr/>
            <p:nvPr/>
          </p:nvGrpSpPr>
          <p:grpSpPr>
            <a:xfrm>
              <a:off x="179512" y="2204864"/>
              <a:ext cx="8784976" cy="4032448"/>
              <a:chOff x="179512" y="2204864"/>
              <a:chExt cx="8784976" cy="4032448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179512" y="2204864"/>
                <a:ext cx="8784976" cy="4032448"/>
                <a:chOff x="575048" y="1844824"/>
                <a:chExt cx="8784976" cy="4032448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575048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１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解壓縮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ARToolKit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DSVL.dll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及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DSVLd.dll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en-US" altLang="zh-TW" dirty="0" err="1" smtClean="0">
                      <a:solidFill>
                        <a:schemeClr val="tx1"/>
                      </a:solidFill>
                    </a:rPr>
                    <a:t>dll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５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.lib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5543600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６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執行批次檔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7559824" y="3429000"/>
                  <a:ext cx="1800200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７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下載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TW" dirty="0" err="1" smtClean="0">
                      <a:solidFill>
                        <a:schemeClr val="tx1"/>
                      </a:solidFill>
                    </a:rPr>
                    <a:t>msvcp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７１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d.dll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與</a:t>
                  </a:r>
                  <a:r>
                    <a:rPr lang="en-US" altLang="zh-TW" dirty="0" err="1" smtClean="0">
                      <a:solidFill>
                        <a:schemeClr val="tx1"/>
                      </a:solidFill>
                    </a:rPr>
                    <a:t>msvcr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７１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d.dll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４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glut.h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" name="直線單箭頭接點 12"/>
                <p:cNvCxnSpPr>
                  <a:stCxn id="6" idx="3"/>
                  <a:endCxn id="7" idx="1"/>
                </p:cNvCxnSpPr>
                <p:nvPr/>
              </p:nvCxnSpPr>
              <p:spPr>
                <a:xfrm flipV="1">
                  <a:off x="2231232" y="2276872"/>
                  <a:ext cx="468560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單箭頭接點 13"/>
                <p:cNvCxnSpPr>
                  <a:stCxn id="6" idx="3"/>
                  <a:endCxn id="8" idx="1"/>
                </p:cNvCxnSpPr>
                <p:nvPr/>
              </p:nvCxnSpPr>
              <p:spPr>
                <a:xfrm flipV="1">
                  <a:off x="2231232" y="3356992"/>
                  <a:ext cx="468560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單箭頭接點 14"/>
                <p:cNvCxnSpPr>
                  <a:stCxn id="6" idx="3"/>
                  <a:endCxn id="12" idx="1"/>
                </p:cNvCxnSpPr>
                <p:nvPr/>
              </p:nvCxnSpPr>
              <p:spPr>
                <a:xfrm>
                  <a:off x="2231232" y="3861048"/>
                  <a:ext cx="468560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單箭頭接點 16"/>
                <p:cNvCxnSpPr>
                  <a:stCxn id="9" idx="3"/>
                  <a:endCxn id="10" idx="1"/>
                </p:cNvCxnSpPr>
                <p:nvPr/>
              </p:nvCxnSpPr>
              <p:spPr>
                <a:xfrm flipV="1">
                  <a:off x="4895528" y="3861048"/>
                  <a:ext cx="648072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單箭頭接點 17"/>
                <p:cNvCxnSpPr>
                  <a:stCxn id="10" idx="3"/>
                  <a:endCxn id="11" idx="1"/>
                </p:cNvCxnSpPr>
                <p:nvPr/>
              </p:nvCxnSpPr>
              <p:spPr>
                <a:xfrm>
                  <a:off x="7199784" y="3861048"/>
                  <a:ext cx="36004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直線單箭頭接點 39"/>
              <p:cNvCxnSpPr>
                <a:stCxn id="6" idx="3"/>
                <a:endCxn id="9" idx="1"/>
              </p:cNvCxnSpPr>
              <p:nvPr/>
            </p:nvCxnSpPr>
            <p:spPr>
              <a:xfrm>
                <a:off x="1835696" y="4221088"/>
                <a:ext cx="504056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/>
              <p:cNvCxnSpPr>
                <a:stCxn id="12" idx="3"/>
                <a:endCxn id="10" idx="1"/>
              </p:cNvCxnSpPr>
              <p:nvPr/>
            </p:nvCxnSpPr>
            <p:spPr>
              <a:xfrm flipV="1">
                <a:off x="4499992" y="4221088"/>
                <a:ext cx="648072" cy="5760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單箭頭接點 76"/>
              <p:cNvCxnSpPr>
                <a:stCxn id="8" idx="3"/>
                <a:endCxn id="10" idx="1"/>
              </p:cNvCxnSpPr>
              <p:nvPr/>
            </p:nvCxnSpPr>
            <p:spPr>
              <a:xfrm>
                <a:off x="4499992" y="3717032"/>
                <a:ext cx="648072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單箭頭接點 80"/>
              <p:cNvCxnSpPr>
                <a:stCxn id="7" idx="3"/>
                <a:endCxn id="10" idx="1"/>
              </p:cNvCxnSpPr>
              <p:nvPr/>
            </p:nvCxnSpPr>
            <p:spPr>
              <a:xfrm>
                <a:off x="4499992" y="2636912"/>
                <a:ext cx="648072" cy="15841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172819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首</a:t>
            </a:r>
            <a:r>
              <a:rPr lang="zh-TW" altLang="zh-TW" dirty="0" smtClean="0"/>
              <a:t>先將</a:t>
            </a:r>
            <a:r>
              <a:rPr lang="en-US" altLang="zh-TW" dirty="0" smtClean="0"/>
              <a:t>ARToolKit</a:t>
            </a:r>
            <a:r>
              <a:rPr lang="zh-TW" altLang="zh-TW" dirty="0" smtClean="0"/>
              <a:t>資料夾解壓縮到適當路徑</a:t>
            </a:r>
            <a:r>
              <a:rPr lang="zh-TW" altLang="en-US" dirty="0" smtClean="0"/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（</a:t>
            </a:r>
            <a:r>
              <a:rPr lang="zh-TW" altLang="zh-TW" dirty="0" smtClean="0">
                <a:solidFill>
                  <a:srgbClr val="FF0000"/>
                </a:solidFill>
              </a:rPr>
              <a:t>資料夾本身沒有固定存放路徑，但是在複製檔案時，要注意對應的資料夾路徑才不會發生錯誤。</a:t>
            </a:r>
            <a:r>
              <a:rPr lang="zh-TW" altLang="en-US" dirty="0" smtClean="0">
                <a:solidFill>
                  <a:srgbClr val="FF0000"/>
                </a:solidFill>
              </a:rPr>
              <a:t>）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TW" altLang="zh-TW" dirty="0" smtClean="0"/>
              <a:t>此範例資料夾路徑為：</a:t>
            </a:r>
            <a:r>
              <a:rPr lang="en-US" altLang="zh-TW" dirty="0" smtClean="0"/>
              <a:t>C:\ARToolKit</a:t>
            </a:r>
            <a:r>
              <a:rPr lang="zh-TW" altLang="en-US" dirty="0" smtClean="0"/>
              <a:t>。如下面右方圖片所示。</a:t>
            </a:r>
            <a:endParaRPr lang="zh-TW" altLang="zh-TW" dirty="0" smtClean="0"/>
          </a:p>
          <a:p>
            <a:pPr marL="0" indent="0">
              <a:buNone/>
            </a:pPr>
            <a:endParaRPr lang="zh-TW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cxnSp>
        <p:nvCxnSpPr>
          <p:cNvPr id="96" name="直線單箭頭接點 95"/>
          <p:cNvCxnSpPr>
            <a:stCxn id="107" idx="0"/>
            <a:endCxn id="106" idx="2"/>
          </p:cNvCxnSpPr>
          <p:nvPr/>
        </p:nvCxnSpPr>
        <p:spPr>
          <a:xfrm flipV="1">
            <a:off x="3294704" y="3912482"/>
            <a:ext cx="0" cy="19287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111" idx="0"/>
            <a:endCxn id="107" idx="2"/>
          </p:cNvCxnSpPr>
          <p:nvPr/>
        </p:nvCxnSpPr>
        <p:spPr>
          <a:xfrm flipV="1">
            <a:off x="3294704" y="4876875"/>
            <a:ext cx="0" cy="19287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stCxn id="108" idx="0"/>
            <a:endCxn id="111" idx="2"/>
          </p:cNvCxnSpPr>
          <p:nvPr/>
        </p:nvCxnSpPr>
        <p:spPr>
          <a:xfrm flipH="1" flipV="1">
            <a:off x="3294704" y="5841268"/>
            <a:ext cx="17156" cy="19287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群組 85"/>
          <p:cNvGrpSpPr/>
          <p:nvPr/>
        </p:nvGrpSpPr>
        <p:grpSpPr>
          <a:xfrm>
            <a:off x="179512" y="3140968"/>
            <a:ext cx="4176464" cy="3600400"/>
            <a:chOff x="179512" y="2204864"/>
            <a:chExt cx="4320480" cy="4032448"/>
          </a:xfrm>
        </p:grpSpPr>
        <p:grpSp>
          <p:nvGrpSpPr>
            <p:cNvPr id="100" name="群組 4"/>
            <p:cNvGrpSpPr/>
            <p:nvPr/>
          </p:nvGrpSpPr>
          <p:grpSpPr>
            <a:xfrm>
              <a:off x="179512" y="2204864"/>
              <a:ext cx="4320480" cy="4032448"/>
              <a:chOff x="575048" y="1844824"/>
              <a:chExt cx="4320480" cy="4032448"/>
            </a:xfrm>
          </p:grpSpPr>
          <p:sp>
            <p:nvSpPr>
              <p:cNvPr id="105" name="矩形 5"/>
              <p:cNvSpPr/>
              <p:nvPr/>
            </p:nvSpPr>
            <p:spPr>
              <a:xfrm>
                <a:off x="575048" y="3429000"/>
                <a:ext cx="1656184" cy="864096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</a:rPr>
                  <a:t>１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zh-TW" dirty="0" smtClean="0">
                    <a:solidFill>
                      <a:schemeClr val="tx1"/>
                    </a:solidFill>
                  </a:rPr>
                  <a:t>解壓縮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ARToolKit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矩形 6"/>
              <p:cNvSpPr/>
              <p:nvPr/>
            </p:nvSpPr>
            <p:spPr>
              <a:xfrm>
                <a:off x="2699792" y="1844824"/>
                <a:ext cx="2195736" cy="86409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rgbClr val="646B86"/>
                    </a:solidFill>
                  </a:rPr>
                  <a:t>２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.</a:t>
                </a:r>
                <a:r>
                  <a:rPr lang="zh-TW" altLang="zh-TW" dirty="0" smtClean="0">
                    <a:solidFill>
                      <a:srgbClr val="646B86"/>
                    </a:solidFill>
                  </a:rPr>
                  <a:t>複製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DSVL.dll</a:t>
                </a:r>
                <a:r>
                  <a:rPr lang="zh-TW" altLang="zh-TW" dirty="0" smtClean="0">
                    <a:solidFill>
                      <a:srgbClr val="646B86"/>
                    </a:solidFill>
                  </a:rPr>
                  <a:t>及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DSVLd.dll</a:t>
                </a:r>
                <a:r>
                  <a:rPr lang="zh-TW" altLang="zh-TW" dirty="0" smtClean="0">
                    <a:solidFill>
                      <a:srgbClr val="646B86"/>
                    </a:solidFill>
                  </a:rPr>
                  <a:t>檔案</a:t>
                </a:r>
                <a:endParaRPr lang="zh-TW" altLang="en-US" dirty="0">
                  <a:solidFill>
                    <a:srgbClr val="646B86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699792" y="2924944"/>
                <a:ext cx="2195736" cy="86409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rgbClr val="646B86"/>
                    </a:solidFill>
                  </a:rPr>
                  <a:t>３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.</a:t>
                </a:r>
                <a:r>
                  <a:rPr lang="zh-TW" altLang="zh-TW" dirty="0" smtClean="0">
                    <a:solidFill>
                      <a:srgbClr val="646B86"/>
                    </a:solidFill>
                  </a:rPr>
                  <a:t>複製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glut</a:t>
                </a:r>
                <a:r>
                  <a:rPr lang="zh-TW" altLang="en-US" dirty="0" smtClean="0">
                    <a:solidFill>
                      <a:srgbClr val="646B86"/>
                    </a:solidFill>
                  </a:rPr>
                  <a:t>３２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.</a:t>
                </a:r>
                <a:r>
                  <a:rPr lang="en-US" altLang="zh-TW" dirty="0" err="1" smtClean="0">
                    <a:solidFill>
                      <a:srgbClr val="646B86"/>
                    </a:solidFill>
                  </a:rPr>
                  <a:t>dll</a:t>
                </a:r>
                <a:r>
                  <a:rPr lang="zh-TW" altLang="en-US" dirty="0" smtClean="0">
                    <a:solidFill>
                      <a:srgbClr val="646B86"/>
                    </a:solidFill>
                  </a:rPr>
                  <a:t>檔案</a:t>
                </a:r>
                <a:endParaRPr lang="zh-TW" altLang="en-US" dirty="0">
                  <a:solidFill>
                    <a:srgbClr val="646B86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735288" y="5085184"/>
                <a:ext cx="2160240" cy="79208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rgbClr val="646B86"/>
                    </a:solidFill>
                  </a:rPr>
                  <a:t>５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.</a:t>
                </a:r>
                <a:r>
                  <a:rPr lang="zh-TW" altLang="zh-TW" dirty="0" smtClean="0">
                    <a:solidFill>
                      <a:srgbClr val="646B86"/>
                    </a:solidFill>
                  </a:rPr>
                  <a:t>複製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glut</a:t>
                </a:r>
                <a:r>
                  <a:rPr lang="zh-TW" altLang="en-US" dirty="0" smtClean="0">
                    <a:solidFill>
                      <a:srgbClr val="646B86"/>
                    </a:solidFill>
                  </a:rPr>
                  <a:t>３２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.lib</a:t>
                </a:r>
                <a:r>
                  <a:rPr lang="zh-TW" altLang="en-US" dirty="0" smtClean="0">
                    <a:solidFill>
                      <a:srgbClr val="646B86"/>
                    </a:solidFill>
                  </a:rPr>
                  <a:t>檔案</a:t>
                </a:r>
                <a:endParaRPr lang="zh-TW" altLang="en-US" dirty="0">
                  <a:solidFill>
                    <a:srgbClr val="646B86"/>
                  </a:solidFill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2699792" y="4005064"/>
                <a:ext cx="2195736" cy="86409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rgbClr val="646B86"/>
                    </a:solidFill>
                  </a:rPr>
                  <a:t>４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.</a:t>
                </a:r>
                <a:r>
                  <a:rPr lang="zh-TW" altLang="zh-TW" dirty="0" smtClean="0">
                    <a:solidFill>
                      <a:srgbClr val="646B86"/>
                    </a:solidFill>
                  </a:rPr>
                  <a:t>複製</a:t>
                </a:r>
                <a:r>
                  <a:rPr lang="en-US" altLang="zh-TW" dirty="0" smtClean="0">
                    <a:solidFill>
                      <a:srgbClr val="646B86"/>
                    </a:solidFill>
                  </a:rPr>
                  <a:t>glut.h</a:t>
                </a:r>
                <a:r>
                  <a:rPr lang="zh-TW" altLang="en-US" dirty="0" smtClean="0">
                    <a:solidFill>
                      <a:srgbClr val="646B86"/>
                    </a:solidFill>
                  </a:rPr>
                  <a:t>檔案</a:t>
                </a:r>
                <a:endParaRPr lang="zh-TW" altLang="en-US" dirty="0">
                  <a:solidFill>
                    <a:srgbClr val="646B86"/>
                  </a:solidFill>
                </a:endParaRPr>
              </a:p>
            </p:txBody>
          </p:sp>
          <p:cxnSp>
            <p:nvCxnSpPr>
              <p:cNvPr id="112" name="直線單箭頭接點 111"/>
              <p:cNvCxnSpPr/>
              <p:nvPr/>
            </p:nvCxnSpPr>
            <p:spPr>
              <a:xfrm flipV="1">
                <a:off x="2231232" y="2276872"/>
                <a:ext cx="468560" cy="15841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單箭頭接點 112"/>
              <p:cNvCxnSpPr>
                <a:endCxn id="107" idx="1"/>
              </p:cNvCxnSpPr>
              <p:nvPr/>
            </p:nvCxnSpPr>
            <p:spPr>
              <a:xfrm flipV="1">
                <a:off x="2231232" y="3356992"/>
                <a:ext cx="468560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單箭頭接點 113"/>
              <p:cNvCxnSpPr>
                <a:endCxn id="111" idx="1"/>
              </p:cNvCxnSpPr>
              <p:nvPr/>
            </p:nvCxnSpPr>
            <p:spPr>
              <a:xfrm>
                <a:off x="2231232" y="3861048"/>
                <a:ext cx="468560" cy="5760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直線單箭頭接點 100"/>
            <p:cNvCxnSpPr>
              <a:endCxn id="108" idx="1"/>
            </p:cNvCxnSpPr>
            <p:nvPr/>
          </p:nvCxnSpPr>
          <p:spPr>
            <a:xfrm>
              <a:off x="1835696" y="4221088"/>
              <a:ext cx="504056" cy="16201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圖片 18" descr="C:\Documents and Settings\Administrator\桌面\AR教學檔案\建立ARToolKit執行環境\2011-08-29_1928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500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第２步驟至第５步驟的複製順序可自行調換。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3608" y="2276872"/>
            <a:ext cx="6624736" cy="4032448"/>
            <a:chOff x="179512" y="2204864"/>
            <a:chExt cx="6624736" cy="4032448"/>
          </a:xfrm>
        </p:grpSpPr>
        <p:cxnSp>
          <p:nvCxnSpPr>
            <p:cNvPr id="6" name="直線單箭頭接點 5"/>
            <p:cNvCxnSpPr>
              <a:stCxn id="17" idx="0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21" idx="0"/>
              <a:endCxn id="17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stCxn id="18" idx="0"/>
              <a:endCxn id="21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5"/>
            <p:cNvGrpSpPr/>
            <p:nvPr/>
          </p:nvGrpSpPr>
          <p:grpSpPr>
            <a:xfrm>
              <a:off x="179512" y="2204864"/>
              <a:ext cx="6624736" cy="4032448"/>
              <a:chOff x="179512" y="2204864"/>
              <a:chExt cx="6624736" cy="4032448"/>
            </a:xfrm>
          </p:grpSpPr>
          <p:grpSp>
            <p:nvGrpSpPr>
              <p:cNvPr id="10" name="群組 4"/>
              <p:cNvGrpSpPr/>
              <p:nvPr/>
            </p:nvGrpSpPr>
            <p:grpSpPr>
              <a:xfrm>
                <a:off x="179512" y="2204864"/>
                <a:ext cx="6624736" cy="4032448"/>
                <a:chOff x="575048" y="1844824"/>
                <a:chExt cx="6624736" cy="4032448"/>
              </a:xfrm>
            </p:grpSpPr>
            <p:sp>
              <p:nvSpPr>
                <p:cNvPr id="15" name="矩形 5"/>
                <p:cNvSpPr/>
                <p:nvPr/>
              </p:nvSpPr>
              <p:spPr>
                <a:xfrm>
                  <a:off x="575048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１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解壓縮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ARToolKit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6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DSVL.dll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及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DSVLd.dll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en-US" altLang="zh-TW" dirty="0" err="1" smtClean="0">
                      <a:solidFill>
                        <a:schemeClr val="tx1"/>
                      </a:solidFill>
                    </a:rPr>
                    <a:t>dll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５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.lib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543600" y="3501008"/>
                  <a:ext cx="1656184" cy="7920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６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執行批次檔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４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glut.h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直線單箭頭接點 21"/>
                <p:cNvCxnSpPr/>
                <p:nvPr/>
              </p:nvCxnSpPr>
              <p:spPr>
                <a:xfrm flipV="1">
                  <a:off x="2231232" y="2276872"/>
                  <a:ext cx="468560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單箭頭接點 22"/>
                <p:cNvCxnSpPr>
                  <a:endCxn id="17" idx="1"/>
                </p:cNvCxnSpPr>
                <p:nvPr/>
              </p:nvCxnSpPr>
              <p:spPr>
                <a:xfrm flipV="1">
                  <a:off x="2231232" y="3356992"/>
                  <a:ext cx="468560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單箭頭接點 23"/>
                <p:cNvCxnSpPr>
                  <a:endCxn id="21" idx="1"/>
                </p:cNvCxnSpPr>
                <p:nvPr/>
              </p:nvCxnSpPr>
              <p:spPr>
                <a:xfrm>
                  <a:off x="2231232" y="3861048"/>
                  <a:ext cx="468560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單箭頭接點 24"/>
                <p:cNvCxnSpPr>
                  <a:stCxn id="18" idx="3"/>
                  <a:endCxn id="19" idx="1"/>
                </p:cNvCxnSpPr>
                <p:nvPr/>
              </p:nvCxnSpPr>
              <p:spPr>
                <a:xfrm flipV="1">
                  <a:off x="4895528" y="3897052"/>
                  <a:ext cx="648072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線單箭頭接點 10"/>
              <p:cNvCxnSpPr>
                <a:endCxn id="18" idx="1"/>
              </p:cNvCxnSpPr>
              <p:nvPr/>
            </p:nvCxnSpPr>
            <p:spPr>
              <a:xfrm>
                <a:off x="1835696" y="4221088"/>
                <a:ext cx="504056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>
                <a:stCxn id="21" idx="3"/>
                <a:endCxn id="19" idx="1"/>
              </p:cNvCxnSpPr>
              <p:nvPr/>
            </p:nvCxnSpPr>
            <p:spPr>
              <a:xfrm flipV="1">
                <a:off x="4499992" y="4257092"/>
                <a:ext cx="648072" cy="54006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>
                <a:stCxn id="17" idx="3"/>
                <a:endCxn id="19" idx="1"/>
              </p:cNvCxnSpPr>
              <p:nvPr/>
            </p:nvCxnSpPr>
            <p:spPr>
              <a:xfrm>
                <a:off x="4499992" y="3717032"/>
                <a:ext cx="648072" cy="54006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>
                <a:endCxn id="19" idx="1"/>
              </p:cNvCxnSpPr>
              <p:nvPr/>
            </p:nvCxnSpPr>
            <p:spPr>
              <a:xfrm>
                <a:off x="4499992" y="2636912"/>
                <a:ext cx="648072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第一章：虛擬實境及擴增實境初探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zh-TW" dirty="0" smtClean="0"/>
              <a:t>複製</a:t>
            </a:r>
            <a:r>
              <a:rPr lang="en-US" altLang="zh-TW" dirty="0" smtClean="0"/>
              <a:t>DSVL.dll</a:t>
            </a:r>
            <a:r>
              <a:rPr lang="zh-TW" altLang="zh-TW" dirty="0" smtClean="0"/>
              <a:t>及</a:t>
            </a:r>
            <a:r>
              <a:rPr lang="en-US" altLang="zh-TW" dirty="0" smtClean="0"/>
              <a:t>DSVLd.dll</a:t>
            </a:r>
            <a:r>
              <a:rPr lang="zh-TW" altLang="zh-TW" dirty="0" smtClean="0"/>
              <a:t>檔案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3608" y="2276872"/>
            <a:ext cx="6624736" cy="4032448"/>
            <a:chOff x="179512" y="2204864"/>
            <a:chExt cx="6624736" cy="4032448"/>
          </a:xfrm>
        </p:grpSpPr>
        <p:cxnSp>
          <p:nvCxnSpPr>
            <p:cNvPr id="6" name="直線單箭頭接點 5"/>
            <p:cNvCxnSpPr>
              <a:stCxn id="17" idx="0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20" idx="0"/>
              <a:endCxn id="17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stCxn id="18" idx="0"/>
              <a:endCxn id="20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" name="群組 85"/>
            <p:cNvGrpSpPr/>
            <p:nvPr/>
          </p:nvGrpSpPr>
          <p:grpSpPr>
            <a:xfrm>
              <a:off x="179512" y="2204864"/>
              <a:ext cx="6624736" cy="4032448"/>
              <a:chOff x="179512" y="2204864"/>
              <a:chExt cx="6624736" cy="4032448"/>
            </a:xfrm>
          </p:grpSpPr>
          <p:grpSp>
            <p:nvGrpSpPr>
              <p:cNvPr id="10" name="群組 4"/>
              <p:cNvGrpSpPr/>
              <p:nvPr/>
            </p:nvGrpSpPr>
            <p:grpSpPr>
              <a:xfrm>
                <a:off x="179512" y="2204864"/>
                <a:ext cx="6624736" cy="4032448"/>
                <a:chOff x="575048" y="1844824"/>
                <a:chExt cx="6624736" cy="4032448"/>
              </a:xfrm>
            </p:grpSpPr>
            <p:sp>
              <p:nvSpPr>
                <p:cNvPr id="15" name="矩形 5"/>
                <p:cNvSpPr/>
                <p:nvPr/>
              </p:nvSpPr>
              <p:spPr>
                <a:xfrm>
                  <a:off x="575048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１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解壓縮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ARToolKit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6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DSVL.dll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及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DSVLd.dll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en-US" altLang="zh-TW" dirty="0" err="1" smtClean="0">
                      <a:solidFill>
                        <a:srgbClr val="646B86"/>
                      </a:solidFill>
                    </a:rPr>
                    <a:t>dll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５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.lib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543600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６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執行批次檔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４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glut.h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2231232" y="2276872"/>
                  <a:ext cx="468560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單箭頭接點 21"/>
                <p:cNvCxnSpPr>
                  <a:endCxn id="17" idx="1"/>
                </p:cNvCxnSpPr>
                <p:nvPr/>
              </p:nvCxnSpPr>
              <p:spPr>
                <a:xfrm flipV="1">
                  <a:off x="2231232" y="3356992"/>
                  <a:ext cx="468560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單箭頭接點 22"/>
                <p:cNvCxnSpPr>
                  <a:endCxn id="20" idx="1"/>
                </p:cNvCxnSpPr>
                <p:nvPr/>
              </p:nvCxnSpPr>
              <p:spPr>
                <a:xfrm>
                  <a:off x="2231232" y="3861048"/>
                  <a:ext cx="468560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單箭頭接點 23"/>
                <p:cNvCxnSpPr>
                  <a:stCxn id="18" idx="3"/>
                  <a:endCxn id="19" idx="1"/>
                </p:cNvCxnSpPr>
                <p:nvPr/>
              </p:nvCxnSpPr>
              <p:spPr>
                <a:xfrm flipV="1">
                  <a:off x="4895528" y="3861048"/>
                  <a:ext cx="648072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線單箭頭接點 10"/>
              <p:cNvCxnSpPr>
                <a:endCxn id="18" idx="1"/>
              </p:cNvCxnSpPr>
              <p:nvPr/>
            </p:nvCxnSpPr>
            <p:spPr>
              <a:xfrm>
                <a:off x="1835696" y="4221088"/>
                <a:ext cx="504056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>
                <a:stCxn id="20" idx="3"/>
                <a:endCxn id="19" idx="1"/>
              </p:cNvCxnSpPr>
              <p:nvPr/>
            </p:nvCxnSpPr>
            <p:spPr>
              <a:xfrm flipV="1">
                <a:off x="4499992" y="4221088"/>
                <a:ext cx="648072" cy="5760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>
                <a:stCxn id="17" idx="3"/>
                <a:endCxn id="19" idx="1"/>
              </p:cNvCxnSpPr>
              <p:nvPr/>
            </p:nvCxnSpPr>
            <p:spPr>
              <a:xfrm>
                <a:off x="4499992" y="3717032"/>
                <a:ext cx="648072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>
                <a:endCxn id="19" idx="1"/>
              </p:cNvCxnSpPr>
              <p:nvPr/>
            </p:nvCxnSpPr>
            <p:spPr>
              <a:xfrm>
                <a:off x="4499992" y="2636912"/>
                <a:ext cx="648072" cy="15841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從</a:t>
            </a:r>
            <a:r>
              <a:rPr lang="en-US" altLang="zh-TW" dirty="0"/>
              <a:t>C:\ARToolKit\DSVL\bin</a:t>
            </a:r>
            <a:r>
              <a:rPr lang="zh-TW" altLang="zh-TW" dirty="0"/>
              <a:t>資料夾內複製</a:t>
            </a:r>
            <a:r>
              <a:rPr lang="en-US" altLang="zh-TW" dirty="0"/>
              <a:t>DSVL.dll</a:t>
            </a:r>
            <a:r>
              <a:rPr lang="zh-TW" altLang="zh-TW" dirty="0"/>
              <a:t>及</a:t>
            </a:r>
            <a:r>
              <a:rPr lang="en-US" altLang="zh-TW" dirty="0"/>
              <a:t>DSVLd.dll</a:t>
            </a:r>
            <a:r>
              <a:rPr lang="zh-TW" altLang="zh-TW" dirty="0"/>
              <a:t>兩個</a:t>
            </a:r>
            <a:r>
              <a:rPr lang="zh-TW" altLang="zh-TW" dirty="0" smtClean="0"/>
              <a:t>檔案</a:t>
            </a:r>
            <a:r>
              <a:rPr lang="zh-TW" altLang="en-US" dirty="0" smtClean="0"/>
              <a:t>。如下面左方是圖片所示。</a:t>
            </a:r>
            <a:endParaRPr lang="en-US" altLang="zh-TW" dirty="0" smtClean="0"/>
          </a:p>
          <a:p>
            <a:r>
              <a:rPr lang="zh-TW" altLang="zh-TW" dirty="0" smtClean="0"/>
              <a:t>貼至</a:t>
            </a:r>
            <a:r>
              <a:rPr lang="en-US" altLang="zh-TW" dirty="0" smtClean="0"/>
              <a:t>C:\ARToolKit\bin</a:t>
            </a:r>
            <a:r>
              <a:rPr lang="zh-TW" altLang="zh-TW" dirty="0" smtClean="0"/>
              <a:t>資料夾內，並取代原始檔案</a:t>
            </a:r>
            <a:r>
              <a:rPr lang="zh-TW" altLang="en-US" dirty="0" smtClean="0"/>
              <a:t>。如下面右方圖片所示。</a:t>
            </a:r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2008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201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1233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zh-TW" dirty="0" smtClean="0"/>
              <a:t>複製</a:t>
            </a:r>
            <a:r>
              <a:rPr lang="en-US" altLang="zh-TW" dirty="0" smtClean="0"/>
              <a:t>glut</a:t>
            </a:r>
            <a:r>
              <a:rPr lang="zh-TW" altLang="en-US" dirty="0" smtClean="0"/>
              <a:t>３２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dll</a:t>
            </a:r>
            <a:r>
              <a:rPr lang="zh-TW" altLang="en-US" dirty="0" smtClean="0"/>
              <a:t>檔案。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3608" y="2276872"/>
            <a:ext cx="6624736" cy="4032448"/>
            <a:chOff x="179512" y="2204864"/>
            <a:chExt cx="6624736" cy="4032448"/>
          </a:xfrm>
        </p:grpSpPr>
        <p:cxnSp>
          <p:nvCxnSpPr>
            <p:cNvPr id="6" name="直線單箭頭接點 5"/>
            <p:cNvCxnSpPr>
              <a:stCxn id="17" idx="0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20" idx="0"/>
              <a:endCxn id="17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stCxn id="18" idx="0"/>
              <a:endCxn id="20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" name="群組 85"/>
            <p:cNvGrpSpPr/>
            <p:nvPr/>
          </p:nvGrpSpPr>
          <p:grpSpPr>
            <a:xfrm>
              <a:off x="179512" y="2204864"/>
              <a:ext cx="6624736" cy="4032448"/>
              <a:chOff x="179512" y="2204864"/>
              <a:chExt cx="6624736" cy="4032448"/>
            </a:xfrm>
          </p:grpSpPr>
          <p:grpSp>
            <p:nvGrpSpPr>
              <p:cNvPr id="10" name="群組 4"/>
              <p:cNvGrpSpPr/>
              <p:nvPr/>
            </p:nvGrpSpPr>
            <p:grpSpPr>
              <a:xfrm>
                <a:off x="179512" y="2204864"/>
                <a:ext cx="6624736" cy="4032448"/>
                <a:chOff x="575048" y="1844824"/>
                <a:chExt cx="6624736" cy="4032448"/>
              </a:xfrm>
            </p:grpSpPr>
            <p:sp>
              <p:nvSpPr>
                <p:cNvPr id="15" name="矩形 5"/>
                <p:cNvSpPr/>
                <p:nvPr/>
              </p:nvSpPr>
              <p:spPr>
                <a:xfrm>
                  <a:off x="575048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１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解壓縮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ARToolKit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6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及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DSVLd.dll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en-US" altLang="zh-TW" dirty="0" err="1" smtClean="0">
                      <a:solidFill>
                        <a:schemeClr val="tx1"/>
                      </a:solidFill>
                    </a:rPr>
                    <a:t>dll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５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.lib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543600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６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執行批次檔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４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glut.h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2231232" y="2276872"/>
                  <a:ext cx="468560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單箭頭接點 21"/>
                <p:cNvCxnSpPr>
                  <a:endCxn id="17" idx="1"/>
                </p:cNvCxnSpPr>
                <p:nvPr/>
              </p:nvCxnSpPr>
              <p:spPr>
                <a:xfrm flipV="1">
                  <a:off x="2231232" y="3356992"/>
                  <a:ext cx="468560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單箭頭接點 22"/>
                <p:cNvCxnSpPr>
                  <a:endCxn id="20" idx="1"/>
                </p:cNvCxnSpPr>
                <p:nvPr/>
              </p:nvCxnSpPr>
              <p:spPr>
                <a:xfrm>
                  <a:off x="2231232" y="3861048"/>
                  <a:ext cx="468560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單箭頭接點 23"/>
                <p:cNvCxnSpPr>
                  <a:stCxn id="18" idx="3"/>
                  <a:endCxn id="19" idx="1"/>
                </p:cNvCxnSpPr>
                <p:nvPr/>
              </p:nvCxnSpPr>
              <p:spPr>
                <a:xfrm flipV="1">
                  <a:off x="4895528" y="3861048"/>
                  <a:ext cx="648072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線單箭頭接點 10"/>
              <p:cNvCxnSpPr>
                <a:endCxn id="18" idx="1"/>
              </p:cNvCxnSpPr>
              <p:nvPr/>
            </p:nvCxnSpPr>
            <p:spPr>
              <a:xfrm>
                <a:off x="1835696" y="4221088"/>
                <a:ext cx="504056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>
                <a:stCxn id="20" idx="3"/>
                <a:endCxn id="19" idx="1"/>
              </p:cNvCxnSpPr>
              <p:nvPr/>
            </p:nvCxnSpPr>
            <p:spPr>
              <a:xfrm flipV="1">
                <a:off x="4499992" y="4221088"/>
                <a:ext cx="648072" cy="5760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>
                <a:stCxn id="17" idx="3"/>
                <a:endCxn id="19" idx="1"/>
              </p:cNvCxnSpPr>
              <p:nvPr/>
            </p:nvCxnSpPr>
            <p:spPr>
              <a:xfrm>
                <a:off x="4499992" y="3717032"/>
                <a:ext cx="648072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>
                <a:endCxn id="19" idx="1"/>
              </p:cNvCxnSpPr>
              <p:nvPr/>
            </p:nvCxnSpPr>
            <p:spPr>
              <a:xfrm>
                <a:off x="4499992" y="2564904"/>
                <a:ext cx="648072" cy="16561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從</a:t>
            </a:r>
            <a:r>
              <a:rPr lang="en-US" altLang="zh-TW" dirty="0"/>
              <a:t>C:\ARToolKit\DSVL\bin</a:t>
            </a:r>
            <a:r>
              <a:rPr lang="zh-TW" altLang="zh-TW" dirty="0"/>
              <a:t>資料夾內複製</a:t>
            </a:r>
            <a:r>
              <a:rPr lang="en-US" altLang="zh-TW" dirty="0" smtClean="0"/>
              <a:t>glut</a:t>
            </a:r>
            <a:r>
              <a:rPr lang="zh-TW" altLang="en-US" dirty="0" smtClean="0"/>
              <a:t>３２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dll</a:t>
            </a:r>
            <a:r>
              <a:rPr lang="zh-TW" altLang="en-US" dirty="0" smtClean="0"/>
              <a:t>。</a:t>
            </a:r>
            <a:r>
              <a:rPr lang="en-US" altLang="zh-TW" dirty="0" smtClean="0"/>
              <a:t> </a:t>
            </a:r>
            <a:r>
              <a:rPr lang="zh-TW" altLang="en-US" dirty="0" smtClean="0"/>
              <a:t>如下面左方圖片所示。</a:t>
            </a:r>
            <a:endParaRPr lang="en-US" altLang="zh-TW" dirty="0" smtClean="0"/>
          </a:p>
          <a:p>
            <a:r>
              <a:rPr lang="zh-TW" altLang="zh-TW" dirty="0" smtClean="0"/>
              <a:t>貼至</a:t>
            </a:r>
            <a:r>
              <a:rPr lang="en-US" altLang="zh-TW" dirty="0" smtClean="0"/>
              <a:t>C:\Windows\system\ </a:t>
            </a:r>
            <a:r>
              <a:rPr lang="zh-TW" altLang="zh-TW" dirty="0" smtClean="0"/>
              <a:t>資料夾內</a:t>
            </a:r>
            <a:r>
              <a:rPr lang="zh-TW" altLang="en-US" dirty="0" smtClean="0"/>
              <a:t>。如下面右方圖片所示。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2016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201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4461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４</a:t>
            </a:r>
            <a:r>
              <a:rPr lang="en-US" altLang="zh-TW" dirty="0" smtClean="0"/>
              <a:t>.</a:t>
            </a:r>
            <a:r>
              <a:rPr lang="zh-TW" altLang="zh-TW" dirty="0" smtClean="0"/>
              <a:t>複製</a:t>
            </a:r>
            <a:r>
              <a:rPr lang="en-US" altLang="zh-TW" dirty="0" err="1" smtClean="0"/>
              <a:t>glut.h</a:t>
            </a:r>
            <a:r>
              <a:rPr lang="zh-TW" altLang="en-US" dirty="0" smtClean="0"/>
              <a:t>檔案。</a:t>
            </a: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3608" y="2276872"/>
            <a:ext cx="6624736" cy="4032448"/>
            <a:chOff x="179512" y="2204864"/>
            <a:chExt cx="6624736" cy="4032448"/>
          </a:xfrm>
        </p:grpSpPr>
        <p:cxnSp>
          <p:nvCxnSpPr>
            <p:cNvPr id="6" name="直線單箭頭接點 5"/>
            <p:cNvCxnSpPr>
              <a:stCxn id="17" idx="0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20" idx="0"/>
              <a:endCxn id="17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stCxn id="18" idx="0"/>
              <a:endCxn id="20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" name="群組 85"/>
            <p:cNvGrpSpPr/>
            <p:nvPr/>
          </p:nvGrpSpPr>
          <p:grpSpPr>
            <a:xfrm>
              <a:off x="179512" y="2204864"/>
              <a:ext cx="6624736" cy="4032448"/>
              <a:chOff x="179512" y="2204864"/>
              <a:chExt cx="6624736" cy="4032448"/>
            </a:xfrm>
          </p:grpSpPr>
          <p:grpSp>
            <p:nvGrpSpPr>
              <p:cNvPr id="10" name="群組 4"/>
              <p:cNvGrpSpPr/>
              <p:nvPr/>
            </p:nvGrpSpPr>
            <p:grpSpPr>
              <a:xfrm>
                <a:off x="179512" y="2204864"/>
                <a:ext cx="6624736" cy="4032448"/>
                <a:chOff x="575048" y="1844824"/>
                <a:chExt cx="6624736" cy="4032448"/>
              </a:xfrm>
            </p:grpSpPr>
            <p:sp>
              <p:nvSpPr>
                <p:cNvPr id="15" name="矩形 5"/>
                <p:cNvSpPr/>
                <p:nvPr/>
              </p:nvSpPr>
              <p:spPr>
                <a:xfrm>
                  <a:off x="575048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１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解壓縮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ARToolKit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6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及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DSVLd.dll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en-US" altLang="zh-TW" dirty="0" err="1" smtClean="0">
                      <a:solidFill>
                        <a:srgbClr val="646B86"/>
                      </a:solidFill>
                    </a:rPr>
                    <a:t>dll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５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.lib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543600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６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執行批次檔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４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glut.h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2231232" y="2276872"/>
                  <a:ext cx="468560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單箭頭接點 21"/>
                <p:cNvCxnSpPr>
                  <a:endCxn id="17" idx="1"/>
                </p:cNvCxnSpPr>
                <p:nvPr/>
              </p:nvCxnSpPr>
              <p:spPr>
                <a:xfrm flipV="1">
                  <a:off x="2231232" y="3356992"/>
                  <a:ext cx="468560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單箭頭接點 22"/>
                <p:cNvCxnSpPr>
                  <a:endCxn id="20" idx="1"/>
                </p:cNvCxnSpPr>
                <p:nvPr/>
              </p:nvCxnSpPr>
              <p:spPr>
                <a:xfrm>
                  <a:off x="2231232" y="3861048"/>
                  <a:ext cx="468560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單箭頭接點 23"/>
                <p:cNvCxnSpPr>
                  <a:stCxn id="18" idx="3"/>
                  <a:endCxn id="19" idx="1"/>
                </p:cNvCxnSpPr>
                <p:nvPr/>
              </p:nvCxnSpPr>
              <p:spPr>
                <a:xfrm flipV="1">
                  <a:off x="4895528" y="3861048"/>
                  <a:ext cx="648072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線單箭頭接點 10"/>
              <p:cNvCxnSpPr>
                <a:endCxn id="18" idx="1"/>
              </p:cNvCxnSpPr>
              <p:nvPr/>
            </p:nvCxnSpPr>
            <p:spPr>
              <a:xfrm>
                <a:off x="1835696" y="4221088"/>
                <a:ext cx="504056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>
                <a:stCxn id="20" idx="3"/>
                <a:endCxn id="19" idx="1"/>
              </p:cNvCxnSpPr>
              <p:nvPr/>
            </p:nvCxnSpPr>
            <p:spPr>
              <a:xfrm flipV="1">
                <a:off x="4499992" y="4221088"/>
                <a:ext cx="648072" cy="5760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>
                <a:stCxn id="17" idx="3"/>
                <a:endCxn id="19" idx="1"/>
              </p:cNvCxnSpPr>
              <p:nvPr/>
            </p:nvCxnSpPr>
            <p:spPr>
              <a:xfrm>
                <a:off x="4499992" y="3717032"/>
                <a:ext cx="648072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>
                <a:endCxn id="19" idx="1"/>
              </p:cNvCxnSpPr>
              <p:nvPr/>
            </p:nvCxnSpPr>
            <p:spPr>
              <a:xfrm>
                <a:off x="4499992" y="2564904"/>
                <a:ext cx="648072" cy="16561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開發套件執行環境設置（１０）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6008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/>
              <a:t>從</a:t>
            </a:r>
            <a:r>
              <a:rPr lang="en-US" altLang="zh-TW" dirty="0"/>
              <a:t>C:\ARToolKit\DSVL\src\GL</a:t>
            </a:r>
            <a:r>
              <a:rPr lang="zh-TW" altLang="zh-TW" dirty="0"/>
              <a:t>資料夾內複製</a:t>
            </a:r>
            <a:r>
              <a:rPr lang="en-US" altLang="zh-TW" dirty="0" err="1" smtClean="0"/>
              <a:t>glut.h</a:t>
            </a:r>
            <a:r>
              <a:rPr lang="zh-TW" altLang="en-US" dirty="0" smtClean="0"/>
              <a:t>。如下面左方圖片所示。</a:t>
            </a:r>
            <a:endParaRPr lang="zh-TW" altLang="zh-TW" dirty="0"/>
          </a:p>
          <a:p>
            <a:r>
              <a:rPr lang="zh-TW" altLang="zh-TW" sz="2800" dirty="0" smtClean="0"/>
              <a:t>必須在</a:t>
            </a:r>
            <a:r>
              <a:rPr lang="en-US" altLang="zh-TW" sz="2800" dirty="0" smtClean="0"/>
              <a:t>C:\Program Files\Microsoft Visual Studio </a:t>
            </a:r>
            <a:r>
              <a:rPr lang="zh-TW" altLang="en-US" sz="2800" dirty="0" smtClean="0"/>
              <a:t>９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０</a:t>
            </a:r>
            <a:r>
              <a:rPr lang="en-US" altLang="zh-TW" sz="2800" dirty="0" smtClean="0"/>
              <a:t>\VC\include\GL </a:t>
            </a:r>
            <a:r>
              <a:rPr lang="zh-TW" altLang="en-US" sz="2800" dirty="0" smtClean="0"/>
              <a:t>（</a:t>
            </a:r>
            <a:r>
              <a:rPr lang="zh-TW" altLang="zh-TW" sz="2800" dirty="0" smtClean="0"/>
              <a:t>自行新增一個資料夾</a:t>
            </a:r>
            <a:r>
              <a:rPr lang="zh-TW" altLang="en-US" sz="2800" dirty="0" smtClean="0"/>
              <a:t>，命</a:t>
            </a:r>
            <a:r>
              <a:rPr lang="zh-TW" altLang="zh-TW" sz="2800" dirty="0" smtClean="0"/>
              <a:t>名為</a:t>
            </a:r>
            <a:r>
              <a:rPr lang="en-US" altLang="zh-TW" sz="2800" dirty="0" smtClean="0"/>
              <a:t>GL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。</a:t>
            </a:r>
            <a:r>
              <a:rPr lang="zh-TW" altLang="en-US" sz="2800" dirty="0" smtClean="0"/>
              <a:t>如下面右方圖片所示。</a:t>
            </a:r>
            <a:endParaRPr lang="en-US" altLang="zh-TW" sz="2800" dirty="0" smtClean="0"/>
          </a:p>
          <a:p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Microsoft Visual Studio 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９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０</a:t>
            </a:r>
            <a:r>
              <a:rPr lang="zh-TW" altLang="en-US" sz="2800" dirty="0" smtClean="0"/>
              <a:t>所在的資</a:t>
            </a:r>
            <a:r>
              <a:rPr lang="zh-TW" altLang="zh-TW" sz="2800" dirty="0" smtClean="0"/>
              <a:t>料夾，請依照你所安裝</a:t>
            </a:r>
            <a:r>
              <a:rPr lang="en-US" altLang="zh-TW" sz="2800" dirty="0" smtClean="0"/>
              <a:t>Visual Studio</a:t>
            </a:r>
            <a:r>
              <a:rPr lang="zh-TW" altLang="zh-TW" sz="2800" dirty="0" smtClean="0"/>
              <a:t>的路徑調整</a:t>
            </a:r>
            <a:r>
              <a:rPr lang="zh-TW" altLang="en-US" sz="2800" dirty="0" smtClean="0"/>
              <a:t>。</a:t>
            </a:r>
            <a:endParaRPr lang="zh-TW" altLang="zh-TW" sz="2800" dirty="0" smtClean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202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2021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7419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開發套件執行環境設置（１１）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貼至</a:t>
            </a:r>
            <a:r>
              <a:rPr lang="en-US" altLang="zh-TW" dirty="0"/>
              <a:t>C:\Program Files\Microsoft Visual Studio </a:t>
            </a:r>
            <a:r>
              <a:rPr lang="zh-TW" altLang="en-US" dirty="0" smtClean="0"/>
              <a:t>９</a:t>
            </a:r>
            <a:r>
              <a:rPr lang="en-US" altLang="zh-TW" dirty="0" smtClean="0"/>
              <a:t>.</a:t>
            </a:r>
            <a:r>
              <a:rPr lang="zh-TW" altLang="en-US" dirty="0" smtClean="0"/>
              <a:t>０</a:t>
            </a:r>
            <a:r>
              <a:rPr lang="en-US" altLang="zh-TW" dirty="0" smtClean="0"/>
              <a:t>\VC\include\GL</a:t>
            </a:r>
            <a:r>
              <a:rPr lang="zh-TW" altLang="zh-TW" dirty="0"/>
              <a:t>資夾</a:t>
            </a:r>
            <a:r>
              <a:rPr lang="zh-TW" altLang="zh-TW" dirty="0" smtClean="0"/>
              <a:t>內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2022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561" y="2477716"/>
            <a:ext cx="5587767" cy="4031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233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開發套件執行環境設置（１２）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５</a:t>
            </a:r>
            <a:r>
              <a:rPr lang="en-US" altLang="zh-TW" dirty="0" smtClean="0"/>
              <a:t>.</a:t>
            </a:r>
            <a:r>
              <a:rPr lang="zh-TW" altLang="zh-TW" dirty="0" smtClean="0"/>
              <a:t>複製</a:t>
            </a:r>
            <a:r>
              <a:rPr lang="en-US" altLang="zh-TW" dirty="0" smtClean="0"/>
              <a:t>glut</a:t>
            </a:r>
            <a:r>
              <a:rPr lang="zh-TW" altLang="en-US" dirty="0" smtClean="0"/>
              <a:t>３２</a:t>
            </a:r>
            <a:r>
              <a:rPr lang="en-US" altLang="zh-TW" dirty="0" smtClean="0"/>
              <a:t>.lib</a:t>
            </a:r>
            <a:r>
              <a:rPr lang="zh-TW" altLang="en-US" dirty="0" smtClean="0"/>
              <a:t>檔案。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3608" y="2276872"/>
            <a:ext cx="6624736" cy="4032448"/>
            <a:chOff x="179512" y="2204864"/>
            <a:chExt cx="6624736" cy="4032448"/>
          </a:xfrm>
        </p:grpSpPr>
        <p:cxnSp>
          <p:nvCxnSpPr>
            <p:cNvPr id="6" name="直線單箭頭接點 5"/>
            <p:cNvCxnSpPr>
              <a:stCxn id="17" idx="0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20" idx="0"/>
              <a:endCxn id="17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stCxn id="18" idx="0"/>
              <a:endCxn id="20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" name="群組 85"/>
            <p:cNvGrpSpPr/>
            <p:nvPr/>
          </p:nvGrpSpPr>
          <p:grpSpPr>
            <a:xfrm>
              <a:off x="179512" y="2204864"/>
              <a:ext cx="6624736" cy="4032448"/>
              <a:chOff x="179512" y="2204864"/>
              <a:chExt cx="6624736" cy="4032448"/>
            </a:xfrm>
          </p:grpSpPr>
          <p:grpSp>
            <p:nvGrpSpPr>
              <p:cNvPr id="10" name="群組 4"/>
              <p:cNvGrpSpPr/>
              <p:nvPr/>
            </p:nvGrpSpPr>
            <p:grpSpPr>
              <a:xfrm>
                <a:off x="179512" y="2204864"/>
                <a:ext cx="6624736" cy="4032448"/>
                <a:chOff x="575048" y="1844824"/>
                <a:chExt cx="6624736" cy="4032448"/>
              </a:xfrm>
            </p:grpSpPr>
            <p:sp>
              <p:nvSpPr>
                <p:cNvPr id="15" name="矩形 5"/>
                <p:cNvSpPr/>
                <p:nvPr/>
              </p:nvSpPr>
              <p:spPr>
                <a:xfrm>
                  <a:off x="575048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１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解壓縮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ARToolKit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6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及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DSVLd.dll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en-US" altLang="zh-TW" dirty="0" err="1" smtClean="0">
                      <a:solidFill>
                        <a:srgbClr val="646B86"/>
                      </a:solidFill>
                    </a:rPr>
                    <a:t>dll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５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.lib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543600" y="3429000"/>
                  <a:ext cx="1656184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６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執行批次檔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４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glut.h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2231232" y="2276872"/>
                  <a:ext cx="468560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單箭頭接點 21"/>
                <p:cNvCxnSpPr>
                  <a:endCxn id="17" idx="1"/>
                </p:cNvCxnSpPr>
                <p:nvPr/>
              </p:nvCxnSpPr>
              <p:spPr>
                <a:xfrm flipV="1">
                  <a:off x="2231232" y="3356992"/>
                  <a:ext cx="468560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單箭頭接點 22"/>
                <p:cNvCxnSpPr>
                  <a:endCxn id="20" idx="1"/>
                </p:cNvCxnSpPr>
                <p:nvPr/>
              </p:nvCxnSpPr>
              <p:spPr>
                <a:xfrm>
                  <a:off x="2231232" y="3861048"/>
                  <a:ext cx="468560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單箭頭接點 23"/>
                <p:cNvCxnSpPr>
                  <a:stCxn id="18" idx="3"/>
                  <a:endCxn id="19" idx="1"/>
                </p:cNvCxnSpPr>
                <p:nvPr/>
              </p:nvCxnSpPr>
              <p:spPr>
                <a:xfrm flipV="1">
                  <a:off x="4895528" y="3861048"/>
                  <a:ext cx="648072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線單箭頭接點 10"/>
              <p:cNvCxnSpPr>
                <a:endCxn id="18" idx="1"/>
              </p:cNvCxnSpPr>
              <p:nvPr/>
            </p:nvCxnSpPr>
            <p:spPr>
              <a:xfrm>
                <a:off x="1835696" y="4221088"/>
                <a:ext cx="504056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>
                <a:stCxn id="20" idx="3"/>
                <a:endCxn id="19" idx="1"/>
              </p:cNvCxnSpPr>
              <p:nvPr/>
            </p:nvCxnSpPr>
            <p:spPr>
              <a:xfrm flipV="1">
                <a:off x="4499992" y="4221088"/>
                <a:ext cx="648072" cy="5760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>
                <a:stCxn id="17" idx="3"/>
                <a:endCxn id="19" idx="1"/>
              </p:cNvCxnSpPr>
              <p:nvPr/>
            </p:nvCxnSpPr>
            <p:spPr>
              <a:xfrm>
                <a:off x="4499992" y="3717032"/>
                <a:ext cx="648072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>
                <a:endCxn id="19" idx="1"/>
              </p:cNvCxnSpPr>
              <p:nvPr/>
            </p:nvCxnSpPr>
            <p:spPr>
              <a:xfrm>
                <a:off x="4499992" y="2564904"/>
                <a:ext cx="648072" cy="16561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開發套件執行環境設置（１３）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/>
              <a:t>從</a:t>
            </a:r>
            <a:r>
              <a:rPr lang="en-US" altLang="zh-TW" dirty="0"/>
              <a:t>C:\ARToolKit\DSVL\lib</a:t>
            </a:r>
            <a:r>
              <a:rPr lang="zh-TW" altLang="zh-TW" dirty="0"/>
              <a:t>資料夾內複製</a:t>
            </a:r>
            <a:r>
              <a:rPr lang="en-US" altLang="zh-TW" dirty="0" smtClean="0"/>
              <a:t>glut</a:t>
            </a:r>
            <a:r>
              <a:rPr lang="zh-TW" altLang="en-US" dirty="0" smtClean="0"/>
              <a:t>３２</a:t>
            </a:r>
            <a:r>
              <a:rPr lang="en-US" altLang="zh-TW" dirty="0" smtClean="0"/>
              <a:t>.lib</a:t>
            </a:r>
            <a:r>
              <a:rPr lang="zh-TW" altLang="en-US" dirty="0" smtClean="0"/>
              <a:t>。如下面左方圖片所示。</a:t>
            </a:r>
            <a:endParaRPr lang="zh-TW" altLang="zh-TW" dirty="0"/>
          </a:p>
          <a:p>
            <a:r>
              <a:rPr lang="zh-TW" altLang="zh-TW" dirty="0" smtClean="0"/>
              <a:t>貼至</a:t>
            </a:r>
            <a:r>
              <a:rPr lang="zh-TW" altLang="en-US" dirty="0" smtClean="0"/>
              <a:t>下面右方圖片中的</a:t>
            </a:r>
            <a:r>
              <a:rPr lang="en-US" altLang="zh-TW" dirty="0" smtClean="0"/>
              <a:t>C:\Program Files\Microsoft Visual Studio </a:t>
            </a:r>
            <a:r>
              <a:rPr lang="zh-TW" altLang="en-US" dirty="0" smtClean="0"/>
              <a:t>９</a:t>
            </a:r>
            <a:r>
              <a:rPr lang="en-US" altLang="zh-TW" dirty="0" smtClean="0"/>
              <a:t>.</a:t>
            </a:r>
            <a:r>
              <a:rPr lang="zh-TW" altLang="en-US" dirty="0" smtClean="0"/>
              <a:t>０</a:t>
            </a:r>
            <a:r>
              <a:rPr lang="en-US" altLang="zh-TW" dirty="0" smtClean="0"/>
              <a:t>\VC\lib\</a:t>
            </a:r>
            <a:r>
              <a:rPr lang="zh-TW" altLang="zh-TW" dirty="0" smtClean="0"/>
              <a:t>資料夾內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2031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360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2033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360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7419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開發套件執行環境設置（１４）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６</a:t>
            </a:r>
            <a:r>
              <a:rPr lang="en-US" altLang="zh-TW" dirty="0" smtClean="0"/>
              <a:t>.</a:t>
            </a:r>
            <a:r>
              <a:rPr lang="zh-TW" altLang="en-US" dirty="0" smtClean="0"/>
              <a:t>執行批次檔。</a:t>
            </a:r>
            <a:endParaRPr lang="en-US" altLang="zh-TW" dirty="0" smtClean="0"/>
          </a:p>
          <a:p>
            <a:r>
              <a:rPr lang="zh-TW" altLang="en-US" dirty="0" smtClean="0"/>
              <a:t>執行批次檔，用</a:t>
            </a:r>
            <a:r>
              <a:rPr lang="zh-TW" altLang="zh-TW" dirty="0" smtClean="0"/>
              <a:t>以建置</a:t>
            </a:r>
            <a:r>
              <a:rPr lang="zh-TW" altLang="en-US" dirty="0" smtClean="0"/>
              <a:t>所要用到的標頭檔</a:t>
            </a:r>
            <a:r>
              <a:rPr lang="en-US" altLang="zh-TW" dirty="0" err="1" smtClean="0"/>
              <a:t>config.h</a:t>
            </a:r>
            <a:r>
              <a:rPr lang="zh-TW" altLang="en-US" dirty="0" smtClean="0"/>
              <a:t> 。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08112" y="2636912"/>
            <a:ext cx="6660232" cy="4032448"/>
            <a:chOff x="2304256" y="2204864"/>
            <a:chExt cx="6660232" cy="4032448"/>
          </a:xfrm>
        </p:grpSpPr>
        <p:cxnSp>
          <p:nvCxnSpPr>
            <p:cNvPr id="6" name="直線單箭頭接點 5"/>
            <p:cNvCxnSpPr>
              <a:stCxn id="17" idx="0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>
              <a:stCxn id="21" idx="0"/>
              <a:endCxn id="17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>
              <a:stCxn id="18" idx="0"/>
              <a:endCxn id="21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5"/>
            <p:cNvGrpSpPr/>
            <p:nvPr/>
          </p:nvGrpSpPr>
          <p:grpSpPr>
            <a:xfrm>
              <a:off x="2304256" y="2204864"/>
              <a:ext cx="6660232" cy="4032448"/>
              <a:chOff x="2304256" y="2204864"/>
              <a:chExt cx="6660232" cy="4032448"/>
            </a:xfrm>
          </p:grpSpPr>
          <p:grpSp>
            <p:nvGrpSpPr>
              <p:cNvPr id="10" name="群組 4"/>
              <p:cNvGrpSpPr/>
              <p:nvPr/>
            </p:nvGrpSpPr>
            <p:grpSpPr>
              <a:xfrm>
                <a:off x="2304256" y="2204864"/>
                <a:ext cx="6660232" cy="4032448"/>
                <a:chOff x="2699792" y="1844824"/>
                <a:chExt cx="6660232" cy="4032448"/>
              </a:xfrm>
            </p:grpSpPr>
            <p:sp>
              <p:nvSpPr>
                <p:cNvPr id="16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及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DSVLd.dll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en-US" altLang="zh-TW" dirty="0" err="1" smtClean="0">
                      <a:solidFill>
                        <a:srgbClr val="646B86"/>
                      </a:solidFill>
                    </a:rPr>
                    <a:t>dll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５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３２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.lib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543600" y="3501008"/>
                  <a:ext cx="1656184" cy="792088"/>
                </a:xfrm>
                <a:prstGeom prst="rect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６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執行批次檔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7559824" y="3501008"/>
                  <a:ext cx="1800200" cy="792088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７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下載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 </a:t>
                  </a:r>
                  <a:r>
                    <a:rPr lang="en-US" altLang="zh-TW" dirty="0" err="1" smtClean="0">
                      <a:solidFill>
                        <a:srgbClr val="646B86"/>
                      </a:solidFill>
                    </a:rPr>
                    <a:t>msvcp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７１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d.dll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與</a:t>
                  </a:r>
                  <a:r>
                    <a:rPr lang="en-US" altLang="zh-TW" dirty="0" err="1" smtClean="0">
                      <a:solidFill>
                        <a:srgbClr val="646B86"/>
                      </a:solidFill>
                    </a:rPr>
                    <a:t>msvcr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７１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d.dll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４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.</a:t>
                  </a:r>
                  <a:r>
                    <a:rPr lang="zh-TW" altLang="zh-TW" dirty="0" smtClean="0">
                      <a:solidFill>
                        <a:srgbClr val="646B86"/>
                      </a:solidFill>
                    </a:rPr>
                    <a:t>複製</a:t>
                  </a:r>
                  <a:r>
                    <a:rPr lang="en-US" altLang="zh-TW" dirty="0" smtClean="0">
                      <a:solidFill>
                        <a:srgbClr val="646B86"/>
                      </a:solidFill>
                    </a:rPr>
                    <a:t>glut.h</a:t>
                  </a:r>
                  <a:r>
                    <a:rPr lang="zh-TW" altLang="en-US" dirty="0" smtClean="0">
                      <a:solidFill>
                        <a:srgbClr val="646B86"/>
                      </a:solidFill>
                    </a:rPr>
                    <a:t>檔案</a:t>
                  </a:r>
                  <a:endParaRPr lang="zh-TW" altLang="en-US" dirty="0">
                    <a:solidFill>
                      <a:srgbClr val="646B86"/>
                    </a:solidFill>
                  </a:endParaRPr>
                </a:p>
              </p:txBody>
            </p:sp>
            <p:cxnSp>
              <p:nvCxnSpPr>
                <p:cNvPr id="25" name="直線單箭頭接點 24"/>
                <p:cNvCxnSpPr>
                  <a:stCxn id="18" idx="3"/>
                  <a:endCxn id="19" idx="1"/>
                </p:cNvCxnSpPr>
                <p:nvPr/>
              </p:nvCxnSpPr>
              <p:spPr>
                <a:xfrm flipV="1">
                  <a:off x="4895528" y="3897052"/>
                  <a:ext cx="648072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單箭頭接點 25"/>
                <p:cNvCxnSpPr>
                  <a:stCxn id="19" idx="3"/>
                  <a:endCxn id="20" idx="1"/>
                </p:cNvCxnSpPr>
                <p:nvPr/>
              </p:nvCxnSpPr>
              <p:spPr>
                <a:xfrm>
                  <a:off x="7199784" y="3897052"/>
                  <a:ext cx="36004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直線單箭頭接點 11"/>
              <p:cNvCxnSpPr>
                <a:stCxn id="21" idx="3"/>
                <a:endCxn id="19" idx="1"/>
              </p:cNvCxnSpPr>
              <p:nvPr/>
            </p:nvCxnSpPr>
            <p:spPr>
              <a:xfrm flipV="1">
                <a:off x="4499992" y="4257092"/>
                <a:ext cx="648072" cy="54006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/>
              <p:cNvCxnSpPr>
                <a:stCxn id="17" idx="3"/>
                <a:endCxn id="19" idx="1"/>
              </p:cNvCxnSpPr>
              <p:nvPr/>
            </p:nvCxnSpPr>
            <p:spPr>
              <a:xfrm>
                <a:off x="4499992" y="3717032"/>
                <a:ext cx="648072" cy="54006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>
                <a:endCxn id="19" idx="1"/>
              </p:cNvCxnSpPr>
              <p:nvPr/>
            </p:nvCxnSpPr>
            <p:spPr>
              <a:xfrm>
                <a:off x="4499992" y="2636912"/>
                <a:ext cx="648072" cy="162018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88560" y="1556792"/>
            <a:ext cx="8503920" cy="4572000"/>
          </a:xfrm>
        </p:spPr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zh-TW" dirty="0" smtClean="0"/>
              <a:t>什麼是虛擬實境</a:t>
            </a:r>
            <a:endParaRPr lang="en-US" altLang="zh-TW" dirty="0" smtClean="0"/>
          </a:p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zh-TW" dirty="0" smtClean="0"/>
              <a:t>什麼是</a:t>
            </a:r>
            <a:r>
              <a:rPr lang="zh-TW" altLang="en-US" dirty="0" smtClean="0"/>
              <a:t>擴增</a:t>
            </a:r>
            <a:r>
              <a:rPr lang="zh-TW" altLang="zh-TW" dirty="0" smtClean="0"/>
              <a:t>實境</a:t>
            </a:r>
            <a:endParaRPr lang="zh-TW" altLang="en-US" dirty="0" smtClean="0"/>
          </a:p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zh-TW" altLang="zh-TW" dirty="0" smtClean="0"/>
              <a:t>擴增實境</a:t>
            </a:r>
            <a:r>
              <a:rPr lang="zh-TW" altLang="en-US" dirty="0" smtClean="0"/>
              <a:t>基本開發環境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開發套件下載流程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</a:t>
            </a: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開發套件執行環境設置（１５）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72000"/>
          </a:xfrm>
        </p:spPr>
        <p:txBody>
          <a:bodyPr/>
          <a:lstStyle/>
          <a:p>
            <a:r>
              <a:rPr lang="zh-TW" altLang="zh-TW" dirty="0" smtClean="0"/>
              <a:t>執行</a:t>
            </a:r>
            <a:r>
              <a:rPr lang="en-US" altLang="zh-TW" dirty="0"/>
              <a:t>C:\</a:t>
            </a:r>
            <a:r>
              <a:rPr lang="en-US" altLang="zh-TW" dirty="0" smtClean="0"/>
              <a:t>ARToolKit\Configure.win</a:t>
            </a:r>
            <a:r>
              <a:rPr lang="zh-TW" altLang="en-US" dirty="0" smtClean="0"/>
              <a:t>３２</a:t>
            </a:r>
            <a:r>
              <a:rPr lang="en-US" altLang="zh-TW" dirty="0" smtClean="0"/>
              <a:t>.bat</a:t>
            </a:r>
            <a:r>
              <a:rPr lang="zh-TW" altLang="en-US" dirty="0" smtClean="0"/>
              <a:t>批次檔，</a:t>
            </a:r>
            <a:r>
              <a:rPr lang="zh-TW" altLang="zh-TW" dirty="0" smtClean="0"/>
              <a:t>以</a:t>
            </a:r>
            <a:r>
              <a:rPr lang="zh-TW" altLang="zh-TW" dirty="0"/>
              <a:t>建置</a:t>
            </a:r>
            <a:r>
              <a:rPr lang="en-US" altLang="zh-TW" dirty="0" smtClean="0"/>
              <a:t>include/AR/</a:t>
            </a:r>
            <a:r>
              <a:rPr lang="en-US" altLang="zh-TW" dirty="0" err="1" smtClean="0"/>
              <a:t>config.h</a:t>
            </a:r>
            <a:r>
              <a:rPr lang="zh-TW" altLang="en-US" dirty="0" smtClean="0"/>
              <a:t>。下面左方圖片為</a:t>
            </a:r>
            <a:r>
              <a:rPr lang="en-US" altLang="zh-TW" dirty="0" smtClean="0"/>
              <a:t>Configure.win</a:t>
            </a:r>
            <a:r>
              <a:rPr lang="zh-TW" altLang="en-US" dirty="0" smtClean="0"/>
              <a:t>３２</a:t>
            </a:r>
            <a:r>
              <a:rPr lang="en-US" altLang="zh-TW" dirty="0" smtClean="0"/>
              <a:t>.bat</a:t>
            </a:r>
            <a:r>
              <a:rPr lang="zh-TW" altLang="en-US" dirty="0" smtClean="0"/>
              <a:t>的所在資料夾位置。</a:t>
            </a:r>
            <a:endParaRPr lang="en-US" altLang="zh-TW" dirty="0" smtClean="0"/>
          </a:p>
          <a:p>
            <a:r>
              <a:rPr lang="zh-TW" altLang="en-US" dirty="0" smtClean="0"/>
              <a:t>執行完批次檔，最後在主控台上</a:t>
            </a:r>
            <a:r>
              <a:rPr lang="zh-TW" altLang="zh-TW" dirty="0" smtClean="0"/>
              <a:t>按任意鍵完成</a:t>
            </a:r>
            <a:r>
              <a:rPr lang="zh-TW" altLang="en-US" dirty="0" smtClean="0"/>
              <a:t>。如下面右方圖片所示。</a:t>
            </a:r>
            <a:endParaRPr lang="zh-TW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圖片 4" descr="C:\Documents and Settings\Administrator\桌面\AR教學檔案\建立ARToolKit執行環境\2011-08-29_2036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7072"/>
            <a:ext cx="4248471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7" name="圖片 6" descr="C:\Documents and Settings\Administrator\桌面\AR教學檔案\建立ARToolKit執行環境\2011-08-29_203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71601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1233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開發套件執行環境設置（１６）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７</a:t>
            </a:r>
            <a:r>
              <a:rPr lang="en-US" altLang="zh-TW" dirty="0" smtClean="0"/>
              <a:t>.</a:t>
            </a:r>
            <a:r>
              <a:rPr lang="zh-TW" altLang="zh-TW" dirty="0" smtClean="0"/>
              <a:t>下載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msvcp</a:t>
            </a:r>
            <a:r>
              <a:rPr lang="zh-TW" altLang="en-US" dirty="0" smtClean="0"/>
              <a:t>７１</a:t>
            </a:r>
            <a:r>
              <a:rPr lang="en-US" altLang="zh-TW" dirty="0" smtClean="0"/>
              <a:t>d.dll</a:t>
            </a:r>
            <a:r>
              <a:rPr lang="zh-TW" altLang="zh-TW" dirty="0" smtClean="0"/>
              <a:t>與</a:t>
            </a:r>
            <a:r>
              <a:rPr lang="en-US" altLang="zh-TW" dirty="0" err="1" smtClean="0"/>
              <a:t>msvcr</a:t>
            </a:r>
            <a:r>
              <a:rPr lang="zh-TW" altLang="en-US" dirty="0" smtClean="0"/>
              <a:t>７１</a:t>
            </a:r>
            <a:r>
              <a:rPr lang="en-US" altLang="zh-TW" dirty="0" smtClean="0"/>
              <a:t>d.dll</a:t>
            </a:r>
            <a:r>
              <a:rPr lang="zh-TW" altLang="en-US" sz="2800" dirty="0" smtClean="0"/>
              <a:t> 。</a:t>
            </a:r>
            <a:endParaRPr lang="en-US" altLang="zh-TW" sz="2800" dirty="0" smtClean="0"/>
          </a:p>
          <a:p>
            <a:r>
              <a:rPr lang="zh-TW" altLang="en-US" sz="2800" dirty="0" smtClean="0"/>
              <a:t>下載所需要用動態連結程式庫</a:t>
            </a:r>
            <a:r>
              <a:rPr lang="en-US" altLang="zh-TW" sz="2400" dirty="0" err="1" smtClean="0"/>
              <a:t>msvcp</a:t>
            </a:r>
            <a:r>
              <a:rPr lang="zh-TW" altLang="en-US" sz="2400" dirty="0" smtClean="0"/>
              <a:t>７１</a:t>
            </a:r>
            <a:r>
              <a:rPr lang="en-US" altLang="zh-TW" sz="2400" dirty="0" smtClean="0"/>
              <a:t>d.dll</a:t>
            </a:r>
            <a:r>
              <a:rPr lang="zh-TW" altLang="zh-TW" sz="2400" dirty="0" smtClean="0"/>
              <a:t>與</a:t>
            </a:r>
            <a:r>
              <a:rPr lang="en-US" altLang="zh-TW" sz="2400" dirty="0" err="1" smtClean="0"/>
              <a:t>msvcr</a:t>
            </a:r>
            <a:r>
              <a:rPr lang="zh-TW" altLang="en-US" sz="2400" dirty="0" smtClean="0"/>
              <a:t>７１</a:t>
            </a:r>
            <a:r>
              <a:rPr lang="en-US" altLang="zh-TW" sz="2400" dirty="0" smtClean="0"/>
              <a:t>d.dll</a:t>
            </a:r>
            <a:r>
              <a:rPr lang="zh-TW" altLang="en-US" sz="2400" dirty="0" smtClean="0"/>
              <a:t> 。</a:t>
            </a:r>
            <a:endParaRPr lang="en-US" altLang="zh-TW" sz="2400" dirty="0" smtClean="0"/>
          </a:p>
          <a:p>
            <a:r>
              <a:rPr lang="zh-TW" altLang="en-US" sz="2800" dirty="0" smtClean="0"/>
              <a:t>需將</a:t>
            </a:r>
            <a:r>
              <a:rPr lang="zh-TW" altLang="zh-TW" sz="2800" dirty="0" smtClean="0"/>
              <a:t>下載</a:t>
            </a:r>
            <a:r>
              <a:rPr lang="zh-TW" altLang="en-US" sz="2800" dirty="0" smtClean="0"/>
              <a:t>的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msvcp</a:t>
            </a:r>
            <a:r>
              <a:rPr lang="zh-TW" altLang="en-US" sz="2800" dirty="0" smtClean="0"/>
              <a:t>７１</a:t>
            </a:r>
            <a:r>
              <a:rPr lang="en-US" altLang="zh-TW" sz="2800" dirty="0" smtClean="0"/>
              <a:t>d.dll</a:t>
            </a:r>
            <a:r>
              <a:rPr lang="zh-TW" altLang="zh-TW" sz="2800" dirty="0" smtClean="0"/>
              <a:t>與</a:t>
            </a:r>
            <a:r>
              <a:rPr lang="en-US" altLang="zh-TW" sz="2800" dirty="0" err="1" smtClean="0"/>
              <a:t>msvcr</a:t>
            </a:r>
            <a:r>
              <a:rPr lang="zh-TW" altLang="en-US" sz="2800" dirty="0" smtClean="0"/>
              <a:t>７１</a:t>
            </a:r>
            <a:r>
              <a:rPr lang="en-US" altLang="zh-TW" sz="2800" dirty="0" smtClean="0"/>
              <a:t>d.dll</a:t>
            </a:r>
            <a:r>
              <a:rPr lang="zh-TW" altLang="zh-TW" sz="2800" dirty="0" smtClean="0"/>
              <a:t>檔案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放到</a:t>
            </a:r>
            <a:r>
              <a:rPr lang="en-US" altLang="zh-TW" sz="2800" dirty="0" smtClean="0"/>
              <a:t> C:\ARToolKit\bin</a:t>
            </a:r>
            <a:r>
              <a:rPr lang="zh-TW" altLang="en-US" sz="2800" dirty="0" smtClean="0"/>
              <a:t>資料夾</a:t>
            </a:r>
            <a:r>
              <a:rPr lang="zh-TW" altLang="zh-TW" sz="2800" dirty="0" smtClean="0"/>
              <a:t>下</a:t>
            </a:r>
            <a:r>
              <a:rPr lang="zh-TW" altLang="en-US" sz="2800" dirty="0" smtClean="0"/>
              <a:t>。</a:t>
            </a:r>
            <a:endParaRPr lang="zh-TW" altLang="zh-TW" sz="280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grpSp>
        <p:nvGrpSpPr>
          <p:cNvPr id="10" name="群組 4"/>
          <p:cNvGrpSpPr/>
          <p:nvPr/>
        </p:nvGrpSpPr>
        <p:grpSpPr>
          <a:xfrm>
            <a:off x="1691680" y="4293096"/>
            <a:ext cx="3816424" cy="792088"/>
            <a:chOff x="5543600" y="3501008"/>
            <a:chExt cx="3816424" cy="792088"/>
          </a:xfrm>
        </p:grpSpPr>
        <p:sp>
          <p:nvSpPr>
            <p:cNvPr id="17" name="矩形 16"/>
            <p:cNvSpPr/>
            <p:nvPr/>
          </p:nvSpPr>
          <p:spPr>
            <a:xfrm>
              <a:off x="5543600" y="3501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rgbClr val="646B86"/>
                  </a:solidFill>
                </a:rPr>
                <a:t>６</a:t>
              </a:r>
              <a:r>
                <a:rPr lang="en-US" altLang="zh-TW" dirty="0" smtClean="0">
                  <a:solidFill>
                    <a:srgbClr val="646B86"/>
                  </a:solidFill>
                </a:rPr>
                <a:t>.</a:t>
              </a:r>
              <a:r>
                <a:rPr lang="zh-TW" altLang="en-US" dirty="0" smtClean="0">
                  <a:solidFill>
                    <a:srgbClr val="646B86"/>
                  </a:solidFill>
                </a:rPr>
                <a:t>執行批次檔</a:t>
              </a:r>
              <a:endParaRPr lang="zh-TW" altLang="en-US" dirty="0">
                <a:solidFill>
                  <a:srgbClr val="646B86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559824" y="3501008"/>
              <a:ext cx="1800200" cy="79208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７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  <a:r>
                <a:rPr lang="zh-TW" altLang="zh-TW" dirty="0" smtClean="0">
                  <a:solidFill>
                    <a:schemeClr val="tx1"/>
                  </a:solidFill>
                </a:rPr>
                <a:t>下載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msvcp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７１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d.dll</a:t>
              </a:r>
              <a:r>
                <a:rPr lang="zh-TW" altLang="zh-TW" dirty="0" smtClean="0">
                  <a:solidFill>
                    <a:schemeClr val="tx1"/>
                  </a:solidFill>
                </a:rPr>
                <a:t>與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msvcr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７１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d.dll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直線單箭頭接點 20"/>
            <p:cNvCxnSpPr>
              <a:stCxn id="17" idx="3"/>
              <a:endCxn id="18" idx="1"/>
            </p:cNvCxnSpPr>
            <p:nvPr/>
          </p:nvCxnSpPr>
          <p:spPr>
            <a:xfrm>
              <a:off x="7199784" y="3897052"/>
              <a:ext cx="36004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5292080" y="5589240"/>
            <a:ext cx="3744416" cy="1296144"/>
            <a:chOff x="179512" y="2204864"/>
            <a:chExt cx="8784976" cy="4032448"/>
          </a:xfrm>
        </p:grpSpPr>
        <p:cxnSp>
          <p:nvCxnSpPr>
            <p:cNvPr id="11" name="直線單箭頭接點 10"/>
            <p:cNvCxnSpPr>
              <a:stCxn id="25" idx="0"/>
            </p:cNvCxnSpPr>
            <p:nvPr/>
          </p:nvCxnSpPr>
          <p:spPr>
            <a:xfrm flipV="1">
              <a:off x="3402124" y="3068960"/>
              <a:ext cx="0" cy="216024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29" idx="0"/>
              <a:endCxn id="25" idx="2"/>
            </p:cNvCxnSpPr>
            <p:nvPr/>
          </p:nvCxnSpPr>
          <p:spPr>
            <a:xfrm flipV="1">
              <a:off x="3402124" y="4149080"/>
              <a:ext cx="0" cy="216024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26" idx="0"/>
              <a:endCxn id="29" idx="2"/>
            </p:cNvCxnSpPr>
            <p:nvPr/>
          </p:nvCxnSpPr>
          <p:spPr>
            <a:xfrm flipH="1" flipV="1">
              <a:off x="3402124" y="5229200"/>
              <a:ext cx="17748" cy="216024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85"/>
            <p:cNvGrpSpPr/>
            <p:nvPr/>
          </p:nvGrpSpPr>
          <p:grpSpPr>
            <a:xfrm>
              <a:off x="179512" y="2204864"/>
              <a:ext cx="8784976" cy="4032448"/>
              <a:chOff x="179512" y="2204864"/>
              <a:chExt cx="8784976" cy="4032448"/>
            </a:xfrm>
          </p:grpSpPr>
          <p:grpSp>
            <p:nvGrpSpPr>
              <p:cNvPr id="15" name="群組 4"/>
              <p:cNvGrpSpPr/>
              <p:nvPr/>
            </p:nvGrpSpPr>
            <p:grpSpPr>
              <a:xfrm>
                <a:off x="179512" y="2204864"/>
                <a:ext cx="8784976" cy="4032448"/>
                <a:chOff x="575048" y="1844824"/>
                <a:chExt cx="8784976" cy="4032448"/>
              </a:xfrm>
            </p:grpSpPr>
            <p:sp>
              <p:nvSpPr>
                <p:cNvPr id="23" name="矩形 5"/>
                <p:cNvSpPr/>
                <p:nvPr/>
              </p:nvSpPr>
              <p:spPr>
                <a:xfrm>
                  <a:off x="575048" y="3429000"/>
                  <a:ext cx="1656184" cy="864096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１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解壓縮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ARToolKit</a:t>
                  </a:r>
                  <a:endParaRPr lang="zh-TW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矩形 6"/>
                <p:cNvSpPr/>
                <p:nvPr/>
              </p:nvSpPr>
              <p:spPr>
                <a:xfrm>
                  <a:off x="2699792" y="1844824"/>
                  <a:ext cx="2195736" cy="864096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２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DSVL.dll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及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DSVLd.dll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2699792" y="2924944"/>
                  <a:ext cx="2195736" cy="864096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３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en-US" altLang="zh-TW" sz="600" dirty="0" err="1" smtClean="0">
                      <a:solidFill>
                        <a:schemeClr val="tx1"/>
                      </a:solidFill>
                    </a:rPr>
                    <a:t>dll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2735288" y="5085184"/>
                  <a:ext cx="2160240" cy="792088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５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glut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３２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.lib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543600" y="3429000"/>
                  <a:ext cx="1656184" cy="864096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６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執行批次檔</a:t>
                  </a:r>
                  <a:endParaRPr lang="zh-TW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7559824" y="3429000"/>
                  <a:ext cx="1800200" cy="864096"/>
                </a:xfrm>
                <a:prstGeom prst="rect">
                  <a:avLst/>
                </a:prstGeom>
                <a:solidFill>
                  <a:srgbClr val="FFFF00"/>
                </a:solidFill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７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下載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TW" sz="600" dirty="0" err="1" smtClean="0">
                      <a:solidFill>
                        <a:schemeClr val="tx1"/>
                      </a:solidFill>
                    </a:rPr>
                    <a:t>msvcp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７１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d.dll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與</a:t>
                  </a:r>
                  <a:r>
                    <a:rPr lang="en-US" altLang="zh-TW" sz="600" dirty="0" err="1" smtClean="0">
                      <a:solidFill>
                        <a:schemeClr val="tx1"/>
                      </a:solidFill>
                    </a:rPr>
                    <a:t>msvcr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７１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d.dll</a:t>
                  </a:r>
                  <a:endParaRPr lang="zh-TW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699792" y="4005064"/>
                  <a:ext cx="2195736" cy="864096"/>
                </a:xfrm>
                <a:prstGeom prst="rect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４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zh-TW" altLang="zh-TW" sz="600" dirty="0" smtClean="0">
                      <a:solidFill>
                        <a:schemeClr val="tx1"/>
                      </a:solidFill>
                    </a:rPr>
                    <a:t>複製</a:t>
                  </a:r>
                  <a:r>
                    <a:rPr lang="en-US" altLang="zh-TW" sz="600" dirty="0" smtClean="0">
                      <a:solidFill>
                        <a:schemeClr val="tx1"/>
                      </a:solidFill>
                    </a:rPr>
                    <a:t>glut.h</a:t>
                  </a:r>
                  <a:r>
                    <a:rPr lang="zh-TW" altLang="en-US" sz="600" dirty="0" smtClean="0">
                      <a:solidFill>
                        <a:schemeClr val="tx1"/>
                      </a:solidFill>
                    </a:rPr>
                    <a:t>檔案</a:t>
                  </a:r>
                  <a:endParaRPr lang="zh-TW" altLang="en-US" sz="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直線單箭頭接點 29"/>
                <p:cNvCxnSpPr/>
                <p:nvPr/>
              </p:nvCxnSpPr>
              <p:spPr>
                <a:xfrm flipV="1">
                  <a:off x="2231232" y="2276872"/>
                  <a:ext cx="468560" cy="158417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單箭頭接點 30"/>
                <p:cNvCxnSpPr>
                  <a:endCxn id="25" idx="1"/>
                </p:cNvCxnSpPr>
                <p:nvPr/>
              </p:nvCxnSpPr>
              <p:spPr>
                <a:xfrm flipV="1">
                  <a:off x="2231232" y="3356992"/>
                  <a:ext cx="468560" cy="504056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單箭頭接點 31"/>
                <p:cNvCxnSpPr>
                  <a:endCxn id="29" idx="1"/>
                </p:cNvCxnSpPr>
                <p:nvPr/>
              </p:nvCxnSpPr>
              <p:spPr>
                <a:xfrm>
                  <a:off x="2231232" y="3861048"/>
                  <a:ext cx="468560" cy="57606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單箭頭接點 32"/>
                <p:cNvCxnSpPr>
                  <a:stCxn id="26" idx="3"/>
                  <a:endCxn id="27" idx="1"/>
                </p:cNvCxnSpPr>
                <p:nvPr/>
              </p:nvCxnSpPr>
              <p:spPr>
                <a:xfrm flipV="1">
                  <a:off x="4895528" y="3861048"/>
                  <a:ext cx="648072" cy="162018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單箭頭接點 33"/>
                <p:cNvCxnSpPr>
                  <a:stCxn id="27" idx="3"/>
                  <a:endCxn id="28" idx="1"/>
                </p:cNvCxnSpPr>
                <p:nvPr/>
              </p:nvCxnSpPr>
              <p:spPr>
                <a:xfrm>
                  <a:off x="7199784" y="3861048"/>
                  <a:ext cx="3600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線單箭頭接點 15"/>
              <p:cNvCxnSpPr>
                <a:endCxn id="26" idx="1"/>
              </p:cNvCxnSpPr>
              <p:nvPr/>
            </p:nvCxnSpPr>
            <p:spPr>
              <a:xfrm>
                <a:off x="1835696" y="4221088"/>
                <a:ext cx="504056" cy="162018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29" idx="3"/>
                <a:endCxn id="27" idx="1"/>
              </p:cNvCxnSpPr>
              <p:nvPr/>
            </p:nvCxnSpPr>
            <p:spPr>
              <a:xfrm flipV="1">
                <a:off x="4499992" y="4221088"/>
                <a:ext cx="648072" cy="57606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>
                <a:stCxn id="25" idx="3"/>
                <a:endCxn id="27" idx="1"/>
              </p:cNvCxnSpPr>
              <p:nvPr/>
            </p:nvCxnSpPr>
            <p:spPr>
              <a:xfrm>
                <a:off x="4499992" y="3717032"/>
                <a:ext cx="648072" cy="5040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>
                <a:endCxn id="27" idx="1"/>
              </p:cNvCxnSpPr>
              <p:nvPr/>
            </p:nvCxnSpPr>
            <p:spPr>
              <a:xfrm>
                <a:off x="4499992" y="2636912"/>
                <a:ext cx="648072" cy="158417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開發套件執行環境設置（１７）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572000"/>
          </a:xfrm>
        </p:spPr>
        <p:txBody>
          <a:bodyPr/>
          <a:lstStyle/>
          <a:p>
            <a:r>
              <a:rPr lang="zh-TW" altLang="zh-TW" sz="2000" dirty="0" smtClean="0"/>
              <a:t>首先</a:t>
            </a:r>
            <a:r>
              <a:rPr lang="zh-TW" altLang="zh-TW" sz="2000" dirty="0"/>
              <a:t>進入下載網頁後</a:t>
            </a:r>
            <a:r>
              <a:rPr lang="en-US" altLang="zh-TW" sz="2000" dirty="0"/>
              <a:t>: </a:t>
            </a:r>
            <a:r>
              <a:rPr lang="en-US" altLang="zh-TW" sz="2000" u="sng" dirty="0">
                <a:hlinkClick r:id="rId2"/>
              </a:rPr>
              <a:t>http://www.dll-files.com/</a:t>
            </a:r>
            <a:r>
              <a:rPr lang="zh-TW" altLang="zh-TW" sz="2000" dirty="0"/>
              <a:t>，在右上角輸入欲下載的檔案後，</a:t>
            </a:r>
            <a:r>
              <a:rPr lang="zh-TW" altLang="zh-TW" sz="2000" dirty="0" smtClean="0"/>
              <a:t>點選</a:t>
            </a:r>
            <a:r>
              <a:rPr lang="zh-TW" altLang="en-US" sz="2000" dirty="0" smtClean="0"/>
              <a:t>「</a:t>
            </a:r>
            <a:r>
              <a:rPr lang="en-US" altLang="zh-TW" sz="2000" dirty="0" smtClean="0"/>
              <a:t>Search</a:t>
            </a:r>
            <a:r>
              <a:rPr lang="zh-TW" altLang="en-US" sz="2000" dirty="0" smtClean="0"/>
              <a:t>」</a:t>
            </a:r>
            <a:r>
              <a:rPr lang="zh-TW" altLang="zh-TW" sz="2000" dirty="0" smtClean="0"/>
              <a:t>，</a:t>
            </a:r>
            <a:r>
              <a:rPr lang="zh-TW" altLang="zh-TW" sz="2000" dirty="0"/>
              <a:t>即可進行</a:t>
            </a:r>
            <a:r>
              <a:rPr lang="zh-TW" altLang="zh-TW" sz="2000" dirty="0" smtClean="0"/>
              <a:t>搜尋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 smtClean="0"/>
              <a:t>請搜尋</a:t>
            </a:r>
            <a:r>
              <a:rPr lang="en-US" altLang="zh-TW" sz="2000" dirty="0" smtClean="0"/>
              <a:t>msvcp71d.dll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zh-TW" sz="2000" dirty="0" smtClean="0"/>
              <a:t>搜尋後將拉到畫面大約中間的位置，即可看到</a:t>
            </a:r>
            <a:r>
              <a:rPr lang="en-US" altLang="zh-TW" sz="2000" b="1" u="sng" dirty="0" smtClean="0">
                <a:solidFill>
                  <a:srgbClr val="7030A0"/>
                </a:solidFill>
              </a:rPr>
              <a:t>Click here to go to the download of msvcp71d.dll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 </a:t>
            </a:r>
            <a:r>
              <a:rPr lang="zh-TW" altLang="zh-TW" sz="2000" dirty="0" smtClean="0"/>
              <a:t>的下載連結點，點擊左鍵選取</a:t>
            </a:r>
            <a:r>
              <a:rPr lang="zh-TW" altLang="en-US" sz="2000" dirty="0" smtClean="0"/>
              <a:t>。</a:t>
            </a:r>
            <a:endParaRPr lang="zh-TW" altLang="zh-TW" sz="2000" dirty="0" smtClean="0"/>
          </a:p>
          <a:p>
            <a:endParaRPr lang="en-US" altLang="zh-TW" sz="2000" dirty="0" smtClean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2042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92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2043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4461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開發套件執行環境設置（１８）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400" dirty="0"/>
              <a:t>點選後可看到畫面中間</a:t>
            </a:r>
            <a:r>
              <a:rPr lang="zh-TW" altLang="zh-TW" sz="2400" dirty="0" smtClean="0"/>
              <a:t>有</a:t>
            </a:r>
            <a:r>
              <a:rPr lang="zh-TW" altLang="en-US" sz="2400" dirty="0" smtClean="0"/>
              <a:t>「</a:t>
            </a:r>
            <a:r>
              <a:rPr lang="en-US" altLang="zh-TW" sz="2400" b="1" dirty="0" smtClean="0"/>
              <a:t>Download </a:t>
            </a:r>
            <a:r>
              <a:rPr lang="en-US" altLang="zh-TW" sz="2400" b="1" dirty="0" err="1" smtClean="0"/>
              <a:t>msvcp</a:t>
            </a:r>
            <a:r>
              <a:rPr lang="zh-TW" altLang="en-US" sz="2400" b="1" dirty="0" smtClean="0"/>
              <a:t>７１</a:t>
            </a:r>
            <a:r>
              <a:rPr lang="en-US" altLang="zh-TW" sz="2400" b="1" dirty="0" smtClean="0"/>
              <a:t>d.dll</a:t>
            </a:r>
            <a:r>
              <a:rPr lang="zh-TW" altLang="en-US" sz="2400" b="1" dirty="0" smtClean="0"/>
              <a:t>」</a:t>
            </a:r>
            <a:r>
              <a:rPr lang="zh-TW" altLang="zh-TW" sz="2400" dirty="0" smtClean="0"/>
              <a:t>的</a:t>
            </a:r>
            <a:r>
              <a:rPr lang="zh-TW" altLang="zh-TW" sz="2400" dirty="0"/>
              <a:t>下載點，並點取下載</a:t>
            </a:r>
            <a:r>
              <a:rPr lang="en-US" altLang="zh-TW" sz="2400" dirty="0" smtClean="0"/>
              <a:t>msvcp71d.dll</a:t>
            </a:r>
            <a:r>
              <a:rPr lang="zh-TW" altLang="en-US" dirty="0" smtClean="0"/>
              <a:t>。如下面左方圖片所示。</a:t>
            </a:r>
            <a:endParaRPr lang="en-US" altLang="zh-TW" dirty="0" smtClean="0"/>
          </a:p>
          <a:p>
            <a:r>
              <a:rPr lang="zh-TW" altLang="zh-TW" dirty="0" smtClean="0"/>
              <a:t>儲存</a:t>
            </a:r>
            <a:r>
              <a:rPr lang="zh-TW" altLang="en-US" dirty="0" smtClean="0"/>
              <a:t>所要下</a:t>
            </a:r>
            <a:r>
              <a:rPr lang="zh-TW" altLang="zh-TW" dirty="0" smtClean="0"/>
              <a:t>載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msvcp</a:t>
            </a:r>
            <a:r>
              <a:rPr lang="zh-TW" altLang="en-US" dirty="0" smtClean="0"/>
              <a:t>７１</a:t>
            </a:r>
            <a:r>
              <a:rPr lang="en-US" altLang="zh-TW" dirty="0" smtClean="0"/>
              <a:t>d.dll</a:t>
            </a:r>
            <a:r>
              <a:rPr lang="zh-TW" altLang="en-US" dirty="0" smtClean="0"/>
              <a:t>。如下面右方圖片所示。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建立ARToolKit執行環境\2011-08-29_2044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7380"/>
            <a:ext cx="3888432" cy="30859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建立ARToolKit執行環境\2011-08-29_2044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2408"/>
            <a:ext cx="3816424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7419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開發套件執行環境設置（１９）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msvcr</a:t>
            </a:r>
            <a:r>
              <a:rPr lang="zh-TW" altLang="en-US" dirty="0" smtClean="0"/>
              <a:t>７１</a:t>
            </a:r>
            <a:r>
              <a:rPr lang="en-US" altLang="zh-TW" dirty="0" smtClean="0"/>
              <a:t>d.dll</a:t>
            </a:r>
            <a:r>
              <a:rPr lang="zh-TW" altLang="zh-TW" dirty="0"/>
              <a:t>也是與</a:t>
            </a:r>
            <a:r>
              <a:rPr lang="en-US" altLang="zh-TW" dirty="0" err="1" smtClean="0"/>
              <a:t>msvcp</a:t>
            </a:r>
            <a:r>
              <a:rPr lang="zh-TW" altLang="en-US" dirty="0" smtClean="0"/>
              <a:t>７１</a:t>
            </a:r>
            <a:r>
              <a:rPr lang="en-US" altLang="zh-TW" dirty="0" smtClean="0"/>
              <a:t>d.dll</a:t>
            </a:r>
            <a:r>
              <a:rPr lang="zh-TW" altLang="zh-TW" dirty="0"/>
              <a:t>一樣的方式</a:t>
            </a:r>
            <a:r>
              <a:rPr lang="zh-TW" altLang="zh-TW" dirty="0" smtClean="0"/>
              <a:t>下載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都</a:t>
            </a:r>
            <a:r>
              <a:rPr lang="zh-TW" altLang="zh-TW" dirty="0"/>
              <a:t>下載好之後再將</a:t>
            </a:r>
            <a:r>
              <a:rPr lang="en-US" altLang="zh-TW" dirty="0" err="1" smtClean="0"/>
              <a:t>msvcr</a:t>
            </a:r>
            <a:r>
              <a:rPr lang="zh-TW" altLang="en-US" dirty="0" smtClean="0"/>
              <a:t>７１</a:t>
            </a:r>
            <a:r>
              <a:rPr lang="en-US" altLang="zh-TW" dirty="0" smtClean="0"/>
              <a:t>d.dll</a:t>
            </a:r>
            <a:r>
              <a:rPr lang="zh-TW" altLang="zh-TW" dirty="0"/>
              <a:t>、</a:t>
            </a:r>
            <a:r>
              <a:rPr lang="en-US" altLang="zh-TW" dirty="0" err="1" smtClean="0"/>
              <a:t>msvcp</a:t>
            </a:r>
            <a:r>
              <a:rPr lang="zh-TW" altLang="en-US" dirty="0" smtClean="0"/>
              <a:t>７１</a:t>
            </a:r>
            <a:r>
              <a:rPr lang="en-US" altLang="zh-TW" dirty="0" smtClean="0"/>
              <a:t>d.dll</a:t>
            </a:r>
            <a:r>
              <a:rPr lang="zh-TW" altLang="zh-TW" dirty="0"/>
              <a:t>倆的檔案都放到</a:t>
            </a:r>
            <a:r>
              <a:rPr lang="en-US" altLang="zh-TW" dirty="0"/>
              <a:t> C:\ARToolKit\bin</a:t>
            </a:r>
            <a:r>
              <a:rPr lang="zh-TW" altLang="zh-TW" dirty="0"/>
              <a:t>資料夾下</a:t>
            </a:r>
            <a:r>
              <a:rPr lang="zh-TW" altLang="zh-TW" dirty="0" smtClean="0"/>
              <a:t>即可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經過上面</a:t>
            </a:r>
            <a:r>
              <a:rPr lang="zh-TW" altLang="en-US" dirty="0" smtClean="0"/>
              <a:t>７</a:t>
            </a:r>
            <a:r>
              <a:rPr lang="zh-TW" altLang="zh-TW" dirty="0" smtClean="0"/>
              <a:t>個</a:t>
            </a:r>
            <a:r>
              <a:rPr lang="zh-TW" altLang="zh-TW" dirty="0"/>
              <a:t>步驟之後，就可以完成</a:t>
            </a:r>
            <a:r>
              <a:rPr lang="en-US" altLang="zh-TW" dirty="0" err="1"/>
              <a:t>ARToolKit</a:t>
            </a:r>
            <a:r>
              <a:rPr lang="zh-TW" altLang="zh-TW" dirty="0"/>
              <a:t>執行環境的建立</a:t>
            </a:r>
            <a:r>
              <a:rPr lang="zh-TW" altLang="zh-TW" dirty="0" smtClean="0"/>
              <a:t>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為了</a:t>
            </a:r>
            <a:r>
              <a:rPr lang="zh-TW" altLang="zh-TW" dirty="0"/>
              <a:t>方便閱讀，在這邊以表格的方式來做一下</a:t>
            </a:r>
            <a:r>
              <a:rPr lang="zh-TW" altLang="zh-TW" dirty="0" smtClean="0"/>
              <a:t>歸納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233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1638672"/>
            <a:ext cx="3741256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建立</a:t>
            </a:r>
            <a:r>
              <a:rPr kumimoji="1" lang="en-US" altLang="zh-TW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ARToolKit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執行環境表格圖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開發套件執行環境設置彙整（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75241293"/>
              </p:ext>
            </p:extLst>
          </p:nvPr>
        </p:nvGraphicFramePr>
        <p:xfrm>
          <a:off x="1187623" y="2132856"/>
          <a:ext cx="7128793" cy="4484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525"/>
                <a:gridCol w="1185343"/>
                <a:gridCol w="1541699"/>
                <a:gridCol w="3125226"/>
              </a:tblGrid>
              <a:tr h="286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所需檔案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來源位置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目的位置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執行動作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</a:tr>
              <a:tr h="114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DSVL.dll</a:t>
                      </a:r>
                      <a:endParaRPr lang="zh-TW" sz="16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DSVLd.dll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C:\ARToolKit\DSVL\bin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C:\ARToolKit\bin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從</a:t>
                      </a:r>
                      <a:r>
                        <a:rPr lang="en-US" sz="1600" kern="100" dirty="0">
                          <a:effectLst/>
                        </a:rPr>
                        <a:t>C:\ARToolKit\DSVL\bin</a:t>
                      </a:r>
                      <a:r>
                        <a:rPr lang="zh-TW" sz="1600" kern="100" dirty="0">
                          <a:effectLst/>
                        </a:rPr>
                        <a:t>資料夾內複製</a:t>
                      </a:r>
                      <a:r>
                        <a:rPr lang="en-US" sz="1600" kern="100" dirty="0">
                          <a:effectLst/>
                        </a:rPr>
                        <a:t>DSVL.dll</a:t>
                      </a:r>
                      <a:r>
                        <a:rPr lang="zh-TW" sz="1600" kern="100" dirty="0">
                          <a:effectLst/>
                        </a:rPr>
                        <a:t>及</a:t>
                      </a:r>
                      <a:r>
                        <a:rPr lang="en-US" sz="1600" kern="100" dirty="0">
                          <a:effectLst/>
                        </a:rPr>
                        <a:t>DSVLd.dll</a:t>
                      </a:r>
                      <a:r>
                        <a:rPr lang="zh-TW" sz="1600" kern="100" dirty="0">
                          <a:effectLst/>
                        </a:rPr>
                        <a:t>兩個檔案，貼至</a:t>
                      </a:r>
                      <a:r>
                        <a:rPr lang="en-US" sz="1600" kern="100" dirty="0">
                          <a:effectLst/>
                        </a:rPr>
                        <a:t>C:\ARToolKit\bin</a:t>
                      </a:r>
                      <a:r>
                        <a:rPr lang="zh-TW" sz="1600" kern="100" dirty="0">
                          <a:effectLst/>
                        </a:rPr>
                        <a:t>資料夾內，並取代原始檔案。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</a:tr>
              <a:tr h="858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glut３２.dll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C:\ARToolKit\DSVL\bin\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C:\Windows\system\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從</a:t>
                      </a:r>
                      <a:r>
                        <a:rPr lang="en-US" sz="1600" kern="100" dirty="0">
                          <a:effectLst/>
                        </a:rPr>
                        <a:t>C:\ARToolKit\DSVL\bin</a:t>
                      </a:r>
                      <a:r>
                        <a:rPr lang="zh-TW" sz="1600" kern="100" dirty="0">
                          <a:effectLst/>
                        </a:rPr>
                        <a:t>資料夾內複製</a:t>
                      </a:r>
                      <a:r>
                        <a:rPr lang="en-US" sz="1600" kern="100" dirty="0" smtClean="0">
                          <a:effectLst/>
                        </a:rPr>
                        <a:t>glut３２.dll</a:t>
                      </a:r>
                      <a:r>
                        <a:rPr lang="zh-TW" sz="1600" kern="100" dirty="0">
                          <a:effectLst/>
                        </a:rPr>
                        <a:t>，貼至</a:t>
                      </a:r>
                      <a:r>
                        <a:rPr lang="en-US" sz="1600" kern="100" dirty="0">
                          <a:effectLst/>
                        </a:rPr>
                        <a:t>C:\Windows\system\ </a:t>
                      </a:r>
                      <a:r>
                        <a:rPr lang="zh-TW" sz="1600" kern="100" dirty="0">
                          <a:effectLst/>
                        </a:rPr>
                        <a:t>資料夾內。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</a:tr>
              <a:tr h="2119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glut.h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C:\ARToolKit\DSVL\src\GL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C:\Program Files\Microsoft Visual Studio </a:t>
                      </a:r>
                      <a:r>
                        <a:rPr lang="en-US" sz="1600" kern="100" dirty="0" smtClean="0">
                          <a:effectLst/>
                        </a:rPr>
                        <a:t>９.０\VC\include\GL（</a:t>
                      </a:r>
                      <a:r>
                        <a:rPr lang="zh-TW" sz="1600" kern="100" dirty="0" smtClean="0">
                          <a:effectLst/>
                        </a:rPr>
                        <a:t>自行</a:t>
                      </a:r>
                      <a:r>
                        <a:rPr lang="zh-TW" sz="1600" kern="100" dirty="0">
                          <a:effectLst/>
                        </a:rPr>
                        <a:t>新增一個資料夾名為</a:t>
                      </a:r>
                      <a:r>
                        <a:rPr lang="en-US" sz="1600" kern="100" dirty="0" smtClean="0">
                          <a:effectLst/>
                        </a:rPr>
                        <a:t>GL）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從</a:t>
                      </a:r>
                      <a:r>
                        <a:rPr lang="en-US" sz="1600" kern="100" dirty="0">
                          <a:effectLst/>
                        </a:rPr>
                        <a:t>C:\ARToolKit\DSVL\src\GL</a:t>
                      </a:r>
                      <a:r>
                        <a:rPr lang="zh-TW" sz="1600" kern="100" dirty="0">
                          <a:effectLst/>
                        </a:rPr>
                        <a:t>資料夾內複製</a:t>
                      </a:r>
                      <a:r>
                        <a:rPr lang="en-US" sz="1600" kern="100" dirty="0" err="1">
                          <a:effectLst/>
                        </a:rPr>
                        <a:t>glut.h</a:t>
                      </a:r>
                      <a:r>
                        <a:rPr lang="zh-TW" sz="1600" kern="100" dirty="0">
                          <a:effectLst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在</a:t>
                      </a:r>
                      <a:r>
                        <a:rPr lang="en-US" sz="1600" kern="100" dirty="0">
                          <a:effectLst/>
                        </a:rPr>
                        <a:t>C:\Program Files\Microsoft Visual Studio </a:t>
                      </a:r>
                      <a:r>
                        <a:rPr lang="en-US" sz="1600" kern="100" dirty="0" smtClean="0">
                          <a:effectLst/>
                        </a:rPr>
                        <a:t>９.０\VC\include\GL （</a:t>
                      </a:r>
                      <a:r>
                        <a:rPr lang="zh-TW" sz="1600" kern="100" dirty="0" smtClean="0">
                          <a:effectLst/>
                        </a:rPr>
                        <a:t>自行</a:t>
                      </a:r>
                      <a:r>
                        <a:rPr lang="zh-TW" sz="1600" kern="100" dirty="0">
                          <a:effectLst/>
                        </a:rPr>
                        <a:t>新增一個資料夾名為</a:t>
                      </a:r>
                      <a:r>
                        <a:rPr lang="en-US" sz="1600" kern="100" dirty="0" smtClean="0">
                          <a:effectLst/>
                        </a:rPr>
                        <a:t>GL）</a:t>
                      </a:r>
                      <a:r>
                        <a:rPr lang="zh-TW" sz="1600" kern="100" dirty="0" smtClean="0">
                          <a:effectLst/>
                        </a:rPr>
                        <a:t>。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貼至</a:t>
                      </a:r>
                      <a:r>
                        <a:rPr lang="en-US" sz="1600" kern="100" dirty="0">
                          <a:effectLst/>
                        </a:rPr>
                        <a:t>C:\Program Files\Microsoft Visual Studio </a:t>
                      </a:r>
                      <a:r>
                        <a:rPr lang="en-US" sz="1600" kern="100" dirty="0" smtClean="0">
                          <a:effectLst/>
                        </a:rPr>
                        <a:t>９.０\VC\include\GL</a:t>
                      </a:r>
                      <a:r>
                        <a:rPr lang="zh-TW" sz="1600" kern="100" dirty="0">
                          <a:effectLst/>
                        </a:rPr>
                        <a:t>資夾內。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27419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開發套件執行環境設置彙整（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54421529"/>
              </p:ext>
            </p:extLst>
          </p:nvPr>
        </p:nvGraphicFramePr>
        <p:xfrm>
          <a:off x="1403648" y="1700808"/>
          <a:ext cx="6264696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324"/>
                <a:gridCol w="874041"/>
                <a:gridCol w="1136809"/>
                <a:gridCol w="2880522"/>
              </a:tblGrid>
              <a:tr h="1817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glut３２.lib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C:\ARToolKit\DSVL\lib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C:\Program Files\Microsoft Visual Studio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９.０\VC\lib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\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從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C:\ARToolKit\DSVL\lib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資料夾內複製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glut３２.lib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，貼至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C:\Program Files\Microsoft Visual Studio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９.０\VC\lib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\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</a:rPr>
                        <a:t>資料夾內。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0808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執行</a:t>
                      </a:r>
                      <a:r>
                        <a:rPr lang="en-US" sz="1600" kern="100" dirty="0">
                          <a:effectLst/>
                        </a:rPr>
                        <a:t>C:\</a:t>
                      </a:r>
                      <a:r>
                        <a:rPr lang="en-US" sz="1600" kern="100" dirty="0" smtClean="0">
                          <a:effectLst/>
                        </a:rPr>
                        <a:t>ARToolKit\Configure.win３２.bat</a:t>
                      </a:r>
                      <a:r>
                        <a:rPr lang="zh-TW" sz="1600" kern="100" dirty="0">
                          <a:effectLst/>
                        </a:rPr>
                        <a:t>以建置</a:t>
                      </a:r>
                      <a:r>
                        <a:rPr lang="en-US" sz="1600" kern="100" dirty="0">
                          <a:effectLst/>
                        </a:rPr>
                        <a:t>include/AR/</a:t>
                      </a:r>
                      <a:r>
                        <a:rPr lang="en-US" sz="1600" kern="100" dirty="0" err="1">
                          <a:effectLst/>
                        </a:rPr>
                        <a:t>config.h</a:t>
                      </a:r>
                      <a:r>
                        <a:rPr lang="zh-TW" sz="1600" kern="100" dirty="0">
                          <a:effectLst/>
                        </a:rPr>
                        <a:t>，按任意鍵完成。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67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msvcr７１d.dll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msvcp７１d.dll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http://www.dll-files.com/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C:\ARToolKit \bin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到</a:t>
                      </a:r>
                      <a:r>
                        <a:rPr lang="en-US" sz="1600" u="sng" kern="100" dirty="0">
                          <a:effectLst/>
                          <a:hlinkClick r:id=""/>
                        </a:rPr>
                        <a:t>http://www.dll-files.com/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下載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msvcp７１d.dll</a:t>
                      </a:r>
                      <a:r>
                        <a:rPr lang="zh-TW" sz="1600" kern="100" dirty="0">
                          <a:effectLst/>
                        </a:rPr>
                        <a:t>、</a:t>
                      </a:r>
                      <a:r>
                        <a:rPr lang="en-US" sz="1600" kern="100" dirty="0" smtClean="0">
                          <a:effectLst/>
                        </a:rPr>
                        <a:t>msvcr７１d.dll</a:t>
                      </a:r>
                      <a:r>
                        <a:rPr lang="zh-TW" sz="1600" kern="100" dirty="0">
                          <a:effectLst/>
                        </a:rPr>
                        <a:t>兩個檔案，放到 </a:t>
                      </a:r>
                      <a:r>
                        <a:rPr lang="en-US" sz="1600" kern="100" dirty="0">
                          <a:effectLst/>
                        </a:rPr>
                        <a:t>C:\ARToolKit\bin</a:t>
                      </a:r>
                      <a:r>
                        <a:rPr lang="zh-TW" sz="1600" kern="100" dirty="0">
                          <a:effectLst/>
                        </a:rPr>
                        <a:t>下。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3451" marR="63451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4461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本章重點回顧（１）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62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TW" altLang="zh-TW" dirty="0" smtClean="0"/>
              <a:t>虛擬實境（Virtual Reality，VR）讓使用者在虛擬世界中如同身歷其境一般感受到周遭事物。</a:t>
            </a:r>
            <a:r>
              <a:rPr lang="zh-TW" altLang="en-US" dirty="0" smtClean="0"/>
              <a:t>是</a:t>
            </a:r>
            <a:r>
              <a:rPr lang="zh-TW" altLang="zh-TW" dirty="0" smtClean="0"/>
              <a:t>根據你的行動將虛擬世界裡的影像、事物藉由設備上的感應器，</a:t>
            </a:r>
            <a:r>
              <a:rPr lang="zh-TW" altLang="en-US" dirty="0" smtClean="0"/>
              <a:t>應</a:t>
            </a:r>
            <a:r>
              <a:rPr lang="zh-TW" altLang="zh-TW" dirty="0" smtClean="0"/>
              <a:t>有的感知回饋於使用者身上，</a:t>
            </a:r>
            <a:r>
              <a:rPr lang="zh-TW" altLang="en-US" dirty="0" smtClean="0"/>
              <a:t>以</a:t>
            </a:r>
            <a:r>
              <a:rPr lang="zh-TW" altLang="zh-TW" dirty="0" smtClean="0"/>
              <a:t>產生臨場感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虛擬實境的種類：</a:t>
            </a:r>
            <a:endParaRPr lang="en-US" altLang="zh-TW" dirty="0" smtClean="0"/>
          </a:p>
          <a:p>
            <a:pPr lvl="1"/>
            <a:r>
              <a:rPr lang="zh-TW" altLang="en-US" sz="2100" dirty="0" smtClean="0"/>
              <a:t>１</a:t>
            </a:r>
            <a:r>
              <a:rPr lang="en-US" altLang="zh-TW" sz="2100" dirty="0" smtClean="0"/>
              <a:t>.</a:t>
            </a:r>
            <a:r>
              <a:rPr lang="zh-TW" altLang="en-US" sz="2100" dirty="0" smtClean="0"/>
              <a:t>融入式虛擬實境（</a:t>
            </a:r>
            <a:r>
              <a:rPr lang="en-US" altLang="zh-TW" sz="2100" dirty="0" smtClean="0"/>
              <a:t>Immersion VR</a:t>
            </a:r>
            <a:r>
              <a:rPr lang="zh-TW" altLang="en-US" sz="2100" dirty="0" smtClean="0"/>
              <a:t>）。</a:t>
            </a:r>
            <a:endParaRPr lang="en-US" altLang="zh-TW" sz="2100" dirty="0" smtClean="0"/>
          </a:p>
          <a:p>
            <a:pPr lvl="1"/>
            <a:r>
              <a:rPr lang="zh-TW" altLang="en-US" sz="2100" dirty="0" smtClean="0"/>
              <a:t>２</a:t>
            </a:r>
            <a:r>
              <a:rPr lang="en-US" altLang="zh-TW" sz="2100" dirty="0" smtClean="0"/>
              <a:t>.</a:t>
            </a:r>
            <a:r>
              <a:rPr lang="zh-TW" altLang="en-US" sz="2100" dirty="0" smtClean="0"/>
              <a:t>桌上型虛擬實境（</a:t>
            </a:r>
            <a:r>
              <a:rPr lang="en-US" altLang="zh-TW" sz="2100" dirty="0" smtClean="0"/>
              <a:t>Desktop VR</a:t>
            </a:r>
            <a:r>
              <a:rPr lang="zh-TW" altLang="en-US" sz="2100" dirty="0" smtClean="0"/>
              <a:t> ）。</a:t>
            </a:r>
            <a:endParaRPr lang="en-US" altLang="zh-TW" sz="2100" dirty="0" smtClean="0"/>
          </a:p>
          <a:p>
            <a:pPr lvl="1"/>
            <a:r>
              <a:rPr lang="zh-TW" altLang="en-US" sz="2100" dirty="0" smtClean="0"/>
              <a:t>３</a:t>
            </a:r>
            <a:r>
              <a:rPr lang="en-US" altLang="zh-TW" sz="2100" dirty="0" smtClean="0"/>
              <a:t>.</a:t>
            </a:r>
            <a:r>
              <a:rPr lang="zh-TW" altLang="en-US" sz="2100" dirty="0" smtClean="0"/>
              <a:t>模擬器式虛擬實境（</a:t>
            </a:r>
            <a:r>
              <a:rPr lang="en-US" altLang="zh-TW" sz="2100" dirty="0" smtClean="0"/>
              <a:t>Simulator VR</a:t>
            </a:r>
            <a:r>
              <a:rPr lang="zh-TW" altLang="en-US" sz="2100" dirty="0" smtClean="0"/>
              <a:t>）。</a:t>
            </a:r>
            <a:endParaRPr lang="en-US" altLang="zh-TW" sz="2100" dirty="0" smtClean="0"/>
          </a:p>
          <a:p>
            <a:pPr lvl="1"/>
            <a:r>
              <a:rPr lang="zh-TW" altLang="en-US" sz="2100" dirty="0" smtClean="0"/>
              <a:t>４</a:t>
            </a:r>
            <a:r>
              <a:rPr lang="en-US" altLang="zh-TW" sz="2100" dirty="0" smtClean="0"/>
              <a:t>.</a:t>
            </a:r>
            <a:r>
              <a:rPr lang="zh-TW" altLang="en-US" sz="2100" dirty="0" smtClean="0"/>
              <a:t>投影式虛擬實境（</a:t>
            </a:r>
            <a:r>
              <a:rPr lang="en-US" altLang="zh-TW" sz="2100" dirty="0" smtClean="0"/>
              <a:t>Projection VR</a:t>
            </a:r>
            <a:r>
              <a:rPr lang="zh-TW" altLang="en-US" sz="2100" dirty="0" smtClean="0"/>
              <a:t>）</a:t>
            </a:r>
            <a:r>
              <a:rPr lang="zh-TW" altLang="zh-TW" sz="2100" dirty="0" smtClean="0"/>
              <a:t>。</a:t>
            </a:r>
          </a:p>
          <a:p>
            <a:pPr lvl="0"/>
            <a:r>
              <a:rPr lang="zh-TW" altLang="zh-TW" dirty="0" smtClean="0"/>
              <a:t>虛擬實境可廣泛應用在軍事、醫學</a:t>
            </a:r>
            <a:r>
              <a:rPr lang="zh-TW" altLang="en-US" dirty="0" smtClean="0"/>
              <a:t>、藝術、教學、建築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等領域</a:t>
            </a:r>
            <a:r>
              <a:rPr lang="zh-TW" altLang="zh-TW" dirty="0" smtClean="0"/>
              <a:t>。</a:t>
            </a:r>
          </a:p>
          <a:p>
            <a:pPr algn="just"/>
            <a:r>
              <a:rPr lang="zh-TW" altLang="en-US" dirty="0" smtClean="0"/>
              <a:t>擴增實境的內容（</a:t>
            </a:r>
            <a:r>
              <a:rPr lang="en-US" altLang="zh-TW" dirty="0" smtClean="0"/>
              <a:t>Azuma, </a:t>
            </a:r>
            <a:r>
              <a:rPr lang="zh-TW" altLang="en-US" dirty="0" smtClean="0"/>
              <a:t>１９９７</a:t>
            </a:r>
            <a:r>
              <a:rPr lang="zh-TW" altLang="en-US" dirty="0" smtClean="0">
                <a:sym typeface="Wingdings" pitchFamily="2" charset="2"/>
              </a:rPr>
              <a:t>）：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可將虛擬物件與真實結合。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可即時互動。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三維空間的。</a:t>
            </a:r>
            <a:endParaRPr lang="en-US" altLang="zh-TW" dirty="0" smtClean="0"/>
          </a:p>
          <a:p>
            <a:r>
              <a:rPr lang="zh-TW" altLang="zh-TW" dirty="0" smtClean="0"/>
              <a:t>擴增實境（Augmented Reality，AR）主要是將電腦虛擬物件的資訊附加於現實的世界中，讓使用者可以在平凡的影像中看到虛擬、實體影像疊合的擴充實境。</a:t>
            </a:r>
          </a:p>
          <a:p>
            <a:pPr lvl="0"/>
            <a:r>
              <a:rPr lang="zh-TW" altLang="en-US" dirty="0" smtClean="0"/>
              <a:t>將真實世界與虛擬世界視為兩個極端，在此兩端中間則稱之為混合實境（</a:t>
            </a:r>
            <a:r>
              <a:rPr lang="en-US" altLang="zh-TW" dirty="0" smtClean="0"/>
              <a:t>Mixed Reality</a:t>
            </a:r>
            <a:r>
              <a:rPr lang="zh-TW" altLang="en-US" dirty="0" smtClean="0"/>
              <a:t>）。</a:t>
            </a:r>
            <a:endParaRPr lang="en-US" altLang="zh-TW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667" y="5801072"/>
            <a:ext cx="1169805" cy="10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4"/>
          <p:cNvGrpSpPr/>
          <p:nvPr/>
        </p:nvGrpSpPr>
        <p:grpSpPr>
          <a:xfrm>
            <a:off x="539552" y="6021288"/>
            <a:ext cx="8280920" cy="792088"/>
            <a:chOff x="539552" y="4509120"/>
            <a:chExt cx="8208912" cy="864096"/>
          </a:xfrm>
        </p:grpSpPr>
        <p:sp>
          <p:nvSpPr>
            <p:cNvPr id="6" name="矩形 5"/>
            <p:cNvSpPr/>
            <p:nvPr/>
          </p:nvSpPr>
          <p:spPr>
            <a:xfrm>
              <a:off x="539552" y="4509120"/>
              <a:ext cx="8208912" cy="864096"/>
            </a:xfrm>
            <a:prstGeom prst="rect">
              <a:avLst/>
            </a:prstGeom>
            <a:solidFill>
              <a:schemeClr val="accent1">
                <a:tint val="45000"/>
                <a:alpha val="5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dirty="0" smtClean="0"/>
                <a:t>真實世界</a:t>
              </a:r>
              <a:r>
                <a:rPr lang="en-US" altLang="zh-TW" dirty="0" smtClean="0"/>
                <a:t>		               </a:t>
              </a:r>
              <a:r>
                <a:rPr lang="zh-TW" altLang="en-US" dirty="0" smtClean="0"/>
                <a:t>混合實境</a:t>
              </a:r>
              <a:r>
                <a:rPr lang="en-US" altLang="zh-TW" dirty="0" smtClean="0"/>
                <a:t>			            </a:t>
              </a:r>
              <a:r>
                <a:rPr lang="zh-TW" altLang="en-US" dirty="0" smtClean="0"/>
                <a:t>虛擬世界</a:t>
              </a:r>
              <a:endParaRPr lang="en-US" altLang="zh-TW" dirty="0" smtClean="0"/>
            </a:p>
            <a:p>
              <a:endParaRPr lang="en-US" altLang="zh-TW" dirty="0" smtClean="0"/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971600" y="5157192"/>
              <a:ext cx="73448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本章重點回顧（２）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58480" cy="514231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zh-TW" altLang="zh-TW" dirty="0" smtClean="0"/>
              <a:t>擴增實境的種類包含</a:t>
            </a:r>
            <a:r>
              <a:rPr lang="zh-TW" altLang="en-US" dirty="0" smtClean="0"/>
              <a:t>有標記式擴增實境（</a:t>
            </a:r>
            <a:r>
              <a:rPr lang="en-US" altLang="zh-TW" dirty="0" smtClean="0"/>
              <a:t>Marker AR</a:t>
            </a:r>
            <a:r>
              <a:rPr lang="zh-TW" altLang="en-US" dirty="0" smtClean="0"/>
              <a:t>）與無標記式擴增實境（</a:t>
            </a:r>
            <a:r>
              <a:rPr lang="en-US" altLang="zh-TW" dirty="0" err="1" smtClean="0"/>
              <a:t>Markerless</a:t>
            </a:r>
            <a:r>
              <a:rPr lang="en-US" altLang="zh-TW" dirty="0" smtClean="0"/>
              <a:t> AR</a:t>
            </a:r>
            <a:r>
              <a:rPr lang="zh-TW" altLang="en-US" dirty="0" smtClean="0"/>
              <a:t>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擴增實境應用種類：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展示類擴增實境系統。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辨識類擴增實境系統。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控制類擴增實境系統。</a:t>
            </a:r>
            <a:endParaRPr lang="en-US" altLang="zh-TW" dirty="0" smtClean="0"/>
          </a:p>
          <a:p>
            <a:r>
              <a:rPr lang="zh-TW" altLang="en-US" dirty="0" smtClean="0"/>
              <a:t>擴增實境技術應用要點：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控制光源。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辨識物體位置。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辨識物體大小。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.</a:t>
            </a:r>
            <a:r>
              <a:rPr lang="zh-TW" altLang="en-US" dirty="0" smtClean="0"/>
              <a:t>辨識物材質。</a:t>
            </a:r>
          </a:p>
          <a:p>
            <a:pPr lvl="0"/>
            <a:r>
              <a:rPr lang="zh-TW" altLang="en-US" dirty="0" smtClean="0"/>
              <a:t>擴增實境與虛擬實境的差異：</a:t>
            </a:r>
            <a:endParaRPr lang="en-US" altLang="zh-TW" dirty="0" smtClean="0"/>
          </a:p>
          <a:p>
            <a:pPr lvl="1" fontAlgn="t"/>
            <a:r>
              <a:rPr lang="en-US" altLang="zh-TW" dirty="0" smtClean="0"/>
              <a:t>AR</a:t>
            </a:r>
            <a:r>
              <a:rPr lang="zh-TW" altLang="zh-TW" dirty="0" smtClean="0"/>
              <a:t>（</a:t>
            </a:r>
            <a:r>
              <a:rPr lang="en-US" altLang="zh-TW" dirty="0" smtClean="0"/>
              <a:t>Augmented Reality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2" fontAlgn="t"/>
            <a:r>
              <a:rPr lang="en-US" altLang="zh-TW" dirty="0" smtClean="0"/>
              <a:t>1.</a:t>
            </a:r>
            <a:r>
              <a:rPr lang="zh-TW" altLang="zh-TW" dirty="0" smtClean="0"/>
              <a:t>背景及場景大多是利用實物與實景即時拍攝。也有用預先錄製的影片做背景或場景。 </a:t>
            </a:r>
          </a:p>
          <a:p>
            <a:pPr lvl="2" fontAlgn="t"/>
            <a:r>
              <a:rPr lang="en-US" altLang="zh-TW" dirty="0" smtClean="0"/>
              <a:t>2.</a:t>
            </a:r>
            <a:r>
              <a:rPr lang="zh-TW" altLang="zh-TW" dirty="0" smtClean="0"/>
              <a:t>只有在人機互動時，才需建構必要的虛擬物件或</a:t>
            </a:r>
            <a:r>
              <a:rPr lang="en-US" altLang="zh-TW" dirty="0" smtClean="0"/>
              <a:t>3D</a:t>
            </a:r>
            <a:r>
              <a:rPr lang="zh-TW" altLang="zh-TW" dirty="0" smtClean="0"/>
              <a:t>模型，製作方式較</a:t>
            </a:r>
            <a:r>
              <a:rPr lang="en-US" altLang="zh-TW" dirty="0" smtClean="0"/>
              <a:t>VR</a:t>
            </a:r>
            <a:r>
              <a:rPr lang="zh-TW" altLang="zh-TW" dirty="0" smtClean="0"/>
              <a:t>簡易。</a:t>
            </a:r>
          </a:p>
          <a:p>
            <a:pPr lvl="2" fontAlgn="t"/>
            <a:r>
              <a:rPr lang="en-US" altLang="zh-TW" dirty="0" smtClean="0"/>
              <a:t>3.</a:t>
            </a:r>
            <a:r>
              <a:rPr lang="zh-TW" altLang="zh-TW" dirty="0" smtClean="0"/>
              <a:t>計算量較</a:t>
            </a:r>
            <a:r>
              <a:rPr lang="en-US" altLang="zh-TW" dirty="0" smtClean="0"/>
              <a:t>VR</a:t>
            </a:r>
            <a:r>
              <a:rPr lang="zh-TW" altLang="zh-TW" dirty="0" smtClean="0"/>
              <a:t>為低。 </a:t>
            </a:r>
          </a:p>
          <a:p>
            <a:pPr lvl="1" fontAlgn="t"/>
            <a:r>
              <a:rPr lang="en-US" altLang="zh-TW" dirty="0" smtClean="0"/>
              <a:t>VR</a:t>
            </a:r>
            <a:r>
              <a:rPr lang="zh-TW" altLang="zh-TW" dirty="0" smtClean="0"/>
              <a:t>（</a:t>
            </a:r>
            <a:r>
              <a:rPr lang="en-US" altLang="zh-TW" dirty="0" smtClean="0"/>
              <a:t>Virtual Reality</a:t>
            </a:r>
            <a:r>
              <a:rPr lang="zh-TW" altLang="zh-TW" dirty="0" smtClean="0"/>
              <a:t>）</a:t>
            </a:r>
          </a:p>
          <a:p>
            <a:pPr lvl="2" fontAlgn="t"/>
            <a:r>
              <a:rPr lang="en-US" altLang="zh-TW" dirty="0" smtClean="0"/>
              <a:t>1.</a:t>
            </a:r>
            <a:r>
              <a:rPr lang="zh-TW" altLang="zh-TW" dirty="0" smtClean="0"/>
              <a:t>所有的人物、物件、場景均需經由貼圖或者是</a:t>
            </a:r>
            <a:r>
              <a:rPr lang="en-US" altLang="zh-TW" dirty="0" smtClean="0"/>
              <a:t>3D</a:t>
            </a:r>
            <a:r>
              <a:rPr lang="zh-TW" altLang="zh-TW" dirty="0" smtClean="0"/>
              <a:t>建模來達到以假亂真的視覺逼真效果。</a:t>
            </a:r>
          </a:p>
          <a:p>
            <a:pPr lvl="2" fontAlgn="t"/>
            <a:r>
              <a:rPr lang="en-US" altLang="zh-TW" dirty="0" smtClean="0"/>
              <a:t>2.</a:t>
            </a:r>
            <a:r>
              <a:rPr lang="zh-TW" altLang="zh-TW" dirty="0" smtClean="0"/>
              <a:t>所有場景皆需要自製，因此製作方式較</a:t>
            </a:r>
            <a:r>
              <a:rPr lang="en-US" altLang="zh-TW" dirty="0" smtClean="0"/>
              <a:t>AR</a:t>
            </a:r>
            <a:r>
              <a:rPr lang="zh-TW" altLang="zh-TW" dirty="0" smtClean="0"/>
              <a:t>複雜。</a:t>
            </a:r>
          </a:p>
          <a:p>
            <a:pPr lvl="2" fontAlgn="t"/>
            <a:r>
              <a:rPr lang="en-US" altLang="zh-TW" dirty="0" smtClean="0"/>
              <a:t>3.</a:t>
            </a:r>
            <a:r>
              <a:rPr lang="zh-TW" altLang="zh-TW" dirty="0" smtClean="0"/>
              <a:t>計算量較</a:t>
            </a:r>
            <a:r>
              <a:rPr lang="en-US" altLang="zh-TW" dirty="0" smtClean="0"/>
              <a:t>AR</a:t>
            </a:r>
            <a:r>
              <a:rPr lang="zh-TW" altLang="zh-TW" dirty="0" smtClean="0"/>
              <a:t>為高。</a:t>
            </a:r>
          </a:p>
          <a:p>
            <a:pPr lvl="0"/>
            <a:endParaRPr lang="zh-TW" altLang="en-US" dirty="0"/>
          </a:p>
        </p:txBody>
      </p:sp>
      <p:pic>
        <p:nvPicPr>
          <p:cNvPr id="5" name="圖片 4" descr="2011-11-16 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980" y="2132856"/>
            <a:ext cx="2513523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本章重點回顧（３）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20620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2800" dirty="0" err="1" smtClean="0"/>
              <a:t>ARToolKit</a:t>
            </a:r>
            <a:r>
              <a:rPr lang="zh-TW" altLang="en-US" sz="2800" dirty="0" smtClean="0"/>
              <a:t>是開發擴增實境的套件，不少開發擴增實境的套件都以</a:t>
            </a:r>
            <a:r>
              <a:rPr lang="en-US" altLang="zh-TW" sz="2800" dirty="0" err="1" smtClean="0"/>
              <a:t>ARToolKit</a:t>
            </a:r>
            <a:r>
              <a:rPr lang="zh-TW" altLang="en-US" sz="2800" dirty="0" smtClean="0"/>
              <a:t>為基礎來改寫。</a:t>
            </a:r>
            <a:endParaRPr lang="en-US" altLang="zh-TW" sz="2800" dirty="0" smtClean="0"/>
          </a:p>
          <a:p>
            <a:r>
              <a:rPr lang="en-US" altLang="zh-TW" sz="2800" dirty="0" err="1" smtClean="0"/>
              <a:t>ARToolKit</a:t>
            </a:r>
            <a:r>
              <a:rPr lang="zh-TW" altLang="zh-TW" sz="2800" dirty="0" smtClean="0"/>
              <a:t>是以</a:t>
            </a:r>
            <a:r>
              <a:rPr lang="en-US" altLang="zh-TW" sz="2800" dirty="0" smtClean="0"/>
              <a:t>C++</a:t>
            </a:r>
            <a:r>
              <a:rPr lang="zh-TW" altLang="zh-TW" sz="2800" dirty="0" smtClean="0"/>
              <a:t>為基礎的函式庫，利用內建的函示庫，可以</a:t>
            </a:r>
            <a:r>
              <a:rPr lang="zh-TW" altLang="en-US" sz="2800" dirty="0" smtClean="0"/>
              <a:t>將虛擬物件重疊到即時影像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建立</a:t>
            </a:r>
            <a:r>
              <a:rPr lang="en-US" altLang="zh-TW" sz="2800" dirty="0" err="1" smtClean="0"/>
              <a:t>ARTooKit</a:t>
            </a:r>
            <a:r>
              <a:rPr lang="zh-TW" altLang="zh-TW" sz="2800" dirty="0" smtClean="0"/>
              <a:t>的開發環境前，須確定已安裝</a:t>
            </a:r>
            <a:r>
              <a:rPr lang="en-US" altLang="zh-TW" sz="2800" dirty="0" smtClean="0"/>
              <a:t>Microsoft Visual Studio </a:t>
            </a:r>
            <a:r>
              <a:rPr lang="zh-TW" altLang="en-US" sz="2800" dirty="0" smtClean="0"/>
              <a:t>２００８並安裝好</a:t>
            </a:r>
            <a:r>
              <a:rPr lang="en-US" altLang="zh-TW" sz="2800" dirty="0" smtClean="0"/>
              <a:t>Webcam</a:t>
            </a:r>
            <a:r>
              <a:rPr lang="zh-TW" altLang="zh-TW" sz="2800" dirty="0" smtClean="0"/>
              <a:t>驅動</a:t>
            </a:r>
            <a:r>
              <a:rPr lang="zh-TW" altLang="en-US" sz="2800" dirty="0" smtClean="0"/>
              <a:t>程式</a:t>
            </a:r>
            <a:r>
              <a:rPr lang="zh-TW" altLang="zh-TW" sz="2800" dirty="0" smtClean="0"/>
              <a:t>，並且</a:t>
            </a:r>
            <a:r>
              <a:rPr lang="zh-TW" altLang="en-US" sz="2800" dirty="0" smtClean="0"/>
              <a:t>需確保</a:t>
            </a:r>
            <a:r>
              <a:rPr lang="zh-TW" altLang="zh-TW" sz="2800" dirty="0" smtClean="0"/>
              <a:t>兩者皆可正常執行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en-US" altLang="zh-TW" dirty="0" err="1" smtClean="0"/>
              <a:t>ARToolKit</a:t>
            </a:r>
            <a:r>
              <a:rPr lang="zh-TW" altLang="zh-TW" dirty="0" smtClean="0"/>
              <a:t>中</a:t>
            </a:r>
            <a:r>
              <a:rPr lang="zh-TW" altLang="en-US" dirty="0" smtClean="0"/>
              <a:t>要</a:t>
            </a:r>
            <a:r>
              <a:rPr lang="zh-TW" altLang="zh-TW" dirty="0" smtClean="0"/>
              <a:t>呈現</a:t>
            </a:r>
            <a:r>
              <a:rPr lang="zh-TW" altLang="en-US" dirty="0" smtClean="0"/>
              <a:t>３維的物件，可使用２種３維呈現</a:t>
            </a:r>
            <a:r>
              <a:rPr lang="zh-TW" altLang="zh-TW" dirty="0" smtClean="0"/>
              <a:t>模式</a:t>
            </a:r>
            <a:r>
              <a:rPr lang="zh-TW" altLang="en-US" dirty="0" smtClean="0"/>
              <a:t>之一，</a:t>
            </a:r>
            <a:r>
              <a:rPr lang="zh-TW" altLang="zh-TW" dirty="0" smtClean="0"/>
              <a:t>分</a:t>
            </a:r>
            <a:r>
              <a:rPr lang="zh-TW" altLang="en-US" dirty="0" smtClean="0"/>
              <a:t>別為：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.OpenGL</a:t>
            </a:r>
            <a:r>
              <a:rPr lang="zh-TW" altLang="zh-TW" dirty="0" smtClean="0"/>
              <a:t>繪圖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zh-TW" dirty="0" smtClean="0"/>
              <a:t>載入</a:t>
            </a:r>
            <a:r>
              <a:rPr lang="en-US" altLang="zh-TW" dirty="0" smtClean="0"/>
              <a:t>VRML</a:t>
            </a:r>
            <a:r>
              <a:rPr lang="zh-TW" altLang="zh-TW" dirty="0" smtClean="0"/>
              <a:t>呈現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err="1" smtClean="0"/>
              <a:t>ARToolKit</a:t>
            </a:r>
            <a:r>
              <a:rPr lang="zh-TW" altLang="en-US" dirty="0" smtClean="0"/>
              <a:t>安裝流程：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下載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ARToolKit</a:t>
            </a:r>
            <a:r>
              <a:rPr lang="zh-TW" altLang="en-US" dirty="0" smtClean="0"/>
              <a:t>開發套件執行環境設置。</a:t>
            </a:r>
            <a:endParaRPr lang="en-US" altLang="zh-TW" dirty="0" smtClean="0"/>
          </a:p>
          <a:p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23728" y="5589240"/>
            <a:ext cx="4680520" cy="1008112"/>
            <a:chOff x="2411760" y="3068960"/>
            <a:chExt cx="4032448" cy="864096"/>
          </a:xfrm>
        </p:grpSpPr>
        <p:cxnSp>
          <p:nvCxnSpPr>
            <p:cNvPr id="6" name="直線單箭頭接點 5"/>
            <p:cNvCxnSpPr>
              <a:stCxn id="7" idx="3"/>
              <a:endCxn id="8" idx="1"/>
            </p:cNvCxnSpPr>
            <p:nvPr/>
          </p:nvCxnSpPr>
          <p:spPr>
            <a:xfrm>
              <a:off x="4067944" y="3501008"/>
              <a:ext cx="72008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圓角矩形 6"/>
            <p:cNvSpPr/>
            <p:nvPr/>
          </p:nvSpPr>
          <p:spPr>
            <a:xfrm>
              <a:off x="2411760" y="3068960"/>
              <a:ext cx="1656184" cy="8640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下載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ARToolKit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788024" y="3068960"/>
              <a:ext cx="1656184" cy="8640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執行環境設置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zh-TW" dirty="0"/>
              <a:t>什麼是虛擬實</a:t>
            </a:r>
            <a:r>
              <a:rPr lang="zh-TW" altLang="zh-TW" dirty="0" smtClean="0"/>
              <a:t>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虛擬</a:t>
            </a:r>
            <a:r>
              <a:rPr lang="zh-TW" altLang="zh-TW" dirty="0"/>
              <a:t>實境（</a:t>
            </a:r>
            <a:r>
              <a:rPr lang="en-US" altLang="zh-TW" dirty="0"/>
              <a:t>Virtual Reality</a:t>
            </a:r>
            <a:r>
              <a:rPr lang="zh-TW" altLang="zh-TW" dirty="0"/>
              <a:t>），簡稱</a:t>
            </a:r>
            <a:r>
              <a:rPr lang="en-US" altLang="zh-TW" dirty="0"/>
              <a:t>VR</a:t>
            </a:r>
            <a:r>
              <a:rPr lang="zh-TW" altLang="zh-TW" dirty="0"/>
              <a:t>技術，所包含的技術及應用方面都是</a:t>
            </a:r>
            <a:r>
              <a:rPr lang="zh-TW" altLang="zh-TW" dirty="0" smtClean="0"/>
              <a:t>非常廣泛</a:t>
            </a:r>
            <a:r>
              <a:rPr lang="zh-TW" altLang="zh-TW" dirty="0"/>
              <a:t>的，也是科學技術上一門很重大的突破及貢獻，使得人們對生活往也造成很大</a:t>
            </a:r>
            <a:r>
              <a:rPr lang="zh-TW" altLang="zh-TW" dirty="0" smtClean="0"/>
              <a:t>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虛擬實境技術</a:t>
            </a:r>
            <a:r>
              <a:rPr lang="zh-TW" altLang="zh-TW" dirty="0"/>
              <a:t>的主要是利用為電腦繪圖，模擬產生一個</a:t>
            </a:r>
            <a:r>
              <a:rPr lang="zh-TW" altLang="zh-TW" dirty="0" smtClean="0"/>
              <a:t>三</a:t>
            </a:r>
            <a:r>
              <a:rPr lang="zh-TW" altLang="en-US" dirty="0" smtClean="0"/>
              <a:t>維</a:t>
            </a:r>
            <a:r>
              <a:rPr lang="zh-TW" altLang="zh-TW" dirty="0" smtClean="0"/>
              <a:t>空間</a:t>
            </a:r>
            <a:r>
              <a:rPr lang="zh-TW" altLang="zh-TW" dirty="0"/>
              <a:t>的虛擬</a:t>
            </a:r>
            <a:r>
              <a:rPr lang="zh-TW" altLang="zh-TW" dirty="0" smtClean="0"/>
              <a:t>世界</a:t>
            </a:r>
            <a:r>
              <a:rPr lang="zh-TW" altLang="en-US" dirty="0" smtClean="0"/>
              <a:t>並藉由特殊的使用者界面讓人們進 入該虛擬世界中，使人們在電腦中就可以獲得相同的感受， 如同身處在真實世界一般。</a:t>
            </a:r>
            <a:endParaRPr lang="en-US" altLang="zh-TW" dirty="0" smtClean="0"/>
          </a:p>
          <a:p>
            <a:r>
              <a:rPr lang="zh-TW" altLang="zh-TW" dirty="0" smtClean="0"/>
              <a:t>虛擬實境提供使用者影像合成技術並結合視覺、聽覺、觸覺等多重感官的感受處理及模擬建構的虛擬世界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4881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本章重點回顧（４）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7976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err="1" smtClean="0"/>
              <a:t>ARToolKit</a:t>
            </a:r>
            <a:r>
              <a:rPr lang="zh-TW" altLang="en-US" dirty="0" smtClean="0"/>
              <a:t>執行環境的設置分為以下７個步驟：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１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en-US" dirty="0" smtClean="0">
                <a:solidFill>
                  <a:srgbClr val="646B86"/>
                </a:solidFill>
              </a:rPr>
              <a:t>解壓縮</a:t>
            </a:r>
            <a:r>
              <a:rPr lang="en-US" altLang="zh-TW" dirty="0" err="1" smtClean="0">
                <a:solidFill>
                  <a:srgbClr val="646B86"/>
                </a:solidFill>
              </a:rPr>
              <a:t>ARToolKit</a:t>
            </a:r>
            <a:r>
              <a:rPr lang="zh-TW" altLang="en-US" dirty="0" smtClean="0"/>
              <a:t> 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２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smtClean="0">
                <a:solidFill>
                  <a:srgbClr val="646B86"/>
                </a:solidFill>
              </a:rPr>
              <a:t>DSVL.dll</a:t>
            </a:r>
            <a:r>
              <a:rPr lang="zh-TW" altLang="zh-TW" dirty="0" smtClean="0">
                <a:solidFill>
                  <a:srgbClr val="646B86"/>
                </a:solidFill>
              </a:rPr>
              <a:t>及</a:t>
            </a:r>
            <a:r>
              <a:rPr lang="en-US" altLang="zh-TW" dirty="0" smtClean="0">
                <a:solidFill>
                  <a:srgbClr val="646B86"/>
                </a:solidFill>
              </a:rPr>
              <a:t>DSVLd.dll</a:t>
            </a:r>
            <a:r>
              <a:rPr lang="zh-TW" altLang="zh-TW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３</a:t>
            </a:r>
            <a:r>
              <a:rPr lang="en-US" altLang="zh-TW" dirty="0" smtClean="0">
                <a:solidFill>
                  <a:srgbClr val="646B86"/>
                </a:solidFill>
              </a:rPr>
              <a:t>. 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smtClean="0">
                <a:solidFill>
                  <a:srgbClr val="646B86"/>
                </a:solidFill>
              </a:rPr>
              <a:t>glut</a:t>
            </a:r>
            <a:r>
              <a:rPr lang="zh-TW" altLang="en-US" dirty="0" smtClean="0">
                <a:solidFill>
                  <a:srgbClr val="646B86"/>
                </a:solidFill>
              </a:rPr>
              <a:t>３２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en-US" altLang="zh-TW" dirty="0" err="1" smtClean="0">
                <a:solidFill>
                  <a:srgbClr val="646B86"/>
                </a:solidFill>
              </a:rPr>
              <a:t>dll</a:t>
            </a:r>
            <a:r>
              <a:rPr lang="zh-TW" altLang="en-US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４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err="1" smtClean="0">
                <a:solidFill>
                  <a:srgbClr val="646B86"/>
                </a:solidFill>
              </a:rPr>
              <a:t>glut.h</a:t>
            </a:r>
            <a:r>
              <a:rPr lang="zh-TW" altLang="en-US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５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複製</a:t>
            </a:r>
            <a:r>
              <a:rPr lang="en-US" altLang="zh-TW" dirty="0" smtClean="0">
                <a:solidFill>
                  <a:srgbClr val="646B86"/>
                </a:solidFill>
              </a:rPr>
              <a:t>glut</a:t>
            </a:r>
            <a:r>
              <a:rPr lang="zh-TW" altLang="en-US" dirty="0" smtClean="0">
                <a:solidFill>
                  <a:srgbClr val="646B86"/>
                </a:solidFill>
              </a:rPr>
              <a:t>３２</a:t>
            </a:r>
            <a:r>
              <a:rPr lang="en-US" altLang="zh-TW" dirty="0" smtClean="0">
                <a:solidFill>
                  <a:srgbClr val="646B86"/>
                </a:solidFill>
              </a:rPr>
              <a:t>.lib</a:t>
            </a:r>
            <a:r>
              <a:rPr lang="zh-TW" altLang="en-US" dirty="0" smtClean="0">
                <a:solidFill>
                  <a:srgbClr val="646B86"/>
                </a:solidFill>
              </a:rPr>
              <a:t>檔案</a:t>
            </a:r>
            <a:r>
              <a:rPr lang="zh-TW" altLang="en-US" dirty="0" smtClean="0"/>
              <a:t>。</a:t>
            </a:r>
            <a:endParaRPr lang="zh-TW" altLang="en-US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６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en-US" dirty="0" smtClean="0">
                <a:solidFill>
                  <a:srgbClr val="646B86"/>
                </a:solidFill>
              </a:rPr>
              <a:t>啟動執行檔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646B86"/>
              </a:solidFill>
            </a:endParaRPr>
          </a:p>
          <a:p>
            <a:pPr lvl="1"/>
            <a:r>
              <a:rPr lang="zh-TW" altLang="en-US" dirty="0" smtClean="0">
                <a:solidFill>
                  <a:srgbClr val="646B86"/>
                </a:solidFill>
              </a:rPr>
              <a:t>７</a:t>
            </a:r>
            <a:r>
              <a:rPr lang="en-US" altLang="zh-TW" dirty="0" smtClean="0">
                <a:solidFill>
                  <a:srgbClr val="646B86"/>
                </a:solidFill>
              </a:rPr>
              <a:t>.</a:t>
            </a:r>
            <a:r>
              <a:rPr lang="zh-TW" altLang="zh-TW" dirty="0" smtClean="0">
                <a:solidFill>
                  <a:srgbClr val="646B86"/>
                </a:solidFill>
              </a:rPr>
              <a:t>下載</a:t>
            </a:r>
            <a:r>
              <a:rPr lang="en-US" altLang="zh-TW" dirty="0" smtClean="0">
                <a:solidFill>
                  <a:srgbClr val="646B86"/>
                </a:solidFill>
              </a:rPr>
              <a:t> </a:t>
            </a:r>
            <a:r>
              <a:rPr lang="en-US" altLang="zh-TW" dirty="0" err="1" smtClean="0">
                <a:solidFill>
                  <a:srgbClr val="646B86"/>
                </a:solidFill>
              </a:rPr>
              <a:t>msvcp</a:t>
            </a:r>
            <a:r>
              <a:rPr lang="zh-TW" altLang="en-US" dirty="0" smtClean="0">
                <a:solidFill>
                  <a:srgbClr val="646B86"/>
                </a:solidFill>
              </a:rPr>
              <a:t>７１</a:t>
            </a:r>
            <a:r>
              <a:rPr lang="en-US" altLang="zh-TW" dirty="0" smtClean="0">
                <a:solidFill>
                  <a:srgbClr val="646B86"/>
                </a:solidFill>
              </a:rPr>
              <a:t>d.dll</a:t>
            </a:r>
            <a:r>
              <a:rPr lang="zh-TW" altLang="zh-TW" dirty="0" smtClean="0">
                <a:solidFill>
                  <a:srgbClr val="646B86"/>
                </a:solidFill>
              </a:rPr>
              <a:t>與</a:t>
            </a:r>
            <a:r>
              <a:rPr lang="en-US" altLang="zh-TW" dirty="0" err="1" smtClean="0">
                <a:solidFill>
                  <a:srgbClr val="646B86"/>
                </a:solidFill>
              </a:rPr>
              <a:t>msvcr</a:t>
            </a:r>
            <a:r>
              <a:rPr lang="zh-TW" altLang="en-US" dirty="0" smtClean="0">
                <a:solidFill>
                  <a:srgbClr val="646B86"/>
                </a:solidFill>
              </a:rPr>
              <a:t>７１</a:t>
            </a:r>
            <a:r>
              <a:rPr lang="en-US" altLang="zh-TW" dirty="0" smtClean="0">
                <a:solidFill>
                  <a:srgbClr val="646B86"/>
                </a:solidFill>
              </a:rPr>
              <a:t>d.dll</a:t>
            </a:r>
            <a:r>
              <a:rPr lang="zh-TW" altLang="en-US" dirty="0" smtClean="0"/>
              <a:t> 。</a:t>
            </a:r>
            <a:endParaRPr lang="zh-TW" altLang="en-US" dirty="0" smtClean="0">
              <a:solidFill>
                <a:srgbClr val="646B86"/>
              </a:solidFill>
            </a:endParaRPr>
          </a:p>
          <a:p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323528" y="3573015"/>
            <a:ext cx="8352932" cy="2880321"/>
            <a:chOff x="323528" y="3284983"/>
            <a:chExt cx="8352932" cy="2880321"/>
          </a:xfrm>
        </p:grpSpPr>
        <p:grpSp>
          <p:nvGrpSpPr>
            <p:cNvPr id="28" name="群組 15"/>
            <p:cNvGrpSpPr/>
            <p:nvPr/>
          </p:nvGrpSpPr>
          <p:grpSpPr>
            <a:xfrm>
              <a:off x="323528" y="3284983"/>
              <a:ext cx="8352932" cy="2880321"/>
              <a:chOff x="2894275" y="3088598"/>
              <a:chExt cx="3549934" cy="785542"/>
            </a:xfrm>
          </p:grpSpPr>
          <p:cxnSp>
            <p:nvCxnSpPr>
              <p:cNvPr id="51" name="直線單箭頭接點 8"/>
              <p:cNvCxnSpPr>
                <a:stCxn id="52" idx="3"/>
                <a:endCxn id="53" idx="1"/>
              </p:cNvCxnSpPr>
              <p:nvPr/>
            </p:nvCxnSpPr>
            <p:spPr>
              <a:xfrm>
                <a:off x="3928236" y="3479302"/>
                <a:ext cx="434977" cy="206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圓角矩形 51"/>
              <p:cNvSpPr/>
              <p:nvPr/>
            </p:nvSpPr>
            <p:spPr>
              <a:xfrm>
                <a:off x="2894275" y="3320127"/>
                <a:ext cx="1033961" cy="31835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</a:rPr>
                  <a:t>１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下載</a:t>
                </a:r>
                <a:r>
                  <a:rPr lang="en-US" altLang="zh-TW" dirty="0" err="1" smtClean="0">
                    <a:solidFill>
                      <a:schemeClr val="tx1"/>
                    </a:solidFill>
                  </a:rPr>
                  <a:t>ARToolKit</a:t>
                </a:r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4363213" y="3088598"/>
                <a:ext cx="2080996" cy="78554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</a:rPr>
                  <a:t>２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.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執行環境設置</a:t>
                </a:r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群組 9"/>
            <p:cNvGrpSpPr/>
            <p:nvPr/>
          </p:nvGrpSpPr>
          <p:grpSpPr>
            <a:xfrm>
              <a:off x="3779912" y="3789040"/>
              <a:ext cx="4896544" cy="2232248"/>
              <a:chOff x="179512" y="2204864"/>
              <a:chExt cx="8784976" cy="4032448"/>
            </a:xfrm>
          </p:grpSpPr>
          <p:cxnSp>
            <p:nvCxnSpPr>
              <p:cNvPr id="30" name="直線單箭頭接點 29"/>
              <p:cNvCxnSpPr>
                <a:stCxn id="41" idx="0"/>
              </p:cNvCxnSpPr>
              <p:nvPr/>
            </p:nvCxnSpPr>
            <p:spPr>
              <a:xfrm flipV="1">
                <a:off x="3402124" y="3068960"/>
                <a:ext cx="0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/>
              <p:cNvCxnSpPr>
                <a:stCxn id="45" idx="0"/>
                <a:endCxn id="41" idx="2"/>
              </p:cNvCxnSpPr>
              <p:nvPr/>
            </p:nvCxnSpPr>
            <p:spPr>
              <a:xfrm flipV="1">
                <a:off x="3402124" y="4149080"/>
                <a:ext cx="0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>
                <a:stCxn id="42" idx="0"/>
                <a:endCxn id="45" idx="2"/>
              </p:cNvCxnSpPr>
              <p:nvPr/>
            </p:nvCxnSpPr>
            <p:spPr>
              <a:xfrm flipH="1" flipV="1">
                <a:off x="3402124" y="5229200"/>
                <a:ext cx="17748" cy="216024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群組 85"/>
              <p:cNvGrpSpPr/>
              <p:nvPr/>
            </p:nvGrpSpPr>
            <p:grpSpPr>
              <a:xfrm>
                <a:off x="179512" y="2204864"/>
                <a:ext cx="8784976" cy="4032448"/>
                <a:chOff x="179512" y="2204864"/>
                <a:chExt cx="8784976" cy="4032448"/>
              </a:xfrm>
            </p:grpSpPr>
            <p:grpSp>
              <p:nvGrpSpPr>
                <p:cNvPr id="34" name="群組 4"/>
                <p:cNvGrpSpPr/>
                <p:nvPr/>
              </p:nvGrpSpPr>
              <p:grpSpPr>
                <a:xfrm>
                  <a:off x="179512" y="2204864"/>
                  <a:ext cx="8784976" cy="4032448"/>
                  <a:chOff x="575048" y="1844824"/>
                  <a:chExt cx="8784976" cy="4032448"/>
                </a:xfrm>
              </p:grpSpPr>
              <p:sp>
                <p:nvSpPr>
                  <p:cNvPr id="39" name="矩形 5"/>
                  <p:cNvSpPr/>
                  <p:nvPr/>
                </p:nvSpPr>
                <p:spPr>
                  <a:xfrm>
                    <a:off x="575048" y="3429000"/>
                    <a:ext cx="1656184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解壓縮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ARToolKit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矩形 6"/>
                  <p:cNvSpPr/>
                  <p:nvPr/>
                </p:nvSpPr>
                <p:spPr>
                  <a:xfrm>
                    <a:off x="2699792" y="184482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DSVL.dll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及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DSVLd.dll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2699792" y="292494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dll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2735288" y="5085184"/>
                    <a:ext cx="2160240" cy="79208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５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３２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.lib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5543600" y="3429000"/>
                    <a:ext cx="1656184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６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執行批次檔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7559824" y="3429000"/>
                    <a:ext cx="1800200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下載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msvcp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d.dll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與</a:t>
                    </a:r>
                    <a:r>
                      <a:rPr lang="en-US" altLang="zh-TW" sz="1000" dirty="0" err="1" smtClean="0">
                        <a:solidFill>
                          <a:schemeClr val="tx1"/>
                        </a:solidFill>
                      </a:rPr>
                      <a:t>msvcr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７１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d.dll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矩形 44"/>
                  <p:cNvSpPr/>
                  <p:nvPr/>
                </p:nvSpPr>
                <p:spPr>
                  <a:xfrm>
                    <a:off x="2699792" y="4005064"/>
                    <a:ext cx="2195736" cy="864096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４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zh-TW" altLang="zh-TW" sz="1000" dirty="0" smtClean="0">
                        <a:solidFill>
                          <a:schemeClr val="tx1"/>
                        </a:solidFill>
                      </a:rPr>
                      <a:t>複製</a:t>
                    </a:r>
                    <a:r>
                      <a:rPr lang="en-US" altLang="zh-TW" sz="1000" dirty="0" smtClean="0">
                        <a:solidFill>
                          <a:schemeClr val="tx1"/>
                        </a:solidFill>
                      </a:rPr>
                      <a:t>glut.h</a:t>
                    </a:r>
                    <a:r>
                      <a:rPr lang="zh-TW" altLang="en-US" sz="1000" dirty="0" smtClean="0">
                        <a:solidFill>
                          <a:schemeClr val="tx1"/>
                        </a:solidFill>
                      </a:rPr>
                      <a:t>檔案</a:t>
                    </a:r>
                    <a:endParaRPr lang="zh-TW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6" name="直線單箭頭接點 45"/>
                  <p:cNvCxnSpPr/>
                  <p:nvPr/>
                </p:nvCxnSpPr>
                <p:spPr>
                  <a:xfrm flipV="1">
                    <a:off x="2231232" y="2276872"/>
                    <a:ext cx="468560" cy="158417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單箭頭接點 46"/>
                  <p:cNvCxnSpPr>
                    <a:endCxn id="41" idx="1"/>
                  </p:cNvCxnSpPr>
                  <p:nvPr/>
                </p:nvCxnSpPr>
                <p:spPr>
                  <a:xfrm flipV="1">
                    <a:off x="2231232" y="3356992"/>
                    <a:ext cx="468560" cy="50405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單箭頭接點 47"/>
                  <p:cNvCxnSpPr>
                    <a:endCxn id="45" idx="1"/>
                  </p:cNvCxnSpPr>
                  <p:nvPr/>
                </p:nvCxnSpPr>
                <p:spPr>
                  <a:xfrm>
                    <a:off x="2231232" y="3861048"/>
                    <a:ext cx="468560" cy="576064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單箭頭接點 48"/>
                  <p:cNvCxnSpPr>
                    <a:stCxn id="42" idx="3"/>
                    <a:endCxn id="43" idx="1"/>
                  </p:cNvCxnSpPr>
                  <p:nvPr/>
                </p:nvCxnSpPr>
                <p:spPr>
                  <a:xfrm flipV="1">
                    <a:off x="4895528" y="3861048"/>
                    <a:ext cx="648072" cy="162018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單箭頭接點 49"/>
                  <p:cNvCxnSpPr>
                    <a:stCxn id="43" idx="3"/>
                    <a:endCxn id="44" idx="1"/>
                  </p:cNvCxnSpPr>
                  <p:nvPr/>
                </p:nvCxnSpPr>
                <p:spPr>
                  <a:xfrm>
                    <a:off x="7199784" y="3861048"/>
                    <a:ext cx="360040" cy="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直線單箭頭接點 34"/>
                <p:cNvCxnSpPr>
                  <a:endCxn id="42" idx="1"/>
                </p:cNvCxnSpPr>
                <p:nvPr/>
              </p:nvCxnSpPr>
              <p:spPr>
                <a:xfrm>
                  <a:off x="1835696" y="4221088"/>
                  <a:ext cx="504056" cy="162018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單箭頭接點 35"/>
                <p:cNvCxnSpPr>
                  <a:stCxn id="45" idx="3"/>
                  <a:endCxn id="43" idx="1"/>
                </p:cNvCxnSpPr>
                <p:nvPr/>
              </p:nvCxnSpPr>
              <p:spPr>
                <a:xfrm flipV="1">
                  <a:off x="4499992" y="4221088"/>
                  <a:ext cx="648072" cy="57606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單箭頭接點 36"/>
                <p:cNvCxnSpPr>
                  <a:stCxn id="41" idx="3"/>
                  <a:endCxn id="43" idx="1"/>
                </p:cNvCxnSpPr>
                <p:nvPr/>
              </p:nvCxnSpPr>
              <p:spPr>
                <a:xfrm>
                  <a:off x="4499992" y="3717032"/>
                  <a:ext cx="648072" cy="50405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單箭頭接點 37"/>
                <p:cNvCxnSpPr>
                  <a:endCxn id="43" idx="1"/>
                </p:cNvCxnSpPr>
                <p:nvPr/>
              </p:nvCxnSpPr>
              <p:spPr>
                <a:xfrm>
                  <a:off x="4499992" y="2636912"/>
                  <a:ext cx="648072" cy="15841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參考</a:t>
            </a:r>
            <a:r>
              <a:rPr lang="zh-TW" altLang="en-US" dirty="0" smtClean="0"/>
              <a:t>資料（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 </a:t>
            </a:r>
            <a:r>
              <a:rPr lang="zh-TW" altLang="zh-TW" dirty="0" smtClean="0"/>
              <a:t>虛擬實境</a:t>
            </a:r>
            <a:r>
              <a:rPr lang="zh-TW" altLang="en-US" dirty="0" smtClean="0"/>
              <a:t>：</a:t>
            </a:r>
            <a:endParaRPr lang="zh-TW" altLang="zh-TW" dirty="0" smtClean="0"/>
          </a:p>
          <a:p>
            <a:pPr lvl="1"/>
            <a:r>
              <a:rPr lang="en-US" altLang="zh-TW" dirty="0" smtClean="0">
                <a:solidFill>
                  <a:srgbClr val="646B86"/>
                </a:solidFill>
              </a:rPr>
              <a:t>C</a:t>
            </a:r>
            <a:r>
              <a:rPr lang="zh-TW" altLang="en-US" dirty="0" smtClean="0">
                <a:solidFill>
                  <a:srgbClr val="646B86"/>
                </a:solidFill>
              </a:rPr>
              <a:t>博士開講，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u="sng" dirty="0" smtClean="0">
                <a:hlinkClick r:id="rId2"/>
              </a:rPr>
              <a:t>http://doctor_c.caece.net/mute/cae/</a:t>
            </a:r>
            <a:r>
              <a:rPr lang="zh-TW" altLang="en-US" u="sng" dirty="0" smtClean="0">
                <a:hlinkClick r:id="rId2"/>
              </a:rPr>
              <a:t>１</a:t>
            </a:r>
            <a:r>
              <a:rPr lang="en-US" altLang="zh-TW" u="sng" dirty="0" smtClean="0">
                <a:hlinkClick r:id="rId2"/>
              </a:rPr>
              <a:t>vr.html</a:t>
            </a:r>
            <a:r>
              <a:rPr lang="zh-TW" altLang="en-US" dirty="0" smtClean="0"/>
              <a:t> 。</a:t>
            </a:r>
            <a:endParaRPr lang="zh-TW" altLang="zh-TW" dirty="0" smtClean="0"/>
          </a:p>
          <a:p>
            <a:pPr lvl="1"/>
            <a:r>
              <a:rPr lang="zh-TW" altLang="en-US" dirty="0" smtClean="0"/>
              <a:t>維基百科。虛擬現實。</a:t>
            </a:r>
            <a:r>
              <a:rPr lang="en-US" altLang="zh-TW" dirty="0" smtClean="0">
                <a:hlinkClick r:id="rId3"/>
              </a:rPr>
              <a:t>http://zh.wikipedia.org/zh-tw/%E8%99%9B%E6%93%AC%E5%AF%A6%E5%A2%83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李汪曄</a:t>
            </a:r>
            <a:r>
              <a:rPr lang="zh-TW" altLang="en-US" dirty="0" smtClean="0"/>
              <a:t>、 </a:t>
            </a:r>
            <a:r>
              <a:rPr lang="zh-TW" altLang="zh-TW" dirty="0" smtClean="0"/>
              <a:t>李元兵</a:t>
            </a:r>
            <a:r>
              <a:rPr lang="zh-TW" altLang="en-US" dirty="0" smtClean="0"/>
              <a:t>、 </a:t>
            </a:r>
            <a:r>
              <a:rPr lang="zh-TW" altLang="zh-TW" dirty="0" smtClean="0"/>
              <a:t>伍永康</a:t>
            </a:r>
            <a:r>
              <a:rPr lang="zh-TW" altLang="en-US" dirty="0" smtClean="0"/>
              <a:t>、 </a:t>
            </a:r>
            <a:r>
              <a:rPr lang="zh-TW" altLang="zh-TW" dirty="0" smtClean="0"/>
              <a:t>莊榮宏</a:t>
            </a:r>
            <a:r>
              <a:rPr lang="zh-TW" altLang="en-US" dirty="0" smtClean="0"/>
              <a:t>、 </a:t>
            </a:r>
            <a:r>
              <a:rPr lang="zh-TW" altLang="zh-TW" dirty="0" smtClean="0"/>
              <a:t>歐陽明</a:t>
            </a:r>
            <a:r>
              <a:rPr lang="zh-TW" altLang="en-US" dirty="0" smtClean="0"/>
              <a:t>。</a:t>
            </a:r>
            <a:r>
              <a:rPr lang="zh-TW" altLang="zh-TW" dirty="0" smtClean="0"/>
              <a:t>虛擬實境的核心技術與未來趨勢</a:t>
            </a:r>
            <a:r>
              <a:rPr lang="zh-TW" altLang="en-US" dirty="0" smtClean="0"/>
              <a:t>。</a:t>
            </a:r>
            <a:r>
              <a:rPr lang="en-US" altLang="zh-TW" dirty="0" smtClean="0">
                <a:hlinkClick r:id="rId4"/>
              </a:rPr>
              <a:t>http://www.csie.nctu.edu.tw/~yblee/vrt.html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曹文凱。 使用影像資料在虛擬環境中繪製真實場景的方法（</a:t>
            </a:r>
            <a:r>
              <a:rPr lang="en-US" altLang="zh-TW" dirty="0" smtClean="0"/>
              <a:t>Rendering Scenes In the Real World for Virtual Environments Using Scanned Images</a:t>
            </a:r>
            <a:r>
              <a:rPr lang="zh-TW" altLang="en-US" dirty="0" smtClean="0"/>
              <a:t>）。國立台灣大學資訊工程系</a:t>
            </a:r>
            <a:r>
              <a:rPr lang="zh-TW" altLang="en-US" dirty="0" smtClean="0">
                <a:solidFill>
                  <a:srgbClr val="646B86"/>
                </a:solidFill>
              </a:rPr>
              <a:t>，</a:t>
            </a:r>
            <a:r>
              <a:rPr lang="zh-TW" altLang="en-US" dirty="0" smtClean="0"/>
              <a:t>碩士論文</a:t>
            </a:r>
            <a:r>
              <a:rPr lang="zh-TW" altLang="en-US" dirty="0" smtClean="0">
                <a:solidFill>
                  <a:srgbClr val="646B86"/>
                </a:solidFill>
              </a:rPr>
              <a:t>，</a:t>
            </a:r>
            <a:r>
              <a:rPr lang="zh-TW" altLang="en-US" dirty="0" smtClean="0"/>
              <a:t>民國八十五年六月。</a:t>
            </a:r>
            <a:endParaRPr lang="en-US" altLang="zh-TW" u="sng" dirty="0" smtClean="0">
              <a:solidFill>
                <a:srgbClr val="00B0F0"/>
              </a:solidFill>
              <a:hlinkClick r:id="rId5"/>
            </a:endParaRPr>
          </a:p>
          <a:p>
            <a:pPr lvl="1"/>
            <a:r>
              <a:rPr lang="zh-TW" altLang="en-US" dirty="0" smtClean="0"/>
              <a:t>虛擬實境</a:t>
            </a:r>
            <a:r>
              <a:rPr lang="en-US" altLang="zh-TW" dirty="0" smtClean="0"/>
              <a:t>VR</a:t>
            </a:r>
            <a:r>
              <a:rPr lang="zh-TW" altLang="en-US" dirty="0" smtClean="0"/>
              <a:t>介紹。 </a:t>
            </a:r>
            <a:r>
              <a:rPr lang="en-US" altLang="zh-TW" u="sng" dirty="0" smtClean="0">
                <a:solidFill>
                  <a:srgbClr val="00B0F0"/>
                </a:solidFill>
                <a:hlinkClick r:id="rId5"/>
              </a:rPr>
              <a:t>http://e-learning-101.blogspot.com/2011/01/blog-post_5360.html</a:t>
            </a:r>
            <a:r>
              <a:rPr lang="zh-TW" altLang="en-US" dirty="0" smtClean="0"/>
              <a:t>。</a:t>
            </a:r>
            <a:endParaRPr lang="en-US" altLang="zh-TW" u="sng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dirty="0" smtClean="0"/>
              <a:t>何謂虛擬實境。 </a:t>
            </a:r>
            <a:r>
              <a:rPr lang="en-US" altLang="zh-TW" u="sng" dirty="0" smtClean="0">
                <a:solidFill>
                  <a:srgbClr val="00B0F0"/>
                </a:solidFill>
                <a:hlinkClick r:id="rId6"/>
              </a:rPr>
              <a:t>http://www.mcu.edu.tw/Internet/VR/frame.htm </a:t>
            </a:r>
            <a:r>
              <a:rPr lang="zh-TW" altLang="en-US" dirty="0" smtClean="0"/>
              <a:t>。</a:t>
            </a:r>
            <a:endParaRPr lang="en-US" altLang="zh-TW" u="sng" dirty="0" smtClean="0">
              <a:solidFill>
                <a:srgbClr val="00B0F0"/>
              </a:solidFill>
            </a:endParaRPr>
          </a:p>
          <a:p>
            <a:pPr lvl="1"/>
            <a:r>
              <a:rPr lang="en-US" altLang="zh-TW" u="sng" dirty="0" smtClean="0">
                <a:solidFill>
                  <a:srgbClr val="00B0F0"/>
                </a:solidFill>
              </a:rPr>
              <a:t>http://www.chwa.com.tw/TResource/VS/book2/ch4/4-6.htm</a:t>
            </a:r>
            <a:r>
              <a:rPr lang="zh-TW" altLang="en-US" dirty="0" smtClean="0"/>
              <a:t> 。</a:t>
            </a:r>
            <a:endParaRPr lang="en-US" altLang="zh-TW" u="sng" dirty="0" smtClean="0">
              <a:solidFill>
                <a:srgbClr val="00B0F0"/>
              </a:solidFill>
            </a:endParaRP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8492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參考</a:t>
            </a:r>
            <a:r>
              <a:rPr lang="zh-TW" altLang="en-US" dirty="0" smtClean="0"/>
              <a:t>資料（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擴增實境</a:t>
            </a:r>
            <a:r>
              <a:rPr lang="zh-TW" altLang="en-US" dirty="0" smtClean="0"/>
              <a:t>：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P. </a:t>
            </a:r>
            <a:r>
              <a:rPr lang="en-US" altLang="zh-TW" dirty="0" err="1" smtClean="0"/>
              <a:t>Milgram</a:t>
            </a:r>
            <a:r>
              <a:rPr lang="en-US" altLang="zh-TW" dirty="0" smtClean="0"/>
              <a:t> and A. F. </a:t>
            </a:r>
            <a:r>
              <a:rPr lang="en-US" altLang="zh-TW" dirty="0" err="1" smtClean="0"/>
              <a:t>Kishino</a:t>
            </a:r>
            <a:r>
              <a:rPr lang="en-US" altLang="zh-TW" dirty="0" smtClean="0"/>
              <a:t>, </a:t>
            </a:r>
            <a:r>
              <a:rPr lang="en-US" altLang="zh-TW" i="1" dirty="0" smtClean="0">
                <a:hlinkClick r:id="rId2"/>
              </a:rPr>
              <a:t>Taxonomy of Mixed Reality Visual Displays</a:t>
            </a:r>
            <a:r>
              <a:rPr lang="en-US" altLang="zh-TW" dirty="0" smtClean="0"/>
              <a:t> IEICE Transactions on Information and Systems, E</a:t>
            </a:r>
            <a:r>
              <a:rPr lang="zh-TW" altLang="en-US" dirty="0" smtClean="0"/>
              <a:t>７７</a:t>
            </a:r>
            <a:r>
              <a:rPr lang="en-US" altLang="zh-TW" dirty="0" smtClean="0"/>
              <a:t> - D</a:t>
            </a:r>
            <a:r>
              <a:rPr lang="zh-TW" altLang="en-US" dirty="0" smtClean="0"/>
              <a:t>（１２）</a:t>
            </a:r>
            <a:r>
              <a:rPr lang="en-US" altLang="zh-TW" dirty="0" smtClean="0"/>
              <a:t>, pp. </a:t>
            </a:r>
            <a:r>
              <a:rPr lang="zh-TW" altLang="en-US" dirty="0" smtClean="0"/>
              <a:t>１３２１</a:t>
            </a:r>
            <a:r>
              <a:rPr lang="en-US" altLang="zh-TW" dirty="0" smtClean="0"/>
              <a:t> - </a:t>
            </a:r>
            <a:r>
              <a:rPr lang="zh-TW" altLang="en-US" dirty="0" smtClean="0"/>
              <a:t>１３２９</a:t>
            </a:r>
            <a:r>
              <a:rPr lang="en-US" altLang="zh-TW" dirty="0" smtClean="0"/>
              <a:t>, </a:t>
            </a:r>
            <a:r>
              <a:rPr lang="zh-TW" altLang="en-US" dirty="0" smtClean="0"/>
              <a:t>１９９４</a:t>
            </a:r>
            <a:r>
              <a:rPr lang="en-US" altLang="zh-TW" dirty="0" smtClean="0"/>
              <a:t>.</a:t>
            </a:r>
            <a:endParaRPr lang="en-US" altLang="zh-TW" u="sng" dirty="0" smtClean="0">
              <a:hlinkClick r:id="rId3"/>
            </a:endParaRPr>
          </a:p>
          <a:p>
            <a:pPr lvl="1"/>
            <a:r>
              <a:rPr lang="en-US" altLang="zh-TW" dirty="0" smtClean="0"/>
              <a:t>R. Azuma, </a:t>
            </a:r>
            <a:r>
              <a:rPr lang="en-US" altLang="zh-TW" i="1" dirty="0" smtClean="0">
                <a:hlinkClick r:id="rId4"/>
              </a:rPr>
              <a:t>A Survey of Augmented Reality</a:t>
            </a:r>
            <a:r>
              <a:rPr lang="en-US" altLang="zh-TW" dirty="0" smtClean="0"/>
              <a:t> Presence: </a:t>
            </a:r>
            <a:r>
              <a:rPr lang="en-US" altLang="zh-TW" dirty="0" err="1" smtClean="0"/>
              <a:t>Teleoperators</a:t>
            </a:r>
            <a:r>
              <a:rPr lang="en-US" altLang="zh-TW" dirty="0" smtClean="0"/>
              <a:t> and Virtual Environments, pp. </a:t>
            </a:r>
            <a:r>
              <a:rPr lang="zh-TW" altLang="en-US" dirty="0" smtClean="0"/>
              <a:t>３５５</a:t>
            </a:r>
            <a:r>
              <a:rPr lang="en-US" altLang="zh-TW" dirty="0" smtClean="0"/>
              <a:t> – </a:t>
            </a:r>
            <a:r>
              <a:rPr lang="zh-TW" altLang="en-US" dirty="0" smtClean="0"/>
              <a:t>３８５</a:t>
            </a:r>
            <a:r>
              <a:rPr lang="en-US" altLang="zh-TW" dirty="0" smtClean="0"/>
              <a:t>, August </a:t>
            </a:r>
            <a:r>
              <a:rPr lang="zh-TW" altLang="en-US" dirty="0" smtClean="0"/>
              <a:t>１９９７</a:t>
            </a:r>
            <a:r>
              <a:rPr lang="en-US" altLang="zh-TW" dirty="0" smtClean="0"/>
              <a:t>. </a:t>
            </a:r>
          </a:p>
          <a:p>
            <a:pPr lvl="1"/>
            <a:r>
              <a:rPr lang="zh-TW" altLang="en-US" dirty="0" smtClean="0"/>
              <a:t>維基百科。擴增實境。 </a:t>
            </a:r>
            <a:r>
              <a:rPr lang="en-US" altLang="zh-TW" u="sng" dirty="0" smtClean="0">
                <a:hlinkClick r:id="rId3"/>
              </a:rPr>
              <a:t>http://zh.wikipedia.org/wiki/%E6%93%B4%E5%A2%9E%E5%AF%A6%E5%A2%83#cite_note-1</a:t>
            </a:r>
            <a:endParaRPr lang="zh-TW" altLang="zh-TW" dirty="0" smtClean="0"/>
          </a:p>
          <a:p>
            <a:pPr lvl="1"/>
            <a:r>
              <a:rPr lang="zh-TW" altLang="en-US" dirty="0" smtClean="0"/>
              <a:t>擴增實境的原理與應用。</a:t>
            </a:r>
            <a:r>
              <a:rPr lang="en-US" altLang="zh-TW" u="sng" dirty="0" smtClean="0">
                <a:hlinkClick r:id="rId5"/>
              </a:rPr>
              <a:t>http://blog.uns.org.tw/node/431</a:t>
            </a:r>
            <a:r>
              <a:rPr lang="zh-TW" altLang="en-US" dirty="0" smtClean="0"/>
              <a:t> 。 </a:t>
            </a:r>
            <a:endParaRPr lang="zh-TW" altLang="zh-TW" dirty="0" smtClean="0"/>
          </a:p>
          <a:p>
            <a:pPr lvl="1"/>
            <a:r>
              <a:rPr lang="zh-TW" altLang="en-US" dirty="0" smtClean="0"/>
              <a:t>虛擬與現實的結合：</a:t>
            </a:r>
            <a:r>
              <a:rPr lang="en-US" altLang="zh-TW" dirty="0" smtClean="0"/>
              <a:t>Augmented Reality</a:t>
            </a:r>
            <a:r>
              <a:rPr lang="zh-TW" altLang="en-US" dirty="0" smtClean="0"/>
              <a:t>初探。</a:t>
            </a:r>
            <a:r>
              <a:rPr lang="en-US" altLang="zh-TW" u="sng" dirty="0" smtClean="0">
                <a:hlinkClick r:id="rId6"/>
              </a:rPr>
              <a:t>http://mmdays.com/2009/09/25/augmented-reality-for-dummies/</a:t>
            </a:r>
            <a:r>
              <a:rPr lang="zh-TW" altLang="en-US" dirty="0" smtClean="0"/>
              <a:t> 。 </a:t>
            </a:r>
            <a:endParaRPr lang="en-US" altLang="zh-TW" u="sng" dirty="0" smtClean="0"/>
          </a:p>
          <a:p>
            <a:pPr lvl="1"/>
            <a:r>
              <a:rPr lang="en-US" altLang="zh-TW" dirty="0" err="1" smtClean="0"/>
              <a:t>ARToolKit</a:t>
            </a:r>
            <a:r>
              <a:rPr lang="zh-TW" altLang="en-US" dirty="0" smtClean="0"/>
              <a:t> 。</a:t>
            </a:r>
            <a:r>
              <a:rPr lang="en-US" altLang="zh-TW" u="sng" dirty="0" smtClean="0">
                <a:hlinkClick r:id="rId7"/>
              </a:rPr>
              <a:t>http://www.hitl.washington.edu/artoolkit/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lvl="1"/>
            <a:r>
              <a:rPr lang="en-US" altLang="zh-TW" dirty="0" err="1" smtClean="0"/>
              <a:t>ARToolKit</a:t>
            </a:r>
            <a:r>
              <a:rPr lang="zh-TW" altLang="en-US" dirty="0" smtClean="0"/>
              <a:t>實戰教學（一）。</a:t>
            </a:r>
            <a:r>
              <a:rPr lang="en-US" altLang="zh-TW" u="sng" dirty="0" smtClean="0">
                <a:hlinkClick r:id="rId8"/>
              </a:rPr>
              <a:t>http://jwill.pixnet.net/blog/post/23269909-artoolkit-%E5%AF%A6%E6%88%B0-%E6%95%99%E5%AD%B8</a:t>
            </a:r>
            <a:r>
              <a:rPr lang="zh-TW" altLang="en-US" u="sng" dirty="0" smtClean="0">
                <a:hlinkClick r:id="rId8"/>
              </a:rPr>
              <a:t>（</a:t>
            </a:r>
            <a:r>
              <a:rPr lang="en-US" altLang="zh-TW" u="sng" dirty="0" smtClean="0">
                <a:hlinkClick r:id="rId8"/>
              </a:rPr>
              <a:t>%E4%B8%80</a:t>
            </a:r>
            <a:r>
              <a:rPr lang="zh-TW" altLang="en-US" u="sng" dirty="0" smtClean="0">
                <a:hlinkClick r:id="rId8"/>
              </a:rPr>
              <a:t>）</a:t>
            </a:r>
            <a:r>
              <a:rPr lang="en-US" altLang="zh-TW" u="sng" dirty="0" smtClean="0">
                <a:hlinkClick r:id="rId8"/>
              </a:rPr>
              <a:t>-%E5%BB%BA%E7%BD%AE%E7%AF%87</a:t>
            </a:r>
            <a:r>
              <a:rPr lang="zh-TW" altLang="en-US" dirty="0" smtClean="0"/>
              <a:t> 。 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DLL-files.com</a:t>
            </a:r>
            <a:r>
              <a:rPr lang="zh-TW" altLang="en-US" dirty="0" smtClean="0"/>
              <a:t>。 </a:t>
            </a:r>
            <a:r>
              <a:rPr lang="en-US" altLang="zh-TW" u="sng" dirty="0" smtClean="0">
                <a:hlinkClick r:id="rId9"/>
              </a:rPr>
              <a:t>http://www.dll-files.com/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zh-TW" dirty="0" smtClean="0"/>
              <a:t>什麼是虛擬實境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虛擬實境可以</a:t>
            </a:r>
            <a:r>
              <a:rPr lang="zh-TW" altLang="zh-TW" dirty="0"/>
              <a:t>讓使用者在此虛擬世界中如同身歷其境一般感受到周遭</a:t>
            </a:r>
            <a:r>
              <a:rPr lang="zh-TW" altLang="zh-TW" dirty="0" smtClean="0"/>
              <a:t>事物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在虛擬實境的世界</a:t>
            </a:r>
            <a:r>
              <a:rPr lang="zh-TW" altLang="en-US" dirty="0" smtClean="0"/>
              <a:t>中，</a:t>
            </a:r>
            <a:r>
              <a:rPr lang="zh-TW" altLang="zh-TW" dirty="0" smtClean="0"/>
              <a:t>在這如同想像的空間裡，使用者可以利用頭盔、穿上感應手套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等設備，盡情地</a:t>
            </a:r>
            <a:r>
              <a:rPr lang="zh-TW" altLang="en-US" dirty="0" smtClean="0"/>
              <a:t>瀏覽此</a:t>
            </a:r>
            <a:r>
              <a:rPr lang="zh-TW" altLang="zh-TW" dirty="0" smtClean="0"/>
              <a:t>空間內的事物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當使用者在虛擬的空間內遊走張望，或是觸碰、控制任何物件時，電腦都可即時的進行複雜的運算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根據你的行動將虛擬世界裡的影像、事物藉由設備上的感應器，</a:t>
            </a:r>
            <a:r>
              <a:rPr lang="zh-TW" altLang="en-US" dirty="0" smtClean="0"/>
              <a:t>應</a:t>
            </a:r>
            <a:r>
              <a:rPr lang="zh-TW" altLang="zh-TW" dirty="0" smtClean="0"/>
              <a:t>有的感知回饋於使用者身上，</a:t>
            </a:r>
            <a:r>
              <a:rPr lang="zh-TW" altLang="en-US" dirty="0" smtClean="0"/>
              <a:t>以</a:t>
            </a:r>
            <a:r>
              <a:rPr lang="zh-TW" altLang="zh-TW" dirty="0" smtClean="0"/>
              <a:t>產生臨場感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虛擬實境</a:t>
            </a:r>
            <a:r>
              <a:rPr lang="zh-TW" altLang="zh-TW" dirty="0" smtClean="0"/>
              <a:t>技術包含了計算機模擬技術、計算機圖形</a:t>
            </a:r>
            <a:r>
              <a:rPr lang="zh-TW" altLang="en-US" dirty="0" smtClean="0"/>
              <a:t>（</a:t>
            </a:r>
            <a:r>
              <a:rPr lang="en-US" altLang="zh-TW" dirty="0" smtClean="0"/>
              <a:t>CG</a:t>
            </a:r>
            <a:r>
              <a:rPr lang="zh-TW" altLang="en-US" dirty="0" smtClean="0"/>
              <a:t>）</a:t>
            </a:r>
            <a:r>
              <a:rPr lang="zh-TW" altLang="zh-TW" dirty="0" smtClean="0"/>
              <a:t>技術、顯示技術、人工智慧、感測技術等高</a:t>
            </a:r>
            <a:r>
              <a:rPr lang="zh-TW" altLang="en-US" dirty="0" smtClean="0"/>
              <a:t>等</a:t>
            </a:r>
            <a:r>
              <a:rPr lang="zh-TW" altLang="zh-TW" dirty="0" smtClean="0"/>
              <a:t>技術模擬成果，</a:t>
            </a:r>
            <a:r>
              <a:rPr lang="zh-TW" altLang="en-US" dirty="0" smtClean="0"/>
              <a:t>以便</a:t>
            </a:r>
            <a:r>
              <a:rPr lang="zh-TW" altLang="zh-TW" dirty="0" smtClean="0"/>
              <a:t>使用者進入多樣感知的</a:t>
            </a:r>
            <a:r>
              <a:rPr lang="zh-TW" altLang="en-US" dirty="0" smtClean="0"/>
              <a:t>擬</a:t>
            </a:r>
            <a:r>
              <a:rPr lang="zh-TW" altLang="zh-TW" dirty="0" smtClean="0"/>
              <a:t>真世界</a:t>
            </a:r>
            <a:r>
              <a:rPr lang="zh-TW" altLang="en-US" dirty="0" smtClean="0"/>
              <a:t>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114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zh-TW" dirty="0" smtClean="0"/>
              <a:t>什麼是虛擬實境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 smtClean="0"/>
              <a:t>虛擬實境的種類：</a:t>
            </a:r>
            <a:endParaRPr lang="en-US" altLang="zh-TW" b="1" dirty="0" smtClean="0"/>
          </a:p>
          <a:p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融入式虛擬實境（</a:t>
            </a:r>
            <a:r>
              <a:rPr lang="en-US" altLang="zh-TW" dirty="0" smtClean="0"/>
              <a:t>Immersion VR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在使用者所處的虛擬環境中，以立體聲音裝置、感官輸出裝置等，讓使用者完全融入。</a:t>
            </a:r>
            <a:endParaRPr lang="en-US" altLang="zh-TW" dirty="0" smtClean="0"/>
          </a:p>
          <a:p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桌上型虛擬實境（</a:t>
            </a:r>
            <a:r>
              <a:rPr lang="en-US" altLang="zh-TW" dirty="0" smtClean="0"/>
              <a:t>Desktop VR</a:t>
            </a:r>
            <a:r>
              <a:rPr lang="zh-TW" altLang="en-US" dirty="0" smtClean="0"/>
              <a:t> ）：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只需使用一般的多媒體電腦與虛擬實境軟體，並搭配鍵盤、滑鼠等設備即可操作。</a:t>
            </a:r>
            <a:endParaRPr lang="en-US" altLang="zh-TW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zh-TW" altLang="en-US" sz="2800" dirty="0" smtClean="0">
                <a:solidFill>
                  <a:schemeClr val="tx1"/>
                </a:solidFill>
              </a:rPr>
              <a:t>３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</a:rPr>
              <a:t>模擬器式虛擬實境（</a:t>
            </a:r>
            <a:r>
              <a:rPr lang="en-US" altLang="zh-TW" sz="2800" dirty="0" smtClean="0">
                <a:solidFill>
                  <a:schemeClr val="tx1"/>
                </a:solidFill>
              </a:rPr>
              <a:t>Simulator VR</a:t>
            </a:r>
            <a:r>
              <a:rPr lang="zh-TW" altLang="en-US" sz="2800" dirty="0" smtClean="0">
                <a:solidFill>
                  <a:schemeClr val="tx1"/>
                </a:solidFill>
              </a:rPr>
              <a:t>）：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dirty="0" smtClean="0"/>
              <a:t>必須能夠真實地模擬實際環境，並完整的模擬特定的操作界面與設備（例如：飛行訓練、射擊訓練）。</a:t>
            </a:r>
            <a:endParaRPr lang="en-US" altLang="zh-TW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zh-TW" altLang="en-US" sz="2800" dirty="0" smtClean="0">
                <a:solidFill>
                  <a:schemeClr val="tx1"/>
                </a:solidFill>
              </a:rPr>
              <a:t>４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</a:rPr>
              <a:t>投影式虛擬實境（</a:t>
            </a:r>
            <a:r>
              <a:rPr lang="en-US" altLang="zh-TW" sz="2800" dirty="0" smtClean="0">
                <a:solidFill>
                  <a:schemeClr val="tx1"/>
                </a:solidFill>
              </a:rPr>
              <a:t>Projection VR</a:t>
            </a:r>
            <a:r>
              <a:rPr lang="zh-TW" altLang="en-US" sz="2800" dirty="0" smtClean="0">
                <a:solidFill>
                  <a:schemeClr val="tx1"/>
                </a:solidFill>
              </a:rPr>
              <a:t>）：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dirty="0" smtClean="0"/>
              <a:t>主要是使用投影機將虛擬影像投射至３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螢幕上。使用者可以透過配載３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立體眼鏡體驗虛擬情境。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zh-TW" dirty="0" smtClean="0"/>
              <a:t>什麼是虛擬實境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虛擬實境它所包含的技術層面相當廣博</a:t>
            </a:r>
            <a:r>
              <a:rPr lang="zh-TW" altLang="en-US" dirty="0" smtClean="0"/>
              <a:t>，亦可廣泛應用在人們週遭各個領域上，例如：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軍事：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主要用來「模擬飛行」，武器的研發設計也常借助虛擬實境。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醫學：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主要用在醫生的教育訓練，提供給實習醫生一個醫療過程的工具（可替代真人做實驗）。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. </a:t>
            </a:r>
            <a:r>
              <a:rPr lang="zh-TW" altLang="en-US" dirty="0" smtClean="0">
                <a:latin typeface="+mn-ea"/>
              </a:rPr>
              <a:t>藝術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可突破展覽空間與時間的限制。例如：虛擬博物館。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４</a:t>
            </a:r>
            <a:r>
              <a:rPr lang="en-US" altLang="zh-TW" dirty="0" smtClean="0"/>
              <a:t>.</a:t>
            </a:r>
            <a:r>
              <a:rPr lang="zh-TW" altLang="en-US" dirty="0" smtClean="0"/>
              <a:t>教學、建築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zh-TW" altLang="zh-TW" dirty="0" smtClean="0"/>
              <a:t>什麼是擴增實境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zh-TW" altLang="en-US" dirty="0" smtClean="0"/>
              <a:t>若將真實世界與虛擬世界視為兩個極端，在此兩端中間則稱之為混合實境（</a:t>
            </a:r>
            <a:r>
              <a:rPr lang="en-US" altLang="zh-TW" dirty="0" smtClean="0"/>
              <a:t>Mixed Reality</a:t>
            </a:r>
            <a:r>
              <a:rPr lang="zh-TW" altLang="en-US" dirty="0" smtClean="0"/>
              <a:t>）。 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混合實境中的擴增實境</a:t>
            </a:r>
            <a:r>
              <a:rPr lang="zh-TW" altLang="zh-TW" dirty="0" smtClean="0"/>
              <a:t>（</a:t>
            </a:r>
            <a:r>
              <a:rPr lang="en-US" altLang="zh-TW" dirty="0" smtClean="0"/>
              <a:t>Augmented Reality</a:t>
            </a:r>
            <a:r>
              <a:rPr lang="zh-TW" altLang="zh-TW" dirty="0" smtClean="0"/>
              <a:t>，簡稱</a:t>
            </a:r>
            <a:r>
              <a:rPr lang="en-US" altLang="zh-TW" dirty="0" smtClean="0"/>
              <a:t> AR</a:t>
            </a:r>
            <a:r>
              <a:rPr lang="zh-TW" altLang="zh-TW" dirty="0" smtClean="0"/>
              <a:t>）</a:t>
            </a:r>
            <a:r>
              <a:rPr lang="zh-TW" altLang="en-US" dirty="0" smtClean="0"/>
              <a:t>則較接近真實世界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Milgram</a:t>
            </a:r>
            <a:r>
              <a:rPr lang="en-US" altLang="zh-TW" dirty="0" smtClean="0"/>
              <a:t> &amp; </a:t>
            </a:r>
            <a:r>
              <a:rPr lang="en-US" altLang="zh-TW" dirty="0" err="1" smtClean="0"/>
              <a:t>Kishino</a:t>
            </a:r>
            <a:r>
              <a:rPr lang="en-US" altLang="zh-TW" dirty="0" smtClean="0"/>
              <a:t>, </a:t>
            </a:r>
            <a:r>
              <a:rPr lang="zh-TW" altLang="en-US" dirty="0" smtClean="0"/>
              <a:t>１９９４</a:t>
            </a:r>
            <a:r>
              <a:rPr lang="zh-TW" altLang="zh-TW" dirty="0" smtClean="0"/>
              <a:t> 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混合實境中的擴增虛境</a:t>
            </a:r>
            <a:r>
              <a:rPr lang="zh-TW" altLang="zh-TW" dirty="0" smtClean="0"/>
              <a:t>（</a:t>
            </a:r>
            <a:r>
              <a:rPr lang="en-US" altLang="zh-TW" dirty="0" smtClean="0"/>
              <a:t>Augmented </a:t>
            </a:r>
            <a:r>
              <a:rPr lang="en-US" altLang="zh-TW" dirty="0" err="1" smtClean="0"/>
              <a:t>Virtuality</a:t>
            </a:r>
            <a:r>
              <a:rPr lang="zh-TW" altLang="zh-TW" dirty="0" smtClean="0"/>
              <a:t>）</a:t>
            </a:r>
            <a:r>
              <a:rPr lang="zh-TW" altLang="en-US" dirty="0" smtClean="0"/>
              <a:t>則較接近虛擬世界。</a:t>
            </a: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r>
              <a:rPr lang="zh-TW" altLang="en-US" dirty="0" smtClean="0"/>
              <a:t>擴增實境的內容（</a:t>
            </a:r>
            <a:r>
              <a:rPr lang="en-US" altLang="zh-TW" dirty="0" smtClean="0"/>
              <a:t>Azuma, </a:t>
            </a:r>
            <a:r>
              <a:rPr lang="zh-TW" altLang="en-US" dirty="0" smtClean="0"/>
              <a:t>１９９７</a:t>
            </a:r>
            <a:r>
              <a:rPr lang="zh-TW" altLang="en-US" dirty="0" smtClean="0">
                <a:sym typeface="Wingdings" pitchFamily="2" charset="2"/>
              </a:rPr>
              <a:t>）：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可將虛擬物件與真實結合。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可即時互動。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三維空間的。</a:t>
            </a:r>
            <a:endParaRPr lang="en-US" altLang="zh-TW" dirty="0" smtClean="0"/>
          </a:p>
          <a:p>
            <a:pPr lvl="1" algn="just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56992"/>
            <a:ext cx="1601853" cy="14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539552" y="3645024"/>
            <a:ext cx="8208912" cy="864096"/>
            <a:chOff x="539552" y="4509120"/>
            <a:chExt cx="8208912" cy="864096"/>
          </a:xfrm>
          <a:solidFill>
            <a:schemeClr val="accent1">
              <a:lumMod val="60000"/>
              <a:lumOff val="40000"/>
              <a:alpha val="5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539552" y="4509120"/>
              <a:ext cx="8208912" cy="8640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dirty="0" smtClean="0"/>
                <a:t>真實世界</a:t>
              </a:r>
              <a:r>
                <a:rPr lang="en-US" altLang="zh-TW" dirty="0" smtClean="0"/>
                <a:t>		               </a:t>
              </a:r>
              <a:r>
                <a:rPr lang="zh-TW" altLang="en-US" dirty="0" smtClean="0"/>
                <a:t>混合實境</a:t>
              </a:r>
              <a:r>
                <a:rPr lang="en-US" altLang="zh-TW" dirty="0" smtClean="0"/>
                <a:t>			            </a:t>
              </a:r>
              <a:r>
                <a:rPr lang="zh-TW" altLang="en-US" dirty="0" smtClean="0"/>
                <a:t>虛擬世界</a:t>
              </a:r>
              <a:endParaRPr lang="en-US" altLang="zh-TW" dirty="0" smtClean="0"/>
            </a:p>
            <a:p>
              <a:endParaRPr lang="en-US" altLang="zh-TW" dirty="0" smtClean="0"/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971600" y="5157192"/>
              <a:ext cx="7344816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81941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971</TotalTime>
  <Words>4391</Words>
  <Application>Microsoft Office PowerPoint</Application>
  <PresentationFormat>如螢幕大小 (4:3)</PresentationFormat>
  <Paragraphs>502</Paragraphs>
  <Slides>52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4" baseType="lpstr">
      <vt:lpstr>市鎮</vt:lpstr>
      <vt:lpstr>點陣圖影像</vt:lpstr>
      <vt:lpstr>第四單元 擴增實境行動應用</vt:lpstr>
      <vt:lpstr>Outline</vt:lpstr>
      <vt:lpstr>第一章：虛擬實境及擴增實境初探</vt:lpstr>
      <vt:lpstr>Outline</vt:lpstr>
      <vt:lpstr>１-１ 什麼是虛擬實境（1）</vt:lpstr>
      <vt:lpstr>１-１ 什麼是虛擬實境（2）</vt:lpstr>
      <vt:lpstr>１-１ 什麼是虛擬實境（3）</vt:lpstr>
      <vt:lpstr>１-１ 什麼是虛擬實境（4）</vt:lpstr>
      <vt:lpstr>１-２什麼是擴增實境（1）</vt:lpstr>
      <vt:lpstr>１-２什麼是擴增實境（2）</vt:lpstr>
      <vt:lpstr>１-２什麼是擴增實境（3）</vt:lpstr>
      <vt:lpstr>１-２什麼是擴增實境（４）</vt:lpstr>
      <vt:lpstr>１-２什麼是擴增實境（5）</vt:lpstr>
      <vt:lpstr>１-２什麼是擴增實境（6）</vt:lpstr>
      <vt:lpstr>１-２什麼是擴增實境（7）</vt:lpstr>
      <vt:lpstr>１-２什麼是擴增實境（8）</vt:lpstr>
      <vt:lpstr>擴增實境與虛擬實境的差異</vt:lpstr>
      <vt:lpstr>１-３ 擴增實境基本開發環境（1）</vt:lpstr>
      <vt:lpstr>１-３ 擴增實境基本開發環境（2）</vt:lpstr>
      <vt:lpstr>１-３ 擴增實境基本開發環境（3）</vt:lpstr>
      <vt:lpstr>１-３-１ ARToolKit開發套件下載流程（1）</vt:lpstr>
      <vt:lpstr>１-３-１ ARToolKit開發套件下載流程（2）</vt:lpstr>
      <vt:lpstr>１-３-１ ARToolKit開發套件下載流程（3）</vt:lpstr>
      <vt:lpstr>１-３-１ ARToolKit開發套件下載流程（4）</vt:lpstr>
      <vt:lpstr>１-３-１ ARToolKit開發套件下載流程（5）</vt:lpstr>
      <vt:lpstr>１-３-２ ARToolKit開發套件執行環境設置（1）</vt:lpstr>
      <vt:lpstr>１-３-２ ARToolKit開發套件執行環境設置（2）</vt:lpstr>
      <vt:lpstr>１-３-２ ARToolKit開發套件執行環境設置（3）</vt:lpstr>
      <vt:lpstr>１-３-２ ARToolKit開發套件執行環境設置（4）</vt:lpstr>
      <vt:lpstr>１-３-２ ARToolKit開發套件執行環境設置（5）</vt:lpstr>
      <vt:lpstr>１-３-２ ARToolKit開發套件執行環境設置（6）</vt:lpstr>
      <vt:lpstr>１-３-２ ARToolKit開發套件執行環境設置（7）</vt:lpstr>
      <vt:lpstr>１-３-２ ARToolKit開發套件執行環境設置（8）</vt:lpstr>
      <vt:lpstr>１-３-２ ARToolKit開發套件執行環境設置（9）</vt:lpstr>
      <vt:lpstr>１-３-２ ARToolKit開發套件執行環境設置（１０）</vt:lpstr>
      <vt:lpstr>１-３-２ ARToolKit開發套件執行環境設置（１１）</vt:lpstr>
      <vt:lpstr>１-３-２ ARToolKit開發套件執行環境設置（１２）</vt:lpstr>
      <vt:lpstr>１-３-２ ARToolKit開發套件執行環境設置（１３）</vt:lpstr>
      <vt:lpstr>１-３-２ ARToolKit開發套件執行環境設置（１４）</vt:lpstr>
      <vt:lpstr>１-３-２ ARToolKit開發套件執行環境設置（１５）</vt:lpstr>
      <vt:lpstr>１-３-２ ARToolKit開發套件執行環境設置（１６）</vt:lpstr>
      <vt:lpstr>１-３-２ ARToolKit開發套件執行環境設置（１７）</vt:lpstr>
      <vt:lpstr>１-３-２ ARToolKit開發套件執行環境設置（１８）</vt:lpstr>
      <vt:lpstr>１-３-２ ARToolKit開發套件執行環境設置（１９）</vt:lpstr>
      <vt:lpstr>ARToolKit開發套件執行環境設置彙整（1）</vt:lpstr>
      <vt:lpstr>ARToolKit開發套件執行環境設置彙整（2）</vt:lpstr>
      <vt:lpstr>本章重點回顧（１）</vt:lpstr>
      <vt:lpstr>本章重點回顧（２）</vt:lpstr>
      <vt:lpstr>本章重點回顧（３）</vt:lpstr>
      <vt:lpstr>本章重點回顧（４）</vt:lpstr>
      <vt:lpstr>參考資料（1）</vt:lpstr>
      <vt:lpstr>參考資料（2）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lyc002</dc:creator>
  <cp:lastModifiedBy>lyc002</cp:lastModifiedBy>
  <cp:revision>182</cp:revision>
  <dcterms:modified xsi:type="dcterms:W3CDTF">2011-11-17T01:32:22Z</dcterms:modified>
</cp:coreProperties>
</file>