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0" r:id="rId5"/>
    <p:sldId id="261" r:id="rId6"/>
    <p:sldId id="259" r:id="rId7"/>
    <p:sldId id="262" r:id="rId8"/>
    <p:sldId id="263" r:id="rId9"/>
    <p:sldId id="267" r:id="rId10"/>
    <p:sldId id="264" r:id="rId11"/>
    <p:sldId id="265" r:id="rId12"/>
    <p:sldId id="266" r:id="rId13"/>
    <p:sldId id="268" r:id="rId14"/>
    <p:sldId id="269" r:id="rId15"/>
    <p:sldId id="270" r:id="rId16"/>
    <p:sldId id="271" r:id="rId17"/>
    <p:sldId id="272" r:id="rId18"/>
    <p:sldId id="273" r:id="rId19"/>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均" initials="林均" lastIdx="1" clrIdx="0">
    <p:extLst>
      <p:ext uri="{19B8F6BF-5375-455C-9EA6-DF929625EA0E}">
        <p15:presenceInfo xmlns:p15="http://schemas.microsoft.com/office/powerpoint/2012/main" userId="b65ae60ba4dac1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TW" altLang="en-US">
                <a:solidFill>
                  <a:sysClr val="windowText" lastClr="000000"/>
                </a:solidFill>
                <a:latin typeface="標楷體" panose="03000509000000000000" pitchFamily="65" charset="-120"/>
                <a:ea typeface="標楷體" panose="03000509000000000000" pitchFamily="65" charset="-120"/>
              </a:rPr>
              <a:t>近十年重大食安件數</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tx>
            <c:strRef>
              <c:f>工作表1!$B$1</c:f>
              <c:strCache>
                <c:ptCount val="1"/>
                <c:pt idx="0">
                  <c:v>數列 1</c:v>
                </c:pt>
              </c:strCache>
            </c:strRef>
          </c:tx>
          <c:spPr>
            <a:solidFill>
              <a:schemeClr val="accent1"/>
            </a:solidFill>
            <a:ln>
              <a:noFill/>
            </a:ln>
            <a:effectLst/>
          </c:spPr>
          <c:invertIfNegative val="0"/>
          <c:cat>
            <c:numRef>
              <c:f>工作表1!$A$2:$A$12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工作表1!$B$2:$B$12</c:f>
              <c:numCache>
                <c:formatCode>General</c:formatCode>
                <c:ptCount val="11"/>
                <c:pt idx="0">
                  <c:v>4</c:v>
                </c:pt>
                <c:pt idx="1">
                  <c:v>3</c:v>
                </c:pt>
                <c:pt idx="2">
                  <c:v>8</c:v>
                </c:pt>
                <c:pt idx="3">
                  <c:v>6</c:v>
                </c:pt>
                <c:pt idx="4">
                  <c:v>6</c:v>
                </c:pt>
                <c:pt idx="5">
                  <c:v>8</c:v>
                </c:pt>
                <c:pt idx="6">
                  <c:v>1</c:v>
                </c:pt>
                <c:pt idx="7">
                  <c:v>16</c:v>
                </c:pt>
                <c:pt idx="8">
                  <c:v>19</c:v>
                </c:pt>
                <c:pt idx="9">
                  <c:v>18</c:v>
                </c:pt>
                <c:pt idx="10">
                  <c:v>13</c:v>
                </c:pt>
              </c:numCache>
            </c:numRef>
          </c:val>
        </c:ser>
        <c:ser>
          <c:idx val="1"/>
          <c:order val="1"/>
          <c:tx>
            <c:strRef>
              <c:f>工作表1!$C$1</c:f>
              <c:strCache>
                <c:ptCount val="1"/>
                <c:pt idx="0">
                  <c:v>欄1</c:v>
                </c:pt>
              </c:strCache>
            </c:strRef>
          </c:tx>
          <c:spPr>
            <a:solidFill>
              <a:schemeClr val="accent2"/>
            </a:solidFill>
            <a:ln>
              <a:noFill/>
            </a:ln>
            <a:effectLst/>
          </c:spPr>
          <c:invertIfNegative val="0"/>
          <c:cat>
            <c:numRef>
              <c:f>工作表1!$A$2:$A$12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工作表1!$C$2:$C$12</c:f>
              <c:numCache>
                <c:formatCode>General</c:formatCode>
                <c:ptCount val="11"/>
              </c:numCache>
            </c:numRef>
          </c:val>
        </c:ser>
        <c:ser>
          <c:idx val="2"/>
          <c:order val="2"/>
          <c:tx>
            <c:strRef>
              <c:f>工作表1!$D$1</c:f>
              <c:strCache>
                <c:ptCount val="1"/>
                <c:pt idx="0">
                  <c:v>欄2</c:v>
                </c:pt>
              </c:strCache>
            </c:strRef>
          </c:tx>
          <c:spPr>
            <a:solidFill>
              <a:schemeClr val="accent3"/>
            </a:solidFill>
            <a:ln>
              <a:noFill/>
            </a:ln>
            <a:effectLst/>
          </c:spPr>
          <c:invertIfNegative val="0"/>
          <c:cat>
            <c:numRef>
              <c:f>工作表1!$A$2:$A$12</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工作表1!$D$2:$D$12</c:f>
              <c:numCache>
                <c:formatCode>General</c:formatCode>
                <c:ptCount val="11"/>
              </c:numCache>
            </c:numRef>
          </c:val>
        </c:ser>
        <c:dLbls>
          <c:showLegendKey val="0"/>
          <c:showVal val="0"/>
          <c:showCatName val="0"/>
          <c:showSerName val="0"/>
          <c:showPercent val="0"/>
          <c:showBubbleSize val="0"/>
        </c:dLbls>
        <c:gapWidth val="219"/>
        <c:overlap val="-27"/>
        <c:axId val="475390232"/>
        <c:axId val="475389056"/>
      </c:barChart>
      <c:catAx>
        <c:axId val="475390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75389056"/>
        <c:crosses val="autoZero"/>
        <c:auto val="1"/>
        <c:lblAlgn val="ctr"/>
        <c:lblOffset val="100"/>
        <c:noMultiLvlLbl val="0"/>
      </c:catAx>
      <c:valAx>
        <c:axId val="4753890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4753902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767A91-02B1-4E76-8B48-F22FB726D610}" type="datetimeFigureOut">
              <a:rPr lang="zh-TW" altLang="en-US" smtClean="0"/>
              <a:t>2016/12/17</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9E803-7368-4C1F-A33A-E45BB1573C01}" type="slidenum">
              <a:rPr lang="zh-TW" altLang="en-US" smtClean="0"/>
              <a:t>‹#›</a:t>
            </a:fld>
            <a:endParaRPr lang="zh-TW" altLang="en-US"/>
          </a:p>
        </p:txBody>
      </p:sp>
    </p:spTree>
    <p:extLst>
      <p:ext uri="{BB962C8B-B14F-4D97-AF65-F5344CB8AC3E}">
        <p14:creationId xmlns:p14="http://schemas.microsoft.com/office/powerpoint/2010/main" val="3789820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wiki/%E8%81%9A%E5%B0%8D%E8%8B%AF%E4%BA%8C%E7%94%B2%E9%85%B8%E4%B9%99%E4%BA%8C%E9%85%AF"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wiki/%E9%82%BB%E8%8B%AF%E4%BA%8C%E7%94%B2%E9%85%B8%E4%BA%8C%E8%BE%9B%E9%85%AF" TargetMode="External"/><Relationship Id="rId4" Type="http://schemas.openxmlformats.org/officeDocument/2006/relationships/hyperlink" Target="/w/index.ph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可以先從過往經典的鎘米、綠牡蠣事件開始引入大家對於食安的簡單基本介紹，在舉出近五年的三起重大案件喚起各位記憶</a:t>
            </a:r>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4</a:t>
            </a:fld>
            <a:endParaRPr lang="zh-TW" altLang="en-US"/>
          </a:p>
        </p:txBody>
      </p:sp>
    </p:spTree>
    <p:extLst>
      <p:ext uri="{BB962C8B-B14F-4D97-AF65-F5344CB8AC3E}">
        <p14:creationId xmlns:p14="http://schemas.microsoft.com/office/powerpoint/2010/main" val="2518798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新聞報導有對有錯，有些報導虛假誇大得離譜，誤導消費者。要改變這種情況，必須加強全社會參與的風險溝通。</a:t>
            </a:r>
            <a:endParaRPr lang="en-US" altLang="zh-TW" dirty="0" smtClean="0"/>
          </a:p>
          <a:p>
            <a:r>
              <a:rPr lang="zh-TW" altLang="en-US" dirty="0" smtClean="0"/>
              <a:t>安全與健康風險是一體的兩面，天下沒有所謂的零風險，風險無所不在，食品也不是零風險！但我們可以「降低」風險變成危機的機會！「沒有危害」的合理程度在哪裡，可接受風險的線應訂在哪裡，這些都是可以透過科學專業討論的。一旦這些議題變成媒體與政治化議題時，就僅剩下民眾的情緒感覺，很難再以科學專業的角度來討論，這也是社會大眾期待政府多做風險溝通的原因。</a:t>
            </a:r>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15</a:t>
            </a:fld>
            <a:endParaRPr lang="zh-TW" altLang="en-US"/>
          </a:p>
        </p:txBody>
      </p:sp>
    </p:spTree>
    <p:extLst>
      <p:ext uri="{BB962C8B-B14F-4D97-AF65-F5344CB8AC3E}">
        <p14:creationId xmlns:p14="http://schemas.microsoft.com/office/powerpoint/2010/main" val="78939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16</a:t>
            </a:fld>
            <a:endParaRPr lang="zh-TW" altLang="en-US"/>
          </a:p>
        </p:txBody>
      </p:sp>
    </p:spTree>
    <p:extLst>
      <p:ext uri="{BB962C8B-B14F-4D97-AF65-F5344CB8AC3E}">
        <p14:creationId xmlns:p14="http://schemas.microsoft.com/office/powerpoint/2010/main" val="21734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其實雖然網路上酸民罵聲不斷，但其實政府還是有座一定的改革，不過顯然還是沒有讓不肖業者得到教訓</a:t>
            </a:r>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5</a:t>
            </a:fld>
            <a:endParaRPr lang="zh-TW" altLang="en-US"/>
          </a:p>
        </p:txBody>
      </p:sp>
    </p:spTree>
    <p:extLst>
      <p:ext uri="{BB962C8B-B14F-4D97-AF65-F5344CB8AC3E}">
        <p14:creationId xmlns:p14="http://schemas.microsoft.com/office/powerpoint/2010/main" val="227262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舉例。民國</a:t>
            </a:r>
            <a:r>
              <a:rPr lang="en-US" altLang="zh-TW" dirty="0" smtClean="0"/>
              <a:t>93</a:t>
            </a:r>
            <a:r>
              <a:rPr lang="zh-TW" altLang="en-US" dirty="0" smtClean="0"/>
              <a:t>年</a:t>
            </a:r>
            <a:r>
              <a:rPr lang="en-US" altLang="zh-TW" dirty="0" smtClean="0"/>
              <a:t>9</a:t>
            </a:r>
            <a:r>
              <a:rPr lang="zh-TW" altLang="en-US" dirty="0" smtClean="0"/>
              <a:t>月，疑似產婦哺乳，</a:t>
            </a:r>
            <a:r>
              <a:rPr lang="en-US" altLang="zh-TW" dirty="0" smtClean="0"/>
              <a:t>2</a:t>
            </a:r>
            <a:r>
              <a:rPr lang="zh-TW" altLang="en-US" dirty="0" smtClean="0"/>
              <a:t>歲小孩中毒，多氯聯苯或連三代，</a:t>
            </a:r>
            <a:r>
              <a:rPr lang="en-US" altLang="zh-TW" dirty="0" smtClean="0"/>
              <a:t>25</a:t>
            </a:r>
            <a:r>
              <a:rPr lang="zh-TW" altLang="en-US" dirty="0" smtClean="0"/>
              <a:t>年前的米糠油事件，篩檢後發現</a:t>
            </a:r>
            <a:r>
              <a:rPr lang="en-US" altLang="zh-TW" dirty="0" smtClean="0"/>
              <a:t>2</a:t>
            </a:r>
            <a:r>
              <a:rPr lang="zh-TW" altLang="en-US" dirty="0" smtClean="0"/>
              <a:t>、</a:t>
            </a:r>
            <a:r>
              <a:rPr lang="en-US" altLang="zh-TW" dirty="0" smtClean="0"/>
              <a:t>3</a:t>
            </a:r>
            <a:r>
              <a:rPr lang="zh-TW" altLang="en-US" dirty="0" smtClean="0"/>
              <a:t>代體內仍有餘毒</a:t>
            </a:r>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6</a:t>
            </a:fld>
            <a:endParaRPr lang="zh-TW" altLang="en-US"/>
          </a:p>
        </p:txBody>
      </p:sp>
    </p:spTree>
    <p:extLst>
      <p:ext uri="{BB962C8B-B14F-4D97-AF65-F5344CB8AC3E}">
        <p14:creationId xmlns:p14="http://schemas.microsoft.com/office/powerpoint/2010/main" val="179063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而受害者對豐香油行老闆提起的附帶民事訴訟，被終審法院以兩個論點駁回。其一、豐香油行老闆油品係向合法經銷廠商購買，未參與製造，自難認定其對油品受多氯聯苯汙染有預見可能性。其二、受害者雖然指控被告在受衛生署抽查油品知道油品中含多氯聯苯後仍繼續販油，但這方面被法院認為舉證不足。基於上述兩種理由，被害人對豐香油行老闆的求償請求權無法成立。</a:t>
            </a:r>
            <a:endParaRPr lang="en-US" altLang="zh-TW" sz="1200" dirty="0" smtClean="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dirty="0" smtClean="0">
                <a:solidFill>
                  <a:srgbClr val="C00000"/>
                </a:solidFill>
                <a:latin typeface="標楷體" panose="03000509000000000000" pitchFamily="65" charset="-120"/>
                <a:ea typeface="標楷體" panose="03000509000000000000" pitchFamily="65" charset="-120"/>
              </a:rPr>
              <a:t>油症患者健康照護服務條例 </a:t>
            </a:r>
            <a:r>
              <a:rPr lang="en-US" altLang="zh-TW" sz="1200" b="1" dirty="0" smtClean="0">
                <a:solidFill>
                  <a:srgbClr val="C00000"/>
                </a:solidFill>
                <a:latin typeface="標楷體" panose="03000509000000000000" pitchFamily="65" charset="-120"/>
                <a:ea typeface="標楷體" panose="03000509000000000000" pitchFamily="65" charset="-120"/>
              </a:rPr>
              <a:t>2015</a:t>
            </a:r>
            <a:r>
              <a:rPr lang="zh-TW" altLang="en-US" sz="1200" b="1" dirty="0" smtClean="0">
                <a:solidFill>
                  <a:srgbClr val="C00000"/>
                </a:solidFill>
                <a:latin typeface="標楷體" panose="03000509000000000000" pitchFamily="65" charset="-120"/>
                <a:ea typeface="標楷體" panose="03000509000000000000" pitchFamily="65" charset="-120"/>
              </a:rPr>
              <a:t>年</a:t>
            </a:r>
            <a:r>
              <a:rPr lang="en-US" altLang="zh-TW" sz="1200" b="1" dirty="0" smtClean="0">
                <a:solidFill>
                  <a:srgbClr val="C00000"/>
                </a:solidFill>
                <a:latin typeface="標楷體" panose="03000509000000000000" pitchFamily="65" charset="-120"/>
                <a:ea typeface="標楷體" panose="03000509000000000000" pitchFamily="65" charset="-120"/>
              </a:rPr>
              <a:t>1</a:t>
            </a:r>
            <a:r>
              <a:rPr lang="zh-TW" altLang="en-US" sz="1200" b="1" dirty="0" smtClean="0">
                <a:solidFill>
                  <a:srgbClr val="C00000"/>
                </a:solidFill>
                <a:latin typeface="標楷體" panose="03000509000000000000" pitchFamily="65" charset="-120"/>
                <a:ea typeface="標楷體" panose="03000509000000000000" pitchFamily="65" charset="-120"/>
              </a:rPr>
              <a:t>月</a:t>
            </a:r>
            <a:r>
              <a:rPr lang="en-US" altLang="zh-TW" sz="1200" b="1" dirty="0" smtClean="0">
                <a:solidFill>
                  <a:srgbClr val="C00000"/>
                </a:solidFill>
                <a:latin typeface="標楷體" panose="03000509000000000000" pitchFamily="65" charset="-120"/>
                <a:ea typeface="標楷體" panose="03000509000000000000" pitchFamily="65" charset="-120"/>
              </a:rPr>
              <a:t>22</a:t>
            </a:r>
            <a:r>
              <a:rPr lang="zh-TW" altLang="en-US" sz="1200" b="1" dirty="0" smtClean="0">
                <a:solidFill>
                  <a:srgbClr val="C00000"/>
                </a:solidFill>
                <a:latin typeface="標楷體" panose="03000509000000000000" pitchFamily="65" charset="-120"/>
                <a:ea typeface="標楷體" panose="03000509000000000000" pitchFamily="65" charset="-120"/>
              </a:rPr>
              <a:t>日，立法院通過</a:t>
            </a:r>
            <a:r>
              <a:rPr lang="en-US" altLang="zh-TW" sz="1200" b="1" dirty="0" smtClean="0">
                <a:solidFill>
                  <a:srgbClr val="C00000"/>
                </a:solidFill>
                <a:latin typeface="標楷體" panose="03000509000000000000" pitchFamily="65" charset="-120"/>
                <a:ea typeface="標楷體" panose="03000509000000000000" pitchFamily="65" charset="-120"/>
              </a:rPr>
              <a:t>《</a:t>
            </a:r>
            <a:r>
              <a:rPr lang="zh-TW" altLang="en-US" sz="1200" b="1" dirty="0" smtClean="0">
                <a:solidFill>
                  <a:srgbClr val="C00000"/>
                </a:solidFill>
                <a:latin typeface="標楷體" panose="03000509000000000000" pitchFamily="65" charset="-120"/>
                <a:ea typeface="標楷體" panose="03000509000000000000" pitchFamily="65" charset="-120"/>
              </a:rPr>
              <a:t>油症患者健康照護服務條例</a:t>
            </a:r>
            <a:r>
              <a:rPr lang="en-US" altLang="zh-TW" sz="1200" b="1" dirty="0" smtClean="0">
                <a:solidFill>
                  <a:srgbClr val="C00000"/>
                </a:solidFill>
                <a:latin typeface="標楷體" panose="03000509000000000000" pitchFamily="65" charset="-120"/>
                <a:ea typeface="標楷體" panose="03000509000000000000" pitchFamily="65" charset="-120"/>
              </a:rPr>
              <a:t>》</a:t>
            </a:r>
            <a:r>
              <a:rPr lang="zh-TW" altLang="en-US" sz="1200" b="1" dirty="0" smtClean="0">
                <a:solidFill>
                  <a:srgbClr val="C00000"/>
                </a:solidFill>
                <a:latin typeface="標楷體" panose="03000509000000000000" pitchFamily="65" charset="-120"/>
                <a:ea typeface="標楷體" panose="03000509000000000000" pitchFamily="65" charset="-120"/>
              </a:rPr>
              <a:t>，</a:t>
            </a:r>
            <a:r>
              <a:rPr lang="en-US" altLang="zh-TW" sz="1200" b="1" dirty="0" smtClean="0">
                <a:solidFill>
                  <a:srgbClr val="C00000"/>
                </a:solidFill>
                <a:latin typeface="標楷體" panose="03000509000000000000" pitchFamily="65" charset="-120"/>
                <a:ea typeface="標楷體" panose="03000509000000000000" pitchFamily="65" charset="-120"/>
              </a:rPr>
              <a:t>2</a:t>
            </a:r>
            <a:r>
              <a:rPr lang="zh-TW" altLang="en-US" sz="1200" b="1" dirty="0" smtClean="0">
                <a:solidFill>
                  <a:srgbClr val="C00000"/>
                </a:solidFill>
                <a:latin typeface="標楷體" panose="03000509000000000000" pitchFamily="65" charset="-120"/>
                <a:ea typeface="標楷體" panose="03000509000000000000" pitchFamily="65" charset="-120"/>
              </a:rPr>
              <a:t>月</a:t>
            </a:r>
            <a:r>
              <a:rPr lang="en-US" altLang="zh-TW" sz="1200" b="1" dirty="0" smtClean="0">
                <a:solidFill>
                  <a:srgbClr val="C00000"/>
                </a:solidFill>
                <a:latin typeface="標楷體" panose="03000509000000000000" pitchFamily="65" charset="-120"/>
                <a:ea typeface="標楷體" panose="03000509000000000000" pitchFamily="65" charset="-120"/>
              </a:rPr>
              <a:t>4</a:t>
            </a:r>
            <a:r>
              <a:rPr lang="zh-TW" altLang="en-US" sz="1200" b="1" dirty="0" smtClean="0">
                <a:solidFill>
                  <a:srgbClr val="C00000"/>
                </a:solidFill>
                <a:latin typeface="標楷體" panose="03000509000000000000" pitchFamily="65" charset="-120"/>
                <a:ea typeface="標楷體" panose="03000509000000000000" pitchFamily="65" charset="-120"/>
              </a:rPr>
              <a:t>日總統公布</a:t>
            </a:r>
            <a:r>
              <a:rPr lang="zh-TW" altLang="en-US" sz="1200" b="1" dirty="0" smtClean="0">
                <a:latin typeface="標楷體" panose="03000509000000000000" pitchFamily="65" charset="-120"/>
                <a:ea typeface="標楷體" panose="03000509000000000000" pitchFamily="65" charset="-120"/>
              </a:rPr>
              <a:t>。</a:t>
            </a:r>
            <a:endParaRPr lang="en-US" altLang="zh-TW" sz="1200" b="1" dirty="0" smtClean="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標楷體" panose="03000509000000000000" pitchFamily="65" charset="-120"/>
              <a:ea typeface="標楷體" panose="03000509000000000000" pitchFamily="65"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7</a:t>
            </a:fld>
            <a:endParaRPr lang="zh-TW" altLang="en-US"/>
          </a:p>
        </p:txBody>
      </p:sp>
    </p:spTree>
    <p:extLst>
      <p:ext uri="{BB962C8B-B14F-4D97-AF65-F5344CB8AC3E}">
        <p14:creationId xmlns:p14="http://schemas.microsoft.com/office/powerpoint/2010/main" val="321112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indent="0">
              <a:lnSpc>
                <a:spcPct val="170000"/>
              </a:lnSpc>
              <a:buNone/>
            </a:pPr>
            <a:r>
              <a:rPr lang="en-US" altLang="zh-TW" sz="1200" dirty="0" smtClean="0">
                <a:latin typeface="Times New Roman" panose="02020603050405020304" pitchFamily="18" charset="0"/>
                <a:ea typeface="標楷體" panose="03000509000000000000" pitchFamily="65" charset="-120"/>
              </a:rPr>
              <a:t>2011</a:t>
            </a:r>
            <a:r>
              <a:rPr lang="zh-TW" altLang="en-US" sz="1200" dirty="0" smtClean="0">
                <a:latin typeface="Times New Roman" panose="02020603050405020304" pitchFamily="18" charset="0"/>
                <a:ea typeface="標楷體" panose="03000509000000000000" pitchFamily="65" charset="-120"/>
              </a:rPr>
              <a:t>年</a:t>
            </a:r>
            <a:r>
              <a:rPr lang="en-US" altLang="zh-TW" sz="1200" dirty="0" smtClean="0">
                <a:latin typeface="Times New Roman" panose="02020603050405020304" pitchFamily="18" charset="0"/>
                <a:ea typeface="標楷體" panose="03000509000000000000" pitchFamily="65" charset="-120"/>
              </a:rPr>
              <a:t>3</a:t>
            </a:r>
            <a:r>
              <a:rPr lang="zh-TW" altLang="en-US" sz="1200" dirty="0" smtClean="0">
                <a:latin typeface="Times New Roman" panose="02020603050405020304" pitchFamily="18" charset="0"/>
                <a:ea typeface="標楷體" panose="03000509000000000000" pitchFamily="65" charset="-120"/>
              </a:rPr>
              <a:t>月，行政院衛生署食品藥物管理局一位五十二歲的楊明玉技正（技術官員），執行行政院「加強取締偽劣假藥專案」時，原本只是為了檢驗食品是否違法摻雜安非他命或減肥西藥成分，將「康富生技中心股份有限公司」生產的「</a:t>
            </a:r>
            <a:r>
              <a:rPr lang="en-US" altLang="zh-TW" sz="1200" dirty="0" smtClean="0">
                <a:latin typeface="Times New Roman" panose="02020603050405020304" pitchFamily="18" charset="0"/>
                <a:ea typeface="標楷體" panose="03000509000000000000" pitchFamily="65" charset="-120"/>
              </a:rPr>
              <a:t>DDS-1 </a:t>
            </a:r>
            <a:r>
              <a:rPr lang="zh-TW" altLang="en-US" sz="1200" dirty="0" smtClean="0">
                <a:latin typeface="Times New Roman" panose="02020603050405020304" pitchFamily="18" charset="0"/>
                <a:ea typeface="標楷體" panose="03000509000000000000" pitchFamily="65" charset="-120"/>
              </a:rPr>
              <a:t>六淨元益生菌」經薄層分析（</a:t>
            </a:r>
            <a:r>
              <a:rPr lang="en-US" altLang="zh-TW" sz="1200" dirty="0" smtClean="0">
                <a:latin typeface="Times New Roman" panose="02020603050405020304" pitchFamily="18" charset="0"/>
                <a:ea typeface="標楷體" panose="03000509000000000000" pitchFamily="65" charset="-120"/>
              </a:rPr>
              <a:t>TLC</a:t>
            </a:r>
            <a:r>
              <a:rPr lang="zh-TW" altLang="en-US" sz="1200" dirty="0" smtClean="0">
                <a:latin typeface="Times New Roman" panose="02020603050405020304" pitchFamily="18" charset="0"/>
                <a:ea typeface="標楷體" panose="03000509000000000000" pitchFamily="65" charset="-120"/>
              </a:rPr>
              <a:t>）儀器，再用氣相層析質譜儀檢驗後，雖然規定檢測的項目結果未含西藥，卻另外看到不正常波峰，意外發現了可疑異常訊號。</a:t>
            </a:r>
          </a:p>
          <a:p>
            <a:pPr marL="0" indent="0">
              <a:lnSpc>
                <a:spcPct val="170000"/>
              </a:lnSpc>
              <a:buNone/>
            </a:pPr>
            <a:r>
              <a:rPr lang="zh-TW" altLang="en-US" sz="1200" dirty="0" smtClean="0">
                <a:latin typeface="Times New Roman" panose="02020603050405020304" pitchFamily="18" charset="0"/>
                <a:ea typeface="標楷體" panose="03000509000000000000" pitchFamily="65" charset="-120"/>
              </a:rPr>
              <a:t>難能可貴的是，一般檢驗員會因檢測項目結果合格，就到此為止，不再進一步化驗。但她即使對於不在檢驗項目的訊驗，仍主動提出檢驗要求，並運用下班時間不斷追查，盡責的比對數據，將其圖譜和圖庫比對，經抽絲剝繭分析</a:t>
            </a:r>
            <a:r>
              <a:rPr lang="en-US" altLang="zh-TW" sz="1200" dirty="0" smtClean="0">
                <a:latin typeface="Times New Roman" panose="02020603050405020304" pitchFamily="18" charset="0"/>
                <a:ea typeface="標楷體" panose="03000509000000000000" pitchFamily="65" charset="-120"/>
              </a:rPr>
              <a:t>30</a:t>
            </a:r>
            <a:r>
              <a:rPr lang="zh-TW" altLang="en-US" sz="1200" dirty="0" smtClean="0">
                <a:latin typeface="Times New Roman" panose="02020603050405020304" pitchFamily="18" charset="0"/>
                <a:ea typeface="標楷體" panose="03000509000000000000" pitchFamily="65" charset="-120"/>
              </a:rPr>
              <a:t>餘種原料、包材，赫然發現</a:t>
            </a:r>
            <a:r>
              <a:rPr lang="en-US" altLang="zh-TW" sz="1200" dirty="0" smtClean="0">
                <a:latin typeface="Times New Roman" panose="02020603050405020304" pitchFamily="18" charset="0"/>
                <a:ea typeface="標楷體" panose="03000509000000000000" pitchFamily="65" charset="-120"/>
              </a:rPr>
              <a:t>DEHP</a:t>
            </a:r>
            <a:r>
              <a:rPr lang="zh-TW" altLang="en-US" sz="1200" dirty="0" smtClean="0">
                <a:latin typeface="Times New Roman" panose="02020603050405020304" pitchFamily="18" charset="0"/>
                <a:ea typeface="標楷體" panose="03000509000000000000" pitchFamily="65" charset="-120"/>
              </a:rPr>
              <a:t>，衛生署初步開始重視。</a:t>
            </a:r>
          </a:p>
          <a:p>
            <a:pPr marL="0" indent="0">
              <a:lnSpc>
                <a:spcPct val="170000"/>
              </a:lnSpc>
              <a:buNone/>
            </a:pPr>
            <a:r>
              <a:rPr lang="zh-TW" altLang="en-US" sz="1200" dirty="0" smtClean="0">
                <a:latin typeface="Times New Roman" panose="02020603050405020304" pitchFamily="18" charset="0"/>
                <a:ea typeface="標楷體" panose="03000509000000000000" pitchFamily="65" charset="-120"/>
              </a:rPr>
              <a:t>再進行定量分析後，</a:t>
            </a:r>
            <a:r>
              <a:rPr lang="en-US" altLang="zh-TW" sz="1200" dirty="0" smtClean="0">
                <a:latin typeface="Times New Roman" panose="02020603050405020304" pitchFamily="18" charset="0"/>
                <a:ea typeface="標楷體" panose="03000509000000000000" pitchFamily="65" charset="-120"/>
              </a:rPr>
              <a:t>4</a:t>
            </a:r>
            <a:r>
              <a:rPr lang="zh-TW" altLang="en-US" sz="1200" dirty="0" smtClean="0">
                <a:latin typeface="Times New Roman" panose="02020603050405020304" pitchFamily="18" charset="0"/>
                <a:ea typeface="標楷體" panose="03000509000000000000" pitchFamily="65" charset="-120"/>
              </a:rPr>
              <a:t>月</a:t>
            </a:r>
            <a:r>
              <a:rPr lang="en-US" altLang="zh-TW" sz="1200" dirty="0" smtClean="0">
                <a:latin typeface="Times New Roman" panose="02020603050405020304" pitchFamily="18" charset="0"/>
                <a:ea typeface="標楷體" panose="03000509000000000000" pitchFamily="65" charset="-120"/>
              </a:rPr>
              <a:t>7</a:t>
            </a:r>
            <a:r>
              <a:rPr lang="zh-TW" altLang="en-US" sz="1200" dirty="0" smtClean="0">
                <a:latin typeface="Times New Roman" panose="02020603050405020304" pitchFamily="18" charset="0"/>
                <a:ea typeface="標楷體" panose="03000509000000000000" pitchFamily="65" charset="-120"/>
              </a:rPr>
              <a:t>日確認該產品竟含有高達</a:t>
            </a:r>
            <a:r>
              <a:rPr lang="en-US" altLang="zh-TW" sz="1200" dirty="0" smtClean="0">
                <a:latin typeface="Times New Roman" panose="02020603050405020304" pitchFamily="18" charset="0"/>
                <a:ea typeface="標楷體" panose="03000509000000000000" pitchFamily="65" charset="-120"/>
              </a:rPr>
              <a:t>600ppm</a:t>
            </a:r>
            <a:r>
              <a:rPr lang="zh-TW" altLang="en-US" sz="1200" dirty="0" smtClean="0">
                <a:latin typeface="Times New Roman" panose="02020603050405020304" pitchFamily="18" charset="0"/>
                <a:ea typeface="標楷體" panose="03000509000000000000" pitchFamily="65" charset="-120"/>
              </a:rPr>
              <a:t>的塑化劑</a:t>
            </a:r>
            <a:r>
              <a:rPr lang="en-US" altLang="zh-TW" sz="1200" dirty="0" smtClean="0">
                <a:latin typeface="Times New Roman" panose="02020603050405020304" pitchFamily="18" charset="0"/>
                <a:ea typeface="標楷體" panose="03000509000000000000" pitchFamily="65" charset="-120"/>
              </a:rPr>
              <a:t>DEHP</a:t>
            </a:r>
            <a:r>
              <a:rPr lang="zh-TW" altLang="en-US" sz="1200" dirty="0" smtClean="0">
                <a:latin typeface="Times New Roman" panose="02020603050405020304" pitchFamily="18" charset="0"/>
                <a:ea typeface="標楷體" panose="03000509000000000000" pitchFamily="65" charset="-120"/>
              </a:rPr>
              <a:t>，查獲起雲劑遭污染事件，衛生署行文台中市衛生局裁罰康富生技，但未對消費者公布警訊。</a:t>
            </a:r>
            <a:endParaRPr lang="en-US" altLang="zh-TW" sz="1200" dirty="0" smtClean="0">
              <a:latin typeface="Times New Roman" panose="02020603050405020304" pitchFamily="18" charset="0"/>
              <a:ea typeface="標楷體" panose="03000509000000000000" pitchFamily="65" charset="-120"/>
            </a:endParaRPr>
          </a:p>
          <a:p>
            <a:pPr marL="0" marR="0" lvl="0" indent="0" algn="l" defTabSz="914400" rtl="0" eaLnBrk="1" fontAlgn="auto" latinLnBrk="0" hangingPunct="1">
              <a:lnSpc>
                <a:spcPct val="170000"/>
              </a:lnSpc>
              <a:spcBef>
                <a:spcPts val="0"/>
              </a:spcBef>
              <a:spcAft>
                <a:spcPts val="0"/>
              </a:spcAft>
              <a:buClrTx/>
              <a:buSzTx/>
              <a:buFontTx/>
              <a:buNone/>
              <a:tabLst/>
              <a:defRPr/>
            </a:pPr>
            <a:r>
              <a:rPr lang="zh-TW" altLang="en-US" sz="1200" dirty="0" smtClean="0">
                <a:latin typeface="標楷體" panose="03000509000000000000" pitchFamily="65" charset="-120"/>
                <a:ea typeface="標楷體" panose="03000509000000000000" pitchFamily="65" charset="-120"/>
              </a:rPr>
              <a:t>以塑化劑取代棕櫚油製成的起雲劑，早在</a:t>
            </a:r>
            <a:r>
              <a:rPr lang="en-US" altLang="zh-TW" sz="1200" dirty="0" smtClean="0">
                <a:latin typeface="標楷體" panose="03000509000000000000" pitchFamily="65" charset="-120"/>
                <a:ea typeface="標楷體" panose="03000509000000000000" pitchFamily="65" charset="-120"/>
              </a:rPr>
              <a:t>1980</a:t>
            </a:r>
            <a:r>
              <a:rPr lang="zh-TW" altLang="en-US" sz="1200" dirty="0" smtClean="0">
                <a:latin typeface="標楷體" panose="03000509000000000000" pitchFamily="65" charset="-120"/>
                <a:ea typeface="標楷體" panose="03000509000000000000" pitchFamily="65" charset="-120"/>
              </a:rPr>
              <a:t>年代前就已出現在台灣市面上，因這類起雲劑顏色純白、保存期限比棕櫚油配方的起雲劑長</a:t>
            </a:r>
            <a:r>
              <a:rPr lang="en-US" altLang="zh-TW" sz="1200" dirty="0" smtClean="0">
                <a:latin typeface="標楷體" panose="03000509000000000000" pitchFamily="65" charset="-120"/>
                <a:ea typeface="標楷體" panose="03000509000000000000" pitchFamily="65" charset="-120"/>
              </a:rPr>
              <a:t>6</a:t>
            </a:r>
            <a:r>
              <a:rPr lang="zh-TW" altLang="en-US" sz="1200" dirty="0" smtClean="0">
                <a:latin typeface="標楷體" panose="03000509000000000000" pitchFamily="65" charset="-120"/>
                <a:ea typeface="標楷體" panose="03000509000000000000" pitchFamily="65" charset="-120"/>
              </a:rPr>
              <a:t>、</a:t>
            </a:r>
            <a:r>
              <a:rPr lang="en-US" altLang="zh-TW" sz="1200" dirty="0" smtClean="0">
                <a:latin typeface="標楷體" panose="03000509000000000000" pitchFamily="65" charset="-120"/>
                <a:ea typeface="標楷體" panose="03000509000000000000" pitchFamily="65" charset="-120"/>
              </a:rPr>
              <a:t>7</a:t>
            </a:r>
            <a:r>
              <a:rPr lang="zh-TW" altLang="en-US" sz="1200" dirty="0" smtClean="0">
                <a:latin typeface="標楷體" panose="03000509000000000000" pitchFamily="65" charset="-120"/>
                <a:ea typeface="標楷體" panose="03000509000000000000" pitchFamily="65" charset="-120"/>
              </a:rPr>
              <a:t>個月，且能夠稀釋飲品的份量也更大，因此不少起雲劑製造商紛紛跟進，尋求這款非法配方。以棕櫚油製成的起雲劑不僅顏色偏黃，當存放一段時間後還會有油臭味產生，產品穩定度較差；塑化劑則穩定度較高，價格更是便宜</a:t>
            </a:r>
            <a:r>
              <a:rPr lang="en-US" altLang="zh-TW" sz="1200" dirty="0" smtClean="0">
                <a:latin typeface="標楷體" panose="03000509000000000000" pitchFamily="65" charset="-120"/>
                <a:ea typeface="標楷體" panose="03000509000000000000" pitchFamily="65" charset="-120"/>
              </a:rPr>
              <a:t>5</a:t>
            </a:r>
            <a:r>
              <a:rPr lang="zh-TW" altLang="en-US" sz="1200" dirty="0" smtClean="0">
                <a:latin typeface="標楷體" panose="03000509000000000000" pitchFamily="65" charset="-120"/>
                <a:ea typeface="標楷體" panose="03000509000000000000" pitchFamily="65" charset="-120"/>
              </a:rPr>
              <a:t>倍之多，而逐漸在市場上取得優勢。</a:t>
            </a:r>
          </a:p>
          <a:p>
            <a:pPr marL="0" indent="0">
              <a:lnSpc>
                <a:spcPct val="170000"/>
              </a:lnSpc>
              <a:buNone/>
            </a:pPr>
            <a:endParaRPr lang="zh-TW" altLang="en-US" sz="1200" dirty="0" smtClean="0">
              <a:latin typeface="Times New Roman" panose="02020603050405020304" pitchFamily="18" charset="0"/>
              <a:ea typeface="標楷體" panose="03000509000000000000" pitchFamily="65" charset="-120"/>
            </a:endParaRPr>
          </a:p>
          <a:p>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8</a:t>
            </a:fld>
            <a:endParaRPr lang="zh-TW" altLang="en-US"/>
          </a:p>
        </p:txBody>
      </p:sp>
    </p:spTree>
    <p:extLst>
      <p:ext uri="{BB962C8B-B14F-4D97-AF65-F5344CB8AC3E}">
        <p14:creationId xmlns:p14="http://schemas.microsoft.com/office/powerpoint/2010/main" val="3537910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kern="1200" dirty="0" smtClean="0">
                <a:solidFill>
                  <a:schemeClr val="tx1"/>
                </a:solidFill>
                <a:effectLst/>
                <a:latin typeface="+mn-lt"/>
                <a:ea typeface="+mn-ea"/>
                <a:cs typeface="+mn-cs"/>
              </a:rPr>
              <a:t>PETE</a:t>
            </a:r>
            <a:r>
              <a:rPr lang="zh-TW" altLang="en-US" sz="1200" kern="1200" dirty="0" smtClean="0">
                <a:solidFill>
                  <a:schemeClr val="tx1"/>
                </a:solidFill>
                <a:effectLst/>
                <a:latin typeface="+mn-lt"/>
                <a:ea typeface="+mn-ea"/>
                <a:cs typeface="+mn-cs"/>
              </a:rPr>
              <a:t>或</a:t>
            </a:r>
            <a:r>
              <a:rPr lang="en-US" altLang="zh-TW" sz="1200" b="1" kern="1200" dirty="0" smtClean="0">
                <a:solidFill>
                  <a:schemeClr val="tx1"/>
                </a:solidFill>
                <a:effectLst/>
                <a:latin typeface="+mn-lt"/>
                <a:ea typeface="+mn-ea"/>
                <a:cs typeface="+mn-cs"/>
              </a:rPr>
              <a:t>PET</a:t>
            </a:r>
            <a:r>
              <a:rPr lang="zh-TW" altLang="en-US" sz="1200" u="sng" kern="1200" dirty="0" smtClean="0">
                <a:solidFill>
                  <a:schemeClr val="tx1"/>
                </a:solidFill>
                <a:effectLst/>
                <a:latin typeface="+mn-lt"/>
                <a:ea typeface="+mn-ea"/>
                <a:cs typeface="+mn-cs"/>
                <a:hlinkClick r:id="rId3"/>
              </a:rPr>
              <a:t>聚對苯二甲酸乙二酯</a:t>
            </a:r>
            <a:r>
              <a:rPr lang="zh-TW" altLang="en-US" sz="1200" kern="1200" dirty="0" smtClean="0">
                <a:solidFill>
                  <a:schemeClr val="tx1"/>
                </a:solidFill>
                <a:effectLst/>
                <a:latin typeface="+mn-lt"/>
                <a:ea typeface="+mn-ea"/>
                <a:cs typeface="+mn-cs"/>
              </a:rPr>
              <a:t>聚酯纖維、熱可塑性樹脂、膠帶與飲料瓶。參考</a:t>
            </a:r>
            <a:r>
              <a:rPr lang="zh-TW" altLang="en-US" sz="1200" u="sng" kern="1200" dirty="0" smtClean="0">
                <a:solidFill>
                  <a:schemeClr val="tx1"/>
                </a:solidFill>
                <a:effectLst/>
                <a:latin typeface="+mn-lt"/>
                <a:ea typeface="+mn-ea"/>
                <a:cs typeface="+mn-cs"/>
                <a:hlinkClick r:id="rId4"/>
              </a:rPr>
              <a:t>寶特瓶的回收</a:t>
            </a: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Recycling of PET Bottles</a:t>
            </a:r>
            <a:r>
              <a:rPr lang="zh-TW" altLang="en-US" sz="1200" kern="1200" dirty="0" smtClean="0">
                <a:solidFill>
                  <a:schemeClr val="tx1"/>
                </a:solidFill>
                <a:effectLst/>
                <a:latin typeface="+mn-lt"/>
                <a:ea typeface="+mn-ea"/>
                <a:cs typeface="+mn-cs"/>
              </a:rPr>
              <a:t>）耐熱至</a:t>
            </a:r>
            <a:r>
              <a:rPr lang="en-US" altLang="zh-TW" sz="1200" kern="1200" dirty="0" smtClean="0">
                <a:solidFill>
                  <a:schemeClr val="tx1"/>
                </a:solidFill>
                <a:effectLst/>
                <a:latin typeface="+mn-lt"/>
                <a:ea typeface="+mn-ea"/>
                <a:cs typeface="+mn-cs"/>
              </a:rPr>
              <a:t>70℃</a:t>
            </a:r>
            <a:r>
              <a:rPr lang="zh-TW" altLang="en-US" sz="1200" kern="1200" dirty="0" smtClean="0">
                <a:solidFill>
                  <a:schemeClr val="tx1"/>
                </a:solidFill>
                <a:effectLst/>
                <a:latin typeface="+mn-lt"/>
                <a:ea typeface="+mn-ea"/>
                <a:cs typeface="+mn-cs"/>
              </a:rPr>
              <a:t>，過熱及長期使用可能會釋出致癌物</a:t>
            </a:r>
            <a:r>
              <a:rPr lang="zh-TW" altLang="en-US" sz="1200" u="sng" kern="1200" dirty="0" smtClean="0">
                <a:solidFill>
                  <a:schemeClr val="tx1"/>
                </a:solidFill>
                <a:effectLst/>
                <a:latin typeface="+mn-lt"/>
                <a:ea typeface="+mn-ea"/>
                <a:cs typeface="+mn-cs"/>
                <a:hlinkClick r:id="rId5"/>
              </a:rPr>
              <a:t>鄰苯二甲酸二辛酯</a:t>
            </a:r>
            <a:r>
              <a:rPr lang="zh-TW" altLang="en-US" sz="1200" kern="1200" dirty="0" smtClean="0">
                <a:solidFill>
                  <a:schemeClr val="tx1"/>
                </a:solidFill>
                <a:effectLst/>
                <a:latin typeface="+mn-lt"/>
                <a:ea typeface="+mn-ea"/>
                <a:cs typeface="+mn-cs"/>
              </a:rPr>
              <a:t>（</a:t>
            </a:r>
            <a:r>
              <a:rPr lang="en-US" altLang="zh-TW" sz="1200" kern="1200" dirty="0" smtClean="0">
                <a:solidFill>
                  <a:schemeClr val="tx1"/>
                </a:solidFill>
                <a:effectLst/>
                <a:latin typeface="+mn-lt"/>
                <a:ea typeface="+mn-ea"/>
                <a:cs typeface="+mn-cs"/>
              </a:rPr>
              <a:t>DEHP</a:t>
            </a:r>
            <a:r>
              <a:rPr lang="zh-TW" altLang="en-US" sz="120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10</a:t>
            </a:fld>
            <a:endParaRPr lang="zh-TW" altLang="en-US"/>
          </a:p>
        </p:txBody>
      </p:sp>
    </p:spTree>
    <p:extLst>
      <p:ext uri="{BB962C8B-B14F-4D97-AF65-F5344CB8AC3E}">
        <p14:creationId xmlns:p14="http://schemas.microsoft.com/office/powerpoint/2010/main" val="62301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11</a:t>
            </a:fld>
            <a:endParaRPr lang="zh-TW" altLang="en-US"/>
          </a:p>
        </p:txBody>
      </p:sp>
    </p:spTree>
    <p:extLst>
      <p:ext uri="{BB962C8B-B14F-4D97-AF65-F5344CB8AC3E}">
        <p14:creationId xmlns:p14="http://schemas.microsoft.com/office/powerpoint/2010/main" val="1662833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smtClean="0">
                <a:solidFill>
                  <a:schemeClr val="tx1"/>
                </a:solidFill>
                <a:effectLst/>
                <a:latin typeface="+mn-lt"/>
                <a:ea typeface="+mn-ea"/>
                <a:cs typeface="+mn-cs"/>
              </a:rPr>
              <a:t>工業級碳酸鎂恐含鉛、鎘、銅、汞等重金屬，長期食用可能引發神經毒性、肝腎毒性、心血管疾病，甚至導致肝癌、腎衰竭。</a:t>
            </a:r>
            <a:endParaRPr lang="en-US" altLang="zh-TW" sz="1200" b="0" i="0"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磷化鋁</a:t>
            </a:r>
            <a:endParaRPr lang="en-US" altLang="zh-TW" sz="1200" b="0" i="0" kern="1200" dirty="0" smtClean="0">
              <a:solidFill>
                <a:schemeClr val="tx1"/>
              </a:solidFill>
              <a:effectLst/>
              <a:latin typeface="+mn-lt"/>
              <a:ea typeface="+mn-ea"/>
              <a:cs typeface="+mn-cs"/>
            </a:endParaRPr>
          </a:p>
          <a:p>
            <a:pPr marL="0" indent="0">
              <a:lnSpc>
                <a:spcPct val="150000"/>
              </a:lnSpc>
              <a:buNone/>
            </a:pPr>
            <a:r>
              <a:rPr lang="zh-TW" altLang="en-US" sz="1200" dirty="0" smtClean="0">
                <a:latin typeface="標楷體" panose="03000509000000000000" pitchFamily="65" charset="-120"/>
                <a:ea typeface="標楷體" panose="03000509000000000000" pitchFamily="65" charset="-120"/>
              </a:rPr>
              <a:t>為白色結晶，工業品為灰綠色或黃棕色粉末的固體殺蟲劑。乾燥條件下對人畜較安全，遇水遇酸時迅速分解成劇毒磷化氫氣體。</a:t>
            </a:r>
            <a:endParaRPr lang="en-US" altLang="zh-TW" sz="1200" dirty="0" smtClean="0">
              <a:latin typeface="標楷體" panose="03000509000000000000" pitchFamily="65" charset="-120"/>
              <a:ea typeface="標楷體" panose="03000509000000000000" pitchFamily="65" charset="-120"/>
            </a:endParaRPr>
          </a:p>
          <a:p>
            <a:pPr marL="0" indent="0">
              <a:lnSpc>
                <a:spcPct val="150000"/>
              </a:lnSpc>
              <a:buNone/>
            </a:pPr>
            <a:r>
              <a:rPr lang="zh-TW" altLang="en-US" sz="1200" dirty="0" smtClean="0">
                <a:latin typeface="標楷體" panose="03000509000000000000" pitchFamily="65" charset="-120"/>
                <a:ea typeface="標楷體" panose="03000509000000000000" pitchFamily="65" charset="-120"/>
              </a:rPr>
              <a:t>侵入途徑：吸入、食入</a:t>
            </a:r>
          </a:p>
          <a:p>
            <a:pPr marL="0" indent="0">
              <a:lnSpc>
                <a:spcPct val="150000"/>
              </a:lnSpc>
              <a:buNone/>
            </a:pPr>
            <a:r>
              <a:rPr lang="zh-TW" altLang="en-US" sz="1200" dirty="0" smtClean="0">
                <a:latin typeface="標楷體" panose="03000509000000000000" pitchFamily="65" charset="-120"/>
                <a:ea typeface="標楷體" panose="03000509000000000000" pitchFamily="65" charset="-120"/>
              </a:rPr>
              <a:t>健康危害：磷化鋁遇水或酸產生磷化氫而中毒。</a:t>
            </a:r>
          </a:p>
          <a:p>
            <a:pPr marL="0" indent="0">
              <a:lnSpc>
                <a:spcPct val="150000"/>
              </a:lnSpc>
              <a:buNone/>
            </a:pPr>
            <a:r>
              <a:rPr lang="zh-TW" altLang="en-US" sz="1200" dirty="0" smtClean="0">
                <a:latin typeface="標楷體" panose="03000509000000000000" pitchFamily="65" charset="-120"/>
                <a:ea typeface="標楷體" panose="03000509000000000000" pitchFamily="65" charset="-120"/>
              </a:rPr>
              <a:t>磷化鋁水解產生磷化氫的方程式：</a:t>
            </a:r>
            <a:endParaRPr lang="en-US" altLang="zh-TW" sz="1200" dirty="0" smtClean="0">
              <a:latin typeface="標楷體" panose="03000509000000000000" pitchFamily="65" charset="-120"/>
              <a:ea typeface="標楷體" panose="03000509000000000000" pitchFamily="65" charset="-120"/>
            </a:endParaRPr>
          </a:p>
          <a:p>
            <a:pPr marL="0" indent="0">
              <a:lnSpc>
                <a:spcPct val="150000"/>
              </a:lnSpc>
              <a:buNone/>
            </a:pPr>
            <a:r>
              <a:rPr lang="en-US" altLang="zh-TW" sz="1200" dirty="0" smtClean="0">
                <a:latin typeface="Times New Roman" panose="02020603050405020304" pitchFamily="18" charset="0"/>
                <a:cs typeface="Times New Roman" panose="02020603050405020304" pitchFamily="18" charset="0"/>
              </a:rPr>
              <a:t>2 </a:t>
            </a:r>
            <a:r>
              <a:rPr lang="en-US" altLang="zh-TW" sz="1200" dirty="0" err="1" smtClean="0">
                <a:latin typeface="Times New Roman" panose="02020603050405020304" pitchFamily="18" charset="0"/>
                <a:cs typeface="Times New Roman" panose="02020603050405020304" pitchFamily="18" charset="0"/>
              </a:rPr>
              <a:t>AlP</a:t>
            </a:r>
            <a:r>
              <a:rPr lang="en-US" altLang="zh-TW" sz="1200" dirty="0" smtClean="0">
                <a:latin typeface="Times New Roman" panose="02020603050405020304" pitchFamily="18" charset="0"/>
                <a:cs typeface="Times New Roman" panose="02020603050405020304" pitchFamily="18" charset="0"/>
              </a:rPr>
              <a:t> + 6 H</a:t>
            </a:r>
            <a:r>
              <a:rPr lang="en-US" altLang="zh-TW" sz="1200" baseline="-25000" dirty="0" smtClean="0">
                <a:latin typeface="Times New Roman" panose="02020603050405020304" pitchFamily="18" charset="0"/>
                <a:cs typeface="Times New Roman" panose="02020603050405020304" pitchFamily="18" charset="0"/>
              </a:rPr>
              <a:t>2</a:t>
            </a:r>
            <a:r>
              <a:rPr lang="en-US" altLang="zh-TW" sz="1200" dirty="0" smtClean="0">
                <a:latin typeface="Times New Roman" panose="02020603050405020304" pitchFamily="18" charset="0"/>
                <a:cs typeface="Times New Roman" panose="02020603050405020304" pitchFamily="18" charset="0"/>
              </a:rPr>
              <a:t>O </a:t>
            </a:r>
            <a:r>
              <a:rPr lang="zh-TW" altLang="zh-TW" sz="1200" dirty="0" smtClean="0">
                <a:latin typeface="Times New Roman" panose="02020603050405020304" pitchFamily="18" charset="0"/>
                <a:cs typeface="Times New Roman" panose="02020603050405020304" pitchFamily="18" charset="0"/>
              </a:rPr>
              <a:t>→</a:t>
            </a:r>
            <a:r>
              <a:rPr lang="en-US" altLang="zh-TW" sz="1200" dirty="0" smtClean="0">
                <a:latin typeface="Times New Roman" panose="02020603050405020304" pitchFamily="18" charset="0"/>
                <a:cs typeface="Times New Roman" panose="02020603050405020304" pitchFamily="18" charset="0"/>
              </a:rPr>
              <a:t> Al</a:t>
            </a:r>
            <a:r>
              <a:rPr lang="en-US" altLang="zh-TW" sz="1200" baseline="-25000" dirty="0" smtClean="0">
                <a:latin typeface="Times New Roman" panose="02020603050405020304" pitchFamily="18" charset="0"/>
                <a:cs typeface="Times New Roman" panose="02020603050405020304" pitchFamily="18" charset="0"/>
              </a:rPr>
              <a:t>2</a:t>
            </a:r>
            <a:r>
              <a:rPr lang="en-US" altLang="zh-TW" sz="1200" dirty="0" smtClean="0">
                <a:latin typeface="Times New Roman" panose="02020603050405020304" pitchFamily="18" charset="0"/>
                <a:cs typeface="Times New Roman" panose="02020603050405020304" pitchFamily="18" charset="0"/>
              </a:rPr>
              <a:t>O</a:t>
            </a:r>
            <a:r>
              <a:rPr lang="en-US" altLang="zh-TW" sz="1200" baseline="-25000" dirty="0" smtClean="0">
                <a:latin typeface="Times New Roman" panose="02020603050405020304" pitchFamily="18" charset="0"/>
                <a:cs typeface="Times New Roman" panose="02020603050405020304" pitchFamily="18" charset="0"/>
              </a:rPr>
              <a:t>3</a:t>
            </a:r>
            <a:r>
              <a:rPr lang="zh-TW" altLang="zh-TW" sz="1200" dirty="0" smtClean="0">
                <a:latin typeface="Times New Roman" panose="02020603050405020304" pitchFamily="18" charset="0"/>
                <a:cs typeface="Times New Roman" panose="02020603050405020304" pitchFamily="18" charset="0"/>
              </a:rPr>
              <a:t>∙</a:t>
            </a:r>
            <a:r>
              <a:rPr lang="en-US" altLang="zh-TW" sz="1200" dirty="0" smtClean="0">
                <a:latin typeface="Times New Roman" panose="02020603050405020304" pitchFamily="18" charset="0"/>
                <a:cs typeface="Times New Roman" panose="02020603050405020304" pitchFamily="18" charset="0"/>
              </a:rPr>
              <a:t>3 H</a:t>
            </a:r>
            <a:r>
              <a:rPr lang="en-US" altLang="zh-TW" sz="1200" baseline="-25000" dirty="0" smtClean="0">
                <a:latin typeface="Times New Roman" panose="02020603050405020304" pitchFamily="18" charset="0"/>
                <a:cs typeface="Times New Roman" panose="02020603050405020304" pitchFamily="18" charset="0"/>
              </a:rPr>
              <a:t>2</a:t>
            </a:r>
            <a:r>
              <a:rPr lang="en-US" altLang="zh-TW" sz="1200" dirty="0" smtClean="0">
                <a:latin typeface="Times New Roman" panose="02020603050405020304" pitchFamily="18" charset="0"/>
                <a:cs typeface="Times New Roman" panose="02020603050405020304" pitchFamily="18" charset="0"/>
              </a:rPr>
              <a:t>O + 2 PH</a:t>
            </a:r>
            <a:r>
              <a:rPr lang="en-US" altLang="zh-TW" sz="1200" baseline="-25000" dirty="0" smtClean="0">
                <a:latin typeface="Times New Roman" panose="02020603050405020304" pitchFamily="18" charset="0"/>
                <a:cs typeface="Times New Roman" panose="02020603050405020304" pitchFamily="18" charset="0"/>
              </a:rPr>
              <a:t>3</a:t>
            </a:r>
            <a:endParaRPr lang="zh-TW" altLang="en-US"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buNone/>
            </a:pPr>
            <a:r>
              <a:rPr lang="zh-TW" altLang="en-US" sz="1200" dirty="0" smtClean="0">
                <a:latin typeface="標楷體" panose="03000509000000000000" pitchFamily="65" charset="-120"/>
                <a:ea typeface="標楷體" panose="03000509000000000000" pitchFamily="65" charset="-120"/>
              </a:rPr>
              <a:t>口服產生磷化氫中毒，有胃腸道症状以及發熱、畏寒、頭暈、興奮及心律紊亂，嚴重者有氣急、少尿、抽搐、休克及昏迷等。</a:t>
            </a:r>
          </a:p>
          <a:p>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12</a:t>
            </a:fld>
            <a:endParaRPr lang="zh-TW" altLang="en-US"/>
          </a:p>
        </p:txBody>
      </p:sp>
    </p:spTree>
    <p:extLst>
      <p:ext uri="{BB962C8B-B14F-4D97-AF65-F5344CB8AC3E}">
        <p14:creationId xmlns:p14="http://schemas.microsoft.com/office/powerpoint/2010/main" val="1846525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例如，如果生產場所不符合衛生，只透過檢驗合格就認為產品符合規定，會把場所不符衛生的情形「漂白」了。就好像飼料奶粉即便檢驗結果符合衛生主管機關所訂「乳品類衛生標準」，例如每公克生菌數少於五萬、大腸桿菌與大腸桿菌群都呈陰性、病原菌陰性、磺胺劑未檢出，每個條件都符合食品級的標準，飼料奶粉仍然不得做為食品用奶粉。</a:t>
            </a:r>
            <a:endParaRPr lang="zh-TW" altLang="en-US" dirty="0"/>
          </a:p>
        </p:txBody>
      </p:sp>
      <p:sp>
        <p:nvSpPr>
          <p:cNvPr id="4" name="投影片編號版面配置區 3"/>
          <p:cNvSpPr>
            <a:spLocks noGrp="1"/>
          </p:cNvSpPr>
          <p:nvPr>
            <p:ph type="sldNum" sz="quarter" idx="10"/>
          </p:nvPr>
        </p:nvSpPr>
        <p:spPr/>
        <p:txBody>
          <a:bodyPr/>
          <a:lstStyle/>
          <a:p>
            <a:fld id="{A049E803-7368-4C1F-A33A-E45BB1573C01}" type="slidenum">
              <a:rPr lang="zh-TW" altLang="en-US" smtClean="0"/>
              <a:t>14</a:t>
            </a:fld>
            <a:endParaRPr lang="zh-TW" altLang="en-US"/>
          </a:p>
        </p:txBody>
      </p:sp>
    </p:spTree>
    <p:extLst>
      <p:ext uri="{BB962C8B-B14F-4D97-AF65-F5344CB8AC3E}">
        <p14:creationId xmlns:p14="http://schemas.microsoft.com/office/powerpoint/2010/main" val="1889232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85944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56141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2951074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13297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768601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417161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411588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417431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10818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122242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2DE29BDE-E4A5-456C-8667-247E41574766}" type="datetimeFigureOut">
              <a:rPr lang="zh-TW" altLang="en-US" smtClean="0"/>
              <a:t>2016/12/14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125037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29BDE-E4A5-456C-8667-247E41574766}" type="datetimeFigureOut">
              <a:rPr lang="zh-TW" altLang="en-US" smtClean="0"/>
              <a:t>2016/12/14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D20CE-99FF-41A1-99A2-86A023DFCE32}" type="slidenum">
              <a:rPr lang="zh-TW" altLang="en-US" smtClean="0"/>
              <a:t>‹#›</a:t>
            </a:fld>
            <a:endParaRPr lang="zh-TW" altLang="en-US"/>
          </a:p>
        </p:txBody>
      </p:sp>
    </p:spTree>
    <p:extLst>
      <p:ext uri="{BB962C8B-B14F-4D97-AF65-F5344CB8AC3E}">
        <p14:creationId xmlns:p14="http://schemas.microsoft.com/office/powerpoint/2010/main" val="3008646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zh.wikipedia.org/wiki/%E7%B1%B3%E7%B3%A0%E6%B2%B9%E4%B8%AD%E6%AF%92%E4%BA%8B%E4%BB%B6" TargetMode="External"/><Relationship Id="rId3" Type="http://schemas.openxmlformats.org/officeDocument/2006/relationships/hyperlink" Target="http://www.twfss.org/tw/report/post/6" TargetMode="External"/><Relationship Id="rId7" Type="http://schemas.openxmlformats.org/officeDocument/2006/relationships/hyperlink" Target="https://zh.wikipedia.org/wiki/%E5%8F%B0%E7%81%A3%E9%A3%9F%E5%93%81%E5%AE%89%E5%85%A8%E4%BA%8B%E4%BB%B6%E5%88%97%E8%A1%A8"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s://zh.wikipedia.org/wiki/2011%E5%B9%B4%E8%87%BA%E7%81%A3%E5%A1%91%E5%8C%96%E5%8A%91%E4%BA%8B%E4%BB%B6" TargetMode="External"/><Relationship Id="rId5" Type="http://schemas.openxmlformats.org/officeDocument/2006/relationships/hyperlink" Target="https://scitechvista.nat.gov.tw/zh-tw/articles/c/0/10/10/1/1155.htm" TargetMode="External"/><Relationship Id="rId10" Type="http://schemas.openxmlformats.org/officeDocument/2006/relationships/hyperlink" Target="https://scitechvista.nat.gov.tw/zh-tw/Articles/C/0/9/10/3/2219.htm" TargetMode="External"/><Relationship Id="rId4" Type="http://schemas.openxmlformats.org/officeDocument/2006/relationships/hyperlink" Target="https://zh.wikipedia.org/zh-tw/%E5%8F%B0%E7%81%A3%E9%A3%9F%E5%93%81%E5%AE%89%E5%85%A8%E4%BA%8B%E4%BB%B6%E5%88%97%E8%A1%A8" TargetMode="External"/><Relationship Id="rId9" Type="http://schemas.openxmlformats.org/officeDocument/2006/relationships/hyperlink" Target="http://health.ettoday.net/news/82165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od and vegetable」的圖片搜尋結果"/>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94704" y="0"/>
            <a:ext cx="10251583" cy="687266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1355184" y="1092444"/>
            <a:ext cx="10222523" cy="2387600"/>
          </a:xfrm>
        </p:spPr>
        <p:txBody>
          <a:bodyPr>
            <a:normAutofit/>
          </a:bodyPr>
          <a:lstStyle/>
          <a:p>
            <a:r>
              <a:rPr lang="zh-TW" altLang="en-US" sz="6600" dirty="0" smtClean="0">
                <a:latin typeface="標楷體" panose="03000509000000000000" pitchFamily="65" charset="-120"/>
                <a:ea typeface="標楷體" panose="03000509000000000000" pitchFamily="65" charset="-120"/>
              </a:rPr>
              <a:t>最近國內發生之其他黑心添加劑食品</a:t>
            </a:r>
            <a:endParaRPr lang="zh-TW" altLang="en-US" sz="6600" dirty="0">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1894446" y="4471775"/>
            <a:ext cx="9144000" cy="1655762"/>
          </a:xfrm>
        </p:spPr>
        <p:txBody>
          <a:bodyPr>
            <a:normAutofit/>
          </a:bodyPr>
          <a:lstStyle/>
          <a:p>
            <a:r>
              <a:rPr lang="zh-TW" altLang="en-US" sz="2000" dirty="0" smtClean="0">
                <a:latin typeface="標楷體" panose="03000509000000000000" pitchFamily="65" charset="-120"/>
                <a:ea typeface="標楷體" panose="03000509000000000000" pitchFamily="65" charset="-120"/>
              </a:rPr>
              <a:t>組員：劉彥琦、林亭均、陳怡均、張尹慈、陳怡君、何欣穎</a:t>
            </a:r>
            <a:endParaRPr lang="en-US" altLang="zh-TW" sz="20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14792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塑化劑」的圖片搜尋結果"/>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1161240"/>
            <a:ext cx="8063231" cy="537548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1161197" y="95534"/>
            <a:ext cx="4229668" cy="838422"/>
          </a:xfrm>
        </p:spPr>
        <p:txBody>
          <a:bodyPr/>
          <a:lstStyle/>
          <a:p>
            <a:r>
              <a:rPr lang="zh-TW" altLang="en-US" dirty="0" smtClean="0">
                <a:latin typeface="標楷體" panose="03000509000000000000" pitchFamily="65" charset="-120"/>
                <a:ea typeface="標楷體" panose="03000509000000000000" pitchFamily="65" charset="-120"/>
              </a:rPr>
              <a:t>塑化劑事件後續</a:t>
            </a:r>
            <a:endParaRPr lang="zh-TW" altLang="en-US" dirty="0">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447119023"/>
              </p:ext>
            </p:extLst>
          </p:nvPr>
        </p:nvGraphicFramePr>
        <p:xfrm>
          <a:off x="621507" y="933956"/>
          <a:ext cx="10910851" cy="5830057"/>
        </p:xfrm>
        <a:graphic>
          <a:graphicData uri="http://schemas.openxmlformats.org/drawingml/2006/table">
            <a:tbl>
              <a:tblPr/>
              <a:tblGrid>
                <a:gridCol w="4284462"/>
                <a:gridCol w="6626389"/>
              </a:tblGrid>
              <a:tr h="601266">
                <a:tc>
                  <a:txBody>
                    <a:bodyPr/>
                    <a:lstStyle/>
                    <a:p>
                      <a:pPr algn="ctr">
                        <a:lnSpc>
                          <a:spcPct val="150000"/>
                        </a:lnSpc>
                      </a:pPr>
                      <a:r>
                        <a:rPr lang="zh-TW" altLang="en-US" sz="2400" b="1" dirty="0">
                          <a:effectLst/>
                          <a:latin typeface="標楷體" panose="03000509000000000000" pitchFamily="65" charset="-120"/>
                          <a:ea typeface="標楷體" panose="03000509000000000000" pitchFamily="65" charset="-120"/>
                        </a:rPr>
                        <a:t>事件後發現的問題</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pPr>
                      <a:r>
                        <a:rPr lang="zh-TW" altLang="en-US" sz="2400" b="1" dirty="0">
                          <a:effectLst/>
                          <a:latin typeface="標楷體" panose="03000509000000000000" pitchFamily="65" charset="-120"/>
                          <a:ea typeface="標楷體" panose="03000509000000000000" pitchFamily="65" charset="-120"/>
                        </a:rPr>
                        <a:t>食安治理的改革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47291">
                <a:tc>
                  <a:txBody>
                    <a:bodyPr/>
                    <a:lstStyle/>
                    <a:p>
                      <a:pPr algn="ctr">
                        <a:lnSpc>
                          <a:spcPct val="150000"/>
                        </a:lnSpc>
                      </a:pPr>
                      <a:r>
                        <a:rPr lang="zh-TW" altLang="en-US" sz="1800">
                          <a:effectLst/>
                          <a:latin typeface="標楷體" panose="03000509000000000000" pitchFamily="65" charset="-120"/>
                          <a:ea typeface="標楷體" panose="03000509000000000000" pitchFamily="65" charset="-120"/>
                        </a:rPr>
                        <a:t>源頭管制不足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en-US" sz="1800" dirty="0">
                          <a:solidFill>
                            <a:srgbClr val="C00000"/>
                          </a:solidFill>
                          <a:effectLst/>
                          <a:latin typeface="標楷體" panose="03000509000000000000" pitchFamily="65" charset="-120"/>
                          <a:ea typeface="標楷體" panose="03000509000000000000" pitchFamily="65" charset="-120"/>
                        </a:rPr>
                        <a:t>衛生署與環保署針對列管塑化劑毒化物強化運作管理，建立兩署間業務通報機制，強化勾稽及異常警示功能機制，防杜不法</a:t>
                      </a:r>
                      <a:r>
                        <a:rPr lang="zh-TW" altLang="en-US" sz="1800" dirty="0">
                          <a:effectLst/>
                          <a:latin typeface="標楷體" panose="03000509000000000000" pitchFamily="65" charset="-120"/>
                          <a:ea typeface="標楷體" panose="03000509000000000000" pitchFamily="65" charset="-12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50635">
                <a:tc>
                  <a:txBody>
                    <a:bodyPr/>
                    <a:lstStyle/>
                    <a:p>
                      <a:pPr algn="ctr">
                        <a:lnSpc>
                          <a:spcPct val="150000"/>
                        </a:lnSpc>
                      </a:pPr>
                      <a:r>
                        <a:rPr lang="zh-TW" altLang="en-US" sz="1800" dirty="0">
                          <a:effectLst/>
                          <a:latin typeface="標楷體" panose="03000509000000000000" pitchFamily="65" charset="-120"/>
                          <a:ea typeface="標楷體" panose="03000509000000000000" pitchFamily="65" charset="-120"/>
                        </a:rPr>
                        <a:t>食品添加物之管制不足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en-US" sz="1800" dirty="0">
                          <a:effectLst/>
                          <a:latin typeface="標楷體" panose="03000509000000000000" pitchFamily="65" charset="-120"/>
                          <a:ea typeface="標楷體" panose="03000509000000000000" pitchFamily="65" charset="-120"/>
                        </a:rPr>
                        <a:t>強制落實</a:t>
                      </a:r>
                      <a:r>
                        <a:rPr lang="zh-TW" altLang="en-US" sz="1800" dirty="0">
                          <a:solidFill>
                            <a:srgbClr val="C00000"/>
                          </a:solidFill>
                          <a:effectLst/>
                          <a:latin typeface="標楷體" panose="03000509000000000000" pitchFamily="65" charset="-120"/>
                          <a:ea typeface="標楷體" panose="03000509000000000000" pitchFamily="65" charset="-120"/>
                        </a:rPr>
                        <a:t>食品添加物產業登錄制度</a:t>
                      </a:r>
                      <a:r>
                        <a:rPr lang="zh-TW" altLang="en-US" sz="1800" dirty="0">
                          <a:effectLst/>
                          <a:latin typeface="標楷體" panose="03000509000000000000" pitchFamily="65" charset="-120"/>
                          <a:ea typeface="標楷體" panose="03000509000000000000" pitchFamily="65" charset="-120"/>
                        </a:rPr>
                        <a:t>，並將食品中塑化劑之含量列為市場監測之例行稽查抽驗項目。</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6406">
                <a:tc>
                  <a:txBody>
                    <a:bodyPr/>
                    <a:lstStyle/>
                    <a:p>
                      <a:pPr algn="ctr">
                        <a:lnSpc>
                          <a:spcPct val="150000"/>
                        </a:lnSpc>
                      </a:pPr>
                      <a:r>
                        <a:rPr lang="zh-TW" altLang="en-US" sz="1800">
                          <a:effectLst/>
                          <a:latin typeface="標楷體" panose="03000509000000000000" pitchFamily="65" charset="-120"/>
                          <a:ea typeface="標楷體" panose="03000509000000000000" pitchFamily="65" charset="-120"/>
                        </a:rPr>
                        <a:t>非檢驗項目之風險管理不足</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en-US" sz="1800" dirty="0">
                          <a:effectLst/>
                          <a:latin typeface="標楷體" panose="03000509000000000000" pitchFamily="65" charset="-120"/>
                          <a:ea typeface="標楷體" panose="03000509000000000000" pitchFamily="65" charset="-120"/>
                        </a:rPr>
                        <a:t>進行國產及進口食品塑化劑含量之調查與追蹤系統，建立國人攝取暴露量之風險評估，瞭解食品中塑化劑背景值外，偵測異常，防止其他可能污染源。</a:t>
                      </a:r>
                    </a:p>
                    <a:p>
                      <a:pPr>
                        <a:lnSpc>
                          <a:spcPct val="150000"/>
                        </a:lnSpc>
                      </a:pPr>
                      <a:r>
                        <a:rPr lang="zh-TW" altLang="en-US" sz="1800" b="1" dirty="0">
                          <a:solidFill>
                            <a:srgbClr val="C00000"/>
                          </a:solidFill>
                          <a:effectLst/>
                          <a:latin typeface="標楷體" panose="03000509000000000000" pitchFamily="65" charset="-120"/>
                          <a:ea typeface="標楷體" panose="03000509000000000000" pitchFamily="65" charset="-120"/>
                        </a:rPr>
                        <a:t>實施全面性食品稽查計畫</a:t>
                      </a:r>
                      <a:r>
                        <a:rPr lang="zh-TW" altLang="en-US" sz="1800" dirty="0">
                          <a:effectLst/>
                          <a:latin typeface="標楷體" panose="03000509000000000000" pitchFamily="65" charset="-120"/>
                          <a:ea typeface="標楷體" panose="03000509000000000000" pitchFamily="65" charset="-120"/>
                        </a:rPr>
                        <a:t>，監測任何可能污染源，並加強衛生、檢調及各相關單位之合作及取締工作，嚴懲不法之業者。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01270">
                <a:tc>
                  <a:txBody>
                    <a:bodyPr/>
                    <a:lstStyle/>
                    <a:p>
                      <a:pPr algn="ctr">
                        <a:lnSpc>
                          <a:spcPct val="150000"/>
                        </a:lnSpc>
                      </a:pPr>
                      <a:r>
                        <a:rPr lang="zh-TW" altLang="en-US" sz="1800" dirty="0">
                          <a:effectLst/>
                          <a:latin typeface="標楷體" panose="03000509000000000000" pitchFamily="65" charset="-120"/>
                          <a:ea typeface="標楷體" panose="03000509000000000000" pitchFamily="65" charset="-120"/>
                        </a:rPr>
                        <a:t>食品容器管制過於寬鬆</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zh-TW" altLang="en-US" sz="1800" dirty="0">
                          <a:effectLst/>
                          <a:latin typeface="標楷體" panose="03000509000000000000" pitchFamily="65" charset="-120"/>
                          <a:ea typeface="標楷體" panose="03000509000000000000" pitchFamily="65" charset="-120"/>
                        </a:rPr>
                        <a:t>蒐集資料，</a:t>
                      </a:r>
                      <a:r>
                        <a:rPr lang="zh-TW" altLang="en-US" sz="1800" dirty="0">
                          <a:solidFill>
                            <a:srgbClr val="C00000"/>
                          </a:solidFill>
                          <a:effectLst/>
                          <a:latin typeface="標楷體" panose="03000509000000000000" pitchFamily="65" charset="-120"/>
                          <a:ea typeface="標楷體" panose="03000509000000000000" pitchFamily="65" charset="-120"/>
                        </a:rPr>
                        <a:t>修正塑膠類食品包裝及食品容器之規格、衛生標準及使用規範，</a:t>
                      </a:r>
                      <a:r>
                        <a:rPr lang="zh-TW" altLang="en-US" sz="1800" dirty="0">
                          <a:effectLst/>
                          <a:latin typeface="標楷體" panose="03000509000000000000" pitchFamily="65" charset="-120"/>
                          <a:ea typeface="標楷體" panose="03000509000000000000" pitchFamily="65" charset="-120"/>
                        </a:rPr>
                        <a:t>期以降低食品中塑化劑之含量。</a:t>
                      </a:r>
                    </a:p>
                    <a:p>
                      <a:pPr>
                        <a:lnSpc>
                          <a:spcPct val="150000"/>
                        </a:lnSpc>
                      </a:pPr>
                      <a:r>
                        <a:rPr lang="zh-TW" altLang="en-US" sz="1800" dirty="0">
                          <a:effectLst/>
                          <a:latin typeface="標楷體" panose="03000509000000000000" pitchFamily="65" charset="-120"/>
                          <a:ea typeface="標楷體" panose="03000509000000000000" pitchFamily="65" charset="-120"/>
                        </a:rPr>
                        <a:t>研擬工業準則，透過製造過程或器具之改善，降低食品中塑化劑之含量。</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114278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lum bright="70000" contrast="-70000"/>
          </a:blip>
          <a:stretch>
            <a:fillRect/>
          </a:stretch>
        </p:blipFill>
        <p:spPr>
          <a:xfrm>
            <a:off x="0" y="79312"/>
            <a:ext cx="12192000" cy="6778688"/>
          </a:xfrm>
          <a:prstGeom prst="rect">
            <a:avLst/>
          </a:prstGeom>
        </p:spPr>
      </p:pic>
      <p:sp>
        <p:nvSpPr>
          <p:cNvPr id="2" name="標題 1"/>
          <p:cNvSpPr>
            <a:spLocks noGrp="1"/>
          </p:cNvSpPr>
          <p:nvPr>
            <p:ph type="title"/>
          </p:nvPr>
        </p:nvSpPr>
        <p:spPr>
          <a:xfrm>
            <a:off x="1608730" y="0"/>
            <a:ext cx="8974540" cy="888835"/>
          </a:xfrm>
        </p:spPr>
        <p:txBody>
          <a:bodyPr>
            <a:normAutofit/>
          </a:bodyPr>
          <a:lstStyle/>
          <a:p>
            <a:r>
              <a:rPr lang="zh-TW" altLang="en-US" sz="4000" b="1" dirty="0">
                <a:latin typeface="標楷體" panose="03000509000000000000" pitchFamily="65" charset="-120"/>
                <a:ea typeface="標楷體" panose="03000509000000000000" pitchFamily="65" charset="-120"/>
              </a:rPr>
              <a:t>食安違規行為分析與政府管理措施彙</a:t>
            </a:r>
            <a:r>
              <a:rPr lang="zh-TW" altLang="en-US" sz="4000" b="1" dirty="0" smtClean="0">
                <a:latin typeface="標楷體" panose="03000509000000000000" pitchFamily="65" charset="-120"/>
                <a:ea typeface="標楷體" panose="03000509000000000000" pitchFamily="65" charset="-120"/>
              </a:rPr>
              <a:t>整</a:t>
            </a:r>
            <a:endParaRPr lang="zh-TW" altLang="en-US" sz="4000" dirty="0">
              <a:latin typeface="標楷體" panose="03000509000000000000" pitchFamily="65" charset="-120"/>
              <a:ea typeface="標楷體" panose="03000509000000000000" pitchFamily="65" charset="-120"/>
            </a:endParaRP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079991549"/>
              </p:ext>
            </p:extLst>
          </p:nvPr>
        </p:nvGraphicFramePr>
        <p:xfrm>
          <a:off x="186519" y="783970"/>
          <a:ext cx="11818962" cy="5978496"/>
        </p:xfrm>
        <a:graphic>
          <a:graphicData uri="http://schemas.openxmlformats.org/drawingml/2006/table">
            <a:tbl>
              <a:tblPr/>
              <a:tblGrid>
                <a:gridCol w="1951185"/>
                <a:gridCol w="1833795"/>
                <a:gridCol w="1844872"/>
                <a:gridCol w="2299166"/>
                <a:gridCol w="3157514"/>
                <a:gridCol w="732430"/>
              </a:tblGrid>
              <a:tr h="353111">
                <a:tc>
                  <a:txBody>
                    <a:bodyPr/>
                    <a:lstStyle/>
                    <a:p>
                      <a:pPr algn="ctr"/>
                      <a:r>
                        <a:rPr lang="zh-TW" altLang="en-US" sz="1600" b="1" dirty="0">
                          <a:effectLst/>
                          <a:latin typeface="標楷體" panose="03000509000000000000" pitchFamily="65" charset="-120"/>
                          <a:ea typeface="標楷體" panose="03000509000000000000" pitchFamily="65" charset="-120"/>
                        </a:rPr>
                        <a:t>行為態樣</a:t>
                      </a:r>
                      <a:endParaRPr lang="zh-TW" altLang="en-US" sz="1600"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600" b="1" dirty="0">
                          <a:effectLst/>
                          <a:latin typeface="標楷體" panose="03000509000000000000" pitchFamily="65" charset="-120"/>
                          <a:ea typeface="標楷體" panose="03000509000000000000" pitchFamily="65" charset="-120"/>
                        </a:rPr>
                        <a:t>源頭管理</a:t>
                      </a:r>
                      <a:endParaRPr lang="zh-TW" altLang="en-US" sz="1600"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600" b="1">
                          <a:effectLst/>
                          <a:latin typeface="標楷體" panose="03000509000000000000" pitchFamily="65" charset="-120"/>
                          <a:ea typeface="標楷體" panose="03000509000000000000" pitchFamily="65" charset="-120"/>
                        </a:rPr>
                        <a:t>輸入管理</a:t>
                      </a:r>
                      <a:endParaRPr lang="zh-TW" altLang="en-US" sz="16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600" b="1">
                          <a:effectLst/>
                          <a:latin typeface="標楷體" panose="03000509000000000000" pitchFamily="65" charset="-120"/>
                          <a:ea typeface="標楷體" panose="03000509000000000000" pitchFamily="65" charset="-120"/>
                        </a:rPr>
                        <a:t>市場監測</a:t>
                      </a:r>
                      <a:endParaRPr lang="zh-TW" altLang="en-US" sz="16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600" b="1" dirty="0">
                          <a:effectLst/>
                          <a:latin typeface="標楷體" panose="03000509000000000000" pitchFamily="65" charset="-120"/>
                          <a:ea typeface="標楷體" panose="03000509000000000000" pitchFamily="65" charset="-120"/>
                        </a:rPr>
                        <a:t>有害物質管理</a:t>
                      </a:r>
                      <a:endParaRPr lang="zh-TW" altLang="en-US" sz="1600"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600" b="1" dirty="0">
                          <a:effectLst/>
                          <a:latin typeface="標楷體" panose="03000509000000000000" pitchFamily="65" charset="-120"/>
                          <a:ea typeface="標楷體" panose="03000509000000000000" pitchFamily="65" charset="-120"/>
                        </a:rPr>
                        <a:t>其他</a:t>
                      </a:r>
                      <a:endParaRPr lang="zh-TW" altLang="en-US" sz="1600"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86707">
                <a:tc>
                  <a:txBody>
                    <a:bodyPr/>
                    <a:lstStyle/>
                    <a:p>
                      <a:pPr algn="ctr"/>
                      <a:r>
                        <a:rPr lang="zh-TW" altLang="en-US" sz="1400" b="1" dirty="0">
                          <a:effectLst/>
                          <a:latin typeface="標楷體" panose="03000509000000000000" pitchFamily="65" charset="-120"/>
                          <a:ea typeface="標楷體" panose="03000509000000000000" pitchFamily="65" charset="-120"/>
                        </a:rPr>
                        <a:t>工業用原料流入食用</a:t>
                      </a:r>
                      <a:endParaRPr lang="zh-TW" altLang="en-US" sz="1400" dirty="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dirty="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1295" algn="ctr"/>
                      <a:r>
                        <a:rPr lang="en-US" altLang="zh-TW" sz="1400" dirty="0">
                          <a:effectLst/>
                          <a:latin typeface="標楷體" panose="03000509000000000000" pitchFamily="65" charset="-120"/>
                          <a:ea typeface="標楷體" panose="03000509000000000000" pitchFamily="65" charset="-120"/>
                        </a:rPr>
                        <a:t>1. </a:t>
                      </a:r>
                      <a:r>
                        <a:rPr lang="zh-TW" altLang="en-US" sz="1400" dirty="0">
                          <a:effectLst/>
                          <a:latin typeface="標楷體" panose="03000509000000000000" pitchFamily="65" charset="-120"/>
                          <a:ea typeface="標楷體" panose="03000509000000000000" pitchFamily="65" charset="-120"/>
                        </a:rPr>
                        <a:t>強制一定規模和業別登錄，強制建立追蹤追溯系統。</a:t>
                      </a:r>
                    </a:p>
                    <a:p>
                      <a:pPr marL="201295" algn="ctr"/>
                      <a:r>
                        <a:rPr lang="en-US" altLang="zh-TW" sz="1400" dirty="0">
                          <a:effectLst/>
                          <a:latin typeface="標楷體" panose="03000509000000000000" pitchFamily="65" charset="-120"/>
                          <a:ea typeface="標楷體" panose="03000509000000000000" pitchFamily="65" charset="-120"/>
                        </a:rPr>
                        <a:t>2. </a:t>
                      </a:r>
                      <a:r>
                        <a:rPr lang="zh-TW" altLang="en-US" sz="1400" dirty="0">
                          <a:effectLst/>
                          <a:latin typeface="標楷體" panose="03000509000000000000" pitchFamily="65" charset="-120"/>
                          <a:ea typeface="標楷體" panose="03000509000000000000" pitchFamily="65" charset="-120"/>
                        </a:rPr>
                        <a:t>單方食品添加物必須查驗登記</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01930" algn="ctr"/>
                      <a:r>
                        <a:rPr lang="en-US" altLang="zh-TW" sz="1400" dirty="0">
                          <a:effectLst/>
                          <a:latin typeface="標楷體" panose="03000509000000000000" pitchFamily="65" charset="-120"/>
                          <a:ea typeface="標楷體" panose="03000509000000000000" pitchFamily="65" charset="-120"/>
                        </a:rPr>
                        <a:t>1. </a:t>
                      </a:r>
                      <a:r>
                        <a:rPr lang="zh-TW" altLang="en-US" sz="1400" dirty="0">
                          <a:effectLst/>
                          <a:latin typeface="標楷體" panose="03000509000000000000" pitchFamily="65" charset="-120"/>
                          <a:ea typeface="標楷體" panose="03000509000000000000" pitchFamily="65" charset="-120"/>
                        </a:rPr>
                        <a:t>勞動部訂定，建立毒物資料庫。環保署列管</a:t>
                      </a:r>
                      <a:r>
                        <a:rPr lang="en-US" altLang="zh-TW" sz="1400" dirty="0">
                          <a:effectLst/>
                          <a:latin typeface="標楷體" panose="03000509000000000000" pitchFamily="65" charset="-120"/>
                          <a:ea typeface="標楷體" panose="03000509000000000000" pitchFamily="65" charset="-120"/>
                        </a:rPr>
                        <a:t>302</a:t>
                      </a:r>
                      <a:r>
                        <a:rPr lang="zh-TW" altLang="en-US" sz="1400" dirty="0">
                          <a:effectLst/>
                          <a:latin typeface="標楷體" panose="03000509000000000000" pitchFamily="65" charset="-120"/>
                          <a:ea typeface="標楷體" panose="03000509000000000000" pitchFamily="65" charset="-120"/>
                        </a:rPr>
                        <a:t>項有毒化學物質</a:t>
                      </a:r>
                    </a:p>
                    <a:p>
                      <a:pPr marL="201930" algn="ctr"/>
                      <a:r>
                        <a:rPr lang="en-US" altLang="zh-TW" sz="1400" dirty="0">
                          <a:effectLst/>
                          <a:latin typeface="標楷體" panose="03000509000000000000" pitchFamily="65" charset="-120"/>
                          <a:ea typeface="標楷體" panose="03000509000000000000" pitchFamily="65" charset="-120"/>
                        </a:rPr>
                        <a:t>2. </a:t>
                      </a:r>
                      <a:r>
                        <a:rPr lang="zh-TW" altLang="en-US" sz="1400" dirty="0">
                          <a:effectLst/>
                          <a:latin typeface="標楷體" panose="03000509000000000000" pitchFamily="65" charset="-120"/>
                          <a:ea typeface="標楷體" panose="03000509000000000000" pitchFamily="65" charset="-120"/>
                        </a:rPr>
                        <a:t>要求可能會流入食品</a:t>
                      </a:r>
                      <a:r>
                        <a:rPr lang="en-US" altLang="zh-TW" sz="1400" dirty="0">
                          <a:effectLst/>
                          <a:latin typeface="標楷體" panose="03000509000000000000" pitchFamily="65" charset="-120"/>
                          <a:ea typeface="標楷體" panose="03000509000000000000" pitchFamily="65" charset="-120"/>
                        </a:rPr>
                        <a:t>37</a:t>
                      </a:r>
                      <a:r>
                        <a:rPr lang="zh-TW" altLang="en-US" sz="1400" dirty="0">
                          <a:effectLst/>
                          <a:latin typeface="標楷體" panose="03000509000000000000" pitchFamily="65" charset="-120"/>
                          <a:ea typeface="標楷體" panose="03000509000000000000" pitchFamily="65" charset="-120"/>
                        </a:rPr>
                        <a:t>種化學物質業者辦理登錄、介接化學雲和食品雲。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分廠分照</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3043">
                <a:tc>
                  <a:txBody>
                    <a:bodyPr/>
                    <a:lstStyle/>
                    <a:p>
                      <a:pPr algn="ctr"/>
                      <a:r>
                        <a:rPr lang="zh-TW" altLang="en-US" sz="1400" b="1">
                          <a:effectLst/>
                          <a:latin typeface="標楷體" panose="03000509000000000000" pitchFamily="65" charset="-120"/>
                          <a:ea typeface="標楷體" panose="03000509000000000000" pitchFamily="65" charset="-120"/>
                        </a:rPr>
                        <a:t>添加物使用不當</a:t>
                      </a:r>
                      <a:endParaRPr lang="zh-TW" altLang="en-US" sz="14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dirty="0">
                          <a:effectLst/>
                          <a:latin typeface="標楷體" panose="03000509000000000000" pitchFamily="65" charset="-120"/>
                          <a:ea typeface="標楷體" panose="03000509000000000000" pitchFamily="65" charset="-120"/>
                        </a:rPr>
                        <a:t>強制落實食品添加物產業登錄制度。</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dirty="0">
                          <a:effectLst/>
                          <a:latin typeface="標楷體" panose="03000509000000000000" pitchFamily="65" charset="-120"/>
                          <a:ea typeface="標楷體" panose="03000509000000000000" pitchFamily="65" charset="-120"/>
                        </a:rPr>
                        <a:t>仰賴各縣市的抽驗計畫。</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9128">
                <a:tc>
                  <a:txBody>
                    <a:bodyPr/>
                    <a:lstStyle/>
                    <a:p>
                      <a:pPr algn="ctr"/>
                      <a:r>
                        <a:rPr lang="zh-TW" altLang="en-US" sz="1400" b="1">
                          <a:effectLst/>
                          <a:latin typeface="標楷體" panose="03000509000000000000" pitchFamily="65" charset="-120"/>
                          <a:ea typeface="標楷體" panose="03000509000000000000" pitchFamily="65" charset="-120"/>
                        </a:rPr>
                        <a:t>飼料用原料流入食用</a:t>
                      </a:r>
                      <a:endParaRPr lang="zh-TW" altLang="en-US" sz="14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飼料油脂工廠須取得飼料製造登記證。</a:t>
                      </a:r>
                    </a:p>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dirty="0">
                          <a:effectLst/>
                          <a:latin typeface="標楷體" panose="03000509000000000000" pitchFamily="65" charset="-120"/>
                          <a:ea typeface="標楷體" panose="03000509000000000000" pitchFamily="65" charset="-120"/>
                        </a:rPr>
                        <a:t>經濟部國貿局規定油脂輸入須申報用途。飼料用油脂須取得許可和輸入登記證、辦理輸入查驗。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dirty="0">
                          <a:effectLst/>
                          <a:latin typeface="標楷體" panose="03000509000000000000" pitchFamily="65" charset="-120"/>
                          <a:ea typeface="標楷體" panose="03000509000000000000" pitchFamily="65" charset="-120"/>
                        </a:rPr>
                        <a:t>飼料油脂輸入、製造及販賣業者，須按月在農委會的申報平台申報銷售流向。</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dirty="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4056">
                <a:tc>
                  <a:txBody>
                    <a:bodyPr/>
                    <a:lstStyle/>
                    <a:p>
                      <a:pPr algn="ctr"/>
                      <a:r>
                        <a:rPr lang="zh-TW" altLang="en-US" sz="1400" b="1">
                          <a:effectLst/>
                          <a:latin typeface="標楷體" panose="03000509000000000000" pitchFamily="65" charset="-120"/>
                          <a:ea typeface="標楷體" panose="03000509000000000000" pitchFamily="65" charset="-120"/>
                        </a:rPr>
                        <a:t>廢油流入食物鏈</a:t>
                      </a:r>
                      <a:endParaRPr lang="zh-TW" altLang="en-US" sz="14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強制一定規模或業別之業者應申報廢食用油。</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dirty="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dirty="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7980">
                <a:tc>
                  <a:txBody>
                    <a:bodyPr/>
                    <a:lstStyle/>
                    <a:p>
                      <a:pPr algn="ctr"/>
                      <a:r>
                        <a:rPr lang="zh-TW" altLang="en-US" sz="1400" b="1">
                          <a:effectLst/>
                          <a:latin typeface="標楷體" panose="03000509000000000000" pitchFamily="65" charset="-120"/>
                          <a:ea typeface="標楷體" panose="03000509000000000000" pitchFamily="65" charset="-120"/>
                        </a:rPr>
                        <a:t>農藥使用不當</a:t>
                      </a:r>
                      <a:r>
                        <a:rPr lang="en-US" altLang="zh-TW" sz="1400" b="1" dirty="0">
                          <a:effectLst/>
                          <a:latin typeface="標楷體" panose="03000509000000000000" pitchFamily="65" charset="-120"/>
                          <a:ea typeface="標楷體" panose="03000509000000000000" pitchFamily="65" charset="-120"/>
                        </a:rPr>
                        <a:t>(</a:t>
                      </a:r>
                      <a:r>
                        <a:rPr lang="zh-TW" altLang="en-US" sz="1400" b="1">
                          <a:effectLst/>
                          <a:latin typeface="標楷體" panose="03000509000000000000" pitchFamily="65" charset="-120"/>
                          <a:ea typeface="標楷體" panose="03000509000000000000" pitchFamily="65" charset="-120"/>
                        </a:rPr>
                        <a:t>超標、在法定範圍外使用</a:t>
                      </a:r>
                      <a:r>
                        <a:rPr lang="en-US" altLang="zh-TW" sz="1400" b="1" dirty="0">
                          <a:effectLst/>
                          <a:latin typeface="標楷體" panose="03000509000000000000" pitchFamily="65" charset="-120"/>
                          <a:ea typeface="標楷體" panose="03000509000000000000" pitchFamily="65" charset="-120"/>
                        </a:rPr>
                        <a:t>)</a:t>
                      </a:r>
                      <a:endParaRPr lang="zh-TW" altLang="en-US" sz="14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各區改良場針對農友進行用藥技術輔導和教育</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TW" altLang="en-US" sz="1400">
                          <a:effectLst/>
                          <a:latin typeface="標楷體" panose="03000509000000000000" pitchFamily="65" charset="-120"/>
                          <a:ea typeface="標楷體" panose="03000509000000000000" pitchFamily="65" charset="-120"/>
                        </a:rPr>
                        <a:t>農田間和集貨場的農作物，採樣後送至農藥毒物試驗所檢驗中心進行檢測。</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4471">
                <a:tc>
                  <a:txBody>
                    <a:bodyPr/>
                    <a:lstStyle/>
                    <a:p>
                      <a:pPr algn="ctr"/>
                      <a:r>
                        <a:rPr lang="zh-TW" altLang="en-US" sz="1400" b="1">
                          <a:effectLst/>
                          <a:latin typeface="標楷體" panose="03000509000000000000" pitchFamily="65" charset="-120"/>
                          <a:ea typeface="標楷體" panose="03000509000000000000" pitchFamily="65" charset="-120"/>
                        </a:rPr>
                        <a:t>動物用藥使用不當</a:t>
                      </a:r>
                      <a:endParaRPr lang="zh-TW" altLang="en-US" sz="1400">
                        <a:effectLst/>
                        <a:latin typeface="標楷體" panose="03000509000000000000" pitchFamily="65" charset="-120"/>
                        <a:ea typeface="標楷體" panose="03000509000000000000" pitchFamily="65" charset="-12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zh-TW" altLang="en-US" sz="1400">
                          <a:effectLst/>
                          <a:latin typeface="標楷體" panose="03000509000000000000" pitchFamily="65" charset="-120"/>
                          <a:ea typeface="標楷體" panose="03000509000000000000" pitchFamily="65" charset="-12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04800" algn="ctr"/>
                      <a:r>
                        <a:rPr lang="en-US" altLang="zh-TW" sz="1400" dirty="0">
                          <a:effectLst/>
                          <a:latin typeface="標楷體" panose="03000509000000000000" pitchFamily="65" charset="-120"/>
                          <a:ea typeface="標楷體" panose="03000509000000000000" pitchFamily="65" charset="-120"/>
                        </a:rPr>
                        <a:t>1.    </a:t>
                      </a:r>
                      <a:r>
                        <a:rPr lang="zh-TW" altLang="en-US" sz="1400" dirty="0">
                          <a:effectLst/>
                          <a:latin typeface="標楷體" panose="03000509000000000000" pitchFamily="65" charset="-120"/>
                          <a:ea typeface="標楷體" panose="03000509000000000000" pitchFamily="65" charset="-120"/>
                        </a:rPr>
                        <a:t>針對上市前水產品藥物殘留監測。</a:t>
                      </a:r>
                    </a:p>
                    <a:p>
                      <a:pPr marL="304800" algn="ctr"/>
                      <a:r>
                        <a:rPr lang="en-US" altLang="zh-TW" sz="1400" b="1" dirty="0">
                          <a:effectLst/>
                          <a:latin typeface="標楷體" panose="03000509000000000000" pitchFamily="65" charset="-120"/>
                          <a:ea typeface="標楷體" panose="03000509000000000000" pitchFamily="65" charset="-120"/>
                        </a:rPr>
                        <a:t>2.   </a:t>
                      </a:r>
                      <a:r>
                        <a:rPr lang="zh-TW" altLang="en-US" sz="1400" dirty="0">
                          <a:effectLst/>
                          <a:latin typeface="標楷體" panose="03000509000000000000" pitchFamily="65" charset="-120"/>
                          <a:ea typeface="標楷體" panose="03000509000000000000" pitchFamily="65" charset="-120"/>
                        </a:rPr>
                        <a:t>舉辦講習，輔導漁民正確用藥。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TW" altLang="en-US" sz="1400" dirty="0">
                        <a:latin typeface="標楷體" panose="03000509000000000000" pitchFamily="65" charset="-120"/>
                        <a:ea typeface="標楷體" panose="03000509000000000000" pitchFamily="65" charset="-120"/>
                      </a:endParaRPr>
                    </a:p>
                  </a:txBody>
                  <a:tcPr marL="42469" marR="42469" marT="21235" marB="212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67448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39319" y="0"/>
            <a:ext cx="8652681" cy="1325563"/>
          </a:xfrm>
        </p:spPr>
        <p:txBody>
          <a:bodyPr>
            <a:normAutofit fontScale="90000"/>
          </a:bodyPr>
          <a:lstStyle/>
          <a:p>
            <a:pPr>
              <a:lnSpc>
                <a:spcPct val="150000"/>
              </a:lnSpc>
            </a:pPr>
            <a:r>
              <a:rPr lang="zh-TW" altLang="en-US" dirty="0" smtClean="0">
                <a:latin typeface="Times New Roman" panose="02020603050405020304" pitchFamily="18" charset="0"/>
                <a:ea typeface="標楷體" panose="03000509000000000000" pitchFamily="65" charset="-120"/>
              </a:rPr>
              <a:t>台灣人有沒有學乖</a:t>
            </a:r>
            <a:r>
              <a:rPr lang="en-US" altLang="zh-TW" dirty="0" smtClean="0">
                <a:latin typeface="Times New Roman" panose="02020603050405020304" pitchFamily="18" charset="0"/>
                <a:ea typeface="標楷體" panose="03000509000000000000" pitchFamily="65" charset="-120"/>
              </a:rPr>
              <a:t>?</a:t>
            </a:r>
            <a:r>
              <a:rPr lang="zh-TW" altLang="en-US" dirty="0" smtClean="0">
                <a:latin typeface="Times New Roman" panose="02020603050405020304" pitchFamily="18" charset="0"/>
                <a:ea typeface="標楷體" panose="03000509000000000000" pitchFamily="65" charset="-120"/>
              </a:rPr>
              <a:t>食安問題層出不窮</a:t>
            </a:r>
            <a:endParaRPr lang="zh-TW" altLang="en-US"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3985144" y="1694965"/>
            <a:ext cx="7761029" cy="4793633"/>
          </a:xfrm>
        </p:spPr>
        <p:txBody>
          <a:bodyPr>
            <a:normAutofit fontScale="85000" lnSpcReduction="10000"/>
          </a:bodyPr>
          <a:lstStyle/>
          <a:p>
            <a:pPr marL="0" indent="0">
              <a:lnSpc>
                <a:spcPct val="150000"/>
              </a:lnSpc>
              <a:buNone/>
            </a:pPr>
            <a:r>
              <a:rPr lang="en-US" altLang="zh-TW" sz="2400" b="1" dirty="0" smtClean="0">
                <a:latin typeface="Times New Roman" panose="02020603050405020304" pitchFamily="18" charset="0"/>
                <a:ea typeface="標楷體" panose="03000509000000000000" pitchFamily="65" charset="-120"/>
              </a:rPr>
              <a:t>2015</a:t>
            </a:r>
            <a:r>
              <a:rPr lang="zh-TW" altLang="en-US" sz="2400" b="1" dirty="0" smtClean="0">
                <a:latin typeface="Times New Roman" panose="02020603050405020304" pitchFamily="18" charset="0"/>
                <a:ea typeface="標楷體" panose="03000509000000000000" pitchFamily="65" charset="-120"/>
              </a:rPr>
              <a:t>年</a:t>
            </a:r>
            <a:r>
              <a:rPr lang="en-US" altLang="zh-TW" sz="2400" b="1" dirty="0" smtClean="0">
                <a:latin typeface="Times New Roman" panose="02020603050405020304" pitchFamily="18" charset="0"/>
                <a:ea typeface="標楷體" panose="03000509000000000000" pitchFamily="65" charset="-120"/>
              </a:rPr>
              <a:t>3</a:t>
            </a:r>
            <a:r>
              <a:rPr lang="zh-TW" altLang="en-US" sz="2400" b="1" dirty="0" smtClean="0">
                <a:latin typeface="Times New Roman" panose="02020603050405020304" pitchFamily="18" charset="0"/>
                <a:ea typeface="標楷體" panose="03000509000000000000" pitchFamily="65" charset="-120"/>
              </a:rPr>
              <a:t>月 調味粉添加工業用碳酸鎂</a:t>
            </a:r>
            <a:endParaRPr lang="en-US" altLang="zh-TW" sz="2400" b="1" dirty="0" smtClean="0">
              <a:latin typeface="Times New Roman" panose="02020603050405020304" pitchFamily="18" charset="0"/>
              <a:ea typeface="標楷體" panose="03000509000000000000" pitchFamily="65" charset="-120"/>
            </a:endParaRPr>
          </a:p>
          <a:p>
            <a:pPr marL="0" indent="0">
              <a:lnSpc>
                <a:spcPct val="150000"/>
              </a:lnSpc>
              <a:buNone/>
            </a:pPr>
            <a:r>
              <a:rPr lang="en-US" altLang="zh-TW" sz="2400" dirty="0" smtClean="0">
                <a:latin typeface="Times New Roman" panose="02020603050405020304" pitchFamily="18" charset="0"/>
                <a:ea typeface="標楷體" panose="03000509000000000000" pitchFamily="65" charset="-120"/>
              </a:rPr>
              <a:t>2015</a:t>
            </a:r>
            <a:r>
              <a:rPr lang="zh-TW" altLang="en-US" sz="2400" dirty="0" smtClean="0">
                <a:latin typeface="Times New Roman" panose="02020603050405020304" pitchFamily="18" charset="0"/>
                <a:ea typeface="標楷體" panose="03000509000000000000" pitchFamily="65" charset="-120"/>
              </a:rPr>
              <a:t>年</a:t>
            </a:r>
            <a:r>
              <a:rPr lang="en-US" altLang="zh-TW" sz="2400" dirty="0" smtClean="0">
                <a:latin typeface="Times New Roman" panose="02020603050405020304" pitchFamily="18" charset="0"/>
                <a:ea typeface="標楷體" panose="03000509000000000000" pitchFamily="65" charset="-120"/>
              </a:rPr>
              <a:t>3</a:t>
            </a:r>
            <a:r>
              <a:rPr lang="zh-TW" altLang="en-US" sz="2400" dirty="0" smtClean="0">
                <a:latin typeface="Times New Roman" panose="02020603050405020304" pitchFamily="18" charset="0"/>
                <a:ea typeface="標楷體" panose="03000509000000000000" pitchFamily="65" charset="-120"/>
              </a:rPr>
              <a:t>月根據彰化地檢署查獲，彰化「進興製粉有限公司」為了省每公斤八元的差價，涉嫌向台中「誼興貿易公司」購入工業級的碳酸鎂，用來取代食品級的碳酸鎂，並混入胡椒粉、胡椒鹽、咖哩粉等調味粉和食用色素當中</a:t>
            </a:r>
            <a:endParaRPr lang="en-US" altLang="zh-TW" sz="2400" dirty="0" smtClean="0">
              <a:latin typeface="Times New Roman" panose="02020603050405020304" pitchFamily="18" charset="0"/>
              <a:ea typeface="標楷體" panose="03000509000000000000" pitchFamily="65" charset="-120"/>
            </a:endParaRPr>
          </a:p>
          <a:p>
            <a:pPr marL="0" indent="0">
              <a:lnSpc>
                <a:spcPct val="150000"/>
              </a:lnSpc>
              <a:buNone/>
            </a:pPr>
            <a:r>
              <a:rPr lang="en-US" altLang="zh-TW" sz="2400" b="1" dirty="0" smtClean="0">
                <a:latin typeface="Times New Roman" panose="02020603050405020304" pitchFamily="18" charset="0"/>
                <a:ea typeface="標楷體" panose="03000509000000000000" pitchFamily="65" charset="-120"/>
              </a:rPr>
              <a:t>2016</a:t>
            </a:r>
            <a:r>
              <a:rPr lang="zh-TW" altLang="en-US" sz="2400" b="1" dirty="0" smtClean="0">
                <a:latin typeface="Times New Roman" panose="02020603050405020304" pitchFamily="18" charset="0"/>
                <a:ea typeface="標楷體" panose="03000509000000000000" pitchFamily="65" charset="-120"/>
              </a:rPr>
              <a:t>年</a:t>
            </a:r>
            <a:r>
              <a:rPr lang="en-US" altLang="zh-TW" sz="2400" b="1" dirty="0" smtClean="0">
                <a:latin typeface="Times New Roman" panose="02020603050405020304" pitchFamily="18" charset="0"/>
                <a:ea typeface="標楷體" panose="03000509000000000000" pitchFamily="65" charset="-120"/>
              </a:rPr>
              <a:t>12</a:t>
            </a:r>
            <a:r>
              <a:rPr lang="zh-TW" altLang="en-US" sz="2400" b="1" dirty="0" smtClean="0">
                <a:latin typeface="Times New Roman" panose="02020603050405020304" pitchFamily="18" charset="0"/>
                <a:ea typeface="標楷體" panose="03000509000000000000" pitchFamily="65" charset="-120"/>
              </a:rPr>
              <a:t>月 過期有機雜糧，用化學藥品除蟲改標再販售</a:t>
            </a:r>
            <a:endParaRPr lang="en-US" altLang="zh-TW" sz="2400" b="1" dirty="0" smtClean="0">
              <a:latin typeface="Times New Roman" panose="02020603050405020304" pitchFamily="18" charset="0"/>
              <a:ea typeface="標楷體" panose="03000509000000000000" pitchFamily="65" charset="-120"/>
            </a:endParaRPr>
          </a:p>
          <a:p>
            <a:pPr marL="0" indent="0">
              <a:lnSpc>
                <a:spcPct val="150000"/>
              </a:lnSpc>
              <a:buNone/>
            </a:pPr>
            <a:r>
              <a:rPr lang="zh-TW" altLang="en-US" sz="2400" dirty="0">
                <a:latin typeface="標楷體" panose="03000509000000000000" pitchFamily="65" charset="-120"/>
                <a:ea typeface="標楷體" panose="03000509000000000000" pitchFamily="65" charset="-120"/>
              </a:rPr>
              <a:t>台中地檢署查獲大肚區有機產品認證</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MOA</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標楷體" panose="03000509000000000000" pitchFamily="65" charset="-120"/>
                <a:ea typeface="標楷體" panose="03000509000000000000" pitchFamily="65" charset="-120"/>
              </a:rPr>
              <a:t>廠商政豐農產公司從民國九十七年起，涉嫌將發霉、長蠹蟲的過期五穀雜糧、南北貨等商品，以化學藥劑磷化鋁消毒、除蟲後，改標、重新包裝後再度販賣，並流入量販店、超市等大型連鎖賣場。</a:t>
            </a:r>
            <a:endParaRPr lang="en-US" altLang="zh-TW" sz="2400" b="1" dirty="0" smtClean="0">
              <a:latin typeface="標楷體" panose="03000509000000000000" pitchFamily="65" charset="-120"/>
              <a:ea typeface="標楷體" panose="03000509000000000000" pitchFamily="65" charset="-120"/>
            </a:endParaRPr>
          </a:p>
        </p:txBody>
      </p:sp>
      <p:pic>
        <p:nvPicPr>
          <p:cNvPr id="6" name="圖片 5"/>
          <p:cNvPicPr>
            <a:picLocks noChangeAspect="1"/>
          </p:cNvPicPr>
          <p:nvPr/>
        </p:nvPicPr>
        <p:blipFill>
          <a:blip r:embed="rId3"/>
          <a:stretch>
            <a:fillRect/>
          </a:stretch>
        </p:blipFill>
        <p:spPr>
          <a:xfrm>
            <a:off x="150126" y="0"/>
            <a:ext cx="3281661" cy="6858000"/>
          </a:xfrm>
          <a:prstGeom prst="rect">
            <a:avLst/>
          </a:prstGeom>
        </p:spPr>
      </p:pic>
    </p:spTree>
    <p:extLst>
      <p:ext uri="{BB962C8B-B14F-4D97-AF65-F5344CB8AC3E}">
        <p14:creationId xmlns:p14="http://schemas.microsoft.com/office/powerpoint/2010/main" val="2317415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4842" y="145126"/>
            <a:ext cx="10515600" cy="1325563"/>
          </a:xfrm>
        </p:spPr>
        <p:txBody>
          <a:bodyPr>
            <a:normAutofit/>
          </a:bodyPr>
          <a:lstStyle/>
          <a:p>
            <a:r>
              <a:rPr lang="zh-TW" altLang="en-US" sz="4000" dirty="0" smtClean="0">
                <a:latin typeface="Times New Roman" panose="02020603050405020304" pitchFamily="18" charset="0"/>
                <a:ea typeface="標楷體" panose="03000509000000000000" pitchFamily="65" charset="-120"/>
              </a:rPr>
              <a:t>為何食安常被懷疑</a:t>
            </a:r>
            <a:r>
              <a:rPr lang="en-US" altLang="zh-TW" sz="4000" dirty="0" smtClean="0">
                <a:latin typeface="Times New Roman" panose="02020603050405020304" pitchFamily="18" charset="0"/>
                <a:ea typeface="標楷體" panose="03000509000000000000" pitchFamily="65" charset="-120"/>
              </a:rPr>
              <a:t>?</a:t>
            </a:r>
            <a:br>
              <a:rPr lang="en-US" altLang="zh-TW" sz="4000" dirty="0" smtClean="0">
                <a:latin typeface="Times New Roman" panose="02020603050405020304" pitchFamily="18" charset="0"/>
                <a:ea typeface="標楷體" panose="03000509000000000000" pitchFamily="65" charset="-120"/>
              </a:rPr>
            </a:br>
            <a:r>
              <a:rPr lang="zh-TW" altLang="en-US" sz="4000" dirty="0" smtClean="0">
                <a:latin typeface="Times New Roman" panose="02020603050405020304" pitchFamily="18" charset="0"/>
                <a:ea typeface="標楷體" panose="03000509000000000000" pitchFamily="65" charset="-120"/>
              </a:rPr>
              <a:t>           </a:t>
            </a:r>
            <a:r>
              <a:rPr lang="zh-TW" altLang="en-US" sz="2000" b="1" dirty="0" smtClean="0">
                <a:solidFill>
                  <a:schemeClr val="accent1">
                    <a:lumMod val="50000"/>
                  </a:schemeClr>
                </a:solidFill>
                <a:latin typeface="Times New Roman" panose="02020603050405020304" pitchFamily="18" charset="0"/>
                <a:ea typeface="標楷體" panose="03000509000000000000" pitchFamily="65" charset="-120"/>
              </a:rPr>
              <a:t>政府過</a:t>
            </a:r>
            <a:r>
              <a:rPr lang="zh-TW" altLang="en-US" sz="2000" b="1" dirty="0">
                <a:solidFill>
                  <a:schemeClr val="accent1">
                    <a:lumMod val="50000"/>
                  </a:schemeClr>
                </a:solidFill>
                <a:latin typeface="Times New Roman" panose="02020603050405020304" pitchFamily="18" charset="0"/>
                <a:ea typeface="標楷體" panose="03000509000000000000" pitchFamily="65" charset="-120"/>
              </a:rPr>
              <a:t>往</a:t>
            </a:r>
            <a:r>
              <a:rPr lang="zh-TW" altLang="en-US" sz="2000" b="1" dirty="0" smtClean="0">
                <a:solidFill>
                  <a:schemeClr val="accent1">
                    <a:lumMod val="50000"/>
                  </a:schemeClr>
                </a:solidFill>
                <a:latin typeface="Times New Roman" panose="02020603050405020304" pitchFamily="18" charset="0"/>
                <a:ea typeface="標楷體" panose="03000509000000000000" pitchFamily="65" charset="-120"/>
              </a:rPr>
              <a:t>的放縱、媒體的渲染、民眾的道聽塗說</a:t>
            </a:r>
            <a:r>
              <a:rPr lang="en-US" altLang="zh-TW" sz="2000" b="1" dirty="0" smtClean="0">
                <a:solidFill>
                  <a:schemeClr val="accent1">
                    <a:lumMod val="50000"/>
                  </a:schemeClr>
                </a:solidFill>
                <a:latin typeface="Times New Roman" panose="02020603050405020304" pitchFamily="18" charset="0"/>
                <a:ea typeface="標楷體" panose="03000509000000000000" pitchFamily="65" charset="-120"/>
              </a:rPr>
              <a:t>…</a:t>
            </a:r>
            <a:endParaRPr lang="zh-TW" altLang="en-US" sz="2000" b="1" dirty="0">
              <a:solidFill>
                <a:schemeClr val="accent1">
                  <a:lumMod val="50000"/>
                </a:schemeClr>
              </a:solidFill>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95535" y="1470689"/>
            <a:ext cx="8143518" cy="5331085"/>
          </a:xfrm>
        </p:spPr>
        <p:txBody>
          <a:bodyPr>
            <a:noAutofit/>
          </a:bodyPr>
          <a:lstStyle/>
          <a:p>
            <a:pPr marL="0" indent="0">
              <a:lnSpc>
                <a:spcPct val="160000"/>
              </a:lnSpc>
              <a:buNone/>
            </a:pPr>
            <a:r>
              <a:rPr lang="zh-TW" altLang="en-US" sz="1800" dirty="0" smtClean="0">
                <a:latin typeface="Times New Roman" panose="02020603050405020304" pitchFamily="18" charset="0"/>
                <a:ea typeface="標楷體" panose="03000509000000000000" pitchFamily="65" charset="-120"/>
              </a:rPr>
              <a:t>食品安全與食品品質兩者有時也會產生認知的混淆，消費者籠統地把假冒偽劣食品與真正的食品安全問題劃上等號。世界衛生組織的文件指出，</a:t>
            </a:r>
            <a:r>
              <a:rPr lang="zh-TW" altLang="en-US" sz="1800" dirty="0" smtClean="0">
                <a:solidFill>
                  <a:srgbClr val="C00000"/>
                </a:solidFill>
                <a:latin typeface="Times New Roman" panose="02020603050405020304" pitchFamily="18" charset="0"/>
                <a:ea typeface="標楷體" panose="03000509000000000000" pitchFamily="65" charset="-120"/>
              </a:rPr>
              <a:t>安全是避免食品對消費者的健康造成傷害</a:t>
            </a:r>
            <a:r>
              <a:rPr lang="zh-TW" altLang="en-US" sz="1800" dirty="0" smtClean="0">
                <a:latin typeface="Times New Roman" panose="02020603050405020304" pitchFamily="18" charset="0"/>
                <a:ea typeface="標楷體" panose="03000509000000000000" pitchFamily="65" charset="-120"/>
              </a:rPr>
              <a:t>，包括所有慢性與急性的危害；而</a:t>
            </a:r>
            <a:r>
              <a:rPr lang="zh-TW" altLang="en-US" sz="1800" dirty="0" smtClean="0">
                <a:solidFill>
                  <a:srgbClr val="C00000"/>
                </a:solidFill>
                <a:latin typeface="Times New Roman" panose="02020603050405020304" pitchFamily="18" charset="0"/>
                <a:ea typeface="標楷體" panose="03000509000000000000" pitchFamily="65" charset="-120"/>
              </a:rPr>
              <a:t>品質並不會影響消費者的健康，所指的是影響產品價值的各項因子</a:t>
            </a:r>
            <a:r>
              <a:rPr lang="zh-TW" altLang="en-US" sz="1800" dirty="0" smtClean="0">
                <a:latin typeface="Times New Roman" panose="02020603050405020304" pitchFamily="18" charset="0"/>
                <a:ea typeface="標楷體" panose="03000509000000000000" pitchFamily="65" charset="-120"/>
              </a:rPr>
              <a:t>。</a:t>
            </a:r>
          </a:p>
          <a:p>
            <a:pPr marL="0" indent="0">
              <a:lnSpc>
                <a:spcPct val="160000"/>
              </a:lnSpc>
              <a:buNone/>
            </a:pPr>
            <a:r>
              <a:rPr lang="zh-TW" altLang="en-US" sz="1800" dirty="0" smtClean="0">
                <a:latin typeface="Times New Roman" panose="02020603050405020304" pitchFamily="18" charset="0"/>
                <a:ea typeface="標楷體" panose="03000509000000000000" pitchFamily="65" charset="-120"/>
              </a:rPr>
              <a:t>由於人們逐漸達到在食物、居所、娛樂、休閒、社會組織等的要求，進而要求超級安全的食品，只要有新的檢測儀器，實驗室一定能從任何食品檢驗出任何化學物質，其濃度可能是</a:t>
            </a:r>
            <a:r>
              <a:rPr lang="en-US" altLang="zh-TW" sz="1800" dirty="0" smtClean="0">
                <a:latin typeface="Times New Roman" panose="02020603050405020304" pitchFamily="18" charset="0"/>
                <a:ea typeface="標楷體" panose="03000509000000000000" pitchFamily="65" charset="-120"/>
              </a:rPr>
              <a:t>ppm</a:t>
            </a:r>
            <a:r>
              <a:rPr lang="zh-TW" altLang="en-US" sz="1800" dirty="0" smtClean="0">
                <a:latin typeface="Times New Roman" panose="02020603050405020304" pitchFamily="18" charset="0"/>
                <a:ea typeface="標楷體" panose="03000509000000000000" pitchFamily="65" charset="-120"/>
              </a:rPr>
              <a:t>、</a:t>
            </a:r>
            <a:r>
              <a:rPr lang="en-US" altLang="zh-TW" sz="1800" dirty="0" smtClean="0">
                <a:latin typeface="Times New Roman" panose="02020603050405020304" pitchFamily="18" charset="0"/>
                <a:ea typeface="標楷體" panose="03000509000000000000" pitchFamily="65" charset="-120"/>
              </a:rPr>
              <a:t>ppb</a:t>
            </a:r>
            <a:r>
              <a:rPr lang="zh-TW" altLang="en-US" sz="1800" dirty="0" smtClean="0">
                <a:latin typeface="Times New Roman" panose="02020603050405020304" pitchFamily="18" charset="0"/>
                <a:ea typeface="標楷體" panose="03000509000000000000" pitchFamily="65" charset="-120"/>
              </a:rPr>
              <a:t>，甚至</a:t>
            </a:r>
            <a:r>
              <a:rPr lang="en-US" altLang="zh-TW" sz="1800" dirty="0" err="1" smtClean="0">
                <a:latin typeface="Times New Roman" panose="02020603050405020304" pitchFamily="18" charset="0"/>
                <a:ea typeface="標楷體" panose="03000509000000000000" pitchFamily="65" charset="-120"/>
              </a:rPr>
              <a:t>ppt</a:t>
            </a:r>
            <a:r>
              <a:rPr lang="zh-TW" altLang="en-US" sz="1800" dirty="0" smtClean="0">
                <a:latin typeface="Times New Roman" panose="02020603050405020304" pitchFamily="18" charset="0"/>
                <a:ea typeface="標楷體" panose="03000509000000000000" pitchFamily="65" charset="-120"/>
              </a:rPr>
              <a:t>，消費者看到</a:t>
            </a:r>
            <a:r>
              <a:rPr lang="zh-TW" altLang="en-US" sz="1800" dirty="0" smtClean="0">
                <a:solidFill>
                  <a:srgbClr val="C00000"/>
                </a:solidFill>
                <a:latin typeface="Times New Roman" panose="02020603050405020304" pitchFamily="18" charset="0"/>
                <a:ea typeface="標楷體" panose="03000509000000000000" pitchFamily="65" charset="-120"/>
              </a:rPr>
              <a:t>「有檢出」，不管數值高低，都會覺得不安</a:t>
            </a:r>
            <a:r>
              <a:rPr lang="zh-TW" altLang="en-US" sz="1800" dirty="0" smtClean="0">
                <a:latin typeface="Times New Roman" panose="02020603050405020304" pitchFamily="18" charset="0"/>
                <a:ea typeface="標楷體" panose="03000509000000000000" pitchFamily="65" charset="-120"/>
              </a:rPr>
              <a:t>。如果再看到「某某東西吃多了有毒」或「吃多了得到某某疾病或癌症」的媒體報導，就更緊張了。</a:t>
            </a:r>
          </a:p>
          <a:p>
            <a:pPr marL="0" indent="0">
              <a:lnSpc>
                <a:spcPct val="160000"/>
              </a:lnSpc>
              <a:buNone/>
            </a:pPr>
            <a:r>
              <a:rPr lang="zh-TW" altLang="en-US" sz="1800" dirty="0" smtClean="0">
                <a:latin typeface="Times New Roman" panose="02020603050405020304" pitchFamily="18" charset="0"/>
                <a:ea typeface="標楷體" panose="03000509000000000000" pitchFamily="65" charset="-120"/>
              </a:rPr>
              <a:t>這幾年，政府對食品加強管理，顯現出原來沒有暴露的問題，民眾看到後便認為食品問題愈來愈多。</a:t>
            </a:r>
            <a:endParaRPr lang="zh-TW" altLang="en-US" sz="1800" dirty="0">
              <a:latin typeface="Times New Roman" panose="02020603050405020304" pitchFamily="18" charset="0"/>
              <a:ea typeface="標楷體" panose="03000509000000000000" pitchFamily="65" charset="-120"/>
            </a:endParaRPr>
          </a:p>
        </p:txBody>
      </p:sp>
      <p:pic>
        <p:nvPicPr>
          <p:cNvPr id="9218" name="Picture 2" descr="「懷疑」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784" y="368490"/>
            <a:ext cx="3614826" cy="2118062"/>
          </a:xfrm>
          <a:prstGeom prst="rect">
            <a:avLst/>
          </a:prstGeom>
          <a:noFill/>
          <a:extLst>
            <a:ext uri="{909E8E84-426E-40DD-AFC4-6F175D3DCCD1}">
              <a14:hiddenFill xmlns:a14="http://schemas.microsoft.com/office/drawing/2010/main">
                <a:solidFill>
                  <a:srgbClr val="FFFFFF"/>
                </a:solidFill>
              </a14:hiddenFill>
            </a:ext>
          </a:extLst>
        </p:spPr>
      </p:pic>
      <p:pic>
        <p:nvPicPr>
          <p:cNvPr id="5" name="圖片 4"/>
          <p:cNvPicPr>
            <a:picLocks noChangeAspect="1"/>
          </p:cNvPicPr>
          <p:nvPr/>
        </p:nvPicPr>
        <p:blipFill>
          <a:blip r:embed="rId3"/>
          <a:stretch>
            <a:fillRect/>
          </a:stretch>
        </p:blipFill>
        <p:spPr>
          <a:xfrm>
            <a:off x="8256894" y="2486552"/>
            <a:ext cx="3599716" cy="4023683"/>
          </a:xfrm>
          <a:prstGeom prst="rect">
            <a:avLst/>
          </a:prstGeom>
        </p:spPr>
      </p:pic>
    </p:spTree>
    <p:extLst>
      <p:ext uri="{BB962C8B-B14F-4D97-AF65-F5344CB8AC3E}">
        <p14:creationId xmlns:p14="http://schemas.microsoft.com/office/powerpoint/2010/main" val="49364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2821" y="143020"/>
            <a:ext cx="3078707" cy="1325563"/>
          </a:xfrm>
        </p:spPr>
        <p:txBody>
          <a:bodyPr/>
          <a:lstStyle/>
          <a:p>
            <a:r>
              <a:rPr lang="zh-TW" altLang="en-US" dirty="0" smtClean="0">
                <a:latin typeface="標楷體" panose="03000509000000000000" pitchFamily="65" charset="-120"/>
                <a:ea typeface="標楷體" panose="03000509000000000000" pitchFamily="65" charset="-120"/>
              </a:rPr>
              <a:t>食安的管理</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954138" y="596011"/>
            <a:ext cx="7042244" cy="5508505"/>
          </a:xfrm>
        </p:spPr>
        <p:txBody>
          <a:bodyPr>
            <a:noAutofit/>
          </a:bodyPr>
          <a:lstStyle/>
          <a:p>
            <a:pPr marL="0" indent="0">
              <a:lnSpc>
                <a:spcPct val="160000"/>
              </a:lnSpc>
              <a:buNone/>
            </a:pPr>
            <a:r>
              <a:rPr lang="zh-TW" altLang="en-US" sz="2400" dirty="0" smtClean="0">
                <a:latin typeface="標楷體" panose="03000509000000000000" pitchFamily="65" charset="-120"/>
                <a:ea typeface="標楷體" panose="03000509000000000000" pitchFamily="65" charset="-120"/>
              </a:rPr>
              <a:t>常有人認為加強食品衛生安全管理要從加強抽驗著手，甚至有人說市面上的食品有那麼多，只抽少數幾件來檢測是不夠的，應該提高抽驗比率。</a:t>
            </a:r>
            <a:r>
              <a:rPr lang="zh-TW" altLang="en-US" sz="2400" dirty="0" smtClean="0">
                <a:solidFill>
                  <a:srgbClr val="C00000"/>
                </a:solidFill>
                <a:latin typeface="標楷體" panose="03000509000000000000" pitchFamily="65" charset="-120"/>
                <a:ea typeface="標楷體" panose="03000509000000000000" pitchFamily="65" charset="-120"/>
              </a:rPr>
              <a:t>這是一個本末倒置的做法，檢驗並非萬能，檢驗也不是管理工作的全部。</a:t>
            </a:r>
          </a:p>
          <a:p>
            <a:pPr marL="0" indent="0">
              <a:lnSpc>
                <a:spcPct val="160000"/>
              </a:lnSpc>
              <a:buNone/>
            </a:pPr>
            <a:r>
              <a:rPr lang="zh-TW" altLang="en-US" sz="2400" dirty="0" smtClean="0">
                <a:latin typeface="標楷體" panose="03000509000000000000" pitchFamily="65" charset="-120"/>
                <a:ea typeface="標楷體" panose="03000509000000000000" pitchFamily="65" charset="-120"/>
              </a:rPr>
              <a:t>食品安全衛生管理法對公告指定的業別，要求符合食品安全管制系統的規定；對食品訂有食品衛生標準與食品添加物使用範圍的規定。</a:t>
            </a:r>
            <a:endParaRPr lang="en-US" altLang="zh-TW" sz="2400" dirty="0" smtClean="0">
              <a:latin typeface="標楷體" panose="03000509000000000000" pitchFamily="65" charset="-120"/>
              <a:ea typeface="標楷體" panose="03000509000000000000" pitchFamily="65" charset="-120"/>
            </a:endParaRPr>
          </a:p>
          <a:p>
            <a:pPr marL="0" indent="0">
              <a:lnSpc>
                <a:spcPct val="160000"/>
              </a:lnSpc>
              <a:buNone/>
            </a:pPr>
            <a:r>
              <a:rPr lang="zh-TW" altLang="en-US" sz="2400" dirty="0" smtClean="0">
                <a:latin typeface="標楷體" panose="03000509000000000000" pitchFamily="65" charset="-120"/>
                <a:ea typeface="標楷體" panose="03000509000000000000" pitchFamily="65" charset="-120"/>
              </a:rPr>
              <a:t>這些規定要求業者由生產製造開始就要符合規定，其產品才會符合規定。</a:t>
            </a:r>
          </a:p>
          <a:p>
            <a:pPr marL="0" indent="0">
              <a:lnSpc>
                <a:spcPct val="160000"/>
              </a:lnSpc>
              <a:buNone/>
            </a:pPr>
            <a:r>
              <a:rPr lang="zh-TW" altLang="en-US" sz="2400" dirty="0" smtClean="0">
                <a:latin typeface="標楷體" panose="03000509000000000000" pitchFamily="65" charset="-120"/>
                <a:ea typeface="標楷體" panose="03000509000000000000" pitchFamily="65" charset="-120"/>
              </a:rPr>
              <a:t>如果生產製造過程已不符規定，其產品就不應供人食用。</a:t>
            </a:r>
            <a:endParaRPr lang="zh-TW" altLang="en-US" sz="24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stretch>
            <a:fillRect/>
          </a:stretch>
        </p:blipFill>
        <p:spPr>
          <a:xfrm>
            <a:off x="393268" y="4892709"/>
            <a:ext cx="3755651" cy="1492913"/>
          </a:xfrm>
          <a:prstGeom prst="rect">
            <a:avLst/>
          </a:prstGeom>
        </p:spPr>
      </p:pic>
      <p:pic>
        <p:nvPicPr>
          <p:cNvPr id="6" name="圖片 5"/>
          <p:cNvPicPr>
            <a:picLocks noChangeAspect="1"/>
          </p:cNvPicPr>
          <p:nvPr/>
        </p:nvPicPr>
        <p:blipFill>
          <a:blip r:embed="rId4"/>
          <a:stretch>
            <a:fillRect/>
          </a:stretch>
        </p:blipFill>
        <p:spPr>
          <a:xfrm>
            <a:off x="393268" y="3991352"/>
            <a:ext cx="3755651" cy="901357"/>
          </a:xfrm>
          <a:prstGeom prst="rect">
            <a:avLst/>
          </a:prstGeom>
        </p:spPr>
      </p:pic>
      <p:pic>
        <p:nvPicPr>
          <p:cNvPr id="8" name="圖片 7"/>
          <p:cNvPicPr>
            <a:picLocks noChangeAspect="1"/>
          </p:cNvPicPr>
          <p:nvPr/>
        </p:nvPicPr>
        <p:blipFill>
          <a:blip r:embed="rId5"/>
          <a:stretch>
            <a:fillRect/>
          </a:stretch>
        </p:blipFill>
        <p:spPr>
          <a:xfrm>
            <a:off x="393268" y="1552258"/>
            <a:ext cx="3755651" cy="2439094"/>
          </a:xfrm>
          <a:prstGeom prst="rect">
            <a:avLst/>
          </a:prstGeom>
        </p:spPr>
      </p:pic>
    </p:spTree>
    <p:extLst>
      <p:ext uri="{BB962C8B-B14F-4D97-AF65-F5344CB8AC3E}">
        <p14:creationId xmlns:p14="http://schemas.microsoft.com/office/powerpoint/2010/main" val="4169071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97257" y="117924"/>
            <a:ext cx="10515600" cy="1325563"/>
          </a:xfrm>
        </p:spPr>
        <p:txBody>
          <a:bodyPr/>
          <a:lstStyle/>
          <a:p>
            <a:r>
              <a:rPr lang="zh-TW" altLang="en-US" dirty="0" smtClean="0">
                <a:latin typeface="標楷體" panose="03000509000000000000" pitchFamily="65" charset="-120"/>
                <a:ea typeface="標楷體" panose="03000509000000000000" pitchFamily="65" charset="-120"/>
              </a:rPr>
              <a:t>食品安全人人有責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64994" y="1443487"/>
            <a:ext cx="7555173" cy="5243915"/>
          </a:xfrm>
        </p:spPr>
        <p:txBody>
          <a:bodyPr>
            <a:normAutofit fontScale="77500" lnSpcReduction="20000"/>
          </a:bodyPr>
          <a:lstStyle/>
          <a:p>
            <a:pPr marL="0" indent="0">
              <a:lnSpc>
                <a:spcPct val="150000"/>
              </a:lnSpc>
              <a:buNone/>
            </a:pPr>
            <a:r>
              <a:rPr lang="zh-TW" altLang="en-US" dirty="0" smtClean="0">
                <a:solidFill>
                  <a:srgbClr val="C00000"/>
                </a:solidFill>
                <a:latin typeface="標楷體" panose="03000509000000000000" pitchFamily="65" charset="-120"/>
                <a:ea typeface="標楷體" panose="03000509000000000000" pitchFamily="65" charset="-120"/>
              </a:rPr>
              <a:t>社會網路在傳播食品安全資訊以及可能損害消費者健康的錯誤資訊方面具有相當影響力</a:t>
            </a:r>
            <a:r>
              <a:rPr lang="zh-TW" altLang="en-US" dirty="0" smtClean="0">
                <a:latin typeface="標楷體" panose="03000509000000000000" pitchFamily="65" charset="-120"/>
                <a:ea typeface="標楷體" panose="03000509000000000000" pitchFamily="65" charset="-120"/>
              </a:rPr>
              <a:t>，政府風險溝通的方式可能需要再調整。</a:t>
            </a:r>
          </a:p>
          <a:p>
            <a:pPr marL="0" indent="0">
              <a:lnSpc>
                <a:spcPct val="150000"/>
              </a:lnSpc>
              <a:buNone/>
            </a:pPr>
            <a:r>
              <a:rPr lang="zh-TW" altLang="en-US" dirty="0" smtClean="0">
                <a:latin typeface="標楷體" panose="03000509000000000000" pitchFamily="65" charset="-120"/>
                <a:ea typeface="標楷體" panose="03000509000000000000" pitchFamily="65" charset="-120"/>
              </a:rPr>
              <a:t>世界衛生組織出版了許多食品安全的專書，這些書從較高的角度，包括政策、制度等討論食品安全的問題，有一個共同的中心點就是</a:t>
            </a:r>
            <a:r>
              <a:rPr lang="zh-TW" altLang="en-US" dirty="0" smtClean="0">
                <a:solidFill>
                  <a:srgbClr val="C00000"/>
                </a:solidFill>
                <a:latin typeface="標楷體" panose="03000509000000000000" pitchFamily="65" charset="-120"/>
                <a:ea typeface="標楷體" panose="03000509000000000000" pitchFamily="65" charset="-120"/>
              </a:rPr>
              <a:t>依據科學的基礎，由風險的角度把有限資源花在風險較大的健康問題上。</a:t>
            </a:r>
          </a:p>
          <a:p>
            <a:pPr marL="0" indent="0">
              <a:lnSpc>
                <a:spcPct val="150000"/>
              </a:lnSpc>
              <a:buNone/>
            </a:pPr>
            <a:r>
              <a:rPr lang="zh-TW" altLang="en-US" dirty="0" smtClean="0">
                <a:latin typeface="標楷體" panose="03000509000000000000" pitchFamily="65" charset="-120"/>
                <a:ea typeface="標楷體" panose="03000509000000000000" pitchFamily="65" charset="-120"/>
              </a:rPr>
              <a:t>以科學的觀點，建立對食品安全的合理期待值，還原科學的真實性，以科學的精準來說明食品安全問題，</a:t>
            </a:r>
            <a:r>
              <a:rPr lang="zh-TW" altLang="en-US" dirty="0" smtClean="0">
                <a:solidFill>
                  <a:srgbClr val="C00000"/>
                </a:solidFill>
                <a:latin typeface="標楷體" panose="03000509000000000000" pitchFamily="65" charset="-120"/>
                <a:ea typeface="標楷體" panose="03000509000000000000" pitchFamily="65" charset="-120"/>
              </a:rPr>
              <a:t>強化社會大眾的科普教育，減少百姓的恐慌，才能逐漸化解食品安全的困境。</a:t>
            </a:r>
          </a:p>
        </p:txBody>
      </p:sp>
      <p:pic>
        <p:nvPicPr>
          <p:cNvPr id="4" name="圖片 3"/>
          <p:cNvPicPr>
            <a:picLocks noChangeAspect="1"/>
          </p:cNvPicPr>
          <p:nvPr/>
        </p:nvPicPr>
        <p:blipFill>
          <a:blip r:embed="rId3"/>
          <a:stretch>
            <a:fillRect/>
          </a:stretch>
        </p:blipFill>
        <p:spPr>
          <a:xfrm>
            <a:off x="8092556" y="421493"/>
            <a:ext cx="3643952" cy="2429301"/>
          </a:xfrm>
          <a:prstGeom prst="rect">
            <a:avLst/>
          </a:prstGeom>
        </p:spPr>
      </p:pic>
      <p:pic>
        <p:nvPicPr>
          <p:cNvPr id="5" name="圖片 4"/>
          <p:cNvPicPr>
            <a:picLocks noChangeAspect="1"/>
          </p:cNvPicPr>
          <p:nvPr/>
        </p:nvPicPr>
        <p:blipFill>
          <a:blip r:embed="rId4"/>
          <a:stretch>
            <a:fillRect/>
          </a:stretch>
        </p:blipFill>
        <p:spPr>
          <a:xfrm>
            <a:off x="8092556" y="2850794"/>
            <a:ext cx="3643952" cy="3849339"/>
          </a:xfrm>
          <a:prstGeom prst="rect">
            <a:avLst/>
          </a:prstGeom>
        </p:spPr>
      </p:pic>
    </p:spTree>
    <p:extLst>
      <p:ext uri="{BB962C8B-B14F-4D97-AF65-F5344CB8AC3E}">
        <p14:creationId xmlns:p14="http://schemas.microsoft.com/office/powerpoint/2010/main" val="4179330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75430" y="160409"/>
            <a:ext cx="1386385" cy="1325563"/>
          </a:xfrm>
        </p:spPr>
        <p:txBody>
          <a:bodyPr/>
          <a:lstStyle/>
          <a:p>
            <a:r>
              <a:rPr lang="zh-TW" altLang="en-US" dirty="0" smtClean="0">
                <a:latin typeface="標楷體" panose="03000509000000000000" pitchFamily="65" charset="-120"/>
                <a:ea typeface="標楷體" panose="03000509000000000000" pitchFamily="65" charset="-120"/>
              </a:rPr>
              <a:t>結語</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0866" y="1047702"/>
            <a:ext cx="6141491" cy="5475927"/>
          </a:xfrm>
        </p:spPr>
        <p:txBody>
          <a:bodyPr>
            <a:normAutofit fontScale="92500" lnSpcReduction="20000"/>
          </a:bodyPr>
          <a:lstStyle/>
          <a:p>
            <a:pPr marL="0" indent="0">
              <a:lnSpc>
                <a:spcPct val="150000"/>
              </a:lnSpc>
              <a:buNone/>
            </a:pPr>
            <a:r>
              <a:rPr lang="zh-TW" altLang="en-US" dirty="0" smtClean="0">
                <a:latin typeface="標楷體" panose="03000509000000000000" pitchFamily="65" charset="-120"/>
                <a:ea typeface="標楷體" panose="03000509000000000000" pitchFamily="65" charset="-120"/>
              </a:rPr>
              <a:t>現今社會許多不肖業者為了節省成本而使用不當方式矇騙消費者，利用有毒害物質而不顧消費者安危來賺取的利用更是罪不可赦，除了可能為自己帶來重大罪行之外，更可能傷害多條人命，一時的利益換得一世的污點，這樣真的值得嗎？</a:t>
            </a:r>
            <a:endParaRPr lang="en-US" altLang="zh-TW" dirty="0" smtClean="0">
              <a:latin typeface="標楷體" panose="03000509000000000000" pitchFamily="65" charset="-120"/>
              <a:ea typeface="標楷體" panose="03000509000000000000" pitchFamily="65" charset="-120"/>
            </a:endParaRPr>
          </a:p>
          <a:p>
            <a:pPr marL="0" indent="0">
              <a:lnSpc>
                <a:spcPct val="150000"/>
              </a:lnSpc>
              <a:buNone/>
            </a:pPr>
            <a:r>
              <a:rPr lang="zh-TW" altLang="en-US" dirty="0" smtClean="0">
                <a:latin typeface="標楷體" panose="03000509000000000000" pitchFamily="65" charset="-120"/>
                <a:ea typeface="標楷體" panose="03000509000000000000" pitchFamily="65" charset="-120"/>
              </a:rPr>
              <a:t>換言之，政府也該不定時的派遣人員做檢查及訂定相關法規來避免這樣的情形重複發生，除了是警惕那些不當業者之外，也是給我們消費者一個保障。</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563431" y="2240293"/>
            <a:ext cx="4010381" cy="4010381"/>
          </a:xfrm>
          <a:prstGeom prst="rect">
            <a:avLst/>
          </a:prstGeom>
        </p:spPr>
      </p:pic>
    </p:spTree>
    <p:extLst>
      <p:ext uri="{BB962C8B-B14F-4D97-AF65-F5344CB8AC3E}">
        <p14:creationId xmlns:p14="http://schemas.microsoft.com/office/powerpoint/2010/main" val="778194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lum bright="70000" contrast="-70000"/>
          </a:blip>
          <a:stretch>
            <a:fillRect/>
          </a:stretch>
        </p:blipFill>
        <p:spPr>
          <a:xfrm>
            <a:off x="44542" y="1078172"/>
            <a:ext cx="12147458" cy="5363570"/>
          </a:xfrm>
          <a:prstGeom prst="rect">
            <a:avLst/>
          </a:prstGeom>
        </p:spPr>
      </p:pic>
      <p:sp>
        <p:nvSpPr>
          <p:cNvPr id="2" name="標題 1"/>
          <p:cNvSpPr>
            <a:spLocks noGrp="1"/>
          </p:cNvSpPr>
          <p:nvPr>
            <p:ph type="title"/>
          </p:nvPr>
        </p:nvSpPr>
        <p:spPr>
          <a:xfrm>
            <a:off x="387824" y="227106"/>
            <a:ext cx="10515600" cy="1325563"/>
          </a:xfrm>
        </p:spPr>
        <p:txBody>
          <a:bodyPr/>
          <a:lstStyle/>
          <a:p>
            <a:r>
              <a:rPr lang="zh-TW" altLang="en-US" dirty="0" smtClean="0">
                <a:latin typeface="標楷體" panose="03000509000000000000" pitchFamily="65" charset="-120"/>
                <a:ea typeface="標楷體" panose="03000509000000000000" pitchFamily="65" charset="-120"/>
              </a:rPr>
              <a:t>資料來源</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600503" y="1552669"/>
            <a:ext cx="11491414" cy="4807187"/>
          </a:xfrm>
        </p:spPr>
        <p:txBody>
          <a:bodyPr>
            <a:noAutofit/>
          </a:bodyPr>
          <a:lstStyle/>
          <a:p>
            <a:pPr>
              <a:lnSpc>
                <a:spcPct val="170000"/>
              </a:lnSpc>
              <a:buFont typeface="Times New Roman" panose="02020603050405020304" pitchFamily="18" charset="0"/>
              <a:buChar char="†"/>
            </a:pPr>
            <a:r>
              <a:rPr lang="en-US" altLang="zh-TW" sz="1400" u="sng" dirty="0" smtClean="0">
                <a:latin typeface="Times New Roman" panose="02020603050405020304" pitchFamily="18" charset="0"/>
                <a:cs typeface="Times New Roman" panose="02020603050405020304" pitchFamily="18" charset="0"/>
                <a:hlinkClick r:id="rId3"/>
              </a:rPr>
              <a:t>http</a:t>
            </a:r>
            <a:r>
              <a:rPr lang="en-US" altLang="zh-TW" sz="1400" u="sng" dirty="0">
                <a:latin typeface="Times New Roman" panose="02020603050405020304" pitchFamily="18" charset="0"/>
                <a:cs typeface="Times New Roman" panose="02020603050405020304" pitchFamily="18" charset="0"/>
                <a:hlinkClick r:id="rId3"/>
              </a:rPr>
              <a:t>://</a:t>
            </a:r>
            <a:r>
              <a:rPr lang="en-US" altLang="zh-TW" sz="1400" u="sng" dirty="0" smtClean="0">
                <a:latin typeface="Times New Roman" panose="02020603050405020304" pitchFamily="18" charset="0"/>
                <a:cs typeface="Times New Roman" panose="02020603050405020304" pitchFamily="18" charset="0"/>
                <a:hlinkClick r:id="rId3"/>
              </a:rPr>
              <a:t>www.twfss.org/tw/report/post/6</a:t>
            </a:r>
            <a:endParaRPr lang="en-US" altLang="zh-TW" sz="1400" u="sng" dirty="0" smtClean="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dirty="0" smtClean="0">
                <a:latin typeface="Times New Roman" panose="02020603050405020304" pitchFamily="18" charset="0"/>
                <a:cs typeface="Times New Roman" panose="02020603050405020304" pitchFamily="18" charset="0"/>
                <a:hlinkClick r:id="rId4"/>
              </a:rPr>
              <a:t>https://zh.wikipedia.org/zh-tw/%E5%8F%B0%E7%81%A3%E9%A3%9F%E5%93%81%E5%AE%89%E5%85%A8%E4%BA%8B%E4%BB%B6%E5%88%97%E8%A1%A8</a:t>
            </a:r>
            <a:endParaRPr lang="en-US" altLang="zh-TW" sz="1400" dirty="0" smtClean="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dirty="0" smtClean="0">
                <a:latin typeface="Times New Roman" panose="02020603050405020304" pitchFamily="18" charset="0"/>
                <a:cs typeface="Times New Roman" panose="02020603050405020304" pitchFamily="18" charset="0"/>
                <a:hlinkClick r:id="rId5"/>
              </a:rPr>
              <a:t>https://scitechvista.nat.gov.tw/zh-tw/articles/c/0/10/10/1/1155.htm</a:t>
            </a:r>
            <a:endParaRPr lang="en-US" altLang="zh-TW" sz="1400" dirty="0" smtClean="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u="sng" dirty="0">
                <a:latin typeface="Times New Roman" panose="02020603050405020304" pitchFamily="18" charset="0"/>
                <a:cs typeface="Times New Roman" panose="02020603050405020304" pitchFamily="18" charset="0"/>
                <a:hlinkClick r:id="rId6"/>
              </a:rPr>
              <a:t>https://</a:t>
            </a:r>
            <a:r>
              <a:rPr lang="en-US" altLang="zh-TW" sz="1400" u="sng" dirty="0" smtClean="0">
                <a:latin typeface="Times New Roman" panose="02020603050405020304" pitchFamily="18" charset="0"/>
                <a:cs typeface="Times New Roman" panose="02020603050405020304" pitchFamily="18" charset="0"/>
                <a:hlinkClick r:id="rId6"/>
              </a:rPr>
              <a:t>zh.wikipedia.org/wiki/2011%E5%B9%B4%E8%87%BA%E7%81%A3%E5%A1%91%E5%8C%96%E5%8A%91%E4%BA%8B%E4%BB%B6</a:t>
            </a:r>
            <a:endParaRPr lang="en-US" altLang="zh-TW" sz="1400" u="sng" dirty="0" smtClean="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u="sng" dirty="0">
                <a:latin typeface="Times New Roman" panose="02020603050405020304" pitchFamily="18" charset="0"/>
                <a:cs typeface="Times New Roman" panose="02020603050405020304" pitchFamily="18" charset="0"/>
                <a:hlinkClick r:id="rId7"/>
              </a:rPr>
              <a:t>https://zh.wikipedia.org/wiki/%E5%8F%B0%E7%81%A3%E9%A3%9F%E5%93%81%E5%AE%89%E5%85%A8%E4%BA%8B%E4%BB%B6%E5%88%97%E8%A1%A8</a:t>
            </a:r>
            <a:endParaRPr lang="zh-TW" altLang="zh-TW" sz="1400" dirty="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dirty="0" smtClean="0">
                <a:latin typeface="Times New Roman" panose="02020603050405020304" pitchFamily="18" charset="0"/>
                <a:cs typeface="Times New Roman" panose="02020603050405020304" pitchFamily="18" charset="0"/>
                <a:hlinkClick r:id="rId8"/>
              </a:rPr>
              <a:t>https://zh.wikipedia.org/wiki/%E7%B1%B3%E7%B3%A0%E6%B2%B9%E4%B8%AD%E6%AF%92%E4%BA%8B%E4%BB%B6</a:t>
            </a:r>
            <a:endParaRPr lang="en-US" altLang="zh-TW" sz="1400" dirty="0" smtClean="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u="sng" dirty="0">
                <a:latin typeface="Times New Roman" panose="02020603050405020304" pitchFamily="18" charset="0"/>
                <a:cs typeface="Times New Roman" panose="02020603050405020304" pitchFamily="18" charset="0"/>
                <a:hlinkClick r:id="rId9"/>
              </a:rPr>
              <a:t>http://</a:t>
            </a:r>
            <a:r>
              <a:rPr lang="en-US" altLang="zh-TW" sz="1400" u="sng" dirty="0" smtClean="0">
                <a:latin typeface="Times New Roman" panose="02020603050405020304" pitchFamily="18" charset="0"/>
                <a:cs typeface="Times New Roman" panose="02020603050405020304" pitchFamily="18" charset="0"/>
                <a:hlinkClick r:id="rId9"/>
              </a:rPr>
              <a:t>health.ettoday.net/news/821657</a:t>
            </a:r>
            <a:endParaRPr lang="zh-TW" altLang="zh-TW" sz="1400" dirty="0">
              <a:latin typeface="Times New Roman" panose="02020603050405020304" pitchFamily="18" charset="0"/>
              <a:cs typeface="Times New Roman" panose="02020603050405020304" pitchFamily="18" charset="0"/>
            </a:endParaRPr>
          </a:p>
          <a:p>
            <a:pPr>
              <a:lnSpc>
                <a:spcPct val="170000"/>
              </a:lnSpc>
              <a:buFont typeface="Times New Roman" panose="02020603050405020304" pitchFamily="18" charset="0"/>
              <a:buChar char="†"/>
            </a:pPr>
            <a:r>
              <a:rPr lang="en-US" altLang="zh-TW" sz="1400" u="sng" dirty="0" smtClean="0">
                <a:latin typeface="Times New Roman" panose="02020603050405020304" pitchFamily="18" charset="0"/>
                <a:cs typeface="Times New Roman" panose="02020603050405020304" pitchFamily="18" charset="0"/>
                <a:hlinkClick r:id="rId10"/>
              </a:rPr>
              <a:t>https</a:t>
            </a:r>
            <a:r>
              <a:rPr lang="en-US" altLang="zh-TW" sz="1400" u="sng" dirty="0">
                <a:latin typeface="Times New Roman" panose="02020603050405020304" pitchFamily="18" charset="0"/>
                <a:cs typeface="Times New Roman" panose="02020603050405020304" pitchFamily="18" charset="0"/>
                <a:hlinkClick r:id="rId10"/>
              </a:rPr>
              <a:t>://</a:t>
            </a:r>
            <a:r>
              <a:rPr lang="en-US" altLang="zh-TW" sz="1400" u="sng" dirty="0" smtClean="0">
                <a:latin typeface="Times New Roman" panose="02020603050405020304" pitchFamily="18" charset="0"/>
                <a:cs typeface="Times New Roman" panose="02020603050405020304" pitchFamily="18" charset="0"/>
                <a:hlinkClick r:id="rId10"/>
              </a:rPr>
              <a:t>scitechvista.nat.gov.tw/zh-tw/Articles/C/0/9/10/3/2219.htm</a:t>
            </a:r>
            <a:endParaRPr lang="zh-TW" altLang="zh-TW"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5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9017" y="2306471"/>
            <a:ext cx="4170529" cy="2251881"/>
          </a:xfrm>
        </p:spPr>
        <p:txBody>
          <a:bodyPr>
            <a:noAutofit/>
          </a:bodyPr>
          <a:lstStyle/>
          <a:p>
            <a:r>
              <a:rPr lang="en-US" altLang="zh-TW" sz="13800" dirty="0" smtClean="0">
                <a:latin typeface="Times New Roman" panose="02020603050405020304" pitchFamily="18" charset="0"/>
                <a:cs typeface="Times New Roman" panose="02020603050405020304" pitchFamily="18" charset="0"/>
              </a:rPr>
              <a:t>END.</a:t>
            </a:r>
            <a:endParaRPr lang="zh-TW" altLang="en-US" sz="13800" dirty="0">
              <a:latin typeface="Times New Roman" panose="02020603050405020304" pitchFamily="18" charset="0"/>
              <a:cs typeface="Times New Roman" panose="02020603050405020304" pitchFamily="18" charset="0"/>
            </a:endParaRPr>
          </a:p>
        </p:txBody>
      </p:sp>
      <p:pic>
        <p:nvPicPr>
          <p:cNvPr id="10242" name="Picture 2" descr="「食安漫畫」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739" y="3162188"/>
            <a:ext cx="5705261" cy="3695812"/>
          </a:xfrm>
          <a:prstGeom prst="rect">
            <a:avLst/>
          </a:prstGeom>
          <a:noFill/>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85905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23098" y="40943"/>
            <a:ext cx="9503535" cy="1171017"/>
          </a:xfrm>
        </p:spPr>
        <p:txBody>
          <a:bodyPr/>
          <a:lstStyle/>
          <a:p>
            <a:pPr algn="ctr"/>
            <a:r>
              <a:rPr lang="zh-TW" altLang="en-US" dirty="0" smtClean="0">
                <a:latin typeface="Times New Roman" panose="02020603050405020304" pitchFamily="18" charset="0"/>
                <a:ea typeface="標楷體" panose="03000509000000000000" pitchFamily="65" charset="-120"/>
              </a:rPr>
              <a:t>前言</a:t>
            </a:r>
            <a:endParaRPr lang="zh-TW" altLang="en-US"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492411" y="1056055"/>
            <a:ext cx="11164910" cy="1903507"/>
          </a:xfrm>
        </p:spPr>
        <p:txBody>
          <a:bodyPr>
            <a:normAutofit/>
          </a:bodyPr>
          <a:lstStyle/>
          <a:p>
            <a:pPr marL="0" indent="0">
              <a:lnSpc>
                <a:spcPct val="150000"/>
              </a:lnSpc>
              <a:buNone/>
            </a:pPr>
            <a:r>
              <a:rPr lang="zh-TW" altLang="zh-TW" sz="2400" dirty="0">
                <a:latin typeface="Times New Roman" panose="02020603050405020304" pitchFamily="18" charset="0"/>
                <a:ea typeface="標楷體" panose="03000509000000000000" pitchFamily="65" charset="-120"/>
              </a:rPr>
              <a:t>近年來台灣的食安問題層出不窮，隨著科技進步應該更加提高食品的品質控管，但不肖商人為了降低成本賺取暴利，於是用化學合成低售價的原料或添加劑加入食品中，而這些化學合成的產物具有危害人體的成分，卻照樣販售</a:t>
            </a:r>
            <a:r>
              <a:rPr lang="zh-TW" altLang="zh-TW" sz="2400" dirty="0" smtClean="0">
                <a:latin typeface="Times New Roman" panose="02020603050405020304" pitchFamily="18" charset="0"/>
                <a:ea typeface="標楷體" panose="03000509000000000000" pitchFamily="65" charset="-120"/>
              </a:rPr>
              <a:t>。</a:t>
            </a:r>
            <a:endParaRPr lang="en-US" altLang="zh-TW" sz="2400" dirty="0" smtClean="0">
              <a:latin typeface="Times New Roman" panose="02020603050405020304" pitchFamily="18" charset="0"/>
              <a:ea typeface="標楷體" panose="03000509000000000000" pitchFamily="65" charset="-120"/>
            </a:endParaRPr>
          </a:p>
          <a:p>
            <a:pPr marL="0" indent="0">
              <a:lnSpc>
                <a:spcPct val="150000"/>
              </a:lnSpc>
              <a:buNone/>
            </a:pPr>
            <a:endParaRPr lang="en-US" altLang="zh-TW" sz="2400" dirty="0">
              <a:latin typeface="Times New Roman" panose="02020603050405020304" pitchFamily="18" charset="0"/>
              <a:ea typeface="標楷體" panose="03000509000000000000" pitchFamily="65" charset="-120"/>
            </a:endParaRPr>
          </a:p>
          <a:p>
            <a:pPr marL="0" indent="0">
              <a:lnSpc>
                <a:spcPct val="150000"/>
              </a:lnSpc>
              <a:buNone/>
            </a:pPr>
            <a:endParaRPr lang="en-US" altLang="zh-TW" sz="2400" dirty="0" smtClean="0">
              <a:latin typeface="Times New Roman" panose="02020603050405020304" pitchFamily="18" charset="0"/>
              <a:ea typeface="標楷體" panose="03000509000000000000" pitchFamily="65" charset="-120"/>
            </a:endParaRPr>
          </a:p>
          <a:p>
            <a:pPr marL="0" indent="0">
              <a:lnSpc>
                <a:spcPct val="150000"/>
              </a:lnSpc>
              <a:buNone/>
            </a:pPr>
            <a:endParaRPr lang="en-US" altLang="zh-TW" sz="2400" dirty="0">
              <a:latin typeface="Times New Roman" panose="02020603050405020304" pitchFamily="18" charset="0"/>
              <a:ea typeface="標楷體" panose="03000509000000000000" pitchFamily="65" charset="-120"/>
            </a:endParaRPr>
          </a:p>
          <a:p>
            <a:pPr marL="0" indent="0">
              <a:lnSpc>
                <a:spcPct val="150000"/>
              </a:lnSpc>
              <a:buNone/>
            </a:pPr>
            <a:endParaRPr lang="en-US" altLang="zh-TW" sz="2400" dirty="0" smtClean="0">
              <a:latin typeface="Times New Roman" panose="02020603050405020304" pitchFamily="18" charset="0"/>
              <a:ea typeface="標楷體" panose="03000509000000000000" pitchFamily="65" charset="-120"/>
            </a:endParaRPr>
          </a:p>
        </p:txBody>
      </p:sp>
      <p:graphicFrame>
        <p:nvGraphicFramePr>
          <p:cNvPr id="5" name="圖表 4"/>
          <p:cNvGraphicFramePr/>
          <p:nvPr>
            <p:extLst>
              <p:ext uri="{D42A27DB-BD31-4B8C-83A1-F6EECF244321}">
                <p14:modId xmlns:p14="http://schemas.microsoft.com/office/powerpoint/2010/main" val="1006134525"/>
              </p:ext>
            </p:extLst>
          </p:nvPr>
        </p:nvGraphicFramePr>
        <p:xfrm>
          <a:off x="492411" y="2959562"/>
          <a:ext cx="6676828" cy="3658433"/>
        </p:xfrm>
        <a:graphic>
          <a:graphicData uri="http://schemas.openxmlformats.org/drawingml/2006/chart">
            <c:chart xmlns:c="http://schemas.openxmlformats.org/drawingml/2006/chart" xmlns:r="http://schemas.openxmlformats.org/officeDocument/2006/relationships" r:id="rId2"/>
          </a:graphicData>
        </a:graphic>
      </p:graphicFrame>
      <p:sp>
        <p:nvSpPr>
          <p:cNvPr id="7" name="文字方塊 6"/>
          <p:cNvSpPr txBox="1"/>
          <p:nvPr/>
        </p:nvSpPr>
        <p:spPr>
          <a:xfrm>
            <a:off x="6886442" y="5303399"/>
            <a:ext cx="5296435" cy="1015663"/>
          </a:xfrm>
          <a:prstGeom prst="rect">
            <a:avLst/>
          </a:prstGeom>
          <a:noFill/>
        </p:spPr>
        <p:txBody>
          <a:bodyPr wrap="square" rtlCol="0">
            <a:spAutoFit/>
          </a:bodyPr>
          <a:lstStyle/>
          <a:p>
            <a:pPr>
              <a:lnSpc>
                <a:spcPct val="150000"/>
              </a:lnSpc>
            </a:pPr>
            <a:r>
              <a:rPr lang="zh-TW" altLang="en-US" sz="2000" dirty="0" smtClean="0">
                <a:latin typeface="標楷體" panose="03000509000000000000" pitchFamily="65" charset="-120"/>
                <a:ea typeface="標楷體" panose="03000509000000000000" pitchFamily="65" charset="-120"/>
              </a:rPr>
              <a:t>由圖可知，近年來</a:t>
            </a:r>
            <a:r>
              <a:rPr lang="zh-TW" altLang="zh-TW" sz="2000" dirty="0" smtClean="0">
                <a:latin typeface="標楷體" panose="03000509000000000000" pitchFamily="65" charset="-120"/>
                <a:ea typeface="標楷體" panose="03000509000000000000" pitchFamily="65" charset="-120"/>
              </a:rPr>
              <a:t>，重大食安問題</a:t>
            </a:r>
            <a:r>
              <a:rPr lang="zh-TW" altLang="en-US" sz="2000" dirty="0" smtClean="0">
                <a:latin typeface="標楷體" panose="03000509000000000000" pitchFamily="65" charset="-120"/>
                <a:ea typeface="標楷體" panose="03000509000000000000" pitchFamily="65" charset="-120"/>
              </a:rPr>
              <a:t>有上升的趨勢</a:t>
            </a:r>
            <a:r>
              <a:rPr lang="zh-TW"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很顯然不肖業者並沒有得到教訓。</a:t>
            </a:r>
            <a:endParaRPr lang="zh-TW" altLang="en-US" sz="2000" dirty="0"/>
          </a:p>
        </p:txBody>
      </p:sp>
    </p:spTree>
    <p:extLst>
      <p:ext uri="{BB962C8B-B14F-4D97-AF65-F5344CB8AC3E}">
        <p14:creationId xmlns:p14="http://schemas.microsoft.com/office/powerpoint/2010/main" val="1598560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36752" y="209326"/>
            <a:ext cx="5845934" cy="6648674"/>
          </a:xfrm>
        </p:spPr>
        <p:txBody>
          <a:bodyPr>
            <a:normAutofit/>
          </a:bodyPr>
          <a:lstStyle/>
          <a:p>
            <a:pPr marL="0" indent="0">
              <a:lnSpc>
                <a:spcPct val="150000"/>
              </a:lnSpc>
              <a:buNone/>
            </a:pPr>
            <a:r>
              <a:rPr lang="zh-TW" altLang="zh-TW" dirty="0">
                <a:latin typeface="標楷體" panose="03000509000000000000" pitchFamily="65" charset="-120"/>
                <a:ea typeface="標楷體" panose="03000509000000000000" pitchFamily="65" charset="-120"/>
              </a:rPr>
              <a:t>重大食安事件中，</a:t>
            </a:r>
            <a:r>
              <a:rPr lang="zh-TW" altLang="zh-TW" b="1" dirty="0">
                <a:latin typeface="標楷體" panose="03000509000000000000" pitchFamily="65" charset="-120"/>
                <a:ea typeface="標楷體" panose="03000509000000000000" pitchFamily="65" charset="-120"/>
              </a:rPr>
              <a:t>其中以不良添加劑事件</a:t>
            </a:r>
            <a:r>
              <a:rPr lang="zh-TW" altLang="zh-TW" b="1" dirty="0" smtClean="0">
                <a:latin typeface="標楷體" panose="03000509000000000000" pitchFamily="65" charset="-120"/>
                <a:ea typeface="標楷體" panose="03000509000000000000" pitchFamily="65" charset="-120"/>
              </a:rPr>
              <a:t>居多</a:t>
            </a:r>
            <a:r>
              <a:rPr lang="zh-TW" altLang="en-US" dirty="0" smtClean="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其中最常見的食品添加劑為大眾皆知的防腐劑，防腐劑幾乎與我們生活密不可分，雖然</a:t>
            </a:r>
            <a:r>
              <a:rPr lang="zh-TW" altLang="zh-TW" dirty="0">
                <a:solidFill>
                  <a:srgbClr val="C00000"/>
                </a:solidFill>
                <a:latin typeface="標楷體" panose="03000509000000000000" pitchFamily="65" charset="-120"/>
                <a:ea typeface="標楷體" panose="03000509000000000000" pitchFamily="65" charset="-120"/>
              </a:rPr>
              <a:t>防腐劑為合格食品添加劑，但許多食物被檢驗出防腐劑過量或超標</a:t>
            </a:r>
            <a:r>
              <a:rPr lang="zh-TW" altLang="zh-TW" dirty="0">
                <a:latin typeface="標楷體" panose="03000509000000000000" pitchFamily="65" charset="-120"/>
                <a:ea typeface="標楷體" panose="03000509000000000000" pitchFamily="65" charset="-120"/>
              </a:rPr>
              <a:t>，過量的防腐劑會傷害人體健康，有些防腐劑已被證實會引發過敏或呼吸道疾病，對於過敏體質者，嚴重時可能導致過敏性休克。</a:t>
            </a:r>
            <a:endParaRPr lang="zh-TW" altLang="en-US" dirty="0">
              <a:latin typeface="標楷體" panose="03000509000000000000" pitchFamily="65" charset="-120"/>
              <a:ea typeface="標楷體" panose="03000509000000000000" pitchFamily="65" charset="-120"/>
            </a:endParaRPr>
          </a:p>
        </p:txBody>
      </p:sp>
      <p:pic>
        <p:nvPicPr>
          <p:cNvPr id="2050" name="Picture 2" descr="「食安」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1109" y="3889420"/>
            <a:ext cx="4452870" cy="2968580"/>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a:blip r:embed="rId3"/>
          <a:stretch>
            <a:fillRect/>
          </a:stretch>
        </p:blipFill>
        <p:spPr>
          <a:xfrm>
            <a:off x="7226119" y="0"/>
            <a:ext cx="4657860" cy="3783240"/>
          </a:xfrm>
          <a:prstGeom prst="rect">
            <a:avLst/>
          </a:prstGeom>
        </p:spPr>
      </p:pic>
    </p:spTree>
    <p:extLst>
      <p:ext uri="{BB962C8B-B14F-4D97-AF65-F5344CB8AC3E}">
        <p14:creationId xmlns:p14="http://schemas.microsoft.com/office/powerpoint/2010/main" val="325350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4241" y="112736"/>
            <a:ext cx="4768939" cy="1035497"/>
          </a:xfrm>
        </p:spPr>
        <p:txBody>
          <a:bodyPr/>
          <a:lstStyle/>
          <a:p>
            <a:pPr algn="ctr"/>
            <a:r>
              <a:rPr lang="zh-TW" altLang="en-US" b="1" dirty="0">
                <a:latin typeface="標楷體" panose="03000509000000000000" pitchFamily="65" charset="-120"/>
                <a:ea typeface="標楷體" panose="03000509000000000000" pitchFamily="65" charset="-120"/>
              </a:rPr>
              <a:t>重大食安事件</a:t>
            </a:r>
            <a:r>
              <a:rPr lang="zh-TW" altLang="en-US" b="1" dirty="0" smtClean="0">
                <a:latin typeface="標楷體" panose="03000509000000000000" pitchFamily="65" charset="-120"/>
                <a:ea typeface="標楷體" panose="03000509000000000000" pitchFamily="65" charset="-120"/>
              </a:rPr>
              <a:t>回顧</a:t>
            </a: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521817" y="112736"/>
            <a:ext cx="6670183" cy="5972532"/>
          </a:xfrm>
        </p:spPr>
        <p:txBody>
          <a:bodyPr>
            <a:noAutofit/>
          </a:bodyPr>
          <a:lstStyle/>
          <a:p>
            <a:pPr>
              <a:lnSpc>
                <a:spcPct val="170000"/>
              </a:lnSpc>
            </a:pPr>
            <a:r>
              <a:rPr lang="zh-TW" altLang="en-US" sz="1800" dirty="0" smtClean="0">
                <a:latin typeface="標楷體" panose="03000509000000000000" pitchFamily="65" charset="-120"/>
                <a:ea typeface="標楷體" panose="03000509000000000000" pitchFamily="65" charset="-120"/>
              </a:rPr>
              <a:t>台灣</a:t>
            </a:r>
            <a:r>
              <a:rPr lang="zh-TW" altLang="en-US" sz="1800" dirty="0">
                <a:latin typeface="標楷體" panose="03000509000000000000" pitchFamily="65" charset="-120"/>
                <a:ea typeface="標楷體" panose="03000509000000000000" pitchFamily="65" charset="-120"/>
              </a:rPr>
              <a:t>重大食安事件非最近十年才出現，早在</a:t>
            </a:r>
            <a:r>
              <a:rPr lang="en-US" altLang="zh-TW" sz="1800" dirty="0">
                <a:latin typeface="標楷體" panose="03000509000000000000" pitchFamily="65" charset="-120"/>
                <a:ea typeface="標楷體" panose="03000509000000000000" pitchFamily="65" charset="-120"/>
              </a:rPr>
              <a:t>1979</a:t>
            </a:r>
            <a:r>
              <a:rPr lang="zh-TW" altLang="en-US" sz="1800" dirty="0">
                <a:latin typeface="標楷體" panose="03000509000000000000" pitchFamily="65" charset="-120"/>
                <a:ea typeface="標楷體" panose="03000509000000000000" pitchFamily="65" charset="-120"/>
              </a:rPr>
              <a:t>年</a:t>
            </a:r>
            <a:r>
              <a:rPr lang="zh-TW" altLang="en-US" sz="1800" dirty="0" smtClean="0">
                <a:latin typeface="標楷體" panose="03000509000000000000" pitchFamily="65" charset="-120"/>
                <a:ea typeface="標楷體" panose="03000509000000000000" pitchFamily="65" charset="-120"/>
              </a:rPr>
              <a:t>就發生多起食安案件。</a:t>
            </a:r>
            <a:r>
              <a:rPr lang="zh-TW" altLang="en-US" sz="1800" dirty="0">
                <a:latin typeface="標楷體" panose="03000509000000000000" pitchFamily="65" charset="-120"/>
                <a:ea typeface="標楷體" panose="03000509000000000000" pitchFamily="65" charset="-120"/>
              </a:rPr>
              <a:t>然而</a:t>
            </a:r>
            <a:r>
              <a:rPr lang="zh-TW" altLang="en-US" sz="1800" b="1" dirty="0">
                <a:latin typeface="標楷體" panose="03000509000000000000" pitchFamily="65" charset="-120"/>
                <a:ea typeface="標楷體" panose="03000509000000000000" pitchFamily="65" charset="-120"/>
              </a:rPr>
              <a:t>直到</a:t>
            </a:r>
            <a:r>
              <a:rPr lang="en-US" altLang="zh-TW" sz="2400" b="1" dirty="0">
                <a:solidFill>
                  <a:srgbClr val="C00000"/>
                </a:solidFill>
                <a:latin typeface="標楷體" panose="03000509000000000000" pitchFamily="65" charset="-120"/>
                <a:ea typeface="標楷體" panose="03000509000000000000" pitchFamily="65" charset="-120"/>
              </a:rPr>
              <a:t>2008</a:t>
            </a:r>
            <a:r>
              <a:rPr lang="zh-TW" altLang="en-US" sz="2400" b="1" dirty="0">
                <a:solidFill>
                  <a:srgbClr val="C00000"/>
                </a:solidFill>
                <a:latin typeface="標楷體" panose="03000509000000000000" pitchFamily="65" charset="-120"/>
                <a:ea typeface="標楷體" panose="03000509000000000000" pitchFamily="65" charset="-120"/>
              </a:rPr>
              <a:t>年中國發生三聚氰胺事件</a:t>
            </a:r>
            <a:r>
              <a:rPr lang="zh-TW" altLang="en-US" sz="1800" b="1" dirty="0">
                <a:latin typeface="標楷體" panose="03000509000000000000" pitchFamily="65" charset="-120"/>
                <a:ea typeface="標楷體" panose="03000509000000000000" pitchFamily="65" charset="-120"/>
              </a:rPr>
              <a:t>影響層面擴及台灣，才開啟了台灣近幾年食安治理改革</a:t>
            </a:r>
            <a:r>
              <a:rPr lang="zh-TW" altLang="en-US"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a:lnSpc>
                <a:spcPct val="170000"/>
              </a:lnSpc>
            </a:pPr>
            <a:r>
              <a:rPr lang="en-US" altLang="zh-TW" sz="2400" b="1" dirty="0" smtClean="0">
                <a:solidFill>
                  <a:srgbClr val="C00000"/>
                </a:solidFill>
                <a:latin typeface="標楷體" panose="03000509000000000000" pitchFamily="65" charset="-120"/>
                <a:ea typeface="標楷體" panose="03000509000000000000" pitchFamily="65" charset="-120"/>
              </a:rPr>
              <a:t>2011</a:t>
            </a:r>
            <a:r>
              <a:rPr lang="zh-TW" altLang="en-US" sz="2400" b="1" dirty="0" smtClean="0">
                <a:solidFill>
                  <a:srgbClr val="C00000"/>
                </a:solidFill>
                <a:latin typeface="標楷體" panose="03000509000000000000" pitchFamily="65" charset="-120"/>
                <a:ea typeface="標楷體" panose="03000509000000000000" pitchFamily="65" charset="-120"/>
              </a:rPr>
              <a:t>年爆發</a:t>
            </a:r>
            <a:r>
              <a:rPr lang="zh-TW" altLang="en-US" sz="2400" b="1" dirty="0">
                <a:solidFill>
                  <a:srgbClr val="C00000"/>
                </a:solidFill>
                <a:latin typeface="標楷體" panose="03000509000000000000" pitchFamily="65" charset="-120"/>
                <a:ea typeface="標楷體" panose="03000509000000000000" pitchFamily="65" charset="-120"/>
              </a:rPr>
              <a:t>了塑化劑</a:t>
            </a:r>
            <a:r>
              <a:rPr lang="zh-TW" altLang="en-US" sz="2400" b="1" dirty="0" smtClean="0">
                <a:solidFill>
                  <a:srgbClr val="C00000"/>
                </a:solidFill>
                <a:latin typeface="標楷體" panose="03000509000000000000" pitchFamily="65" charset="-120"/>
                <a:ea typeface="標楷體" panose="03000509000000000000" pitchFamily="65" charset="-120"/>
              </a:rPr>
              <a:t>事件</a:t>
            </a:r>
            <a:r>
              <a:rPr lang="zh-TW" altLang="en-US" sz="1800" dirty="0" smtClean="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這次是因為國內業者的不法行為而造成。</a:t>
            </a:r>
            <a:r>
              <a:rPr lang="zh-TW" altLang="en-US" sz="1800" b="1" dirty="0">
                <a:latin typeface="標楷體" panose="03000509000000000000" pitchFamily="65" charset="-120"/>
                <a:ea typeface="標楷體" panose="03000509000000000000" pitchFamily="65" charset="-120"/>
              </a:rPr>
              <a:t>工業用塑化劑被用來製造食品添加物起雲劑，流入多家知名業者的生產中</a:t>
            </a:r>
            <a:r>
              <a:rPr lang="zh-TW" altLang="en-US" sz="1800" b="1" dirty="0" smtClean="0">
                <a:latin typeface="標楷體" panose="03000509000000000000" pitchFamily="65" charset="-120"/>
                <a:ea typeface="標楷體" panose="03000509000000000000" pitchFamily="65" charset="-120"/>
              </a:rPr>
              <a:t>。</a:t>
            </a:r>
            <a:endParaRPr lang="en-US" altLang="zh-TW" sz="1800" b="1" dirty="0" smtClean="0">
              <a:latin typeface="標楷體" panose="03000509000000000000" pitchFamily="65" charset="-120"/>
              <a:ea typeface="標楷體" panose="03000509000000000000" pitchFamily="65" charset="-120"/>
            </a:endParaRPr>
          </a:p>
          <a:p>
            <a:pPr>
              <a:lnSpc>
                <a:spcPct val="170000"/>
              </a:lnSpc>
            </a:pPr>
            <a:r>
              <a:rPr lang="en-US" altLang="zh-TW" sz="2400" b="1" dirty="0" smtClean="0">
                <a:solidFill>
                  <a:srgbClr val="C00000"/>
                </a:solidFill>
                <a:latin typeface="標楷體" panose="03000509000000000000" pitchFamily="65" charset="-120"/>
                <a:ea typeface="標楷體" panose="03000509000000000000" pitchFamily="65" charset="-120"/>
              </a:rPr>
              <a:t>2013</a:t>
            </a:r>
            <a:r>
              <a:rPr lang="zh-TW" altLang="en-US" sz="2400" b="1" dirty="0" smtClean="0">
                <a:solidFill>
                  <a:srgbClr val="C00000"/>
                </a:solidFill>
                <a:latin typeface="標楷體" panose="03000509000000000000" pitchFamily="65" charset="-120"/>
                <a:ea typeface="標楷體" panose="03000509000000000000" pitchFamily="65" charset="-120"/>
              </a:rPr>
              <a:t>年爆發</a:t>
            </a:r>
            <a:r>
              <a:rPr lang="zh-TW" altLang="en-US" sz="2400" b="1" dirty="0">
                <a:solidFill>
                  <a:srgbClr val="C00000"/>
                </a:solidFill>
                <a:latin typeface="標楷體" panose="03000509000000000000" pitchFamily="65" charset="-120"/>
                <a:ea typeface="標楷體" panose="03000509000000000000" pitchFamily="65" charset="-120"/>
              </a:rPr>
              <a:t>毒澱粉事件</a:t>
            </a:r>
            <a:r>
              <a:rPr lang="zh-TW" altLang="en-US" sz="1800" dirty="0">
                <a:latin typeface="標楷體" panose="03000509000000000000" pitchFamily="65" charset="-120"/>
                <a:ea typeface="標楷體" panose="03000509000000000000" pitchFamily="65" charset="-120"/>
              </a:rPr>
              <a:t>，性質與塑化劑類似，都是</a:t>
            </a:r>
            <a:r>
              <a:rPr lang="zh-TW" altLang="en-US" sz="1800" b="1" dirty="0">
                <a:latin typeface="標楷體" panose="03000509000000000000" pitchFamily="65" charset="-120"/>
                <a:ea typeface="標楷體" panose="03000509000000000000" pitchFamily="65" charset="-120"/>
              </a:rPr>
              <a:t>工業用添加物流入食品生產鏈中</a:t>
            </a:r>
            <a:r>
              <a:rPr lang="zh-TW" altLang="en-US" sz="1800" dirty="0">
                <a:latin typeface="標楷體" panose="03000509000000000000" pitchFamily="65" charset="-120"/>
                <a:ea typeface="標楷體" panose="03000509000000000000" pitchFamily="65" charset="-120"/>
              </a:rPr>
              <a:t>，也有知名業者用使用受毒澱粉汙染的原料。</a:t>
            </a:r>
          </a:p>
          <a:p>
            <a:pPr>
              <a:lnSpc>
                <a:spcPct val="170000"/>
              </a:lnSpc>
            </a:pPr>
            <a:r>
              <a:rPr lang="en-US" altLang="zh-TW" sz="2400" b="1" dirty="0" smtClean="0">
                <a:solidFill>
                  <a:srgbClr val="C00000"/>
                </a:solidFill>
                <a:latin typeface="標楷體" panose="03000509000000000000" pitchFamily="65" charset="-120"/>
                <a:ea typeface="標楷體" panose="03000509000000000000" pitchFamily="65" charset="-120"/>
              </a:rPr>
              <a:t>2014</a:t>
            </a:r>
            <a:r>
              <a:rPr lang="zh-TW" altLang="en-US" sz="2400" b="1" dirty="0">
                <a:solidFill>
                  <a:srgbClr val="C00000"/>
                </a:solidFill>
                <a:latin typeface="標楷體" panose="03000509000000000000" pitchFamily="65" charset="-120"/>
                <a:ea typeface="標楷體" panose="03000509000000000000" pitchFamily="65" charset="-120"/>
              </a:rPr>
              <a:t>年陸續爆發多起劣質油品事件</a:t>
            </a:r>
            <a:r>
              <a:rPr lang="zh-TW" altLang="en-US" sz="1800" dirty="0">
                <a:latin typeface="標楷體" panose="03000509000000000000" pitchFamily="65" charset="-120"/>
                <a:ea typeface="標楷體" panose="03000509000000000000" pitchFamily="65" charset="-120"/>
              </a:rPr>
              <a:t>，是製油業者將非食用油脂作為食用油原料，涉案食品業者不乏國內大廠，受影響的下游業者範圍更是史無前例</a:t>
            </a:r>
            <a:r>
              <a:rPr lang="zh-TW" altLang="en-US" sz="1800" dirty="0" smtClean="0">
                <a:latin typeface="標楷體" panose="03000509000000000000" pitchFamily="65" charset="-120"/>
                <a:ea typeface="標楷體" panose="03000509000000000000" pitchFamily="65" charset="-120"/>
              </a:rPr>
              <a:t>。</a:t>
            </a:r>
            <a:endParaRPr lang="en-US" altLang="zh-TW" sz="1800" dirty="0" smtClean="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stretch>
            <a:fillRect/>
          </a:stretch>
        </p:blipFill>
        <p:spPr>
          <a:xfrm>
            <a:off x="115906" y="2601533"/>
            <a:ext cx="5225603" cy="3483735"/>
          </a:xfrm>
          <a:prstGeom prst="rect">
            <a:avLst/>
          </a:prstGeom>
        </p:spPr>
      </p:pic>
      <p:sp>
        <p:nvSpPr>
          <p:cNvPr id="5" name="文字方塊 4"/>
          <p:cNvSpPr txBox="1"/>
          <p:nvPr/>
        </p:nvSpPr>
        <p:spPr>
          <a:xfrm>
            <a:off x="1135965" y="6262689"/>
            <a:ext cx="3185487" cy="369332"/>
          </a:xfrm>
          <a:prstGeom prst="rect">
            <a:avLst/>
          </a:prstGeom>
          <a:noFill/>
        </p:spPr>
        <p:txBody>
          <a:bodyPr wrap="none" rtlCol="0">
            <a:spAutoFit/>
          </a:bodyPr>
          <a:lstStyle/>
          <a:p>
            <a:r>
              <a:rPr lang="zh-TW" altLang="en-US" dirty="0" smtClean="0">
                <a:latin typeface="標楷體" panose="03000509000000000000" pitchFamily="65" charset="-120"/>
                <a:ea typeface="標楷體" panose="03000509000000000000" pitchFamily="65" charset="-120"/>
              </a:rPr>
              <a:t>那些年我們吃下肚的黑心商品</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135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8153" y="0"/>
            <a:ext cx="11604578" cy="1325563"/>
          </a:xfrm>
        </p:spPr>
        <p:txBody>
          <a:bodyPr>
            <a:normAutofit/>
          </a:bodyPr>
          <a:lstStyle/>
          <a:p>
            <a:r>
              <a:rPr lang="zh-TW" altLang="en-US" sz="4000" dirty="0">
                <a:latin typeface="標楷體" panose="03000509000000000000" pitchFamily="65" charset="-120"/>
                <a:ea typeface="標楷體" panose="03000509000000000000" pitchFamily="65" charset="-120"/>
              </a:rPr>
              <a:t>舊</a:t>
            </a:r>
            <a:r>
              <a:rPr lang="zh-TW" altLang="en-US" sz="4000" dirty="0" smtClean="0">
                <a:latin typeface="標楷體" panose="03000509000000000000" pitchFamily="65" charset="-120"/>
                <a:ea typeface="標楷體" panose="03000509000000000000" pitchFamily="65" charset="-120"/>
              </a:rPr>
              <a:t>食安問題</a:t>
            </a:r>
            <a:r>
              <a:rPr lang="en-US" altLang="zh-TW" sz="4000" dirty="0" err="1" smtClean="0">
                <a:latin typeface="Times New Roman" panose="02020603050405020304" pitchFamily="18" charset="0"/>
                <a:ea typeface="標楷體" panose="03000509000000000000" pitchFamily="65" charset="-120"/>
                <a:cs typeface="Times New Roman" panose="02020603050405020304" pitchFamily="18" charset="0"/>
              </a:rPr>
              <a:t>v.s</a:t>
            </a:r>
            <a:r>
              <a:rPr lang="zh-TW" altLang="en-US" sz="4000" dirty="0" smtClean="0">
                <a:latin typeface="標楷體" panose="03000509000000000000" pitchFamily="65" charset="-120"/>
                <a:ea typeface="標楷體" panose="03000509000000000000" pitchFamily="65" charset="-120"/>
              </a:rPr>
              <a:t>新食安問題新舊政府態度與解決方法</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7948" y="1325563"/>
            <a:ext cx="5303293" cy="5248050"/>
          </a:xfrm>
        </p:spPr>
        <p:txBody>
          <a:bodyPr>
            <a:noAutofit/>
          </a:bodyPr>
          <a:lstStyle/>
          <a:p>
            <a:pPr marL="0" indent="0">
              <a:lnSpc>
                <a:spcPct val="150000"/>
              </a:lnSpc>
              <a:buNone/>
            </a:pPr>
            <a:r>
              <a:rPr lang="zh-TW" altLang="en-US" dirty="0" smtClean="0">
                <a:latin typeface="標楷體" panose="03000509000000000000" pitchFamily="65" charset="-120"/>
                <a:ea typeface="標楷體" panose="03000509000000000000" pitchFamily="65" charset="-120"/>
              </a:rPr>
              <a:t>食安問題影響層面廣泛，若是上游廠商出問題，沿途的下游廠商至消費者都是受害者，</a:t>
            </a:r>
            <a:r>
              <a:rPr lang="zh-TW" altLang="en-US" b="1" dirty="0" smtClean="0">
                <a:latin typeface="標楷體" panose="03000509000000000000" pitchFamily="65" charset="-120"/>
                <a:ea typeface="標楷體" panose="03000509000000000000" pitchFamily="65" charset="-120"/>
              </a:rPr>
              <a:t>不只是工廠信用還有涉及到上萬人的健康甚至影響其子代，</a:t>
            </a:r>
            <a:r>
              <a:rPr lang="zh-TW" altLang="en-US" dirty="0" smtClean="0">
                <a:latin typeface="標楷體" panose="03000509000000000000" pitchFamily="65" charset="-120"/>
                <a:ea typeface="標楷體" panose="03000509000000000000" pitchFamily="65" charset="-120"/>
              </a:rPr>
              <a:t>因此</a:t>
            </a:r>
            <a:r>
              <a:rPr lang="zh-TW" altLang="en-US" b="1" dirty="0" smtClean="0">
                <a:solidFill>
                  <a:srgbClr val="C00000"/>
                </a:solidFill>
                <a:latin typeface="標楷體" panose="03000509000000000000" pitchFamily="65" charset="-120"/>
                <a:ea typeface="標楷體" panose="03000509000000000000" pitchFamily="65" charset="-120"/>
              </a:rPr>
              <a:t>政府的態度與政策關係到人民與國家的未來</a:t>
            </a:r>
            <a:r>
              <a:rPr lang="zh-TW" altLang="en-US" dirty="0" smtClean="0">
                <a:latin typeface="標楷體" panose="03000509000000000000" pitchFamily="65" charset="-120"/>
                <a:ea typeface="標楷體" panose="03000509000000000000" pitchFamily="65" charset="-120"/>
              </a:rPr>
              <a:t>，接下來會舉兩個例子來檢視政府是否有替人民把關。</a:t>
            </a:r>
            <a:endParaRPr lang="zh-TW" altLang="en-US" dirty="0">
              <a:latin typeface="標楷體" panose="03000509000000000000" pitchFamily="65" charset="-120"/>
              <a:ea typeface="標楷體" panose="03000509000000000000" pitchFamily="65" charset="-120"/>
            </a:endParaRPr>
          </a:p>
        </p:txBody>
      </p:sp>
      <p:pic>
        <p:nvPicPr>
          <p:cNvPr id="4" name="圖片 3"/>
          <p:cNvPicPr>
            <a:picLocks noChangeAspect="1"/>
          </p:cNvPicPr>
          <p:nvPr/>
        </p:nvPicPr>
        <p:blipFill>
          <a:blip r:embed="rId3">
            <a:duotone>
              <a:schemeClr val="accent5">
                <a:shade val="45000"/>
                <a:satMod val="135000"/>
              </a:schemeClr>
              <a:prstClr val="white"/>
            </a:duotone>
          </a:blip>
          <a:stretch>
            <a:fillRect/>
          </a:stretch>
        </p:blipFill>
        <p:spPr>
          <a:xfrm>
            <a:off x="6051369" y="1728794"/>
            <a:ext cx="5871362" cy="4805646"/>
          </a:xfrm>
          <a:prstGeom prst="rect">
            <a:avLst/>
          </a:prstGeom>
        </p:spPr>
      </p:pic>
    </p:spTree>
    <p:extLst>
      <p:ext uri="{BB962C8B-B14F-4D97-AF65-F5344CB8AC3E}">
        <p14:creationId xmlns:p14="http://schemas.microsoft.com/office/powerpoint/2010/main" val="4272687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24379" y="0"/>
            <a:ext cx="5186720" cy="1325563"/>
          </a:xfrm>
        </p:spPr>
        <p:txBody>
          <a:bodyPr/>
          <a:lstStyle/>
          <a:p>
            <a:r>
              <a:rPr lang="en-US" altLang="zh-TW" dirty="0" smtClean="0">
                <a:latin typeface="Times New Roman" panose="02020603050405020304" pitchFamily="18" charset="0"/>
                <a:ea typeface="標楷體" panose="03000509000000000000" pitchFamily="65" charset="-120"/>
              </a:rPr>
              <a:t>1979</a:t>
            </a:r>
            <a:r>
              <a:rPr lang="zh-TW" altLang="en-US" dirty="0" smtClean="0">
                <a:latin typeface="Times New Roman" panose="02020603050405020304" pitchFamily="18" charset="0"/>
                <a:ea typeface="標楷體" panose="03000509000000000000" pitchFamily="65" charset="-120"/>
              </a:rPr>
              <a:t>，米糠油事件</a:t>
            </a:r>
            <a:endParaRPr lang="zh-TW" altLang="en-US"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5219129" y="1233700"/>
            <a:ext cx="6668071" cy="5508506"/>
          </a:xfrm>
        </p:spPr>
        <p:txBody>
          <a:bodyPr>
            <a:normAutofit fontScale="92500" lnSpcReduction="20000"/>
          </a:bodyPr>
          <a:lstStyle/>
          <a:p>
            <a:pPr marL="0" indent="0">
              <a:lnSpc>
                <a:spcPct val="150000"/>
              </a:lnSpc>
              <a:buNone/>
            </a:pPr>
            <a:r>
              <a:rPr lang="zh-TW" altLang="en-US" dirty="0" smtClean="0">
                <a:latin typeface="標楷體" panose="03000509000000000000" pitchFamily="65" charset="-120"/>
                <a:ea typeface="標楷體" panose="03000509000000000000" pitchFamily="65" charset="-120"/>
              </a:rPr>
              <a:t>彰化縣溪湖鎮彰水路三段的彰化油脂企業股份有限公司，在製造米糠油的過程中，為了除去米糠油的異色和異味而進行加熱處理，而加熱管經多次的熱脹冷縮後產生了裂縫，導致作為傳熱介質的多氯聯苯自管路中洩漏出來，污染到米糠油。</a:t>
            </a:r>
            <a:endParaRPr lang="en-US" altLang="zh-TW" dirty="0" smtClean="0">
              <a:latin typeface="標楷體" panose="03000509000000000000" pitchFamily="65" charset="-120"/>
              <a:ea typeface="標楷體" panose="03000509000000000000" pitchFamily="65" charset="-120"/>
            </a:endParaRPr>
          </a:p>
          <a:p>
            <a:pPr marL="0" indent="0">
              <a:lnSpc>
                <a:spcPct val="150000"/>
              </a:lnSpc>
              <a:buNone/>
            </a:pPr>
            <a:r>
              <a:rPr lang="zh-TW" altLang="en-US" dirty="0" smtClean="0">
                <a:latin typeface="標楷體" panose="03000509000000000000" pitchFamily="65" charset="-120"/>
                <a:ea typeface="標楷體" panose="03000509000000000000" pitchFamily="65" charset="-120"/>
              </a:rPr>
              <a:t>受害者臉上出現黑瘡（氯痤瘡）等皮膚病變、甚至免疫系統失調，尤其毒油中的「多氯聯苯」無法排出體外，事隔</a:t>
            </a:r>
            <a:r>
              <a:rPr lang="en-US" altLang="zh-TW" dirty="0" smtClean="0">
                <a:latin typeface="標楷體" panose="03000509000000000000" pitchFamily="65" charset="-120"/>
                <a:ea typeface="標楷體" panose="03000509000000000000" pitchFamily="65" charset="-120"/>
              </a:rPr>
              <a:t>35</a:t>
            </a:r>
            <a:r>
              <a:rPr lang="zh-TW" altLang="en-US" dirty="0" smtClean="0">
                <a:latin typeface="標楷體" panose="03000509000000000000" pitchFamily="65" charset="-120"/>
                <a:ea typeface="標楷體" panose="03000509000000000000" pitchFamily="65" charset="-120"/>
              </a:rPr>
              <a:t>年依舊「與毒共存」，還遺傳到下一代</a:t>
            </a:r>
            <a:endParaRPr lang="en-US" altLang="zh-TW" dirty="0" smtClean="0">
              <a:latin typeface="標楷體" panose="03000509000000000000" pitchFamily="65" charset="-120"/>
              <a:ea typeface="標楷體" panose="03000509000000000000" pitchFamily="65" charset="-120"/>
            </a:endParaRPr>
          </a:p>
        </p:txBody>
      </p:sp>
      <p:pic>
        <p:nvPicPr>
          <p:cNvPr id="8" name="圖片 7"/>
          <p:cNvPicPr>
            <a:picLocks noChangeAspect="1"/>
          </p:cNvPicPr>
          <p:nvPr/>
        </p:nvPicPr>
        <p:blipFill>
          <a:blip r:embed="rId3"/>
          <a:stretch>
            <a:fillRect/>
          </a:stretch>
        </p:blipFill>
        <p:spPr>
          <a:xfrm>
            <a:off x="872886" y="1440703"/>
            <a:ext cx="3444853" cy="5094500"/>
          </a:xfrm>
          <a:prstGeom prst="rect">
            <a:avLst/>
          </a:prstGeom>
        </p:spPr>
      </p:pic>
    </p:spTree>
    <p:extLst>
      <p:ext uri="{BB962C8B-B14F-4D97-AF65-F5344CB8AC3E}">
        <p14:creationId xmlns:p14="http://schemas.microsoft.com/office/powerpoint/2010/main" val="380722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0654" y="13647"/>
            <a:ext cx="4252415" cy="1148142"/>
          </a:xfrm>
        </p:spPr>
        <p:txBody>
          <a:bodyPr/>
          <a:lstStyle/>
          <a:p>
            <a:r>
              <a:rPr lang="zh-TW" altLang="en-US" dirty="0" smtClean="0">
                <a:latin typeface="標楷體" panose="03000509000000000000" pitchFamily="65" charset="-120"/>
                <a:ea typeface="標楷體" panose="03000509000000000000" pitchFamily="65" charset="-120"/>
              </a:rPr>
              <a:t>米糠油事件後續</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22830" y="1161789"/>
            <a:ext cx="8621974" cy="5513695"/>
          </a:xfrm>
        </p:spPr>
        <p:txBody>
          <a:bodyPr>
            <a:noAutofit/>
          </a:bodyPr>
          <a:lstStyle/>
          <a:p>
            <a:pPr marL="0" indent="0">
              <a:lnSpc>
                <a:spcPct val="160000"/>
              </a:lnSpc>
              <a:buNone/>
            </a:pPr>
            <a:r>
              <a:rPr lang="zh-TW" altLang="en-US" sz="2000" dirty="0" smtClean="0">
                <a:latin typeface="標楷體" panose="03000509000000000000" pitchFamily="65" charset="-120"/>
                <a:ea typeface="標楷體" panose="03000509000000000000" pitchFamily="65" charset="-120"/>
              </a:rPr>
              <a:t>彰化地檢處收押了彰化油脂公司董事長陳存頂、經理黃文隆，以涉嫌製造、銷售含多氯聯苯的米糠油而造成對民眾的重傷。被提起公訴。在刑事訴訟部分，黃文隆最終成立刑法過失致人於死罪。</a:t>
            </a:r>
            <a:endParaRPr lang="en-US" altLang="zh-TW" sz="2000" dirty="0" smtClean="0">
              <a:latin typeface="標楷體" panose="03000509000000000000" pitchFamily="65" charset="-120"/>
              <a:ea typeface="標楷體" panose="03000509000000000000" pitchFamily="65" charset="-120"/>
            </a:endParaRPr>
          </a:p>
          <a:p>
            <a:pPr marL="0" indent="0">
              <a:lnSpc>
                <a:spcPct val="160000"/>
              </a:lnSpc>
              <a:buNone/>
            </a:pPr>
            <a:r>
              <a:rPr lang="zh-TW" altLang="en-US" sz="2000" dirty="0" smtClean="0">
                <a:latin typeface="標楷體" panose="03000509000000000000" pitchFamily="65" charset="-120"/>
                <a:ea typeface="標楷體" panose="03000509000000000000" pitchFamily="65" charset="-120"/>
              </a:rPr>
              <a:t>該事件使主要位於彰化與臺中的兩千多位民眾因多氯聯苯中毒而長期受害、甚而影響後代，卻因</a:t>
            </a:r>
            <a:r>
              <a:rPr lang="zh-TW" altLang="en-US" sz="2000" b="1" dirty="0" smtClean="0">
                <a:solidFill>
                  <a:srgbClr val="C00000"/>
                </a:solidFill>
                <a:latin typeface="標楷體" panose="03000509000000000000" pitchFamily="65" charset="-120"/>
                <a:ea typeface="標楷體" panose="03000509000000000000" pitchFamily="65" charset="-120"/>
              </a:rPr>
              <a:t>廠商無力賠償且油症不在全民健康保險給付範圍而需獨自面對病症苦難與社會壓力。</a:t>
            </a:r>
            <a:endParaRPr lang="en-US" altLang="zh-TW" sz="2000" b="1" dirty="0" smtClean="0">
              <a:solidFill>
                <a:srgbClr val="C00000"/>
              </a:solidFill>
              <a:latin typeface="標楷體" panose="03000509000000000000" pitchFamily="65" charset="-120"/>
              <a:ea typeface="標楷體" panose="03000509000000000000" pitchFamily="65" charset="-120"/>
            </a:endParaRPr>
          </a:p>
          <a:p>
            <a:pPr marL="0" indent="0">
              <a:lnSpc>
                <a:spcPct val="160000"/>
              </a:lnSpc>
              <a:buNone/>
            </a:pPr>
            <a:r>
              <a:rPr lang="zh-TW" altLang="en-US" sz="2000" b="1" dirty="0" smtClean="0">
                <a:latin typeface="標楷體" panose="03000509000000000000" pitchFamily="65" charset="-120"/>
                <a:ea typeface="標楷體" panose="03000509000000000000" pitchFamily="65" charset="-120"/>
              </a:rPr>
              <a:t>而中、彰地區的受害者因事件發生之時國家賠償法尚未制定完成，使受害者無法及時尋求國賠填補損失，只得到一張油症卡聊做補償。</a:t>
            </a:r>
            <a:endParaRPr lang="en-US" altLang="zh-TW" sz="2000" b="1" dirty="0" smtClean="0">
              <a:latin typeface="標楷體" panose="03000509000000000000" pitchFamily="65" charset="-120"/>
              <a:ea typeface="標楷體" panose="03000509000000000000" pitchFamily="65" charset="-120"/>
            </a:endParaRPr>
          </a:p>
          <a:p>
            <a:pPr marL="0" indent="0">
              <a:lnSpc>
                <a:spcPct val="160000"/>
              </a:lnSpc>
              <a:buNone/>
            </a:pPr>
            <a:r>
              <a:rPr lang="zh-TW" altLang="en-US" b="1" dirty="0" smtClean="0">
                <a:latin typeface="標楷體" panose="03000509000000000000" pitchFamily="65" charset="-120"/>
                <a:ea typeface="標楷體" panose="03000509000000000000" pitchFamily="65" charset="-120"/>
              </a:rPr>
              <a:t>當時，政府並沒有做出對於食安方面相關的政策與法律修改。</a:t>
            </a:r>
          </a:p>
          <a:p>
            <a:pPr marL="0" indent="0">
              <a:lnSpc>
                <a:spcPct val="160000"/>
              </a:lnSpc>
              <a:buNone/>
            </a:pPr>
            <a:endParaRPr lang="zh-TW" altLang="en-US" sz="2000" dirty="0" smtClean="0">
              <a:latin typeface="標楷體" panose="03000509000000000000" pitchFamily="65" charset="-120"/>
              <a:ea typeface="標楷體" panose="03000509000000000000" pitchFamily="65" charset="-120"/>
            </a:endParaRPr>
          </a:p>
          <a:p>
            <a:pPr>
              <a:lnSpc>
                <a:spcPct val="160000"/>
              </a:lnSpc>
            </a:pPr>
            <a:endParaRPr lang="zh-TW" altLang="en-US" sz="2000" dirty="0" smtClean="0">
              <a:latin typeface="標楷體" panose="03000509000000000000" pitchFamily="65" charset="-120"/>
              <a:ea typeface="標楷體" panose="03000509000000000000" pitchFamily="65" charset="-120"/>
            </a:endParaRPr>
          </a:p>
          <a:p>
            <a:pPr>
              <a:lnSpc>
                <a:spcPct val="160000"/>
              </a:lnSpc>
            </a:pPr>
            <a:endParaRPr lang="zh-TW" altLang="en-US" sz="2000" dirty="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stretch>
            <a:fillRect/>
          </a:stretch>
        </p:blipFill>
        <p:spPr>
          <a:xfrm>
            <a:off x="8723092" y="4876348"/>
            <a:ext cx="3393524" cy="1767688"/>
          </a:xfrm>
          <a:prstGeom prst="rect">
            <a:avLst/>
          </a:prstGeom>
        </p:spPr>
      </p:pic>
      <p:pic>
        <p:nvPicPr>
          <p:cNvPr id="6" name="圖片 5"/>
          <p:cNvPicPr>
            <a:picLocks noChangeAspect="1"/>
          </p:cNvPicPr>
          <p:nvPr/>
        </p:nvPicPr>
        <p:blipFill>
          <a:blip r:embed="rId4"/>
          <a:stretch>
            <a:fillRect/>
          </a:stretch>
        </p:blipFill>
        <p:spPr>
          <a:xfrm>
            <a:off x="8723092" y="260592"/>
            <a:ext cx="3393524" cy="2694457"/>
          </a:xfrm>
          <a:prstGeom prst="rect">
            <a:avLst/>
          </a:prstGeom>
        </p:spPr>
      </p:pic>
      <p:pic>
        <p:nvPicPr>
          <p:cNvPr id="7" name="圖片 6"/>
          <p:cNvPicPr>
            <a:picLocks noChangeAspect="1"/>
          </p:cNvPicPr>
          <p:nvPr/>
        </p:nvPicPr>
        <p:blipFill rotWithShape="1">
          <a:blip r:embed="rId5">
            <a:duotone>
              <a:prstClr val="black"/>
              <a:srgbClr val="D9C3A5">
                <a:tint val="50000"/>
                <a:satMod val="180000"/>
              </a:srgbClr>
            </a:duotone>
          </a:blip>
          <a:srcRect l="3132" t="5806" r="2122" b="6596"/>
          <a:stretch/>
        </p:blipFill>
        <p:spPr>
          <a:xfrm>
            <a:off x="8744804" y="3019983"/>
            <a:ext cx="3393524" cy="1791431"/>
          </a:xfrm>
          <a:prstGeom prst="rect">
            <a:avLst/>
          </a:prstGeom>
        </p:spPr>
      </p:pic>
    </p:spTree>
    <p:extLst>
      <p:ext uri="{BB962C8B-B14F-4D97-AF65-F5344CB8AC3E}">
        <p14:creationId xmlns:p14="http://schemas.microsoft.com/office/powerpoint/2010/main" val="2877508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6703" y="0"/>
            <a:ext cx="4843818" cy="1325563"/>
          </a:xfrm>
        </p:spPr>
        <p:txBody>
          <a:bodyPr/>
          <a:lstStyle/>
          <a:p>
            <a:r>
              <a:rPr lang="en-US" altLang="zh-TW" dirty="0" smtClean="0">
                <a:latin typeface="Times New Roman" panose="02020603050405020304" pitchFamily="18" charset="0"/>
                <a:ea typeface="標楷體" panose="03000509000000000000" pitchFamily="65" charset="-120"/>
              </a:rPr>
              <a:t>2011</a:t>
            </a:r>
            <a:r>
              <a:rPr lang="zh-TW" altLang="en-US" dirty="0" smtClean="0">
                <a:latin typeface="Times New Roman" panose="02020603050405020304" pitchFamily="18" charset="0"/>
                <a:ea typeface="標楷體" panose="03000509000000000000" pitchFamily="65" charset="-120"/>
              </a:rPr>
              <a:t>，塑化劑事件</a:t>
            </a:r>
            <a:endParaRPr lang="zh-TW" altLang="en-US" dirty="0">
              <a:latin typeface="Times New Roman" panose="02020603050405020304" pitchFamily="18" charset="0"/>
              <a:ea typeface="標楷體" panose="03000509000000000000" pitchFamily="65" charset="-120"/>
            </a:endParaRPr>
          </a:p>
        </p:txBody>
      </p:sp>
      <p:sp>
        <p:nvSpPr>
          <p:cNvPr id="3" name="內容版面配置區 2"/>
          <p:cNvSpPr>
            <a:spLocks noGrp="1"/>
          </p:cNvSpPr>
          <p:nvPr>
            <p:ph idx="1"/>
          </p:nvPr>
        </p:nvSpPr>
        <p:spPr>
          <a:xfrm>
            <a:off x="3835020" y="1230029"/>
            <a:ext cx="8093123" cy="5479577"/>
          </a:xfrm>
        </p:spPr>
        <p:txBody>
          <a:bodyPr>
            <a:noAutofit/>
          </a:bodyPr>
          <a:lstStyle/>
          <a:p>
            <a:pPr marL="0" indent="0">
              <a:lnSpc>
                <a:spcPct val="170000"/>
              </a:lnSpc>
              <a:buNone/>
            </a:pPr>
            <a:r>
              <a:rPr lang="zh-TW" altLang="en-US" sz="1800" dirty="0">
                <a:latin typeface="標楷體" panose="03000509000000000000" pitchFamily="65" charset="-120"/>
                <a:ea typeface="標楷體" panose="03000509000000000000" pitchFamily="65" charset="-120"/>
              </a:rPr>
              <a:t>食藥局執行「加強取締偽劣假藥專案」時，抽驗益生菌，原本抽驗目的是未發現食品中是否摻入安非他命或西藥成分，卻意外發現含有工業原料塑化劑</a:t>
            </a:r>
            <a:r>
              <a:rPr lang="en-US" altLang="zh-TW" sz="1800" dirty="0">
                <a:latin typeface="標楷體" panose="03000509000000000000" pitchFamily="65" charset="-120"/>
                <a:ea typeface="標楷體" panose="03000509000000000000" pitchFamily="65" charset="-120"/>
              </a:rPr>
              <a:t>(DEHP</a:t>
            </a:r>
            <a:r>
              <a:rPr lang="en-US" altLang="zh-TW" sz="1800" dirty="0" smtClean="0">
                <a:latin typeface="標楷體" panose="03000509000000000000" pitchFamily="65" charset="-120"/>
                <a:ea typeface="標楷體" panose="03000509000000000000" pitchFamily="65" charset="-120"/>
              </a:rPr>
              <a:t>)</a:t>
            </a:r>
          </a:p>
          <a:p>
            <a:pPr marL="0" indent="0">
              <a:lnSpc>
                <a:spcPct val="150000"/>
              </a:lnSpc>
              <a:buNone/>
            </a:pPr>
            <a:r>
              <a:rPr lang="zh-TW" altLang="en-US" sz="1800" dirty="0" smtClean="0">
                <a:latin typeface="標楷體" panose="03000509000000000000" pitchFamily="65" charset="-120"/>
                <a:ea typeface="標楷體" panose="03000509000000000000" pitchFamily="65" charset="-120"/>
              </a:rPr>
              <a:t>進而被發現部分上游原料供應商在常見的合法食品添加物「起雲劑」中，</a:t>
            </a:r>
            <a:r>
              <a:rPr lang="zh-TW" altLang="en-US" sz="1800" b="1" dirty="0" smtClean="0">
                <a:solidFill>
                  <a:srgbClr val="C00000"/>
                </a:solidFill>
                <a:latin typeface="標楷體" panose="03000509000000000000" pitchFamily="65" charset="-120"/>
                <a:ea typeface="標楷體" panose="03000509000000000000" pitchFamily="65" charset="-120"/>
              </a:rPr>
              <a:t>使用廉價的工業用塑化劑（非食用添加物）撙節成本</a:t>
            </a:r>
            <a:r>
              <a:rPr lang="zh-TW" altLang="en-US" sz="1800" dirty="0" smtClean="0">
                <a:latin typeface="標楷體" panose="03000509000000000000" pitchFamily="65" charset="-120"/>
                <a:ea typeface="標楷體" panose="03000509000000000000" pitchFamily="65" charset="-120"/>
              </a:rPr>
              <a:t>。除了最初被披露的飲料商品外，影響範圍亦擴及糕點、麵包和藥品等。相關政府機關在事件爆發後，明訂2011年6月起，若相關食品未完成自我檢驗，一律禁止販售。</a:t>
            </a:r>
          </a:p>
          <a:p>
            <a:pPr marL="0" indent="0">
              <a:lnSpc>
                <a:spcPct val="150000"/>
              </a:lnSpc>
              <a:buNone/>
            </a:pPr>
            <a:r>
              <a:rPr lang="zh-TW" altLang="en-US" sz="1800" dirty="0" smtClean="0">
                <a:latin typeface="標楷體" panose="03000509000000000000" pitchFamily="65" charset="-120"/>
                <a:ea typeface="標楷體" panose="03000509000000000000" pitchFamily="65" charset="-120"/>
              </a:rPr>
              <a:t>由於對台灣社會影響甚大，該事件常與2008年中國大陸的「三聚氰胺事件」相提並論；然而部份</a:t>
            </a:r>
            <a:r>
              <a:rPr lang="zh-TW" altLang="en-US" sz="1800" b="1" dirty="0" smtClean="0">
                <a:solidFill>
                  <a:srgbClr val="C00000"/>
                </a:solidFill>
                <a:latin typeface="標楷體" panose="03000509000000000000" pitchFamily="65" charset="-120"/>
                <a:ea typeface="標楷體" panose="03000509000000000000" pitchFamily="65" charset="-120"/>
              </a:rPr>
              <a:t>專家從日攝取量上限的角度指出涉及的塑化劑的毒性是三聚氰胺的20倍</a:t>
            </a:r>
            <a:r>
              <a:rPr lang="zh-TW" altLang="en-US" sz="1800" dirty="0" smtClean="0">
                <a:latin typeface="標楷體" panose="03000509000000000000" pitchFamily="65" charset="-120"/>
                <a:ea typeface="標楷體" panose="03000509000000000000" pitchFamily="65" charset="-120"/>
              </a:rPr>
              <a:t>，是30年來最嚴重的食品安全事件</a:t>
            </a:r>
            <a:endParaRPr lang="en-US" altLang="zh-TW" sz="1800" dirty="0" smtClean="0">
              <a:latin typeface="標楷體" panose="03000509000000000000" pitchFamily="65" charset="-120"/>
              <a:ea typeface="標楷體" panose="03000509000000000000" pitchFamily="65" charset="-120"/>
            </a:endParaRPr>
          </a:p>
          <a:p>
            <a:pPr marL="0" indent="0">
              <a:lnSpc>
                <a:spcPct val="150000"/>
              </a:lnSpc>
              <a:buNone/>
            </a:pPr>
            <a:r>
              <a:rPr lang="zh-TW" altLang="en-US" sz="2000" b="1" dirty="0" smtClean="0">
                <a:solidFill>
                  <a:srgbClr val="C00000"/>
                </a:solidFill>
                <a:latin typeface="標楷體" panose="03000509000000000000" pitchFamily="65" charset="-120"/>
                <a:ea typeface="標楷體" panose="03000509000000000000" pitchFamily="65" charset="-120"/>
              </a:rPr>
              <a:t>以塑化劑取代棕櫚油製成的起雲劑，早在</a:t>
            </a:r>
            <a:r>
              <a:rPr lang="en-US" altLang="zh-TW" sz="2000" b="1" dirty="0" smtClean="0">
                <a:solidFill>
                  <a:srgbClr val="C00000"/>
                </a:solidFill>
                <a:latin typeface="標楷體" panose="03000509000000000000" pitchFamily="65" charset="-120"/>
                <a:ea typeface="標楷體" panose="03000509000000000000" pitchFamily="65" charset="-120"/>
              </a:rPr>
              <a:t>1980</a:t>
            </a:r>
            <a:r>
              <a:rPr lang="zh-TW" altLang="en-US" sz="2000" b="1" dirty="0" smtClean="0">
                <a:solidFill>
                  <a:srgbClr val="C00000"/>
                </a:solidFill>
                <a:latin typeface="標楷體" panose="03000509000000000000" pitchFamily="65" charset="-120"/>
                <a:ea typeface="標楷體" panose="03000509000000000000" pitchFamily="65" charset="-120"/>
              </a:rPr>
              <a:t>年代前就已出現在台灣市面上，也因為塑化劑則穩定度較高，價格更是便宜</a:t>
            </a:r>
            <a:r>
              <a:rPr lang="en-US" altLang="zh-TW" sz="2000" b="1" dirty="0" smtClean="0">
                <a:solidFill>
                  <a:srgbClr val="C00000"/>
                </a:solidFill>
                <a:latin typeface="標楷體" panose="03000509000000000000" pitchFamily="65" charset="-120"/>
                <a:ea typeface="標楷體" panose="03000509000000000000" pitchFamily="65" charset="-120"/>
              </a:rPr>
              <a:t>5</a:t>
            </a:r>
            <a:r>
              <a:rPr lang="zh-TW" altLang="en-US" sz="2000" b="1" dirty="0" smtClean="0">
                <a:solidFill>
                  <a:srgbClr val="C00000"/>
                </a:solidFill>
                <a:latin typeface="標楷體" panose="03000509000000000000" pitchFamily="65" charset="-120"/>
                <a:ea typeface="標楷體" panose="03000509000000000000" pitchFamily="65" charset="-120"/>
              </a:rPr>
              <a:t>倍之多，而逐漸在市場上取得優勢。</a:t>
            </a:r>
          </a:p>
          <a:p>
            <a:pPr marL="0" indent="0">
              <a:lnSpc>
                <a:spcPct val="150000"/>
              </a:lnSpc>
              <a:buNone/>
            </a:pPr>
            <a:endParaRPr lang="zh-TW" altLang="en-US" sz="1800" dirty="0" smtClean="0">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3"/>
          <a:stretch>
            <a:fillRect/>
          </a:stretch>
        </p:blipFill>
        <p:spPr>
          <a:xfrm>
            <a:off x="198461" y="3969817"/>
            <a:ext cx="3411940" cy="2558955"/>
          </a:xfrm>
          <a:prstGeom prst="rect">
            <a:avLst/>
          </a:prstGeom>
        </p:spPr>
      </p:pic>
      <p:pic>
        <p:nvPicPr>
          <p:cNvPr id="6" name="圖片 5"/>
          <p:cNvPicPr>
            <a:picLocks noChangeAspect="1"/>
          </p:cNvPicPr>
          <p:nvPr/>
        </p:nvPicPr>
        <p:blipFill rotWithShape="1">
          <a:blip r:embed="rId4"/>
          <a:srcRect r="8106"/>
          <a:stretch/>
        </p:blipFill>
        <p:spPr>
          <a:xfrm>
            <a:off x="198461" y="1610499"/>
            <a:ext cx="3411940" cy="2074382"/>
          </a:xfrm>
          <a:prstGeom prst="rect">
            <a:avLst/>
          </a:prstGeom>
        </p:spPr>
      </p:pic>
    </p:spTree>
    <p:extLst>
      <p:ext uri="{BB962C8B-B14F-4D97-AF65-F5344CB8AC3E}">
        <p14:creationId xmlns:p14="http://schemas.microsoft.com/office/powerpoint/2010/main" val="31883734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0212" y="141714"/>
            <a:ext cx="6709012" cy="958708"/>
          </a:xfrm>
        </p:spPr>
        <p:txBody>
          <a:bodyPr/>
          <a:lstStyle/>
          <a:p>
            <a:r>
              <a:rPr lang="zh-TW" altLang="en-US" dirty="0" smtClean="0">
                <a:latin typeface="標楷體" panose="03000509000000000000" pitchFamily="65" charset="-120"/>
                <a:ea typeface="標楷體" panose="03000509000000000000" pitchFamily="65" charset="-120"/>
              </a:rPr>
              <a:t>添加劑</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DEHP</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對人體的影響</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95537" y="1282889"/>
            <a:ext cx="7301550" cy="5459104"/>
          </a:xfrm>
        </p:spPr>
        <p:txBody>
          <a:bodyPr>
            <a:normAutofit fontScale="77500" lnSpcReduction="20000"/>
          </a:bodyPr>
          <a:lstStyle/>
          <a:p>
            <a:pPr marL="0" indent="0">
              <a:lnSpc>
                <a:spcPct val="150000"/>
              </a:lnSpc>
              <a:buNone/>
            </a:pPr>
            <a:r>
              <a:rPr lang="en-US" altLang="zh-TW" dirty="0" smtClean="0">
                <a:latin typeface="Times New Roman" panose="02020603050405020304" pitchFamily="18" charset="0"/>
                <a:ea typeface="標楷體" panose="03000509000000000000" pitchFamily="65" charset="-120"/>
              </a:rPr>
              <a:t>DEHP</a:t>
            </a:r>
            <a:r>
              <a:rPr lang="zh-TW" altLang="en-US" dirty="0" smtClean="0">
                <a:latin typeface="Times New Roman" panose="02020603050405020304" pitchFamily="18" charset="0"/>
                <a:ea typeface="標楷體" panose="03000509000000000000" pitchFamily="65" charset="-120"/>
              </a:rPr>
              <a:t>為環境荷爾蒙的一種，</a:t>
            </a:r>
            <a:r>
              <a:rPr lang="en-US" altLang="zh-TW" b="1" dirty="0" smtClean="0">
                <a:latin typeface="Times New Roman" panose="02020603050405020304" pitchFamily="18" charset="0"/>
                <a:ea typeface="標楷體" panose="03000509000000000000" pitchFamily="65" charset="-120"/>
              </a:rPr>
              <a:t>DEHP</a:t>
            </a:r>
            <a:r>
              <a:rPr lang="zh-TW" altLang="en-US" b="1" dirty="0" smtClean="0">
                <a:latin typeface="Times New Roman" panose="02020603050405020304" pitchFamily="18" charset="0"/>
                <a:ea typeface="標楷體" panose="03000509000000000000" pitchFamily="65" charset="-120"/>
              </a:rPr>
              <a:t>已經被國際癌症研究署認定為</a:t>
            </a:r>
            <a:r>
              <a:rPr lang="en-US" altLang="zh-TW" b="1" dirty="0" smtClean="0">
                <a:latin typeface="Times New Roman" panose="02020603050405020304" pitchFamily="18" charset="0"/>
                <a:ea typeface="標楷體" panose="03000509000000000000" pitchFamily="65" charset="-120"/>
              </a:rPr>
              <a:t>2B</a:t>
            </a:r>
            <a:r>
              <a:rPr lang="zh-TW" altLang="en-US" b="1" dirty="0" smtClean="0">
                <a:latin typeface="Times New Roman" panose="02020603050405020304" pitchFamily="18" charset="0"/>
                <a:ea typeface="標楷體" panose="03000509000000000000" pitchFamily="65" charset="-120"/>
              </a:rPr>
              <a:t>等級（同級的還有</a:t>
            </a:r>
            <a:r>
              <a:rPr lang="en-US" altLang="zh-TW" b="1" dirty="0" smtClean="0">
                <a:latin typeface="Times New Roman" panose="02020603050405020304" pitchFamily="18" charset="0"/>
                <a:ea typeface="標楷體" panose="03000509000000000000" pitchFamily="65" charset="-120"/>
              </a:rPr>
              <a:t>DDT</a:t>
            </a:r>
            <a:r>
              <a:rPr lang="zh-TW" altLang="en-US" b="1" dirty="0" smtClean="0">
                <a:latin typeface="Times New Roman" panose="02020603050405020304" pitchFamily="18" charset="0"/>
                <a:ea typeface="標楷體" panose="03000509000000000000" pitchFamily="65" charset="-120"/>
              </a:rPr>
              <a:t>等）</a:t>
            </a:r>
            <a:r>
              <a:rPr lang="zh-TW" altLang="en-US" dirty="0" smtClean="0">
                <a:latin typeface="Times New Roman" panose="02020603050405020304" pitchFamily="18" charset="0"/>
                <a:ea typeface="標楷體" panose="03000509000000000000" pitchFamily="65" charset="-120"/>
              </a:rPr>
              <a:t>，但</a:t>
            </a:r>
            <a:r>
              <a:rPr lang="en-US" altLang="zh-TW" dirty="0" smtClean="0">
                <a:latin typeface="Times New Roman" panose="02020603050405020304" pitchFamily="18" charset="0"/>
                <a:ea typeface="標楷體" panose="03000509000000000000" pitchFamily="65" charset="-120"/>
              </a:rPr>
              <a:t>WHO</a:t>
            </a:r>
            <a:r>
              <a:rPr lang="zh-TW" altLang="en-US" dirty="0" smtClean="0">
                <a:latin typeface="Times New Roman" panose="02020603050405020304" pitchFamily="18" charset="0"/>
                <a:ea typeface="標楷體" panose="03000509000000000000" pitchFamily="65" charset="-120"/>
              </a:rPr>
              <a:t>並不認為</a:t>
            </a:r>
            <a:r>
              <a:rPr lang="en-US" altLang="zh-TW" dirty="0" smtClean="0">
                <a:latin typeface="Times New Roman" panose="02020603050405020304" pitchFamily="18" charset="0"/>
                <a:ea typeface="標楷體" panose="03000509000000000000" pitchFamily="65" charset="-120"/>
              </a:rPr>
              <a:t>DEHP</a:t>
            </a:r>
            <a:r>
              <a:rPr lang="zh-TW" altLang="en-US" dirty="0" smtClean="0">
                <a:latin typeface="Times New Roman" panose="02020603050405020304" pitchFamily="18" charset="0"/>
                <a:ea typeface="標楷體" panose="03000509000000000000" pitchFamily="65" charset="-120"/>
              </a:rPr>
              <a:t>是致癌物質。</a:t>
            </a:r>
            <a:endParaRPr lang="en-US" altLang="zh-TW" dirty="0" smtClean="0">
              <a:latin typeface="Times New Roman" panose="02020603050405020304" pitchFamily="18" charset="0"/>
              <a:ea typeface="標楷體" panose="03000509000000000000" pitchFamily="65" charset="-120"/>
            </a:endParaRPr>
          </a:p>
          <a:p>
            <a:pPr marL="0" indent="0">
              <a:lnSpc>
                <a:spcPct val="150000"/>
              </a:lnSpc>
              <a:buNone/>
            </a:pPr>
            <a:r>
              <a:rPr lang="zh-TW" altLang="en-US" dirty="0" smtClean="0">
                <a:latin typeface="Times New Roman" panose="02020603050405020304" pitchFamily="18" charset="0"/>
                <a:ea typeface="標楷體" panose="03000509000000000000" pitchFamily="65" charset="-120"/>
              </a:rPr>
              <a:t>環境荷爾蒙對人體的影響依年齡遞減，對胎兒和新生兒影響最大，孕婦尿液中塑化劑代謝物濃度越高，其生產男嬰生殖器官先天性異常風險越高。</a:t>
            </a:r>
            <a:endParaRPr lang="en-US" altLang="zh-TW" dirty="0" smtClean="0">
              <a:latin typeface="Times New Roman" panose="02020603050405020304" pitchFamily="18" charset="0"/>
              <a:ea typeface="標楷體" panose="03000509000000000000" pitchFamily="65" charset="-120"/>
            </a:endParaRPr>
          </a:p>
          <a:p>
            <a:pPr marL="0" indent="0">
              <a:lnSpc>
                <a:spcPct val="150000"/>
              </a:lnSpc>
              <a:buNone/>
            </a:pPr>
            <a:r>
              <a:rPr lang="zh-TW" altLang="en-US" dirty="0" smtClean="0">
                <a:latin typeface="Times New Roman" panose="02020603050405020304" pitchFamily="18" charset="0"/>
                <a:ea typeface="標楷體" panose="03000509000000000000" pitchFamily="65" charset="-120"/>
              </a:rPr>
              <a:t>在胎兒發育階段，</a:t>
            </a:r>
            <a:r>
              <a:rPr lang="zh-TW" altLang="en-US" dirty="0" smtClean="0">
                <a:solidFill>
                  <a:srgbClr val="C00000"/>
                </a:solidFill>
                <a:latin typeface="Times New Roman" panose="02020603050405020304" pitchFamily="18" charset="0"/>
                <a:ea typeface="標楷體" panose="03000509000000000000" pitchFamily="65" charset="-120"/>
              </a:rPr>
              <a:t>影響生殖系統發育及動物性別表現及中樞神經系統發展</a:t>
            </a:r>
            <a:r>
              <a:rPr lang="zh-TW" altLang="en-US" dirty="0" smtClean="0">
                <a:latin typeface="Times New Roman" panose="02020603050405020304" pitchFamily="18" charset="0"/>
                <a:ea typeface="標楷體" panose="03000509000000000000" pitchFamily="65" charset="-120"/>
              </a:rPr>
              <a:t>，孩童學習能力低落、注意力無法集中等。對成年人而言，</a:t>
            </a:r>
            <a:r>
              <a:rPr lang="zh-TW" altLang="en-US" dirty="0" smtClean="0">
                <a:solidFill>
                  <a:srgbClr val="C00000"/>
                </a:solidFill>
                <a:latin typeface="Times New Roman" panose="02020603050405020304" pitchFamily="18" charset="0"/>
                <a:ea typeface="標楷體" panose="03000509000000000000" pitchFamily="65" charset="-120"/>
              </a:rPr>
              <a:t>環境荷爾蒙會降低免疫力，引發甲狀腺癌，並影響生育能力，增加攝護腺癌、乳癌、子宮內膜異位症的發生機率</a:t>
            </a:r>
            <a:endParaRPr lang="zh-TW" altLang="en-US" dirty="0">
              <a:solidFill>
                <a:srgbClr val="C00000"/>
              </a:solidFill>
              <a:latin typeface="Times New Roman" panose="02020603050405020304" pitchFamily="18" charset="0"/>
              <a:ea typeface="標楷體" panose="03000509000000000000" pitchFamily="65" charset="-120"/>
            </a:endParaRPr>
          </a:p>
        </p:txBody>
      </p:sp>
      <p:pic>
        <p:nvPicPr>
          <p:cNvPr id="5" name="圖片 4"/>
          <p:cNvPicPr>
            <a:picLocks noChangeAspect="1"/>
          </p:cNvPicPr>
          <p:nvPr/>
        </p:nvPicPr>
        <p:blipFill>
          <a:blip r:embed="rId2"/>
          <a:stretch>
            <a:fillRect/>
          </a:stretch>
        </p:blipFill>
        <p:spPr>
          <a:xfrm>
            <a:off x="7601803" y="3425588"/>
            <a:ext cx="4447274" cy="3133938"/>
          </a:xfrm>
          <a:prstGeom prst="rect">
            <a:avLst/>
          </a:prstGeom>
        </p:spPr>
      </p:pic>
      <p:pic>
        <p:nvPicPr>
          <p:cNvPr id="6" name="圖片 5"/>
          <p:cNvPicPr>
            <a:picLocks noChangeAspect="1"/>
          </p:cNvPicPr>
          <p:nvPr/>
        </p:nvPicPr>
        <p:blipFill rotWithShape="1">
          <a:blip r:embed="rId3"/>
          <a:srcRect l="22937"/>
          <a:stretch/>
        </p:blipFill>
        <p:spPr>
          <a:xfrm>
            <a:off x="7588155" y="1282889"/>
            <a:ext cx="4460922" cy="2142699"/>
          </a:xfrm>
          <a:prstGeom prst="rect">
            <a:avLst/>
          </a:prstGeom>
        </p:spPr>
      </p:pic>
    </p:spTree>
    <p:extLst>
      <p:ext uri="{BB962C8B-B14F-4D97-AF65-F5344CB8AC3E}">
        <p14:creationId xmlns:p14="http://schemas.microsoft.com/office/powerpoint/2010/main" val="3087132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3855</TotalTime>
  <Words>3485</Words>
  <Application>Microsoft Office PowerPoint</Application>
  <PresentationFormat>寬螢幕</PresentationFormat>
  <Paragraphs>158</Paragraphs>
  <Slides>18</Slides>
  <Notes>11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18</vt:i4>
      </vt:variant>
    </vt:vector>
  </HeadingPairs>
  <TitlesOfParts>
    <vt:vector size="25" baseType="lpstr">
      <vt:lpstr>新細明體</vt:lpstr>
      <vt:lpstr>標楷體</vt:lpstr>
      <vt:lpstr>Arial</vt:lpstr>
      <vt:lpstr>Calibri</vt:lpstr>
      <vt:lpstr>Calibri Light</vt:lpstr>
      <vt:lpstr>Times New Roman</vt:lpstr>
      <vt:lpstr>Office 佈景主題</vt:lpstr>
      <vt:lpstr>最近國內發生之其他黑心添加劑食品</vt:lpstr>
      <vt:lpstr>前言</vt:lpstr>
      <vt:lpstr>PowerPoint 簡報</vt:lpstr>
      <vt:lpstr>重大食安事件回顧</vt:lpstr>
      <vt:lpstr>舊食安問題v.s新食安問題新舊政府態度與解決方法</vt:lpstr>
      <vt:lpstr>1979，米糠油事件</vt:lpstr>
      <vt:lpstr>米糠油事件後續</vt:lpstr>
      <vt:lpstr>2011，塑化劑事件</vt:lpstr>
      <vt:lpstr>添加劑DEHP對人體的影響</vt:lpstr>
      <vt:lpstr>塑化劑事件後續</vt:lpstr>
      <vt:lpstr>食安違規行為分析與政府管理措施彙整</vt:lpstr>
      <vt:lpstr>台灣人有沒有學乖?食安問題層出不窮</vt:lpstr>
      <vt:lpstr>為何食安常被懷疑?            政府過往的放縱、媒體的渲染、民眾的道聽塗說…</vt:lpstr>
      <vt:lpstr>食安的管理</vt:lpstr>
      <vt:lpstr>食品安全人人有責</vt:lpstr>
      <vt:lpstr>結語</vt:lpstr>
      <vt:lpstr>資料來源</vt:lpstr>
      <vt:lpstr>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最近國內發生之 其他黑心添加劑食品</dc:title>
  <dc:creator>林均</dc:creator>
  <cp:lastModifiedBy>林均</cp:lastModifiedBy>
  <cp:revision>32</cp:revision>
  <dcterms:created xsi:type="dcterms:W3CDTF">2016-12-14T15:11:04Z</dcterms:created>
  <dcterms:modified xsi:type="dcterms:W3CDTF">2016-12-17T07:26:16Z</dcterms:modified>
</cp:coreProperties>
</file>