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55" r:id="rId2"/>
    <p:sldMasterId id="2147483867" r:id="rId3"/>
  </p:sldMasterIdLst>
  <p:notesMasterIdLst>
    <p:notesMasterId r:id="rId63"/>
  </p:notesMasterIdLst>
  <p:handoutMasterIdLst>
    <p:handoutMasterId r:id="rId64"/>
  </p:handoutMasterIdLst>
  <p:sldIdLst>
    <p:sldId id="445" r:id="rId4"/>
    <p:sldId id="446" r:id="rId5"/>
    <p:sldId id="447" r:id="rId6"/>
    <p:sldId id="448" r:id="rId7"/>
    <p:sldId id="453" r:id="rId8"/>
    <p:sldId id="420" r:id="rId9"/>
    <p:sldId id="287" r:id="rId10"/>
    <p:sldId id="336" r:id="rId11"/>
    <p:sldId id="400" r:id="rId12"/>
    <p:sldId id="338" r:id="rId13"/>
    <p:sldId id="376" r:id="rId14"/>
    <p:sldId id="441" r:id="rId15"/>
    <p:sldId id="440" r:id="rId16"/>
    <p:sldId id="377" r:id="rId17"/>
    <p:sldId id="378" r:id="rId18"/>
    <p:sldId id="402" r:id="rId19"/>
    <p:sldId id="409" r:id="rId20"/>
    <p:sldId id="373" r:id="rId21"/>
    <p:sldId id="374" r:id="rId22"/>
    <p:sldId id="375" r:id="rId23"/>
    <p:sldId id="379" r:id="rId24"/>
    <p:sldId id="381" r:id="rId25"/>
    <p:sldId id="410" r:id="rId26"/>
    <p:sldId id="293" r:id="rId27"/>
    <p:sldId id="299" r:id="rId28"/>
    <p:sldId id="294" r:id="rId29"/>
    <p:sldId id="295" r:id="rId30"/>
    <p:sldId id="442" r:id="rId31"/>
    <p:sldId id="296" r:id="rId32"/>
    <p:sldId id="297" r:id="rId33"/>
    <p:sldId id="298" r:id="rId34"/>
    <p:sldId id="329" r:id="rId35"/>
    <p:sldId id="330" r:id="rId36"/>
    <p:sldId id="331" r:id="rId37"/>
    <p:sldId id="401" r:id="rId38"/>
    <p:sldId id="259" r:id="rId39"/>
    <p:sldId id="407" r:id="rId40"/>
    <p:sldId id="342" r:id="rId41"/>
    <p:sldId id="347" r:id="rId42"/>
    <p:sldId id="346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429" r:id="rId53"/>
    <p:sldId id="430" r:id="rId54"/>
    <p:sldId id="431" r:id="rId55"/>
    <p:sldId id="359" r:id="rId56"/>
    <p:sldId id="360" r:id="rId57"/>
    <p:sldId id="361" r:id="rId58"/>
    <p:sldId id="362" r:id="rId59"/>
    <p:sldId id="363" r:id="rId60"/>
    <p:sldId id="364" r:id="rId61"/>
    <p:sldId id="454" r:id="rId62"/>
  </p:sldIdLst>
  <p:sldSz cx="9144000" cy="6858000" type="screen4x3"/>
  <p:notesSz cx="9929813" cy="67992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60"/>
  </p:normalViewPr>
  <p:slideViewPr>
    <p:cSldViewPr>
      <p:cViewPr>
        <p:scale>
          <a:sx n="86" d="100"/>
          <a:sy n="86" d="100"/>
        </p:scale>
        <p:origin x="-93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BD092-DB26-4AB8-8CB4-08E3BFD7F7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668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66DD7-457D-4193-89D6-69A1A9FE2F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1609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latinLnBrk="1" hangingPunct="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latinLnBrk="1" hangingPunct="0">
              <a:spcBef>
                <a:spcPct val="30000"/>
              </a:spcBef>
              <a:defRPr sz="28800" b="1" baseline="70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fontAlgn="t" hangingPunct="0">
              <a:spcBef>
                <a:spcPct val="30000"/>
              </a:spcBef>
              <a:defRPr sz="28800" b="1" baseline="70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F31D9C04-F2D1-4B9E-A5AA-9F16DA48BC97}" type="slidenum">
              <a:rPr lang="zh-TW" altLang="en-US" sz="1400" b="0" smtClean="0">
                <a:latin typeface="Calibri" pitchFamily="34" charset="0"/>
              </a:rPr>
              <a:pPr eaLnBrk="1" latinLnBrk="0" hangingPunct="1">
                <a:spcBef>
                  <a:spcPct val="0"/>
                </a:spcBef>
              </a:pPr>
              <a:t>1</a:t>
            </a:fld>
            <a:endParaRPr lang="zh-TW" altLang="en-US" sz="1400" b="0" smtClean="0">
              <a:latin typeface="Calibri" pitchFamily="34" charset="0"/>
            </a:endParaRPr>
          </a:p>
        </p:txBody>
      </p:sp>
      <p:sp>
        <p:nvSpPr>
          <p:cNvPr id="91141" name="日期版面配置區 4"/>
          <p:cNvSpPr>
            <a:spLocks noGrp="1"/>
          </p:cNvSpPr>
          <p:nvPr>
            <p:ph type="dt" sz="quarter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latinLnBrk="1" hangingPunct="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latinLnBrk="1" hangingPunct="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latinLnBrk="1" hangingPunct="0">
              <a:spcBef>
                <a:spcPct val="30000"/>
              </a:spcBef>
              <a:defRPr sz="28800" b="1" baseline="70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fontAlgn="t" hangingPunct="0">
              <a:spcBef>
                <a:spcPct val="30000"/>
              </a:spcBef>
              <a:defRPr sz="28800" b="1" baseline="70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endParaRPr lang="zh-TW" altLang="en-US" sz="1400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66DD7-457D-4193-89D6-69A1A9FE2F1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58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66DD7-457D-4193-89D6-69A1A9FE2F1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84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96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844A60F-E5E5-4188-B2BD-F0052D6138BD}" type="slidenum">
              <a:rPr lang="zh-TW" altLang="en-US" smtClean="0"/>
              <a:pPr eaLnBrk="1" hangingPunct="1"/>
              <a:t>50</a:t>
            </a:fld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267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93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071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139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70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139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僑馥建築經理股份有限公司 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Chaofu Real Estate Management Co., Ltd.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988529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139</a:t>
            </a: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C818-C6D6-432C-9A0C-397CB38C85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778543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30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27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207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80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60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438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21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29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712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766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180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07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882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407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471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8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272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645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794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739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64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378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798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12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73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374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787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5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989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294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519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8" y="0"/>
            <a:ext cx="9218757" cy="70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36" y="6309321"/>
            <a:ext cx="9218757" cy="71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8" y="6453337"/>
            <a:ext cx="9234103" cy="60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8" y="631068"/>
            <a:ext cx="9218758" cy="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7" y="0"/>
            <a:ext cx="9234102" cy="83671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3" name="矩形 22"/>
          <p:cNvSpPr/>
          <p:nvPr userDrawn="1"/>
        </p:nvSpPr>
        <p:spPr>
          <a:xfrm>
            <a:off x="0" y="645277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年發展典範科技大學計畫</a:t>
            </a:r>
            <a:endParaRPr lang="zh-TW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32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5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版面配置區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</a:p>
        </p:txBody>
      </p:sp>
      <p:sp>
        <p:nvSpPr>
          <p:cNvPr id="8" name="文字版面配置區 2"/>
          <p:cNvSpPr txBox="1">
            <a:spLocks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0B8D8E5-EEB4-4EA6-AF0F-A93BC676F154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1F2413-47A5-4BAB-B440-75AAEB5B97B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標題版面配置區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SzTx/>
              <a:buFontTx/>
              <a:buNone/>
              <a:defRPr/>
            </a:pPr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2" name="文字版面配置區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按一下以編輯母片文字樣式</a:t>
            </a:r>
          </a:p>
          <a:p>
            <a:pPr lvl="1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第二層</a:t>
            </a:r>
          </a:p>
          <a:p>
            <a:pPr lvl="2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第三層</a:t>
            </a:r>
          </a:p>
          <a:p>
            <a:pPr lvl="3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第四層</a:t>
            </a:r>
          </a:p>
          <a:p>
            <a:pPr lvl="4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3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69808CFF-5A36-4730-8AA8-C2573ECD137B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4CFB1CA2-9E32-4E3E-8DA2-BF0D7FEA07A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5" name="標題版面配置區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文字版面配置區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mtClean="0"/>
              <a:t>按一下以編輯母片文字樣式</a:t>
            </a:r>
          </a:p>
          <a:p>
            <a:pPr lvl="1">
              <a:defRPr/>
            </a:pPr>
            <a:r>
              <a:rPr lang="zh-TW" altLang="en-US" smtClean="0"/>
              <a:t>第二層</a:t>
            </a:r>
          </a:p>
          <a:p>
            <a:pPr lvl="2">
              <a:defRPr/>
            </a:pPr>
            <a:r>
              <a:rPr lang="zh-TW" altLang="en-US" smtClean="0"/>
              <a:t>第三層</a:t>
            </a:r>
          </a:p>
          <a:p>
            <a:pPr lvl="3">
              <a:defRPr/>
            </a:pPr>
            <a:r>
              <a:rPr lang="zh-TW" altLang="en-US" smtClean="0"/>
              <a:t>第四層</a:t>
            </a:r>
          </a:p>
          <a:p>
            <a:pPr lvl="4">
              <a:defRPr/>
            </a:pPr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174AAF-0C43-4F2B-B703-0DD5125D246C}" type="datetime1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18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FA0C13-7760-4DAD-B287-6EA9E977DD9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9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D98040E-CFE1-4EB9-AD05-B2C0A13FAD6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20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218613" cy="70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3813" y="6308725"/>
            <a:ext cx="9218613" cy="71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6524625"/>
            <a:ext cx="92344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474913" y="2487613"/>
            <a:ext cx="6735762" cy="20875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4945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22972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42863" y="260350"/>
            <a:ext cx="9253538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投影片編號版面配置區 5"/>
          <p:cNvSpPr txBox="1">
            <a:spLocks/>
          </p:cNvSpPr>
          <p:nvPr userDrawn="1"/>
        </p:nvSpPr>
        <p:spPr>
          <a:xfrm>
            <a:off x="7038975" y="64325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E0FE8F1-FFE9-4694-969C-853CB82BCB11}" type="slidenum">
              <a:rPr lang="zh-TW" altLang="en-US" sz="2400" smtClean="0"/>
              <a:pPr algn="r">
                <a:defRPr/>
              </a:pPr>
              <a:t>‹#›</a:t>
            </a:fld>
            <a:endParaRPr lang="zh-TW" altLang="en-US" sz="2400" dirty="0"/>
          </a:p>
        </p:txBody>
      </p:sp>
      <p:sp>
        <p:nvSpPr>
          <p:cNvPr id="28" name="矩形 23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年發展典範科技大學計畫</a:t>
            </a:r>
            <a:endParaRPr lang="zh-TW" altLang="zh-TW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17713"/>
            <a:ext cx="3638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9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版面配置區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</a:p>
        </p:txBody>
      </p:sp>
      <p:sp>
        <p:nvSpPr>
          <p:cNvPr id="8" name="文字版面配置區 2"/>
          <p:cNvSpPr txBox="1">
            <a:spLocks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B25EDC2-B159-41C3-A4B0-81E263A416E8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8BBFE79-E7FD-4B7A-A46C-678E7E60000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標題版面配置區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SzTx/>
              <a:buFontTx/>
              <a:buNone/>
              <a:defRPr/>
            </a:pPr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2" name="文字版面配置區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按一下以編輯母片文字樣式</a:t>
            </a:r>
          </a:p>
          <a:p>
            <a:pPr lvl="1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第二層</a:t>
            </a:r>
          </a:p>
          <a:p>
            <a:pPr lvl="2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第三層</a:t>
            </a:r>
          </a:p>
          <a:p>
            <a:pPr lvl="3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第四層</a:t>
            </a:r>
          </a:p>
          <a:p>
            <a:pPr lvl="4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3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E0FAE5A8-CF22-4304-AD80-687331563032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EDB251A1-E691-41A0-ACC8-8E7C331E377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5" name="標題版面配置區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文字版面配置區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mtClean="0"/>
              <a:t>按一下以編輯母片文字樣式</a:t>
            </a:r>
          </a:p>
          <a:p>
            <a:pPr lvl="1">
              <a:defRPr/>
            </a:pPr>
            <a:r>
              <a:rPr lang="zh-TW" altLang="en-US" smtClean="0"/>
              <a:t>第二層</a:t>
            </a:r>
          </a:p>
          <a:p>
            <a:pPr lvl="2">
              <a:defRPr/>
            </a:pPr>
            <a:r>
              <a:rPr lang="zh-TW" altLang="en-US" smtClean="0"/>
              <a:t>第三層</a:t>
            </a:r>
          </a:p>
          <a:p>
            <a:pPr lvl="3">
              <a:defRPr/>
            </a:pPr>
            <a:r>
              <a:rPr lang="zh-TW" altLang="en-US" smtClean="0"/>
              <a:t>第四層</a:t>
            </a:r>
          </a:p>
          <a:p>
            <a:pPr lvl="4">
              <a:defRPr/>
            </a:pPr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D33BEFB-4128-48AF-A14C-37CE73ABF753}" type="datetime1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18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72AB88-0805-4461-9B0C-7A907324DBF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9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25FFF4A-FFC9-4F53-B6B6-1D7EBD8E90D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218613" cy="70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3813" y="6308725"/>
            <a:ext cx="9218613" cy="71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6524625"/>
            <a:ext cx="92344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23813" y="2636838"/>
            <a:ext cx="6502401" cy="20875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22972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42863" y="260350"/>
            <a:ext cx="9253538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投影片編號版面配置區 5"/>
          <p:cNvSpPr txBox="1">
            <a:spLocks/>
          </p:cNvSpPr>
          <p:nvPr userDrawn="1"/>
        </p:nvSpPr>
        <p:spPr>
          <a:xfrm>
            <a:off x="7062788" y="64563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0E14511-945C-4645-8ED9-4C1C516A62EB}" type="slidenum">
              <a:rPr lang="zh-TW" altLang="en-US" sz="2400" smtClean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28" name="矩形 34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年發展典範科技大學計畫</a:t>
            </a:r>
            <a:endParaRPr lang="zh-TW" altLang="zh-TW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109788"/>
            <a:ext cx="3638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25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6"/>
          <p:cNvSpPr>
            <a:spLocks noChangeArrowheads="1"/>
          </p:cNvSpPr>
          <p:nvPr/>
        </p:nvSpPr>
        <p:spPr bwMode="auto">
          <a:xfrm>
            <a:off x="2898775" y="2924175"/>
            <a:ext cx="6657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打造職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場競爭優勢及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台灣神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隆企業社會責任分享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00" name="文字方塊 7"/>
          <p:cNvSpPr txBox="1">
            <a:spLocks noChangeArrowheads="1"/>
          </p:cNvSpPr>
          <p:nvPr/>
        </p:nvSpPr>
        <p:spPr bwMode="auto">
          <a:xfrm>
            <a:off x="2422525" y="5160963"/>
            <a:ext cx="6788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職業倫理教學暨分享平臺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http://my.stust.edu.tw/project/stpee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4101" name="矩形 8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en-US" altLang="zh-TW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zh-TW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年發展典範科技大學計畫</a:t>
            </a:r>
            <a:endParaRPr lang="zh-TW" altLang="zh-TW" sz="1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9" name="Picture 2" descr="C:\Users\user\Desktop\南臺LOGOpng-01\南臺LOGOpng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271808" cy="7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員工基本的職場責任與義務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280920" cy="53447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992" y="6037494"/>
            <a:ext cx="2880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3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-414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員工的倫理權利</a:t>
            </a:r>
            <a:endParaRPr lang="zh-TW" altLang="en-US" sz="6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5"/>
            <a:ext cx="8280920" cy="52513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67448" y="5895824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8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你非懂不可的職場生存之道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107092" cy="51845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41669" y="5862032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7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631112" cy="915987"/>
          </a:xfrm>
        </p:spPr>
        <p:txBody>
          <a:bodyPr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企業最重視的能力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496944" cy="52368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41669" y="5862032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4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631112" cy="915987"/>
          </a:xfrm>
        </p:spPr>
        <p:txBody>
          <a:bodyPr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老闆最愛的員工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80920" cy="48985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341669" y="5612392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5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企業用人最忌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6" y="1075735"/>
            <a:ext cx="8465308" cy="51845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19302" y="5773959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9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8136904" cy="514162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26440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社會新鮮人的煩惱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451100" cy="52565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11502" y="5953979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0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473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畢業生求職時常犯的錯誤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358830" cy="52565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11502" y="5953979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2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培養個人競爭優勢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4" y="1196752"/>
            <a:ext cx="8784976" cy="51047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11502" y="5877272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1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900113" y="107950"/>
            <a:ext cx="7018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華康中黑體"/>
              </a:rPr>
              <a:t>閱前須知</a:t>
            </a: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395536" y="1304924"/>
            <a:ext cx="84216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年在『教育部發展典範科技大學計畫』持續支持下邁進【深化與精進】的新階段，推動職業倫理跨領域學習的創新模式，持續深化職業倫理教學成效。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這個精進創新模式包括教材精進與教學創新兩大面向，而這個教學工作坊就是教材精進面向的重要項目，本校特別邀請不同專業領域的標竿企業或提供典範案例教材，並派員現身說法，協助教學演示，並由各學院推薦種子教師組成特色領域職業倫理教學社群，以扎根典範案例教學成效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這些來自產業的案例教材不僅能豐富職業倫理之教學資源與方法，將使學生藉由典範案例的學習，充分體認產業對職業倫理的重視，進而自我提升職業倫理素養。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2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職場基本素養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676456" cy="52883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11502" y="5877272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7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成為快樂新鮮人六要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5"/>
            <a:ext cx="8928992" cy="528193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11502" y="5877272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9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職場菜鳥也能展翅高飛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604448" cy="519025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11502" y="5805264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9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116632"/>
            <a:ext cx="8229600" cy="6858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正確的工作價值</a:t>
            </a:r>
            <a:endParaRPr lang="en-US" altLang="zh-TW" sz="4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9036496" cy="5306314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4377914" y="5953226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5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標題 2"/>
          <p:cNvSpPr>
            <a:spLocks noGrp="1"/>
          </p:cNvSpPr>
          <p:nvPr>
            <p:ph type="title"/>
          </p:nvPr>
        </p:nvSpPr>
        <p:spPr bwMode="auto">
          <a:xfrm>
            <a:off x="899592" y="0"/>
            <a:ext cx="7848872" cy="114300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職場的小故事</a:t>
            </a:r>
            <a:r>
              <a:rPr lang="en-US" altLang="zh-TW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en-US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96944" cy="52949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83827" y="5953226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6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2"/>
          <p:cNvSpPr txBox="1">
            <a:spLocks/>
          </p:cNvSpPr>
          <p:nvPr/>
        </p:nvSpPr>
        <p:spPr bwMode="auto">
          <a:xfrm>
            <a:off x="899592" y="0"/>
            <a:ext cx="7848872" cy="1143000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討論與省思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2587"/>
            <a:ext cx="8762237" cy="489654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435202" y="5661248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7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標題 2"/>
          <p:cNvSpPr>
            <a:spLocks noGrp="1"/>
          </p:cNvSpPr>
          <p:nvPr>
            <p:ph type="title"/>
          </p:nvPr>
        </p:nvSpPr>
        <p:spPr bwMode="auto">
          <a:xfrm>
            <a:off x="1259632" y="0"/>
            <a:ext cx="65119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zh-TW" altLang="en-US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職場小故事</a:t>
            </a:r>
            <a:r>
              <a:rPr lang="en-US" altLang="zh-TW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zh-TW" altLang="zh-TW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70155"/>
            <a:ext cx="7848872" cy="52217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35201" y="6068567"/>
            <a:ext cx="355267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9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標題 2"/>
          <p:cNvSpPr>
            <a:spLocks noGrp="1"/>
          </p:cNvSpPr>
          <p:nvPr>
            <p:ph type="title"/>
          </p:nvPr>
        </p:nvSpPr>
        <p:spPr bwMode="auto">
          <a:xfrm>
            <a:off x="1259632" y="0"/>
            <a:ext cx="65119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zh-TW" altLang="en-US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討論與省思</a:t>
            </a:r>
            <a:endParaRPr lang="zh-TW" altLang="zh-TW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2"/>
            <a:ext cx="8352928" cy="51733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72316" y="5850433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2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 bwMode="auto">
          <a:xfrm>
            <a:off x="1259632" y="0"/>
            <a:ext cx="6511925" cy="1143000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Georgia" pitchFamily="18" charset="0"/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與您共勉之</a:t>
            </a:r>
            <a:endParaRPr lang="zh-TW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5"/>
            <a:ext cx="8352928" cy="51905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72316" y="5850433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5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5"/>
            <a:ext cx="7913761" cy="5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5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/>
          <p:cNvSpPr>
            <a:spLocks noChangeArrowheads="1"/>
          </p:cNvSpPr>
          <p:nvPr/>
        </p:nvSpPr>
        <p:spPr bwMode="auto">
          <a:xfrm>
            <a:off x="3272770" y="55702"/>
            <a:ext cx="22365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華康中黑體"/>
              </a:rPr>
              <a:t>閱前須知</a:t>
            </a:r>
          </a:p>
        </p:txBody>
      </p:sp>
      <p:sp>
        <p:nvSpPr>
          <p:cNvPr id="6147" name="矩形 4"/>
          <p:cNvSpPr>
            <a:spLocks noChangeArrowheads="1"/>
          </p:cNvSpPr>
          <p:nvPr/>
        </p:nvSpPr>
        <p:spPr bwMode="auto">
          <a:xfrm>
            <a:off x="661988" y="1528763"/>
            <a:ext cx="80248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本參考教材資料僅供參酌，請各位教師依據本身課程性質及教學呈現，自行調整及增刪本教材資料，適切地融入您的授課內容。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本參考資料涉及著作及智慧財產權，僅供教師校內授課用途，請勿上網傳送、散布、發布或複製予他人，謝謝您的配合！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8" name="文字方塊 5"/>
          <p:cNvSpPr txBox="1">
            <a:spLocks noChangeArrowheads="1"/>
          </p:cNvSpPr>
          <p:nvPr/>
        </p:nvSpPr>
        <p:spPr bwMode="auto">
          <a:xfrm>
            <a:off x="4848225" y="5776913"/>
            <a:ext cx="410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南臺科技大學  通識教育中心敬上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4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2"/>
          <p:cNvSpPr>
            <a:spLocks noGrp="1"/>
          </p:cNvSpPr>
          <p:nvPr>
            <p:ph type="title"/>
          </p:nvPr>
        </p:nvSpPr>
        <p:spPr bwMode="auto">
          <a:xfrm>
            <a:off x="1619672" y="0"/>
            <a:ext cx="65119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我的背景</a:t>
            </a:r>
            <a:endParaRPr lang="zh-TW" altLang="zh-TW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1" y="1028041"/>
            <a:ext cx="8496944" cy="53682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84969" y="5949280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1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標題 2"/>
          <p:cNvSpPr>
            <a:spLocks noGrp="1"/>
          </p:cNvSpPr>
          <p:nvPr>
            <p:ph type="title"/>
          </p:nvPr>
        </p:nvSpPr>
        <p:spPr bwMode="auto">
          <a:xfrm>
            <a:off x="1403648" y="0"/>
            <a:ext cx="65119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zh-TW" altLang="en-US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我在神隆的日子</a:t>
            </a:r>
            <a:endParaRPr lang="zh-TW" altLang="zh-TW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568952" cy="52665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07335" y="5949280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6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4" y="1052736"/>
            <a:ext cx="8216541" cy="53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/>
          <p:cNvSpPr>
            <a:spLocks noGrp="1"/>
          </p:cNvSpPr>
          <p:nvPr>
            <p:ph type="title"/>
          </p:nvPr>
        </p:nvSpPr>
        <p:spPr bwMode="auto">
          <a:xfrm>
            <a:off x="1403648" y="0"/>
            <a:ext cx="65119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公司之成立發展</a:t>
            </a:r>
            <a:endParaRPr lang="zh-TW" altLang="zh-TW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" y="1024574"/>
            <a:ext cx="8568952" cy="52827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07335" y="5949280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9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 bwMode="auto">
          <a:xfrm>
            <a:off x="1403648" y="0"/>
            <a:ext cx="65119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zh-TW" altLang="en-US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神隆營運現況</a:t>
            </a:r>
            <a:endParaRPr lang="zh-TW" altLang="zh-TW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477482" cy="51845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39429" y="5838707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1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學名藥用之原料藥產品組合豐富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4"/>
            <a:ext cx="8136904" cy="52022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11960" y="5838707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1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DC818-C6D6-432C-9A0C-397CB38C85DB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64054"/>
            <a:ext cx="6912768" cy="525879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72000" y="5913834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97696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95536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神隆企業社會負責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640960" cy="52750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2000" y="5967701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8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神隆企業社會責任實務守則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7" y="1052734"/>
            <a:ext cx="7992888" cy="53060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94366" y="5967701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04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利害關係人之溝通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45043"/>
            <a:ext cx="7488832" cy="52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2179724" y="3861048"/>
            <a:ext cx="46085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撰稿人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spcBef>
                <a:spcPct val="0"/>
              </a:spcBef>
              <a:buSzTx/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台灣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神隆總經理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陳勇發 博士</a:t>
            </a:r>
            <a:endParaRPr lang="en-US" altLang="zh-CN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40" y="1628800"/>
            <a:ext cx="612068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47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利害關係人之關注議題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7" y="1052736"/>
            <a:ext cx="7560840" cy="52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神隆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實際成果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8590"/>
            <a:ext cx="8621564" cy="50405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94366" y="5800073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7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神隆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實際成果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0" y="1340768"/>
            <a:ext cx="8604448" cy="490253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94366" y="5877272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9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5699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神隆藝壇系列演講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604448" cy="51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公司活動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廠慶活動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55576" y="1054508"/>
            <a:ext cx="7416824" cy="5293793"/>
            <a:chOff x="755576" y="1054508"/>
            <a:chExt cx="7416824" cy="529379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054508"/>
              <a:ext cx="7416824" cy="529379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899592" y="1054508"/>
              <a:ext cx="3564396" cy="934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12567" y="1206908"/>
              <a:ext cx="1431776" cy="1141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7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8066087" cy="1462087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公司活動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-Christmas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Party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971600" y="1052736"/>
            <a:ext cx="7344816" cy="5277279"/>
            <a:chOff x="971600" y="1052736"/>
            <a:chExt cx="7344816" cy="527727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052736"/>
              <a:ext cx="7344816" cy="5277279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71600" y="1052736"/>
              <a:ext cx="511256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01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8066087" cy="146208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公司活動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歡樂尾牙</a:t>
            </a:r>
            <a:endParaRPr lang="en-US" altLang="zh-TW" sz="4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41914"/>
            <a:ext cx="7416824" cy="53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473"/>
            <a:ext cx="7793038" cy="1462088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公司活動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899592" y="1067942"/>
            <a:ext cx="7272808" cy="5255003"/>
            <a:chOff x="899592" y="1067942"/>
            <a:chExt cx="7272808" cy="525500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067942"/>
              <a:ext cx="7272808" cy="525500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899592" y="1067942"/>
              <a:ext cx="3960440" cy="632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99592" y="1220342"/>
              <a:ext cx="1728192" cy="1200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1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2523"/>
            <a:ext cx="8064500" cy="1462088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神隆真性情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712968" cy="530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42790"/>
            <a:ext cx="7546765" cy="53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227627" cy="487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5121"/>
          <p:cNvSpPr txBox="1">
            <a:spLocks noChangeArrowheads="1"/>
          </p:cNvSpPr>
          <p:nvPr/>
        </p:nvSpPr>
        <p:spPr>
          <a:xfrm>
            <a:off x="503238" y="84138"/>
            <a:ext cx="8101012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撰稿人介紹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陳勇發總經理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58903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22523"/>
            <a:ext cx="8064500" cy="146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健康促進活動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496548" cy="53725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38184" y="5979255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1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99592" y="22523"/>
            <a:ext cx="8064500" cy="146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責任照顧制度系統架構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2" y="1052736"/>
            <a:ext cx="8640960" cy="49851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00963" y="5582040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5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99592" y="22523"/>
            <a:ext cx="8064500" cy="146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健康促進活動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62741"/>
            <a:ext cx="7056784" cy="52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99592" y="22523"/>
            <a:ext cx="8064500" cy="146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健康促進活動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797371" cy="53692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35005" y="5958956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336"/>
            <a:ext cx="7200800" cy="53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多元化訓練課程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81834"/>
            <a:ext cx="8142443" cy="50405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94365" y="5697252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6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連續兩年排名前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公司治理評鑑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1" y="1196752"/>
            <a:ext cx="8693140" cy="48965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94365" y="5697252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6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38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公司治理評鑑深獲肯定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802417" cy="49685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31078" y="5803610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5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382"/>
            <a:ext cx="8229600" cy="1143000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今年再度入選為「天下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企業公民獎」之「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CSR100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強」之列</a:t>
            </a:r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48464" cy="473277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87491" y="5509136"/>
            <a:ext cx="35526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文字方塊 2"/>
          <p:cNvSpPr txBox="1">
            <a:spLocks noChangeArrowheads="1"/>
          </p:cNvSpPr>
          <p:nvPr/>
        </p:nvSpPr>
        <p:spPr bwMode="auto">
          <a:xfrm>
            <a:off x="3498163" y="2924944"/>
            <a:ext cx="5632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6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敬請分享與指教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32" y="260648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55FE9B1-E86C-4D31-827B-B12C2C377C36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217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121"/>
          <p:cNvSpPr txBox="1">
            <a:spLocks noChangeArrowheads="1"/>
          </p:cNvSpPr>
          <p:nvPr/>
        </p:nvSpPr>
        <p:spPr>
          <a:xfrm>
            <a:off x="503238" y="84138"/>
            <a:ext cx="8101012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大綱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7" y="1268760"/>
            <a:ext cx="8206125" cy="49685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27984" y="5733256"/>
            <a:ext cx="2880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3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124744"/>
            <a:ext cx="770201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9377"/>
            <a:ext cx="6348412" cy="75565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業倫理</a:t>
            </a:r>
            <a:endPara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t="15495" r="177" b="-3400"/>
          <a:stretch/>
        </p:blipFill>
        <p:spPr>
          <a:xfrm>
            <a:off x="827584" y="1335198"/>
            <a:ext cx="7344816" cy="467583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355976" y="5373216"/>
            <a:ext cx="2880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5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197"/>
            <a:ext cx="8229600" cy="93610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職場上的服務對象與角色扮演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1" y="1340768"/>
            <a:ext cx="8569684" cy="48245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93721" y="5805264"/>
            <a:ext cx="2880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2408</TotalTime>
  <Words>596</Words>
  <Application>Microsoft Office PowerPoint</Application>
  <PresentationFormat>如螢幕大小 (4:3)</PresentationFormat>
  <Paragraphs>81</Paragraphs>
  <Slides>59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59</vt:i4>
      </vt:variant>
    </vt:vector>
  </HeadingPairs>
  <TitlesOfParts>
    <vt:vector size="62" baseType="lpstr">
      <vt:lpstr>1_自訂設計</vt:lpstr>
      <vt:lpstr>自訂設計</vt:lpstr>
      <vt:lpstr>2_自訂設計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職業倫理</vt:lpstr>
      <vt:lpstr>職場上的服務對象與角色扮演</vt:lpstr>
      <vt:lpstr>員工基本的職場責任與義務</vt:lpstr>
      <vt:lpstr>員工的倫理權利</vt:lpstr>
      <vt:lpstr>你非懂不可的職場生存之道</vt:lpstr>
      <vt:lpstr>企業最重視的能力</vt:lpstr>
      <vt:lpstr>老闆最愛的員工</vt:lpstr>
      <vt:lpstr>企業用人最忌</vt:lpstr>
      <vt:lpstr>PowerPoint 簡報</vt:lpstr>
      <vt:lpstr>社會新鮮人的煩惱</vt:lpstr>
      <vt:lpstr>畢業生求職時常犯的錯誤</vt:lpstr>
      <vt:lpstr>培養個人競爭優勢</vt:lpstr>
      <vt:lpstr>職場基本素養</vt:lpstr>
      <vt:lpstr>成為快樂新鮮人六要</vt:lpstr>
      <vt:lpstr>職場菜鳥也能展翅高飛</vt:lpstr>
      <vt:lpstr>PowerPoint 簡報</vt:lpstr>
      <vt:lpstr>職場的小故事-1</vt:lpstr>
      <vt:lpstr>PowerPoint 簡報</vt:lpstr>
      <vt:lpstr>職場小故事-2</vt:lpstr>
      <vt:lpstr>討論與省思</vt:lpstr>
      <vt:lpstr>PowerPoint 簡報</vt:lpstr>
      <vt:lpstr>PowerPoint 簡報</vt:lpstr>
      <vt:lpstr>我的背景</vt:lpstr>
      <vt:lpstr>我在神隆的日子</vt:lpstr>
      <vt:lpstr>PowerPoint 簡報</vt:lpstr>
      <vt:lpstr>公司之成立發展</vt:lpstr>
      <vt:lpstr>神隆營運現況</vt:lpstr>
      <vt:lpstr>學名藥用之原料藥產品組合豐富</vt:lpstr>
      <vt:lpstr>PowerPoint 簡報</vt:lpstr>
      <vt:lpstr>PowerPoint 簡報</vt:lpstr>
      <vt:lpstr>神隆企業社會責任實務守則</vt:lpstr>
      <vt:lpstr>CSR利害關係人之溝通</vt:lpstr>
      <vt:lpstr>CSR利害關係人之關注議題</vt:lpstr>
      <vt:lpstr>神隆CSR實際成果</vt:lpstr>
      <vt:lpstr>神隆CSR實際成果(續)</vt:lpstr>
      <vt:lpstr>神隆藝壇系列演講</vt:lpstr>
      <vt:lpstr>公司活動-廠慶活動</vt:lpstr>
      <vt:lpstr>公司活動-Christmas Party</vt:lpstr>
      <vt:lpstr>公司活動-歡樂尾牙</vt:lpstr>
      <vt:lpstr>公司活動-社團</vt:lpstr>
      <vt:lpstr>神隆真性情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多元化訓練課程</vt:lpstr>
      <vt:lpstr>連續兩年排名前5%公司治理評鑑</vt:lpstr>
      <vt:lpstr>公司治理評鑑深獲肯定</vt:lpstr>
      <vt:lpstr>今年再度入選為「天下CSR企業公民獎」之「CSR100強」之列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企業倫理(企業道德)</dc:title>
  <dc:creator>Userpc</dc:creator>
  <cp:lastModifiedBy>user</cp:lastModifiedBy>
  <cp:revision>173</cp:revision>
  <cp:lastPrinted>2016-10-28T00:42:29Z</cp:lastPrinted>
  <dcterms:created xsi:type="dcterms:W3CDTF">2016-09-30T06:10:49Z</dcterms:created>
  <dcterms:modified xsi:type="dcterms:W3CDTF">2016-12-07T08:08:27Z</dcterms:modified>
</cp:coreProperties>
</file>