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2" r:id="rId3"/>
    <p:sldId id="257" r:id="rId4"/>
    <p:sldId id="259" r:id="rId5"/>
    <p:sldId id="260" r:id="rId6"/>
    <p:sldId id="265" r:id="rId7"/>
    <p:sldId id="266" r:id="rId8"/>
    <p:sldId id="267" r:id="rId9"/>
    <p:sldId id="268"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4516B-6492-4781-A25B-3A23AD4FEAB5}" type="datetimeFigureOut">
              <a:rPr lang="zh-TW" altLang="en-US" smtClean="0"/>
              <a:pPr/>
              <a:t>2011/10/26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3C6F03-633E-4C59-A243-FBE47D62127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163C6F03-633E-4C59-A243-FBE47D621277}" type="slidenum">
              <a:rPr lang="zh-TW" altLang="en-US" smtClean="0"/>
              <a:pPr/>
              <a:t>2</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163C6F03-633E-4C59-A243-FBE47D621277}" type="slidenum">
              <a:rPr lang="zh-TW" altLang="en-US" smtClean="0"/>
              <a:pPr/>
              <a:t>4</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ABE53-11FB-4450-B72C-CBAC512437E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zh.wikipedia.org/zh-hant/%E7%BB%B4%E5%9F%BA%E7%99%BE%E7%A7%91" TargetMode="External"/><Relationship Id="rId2" Type="http://schemas.openxmlformats.org/officeDocument/2006/relationships/image" Target="../media/image2.jpeg"/><Relationship Id="rId1" Type="http://schemas.openxmlformats.org/officeDocument/2006/relationships/slideLayout" Target="../slideLayouts/slideLayout6.xml"/><Relationship Id="rId5" Type="http://schemas.openxmlformats.org/officeDocument/2006/relationships/hyperlink" Target="http://wiki.mbalib.com/wiki/%E9%A6%96%E9%A1%B5" TargetMode="External"/><Relationship Id="rId4" Type="http://schemas.openxmlformats.org/officeDocument/2006/relationships/hyperlink" Target="http://www.li-cai.asia/tw/index.php"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矩形 3"/>
          <p:cNvSpPr/>
          <p:nvPr/>
        </p:nvSpPr>
        <p:spPr>
          <a:xfrm>
            <a:off x="2357422" y="214290"/>
            <a:ext cx="4429156" cy="1357322"/>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400" b="1" dirty="0" smtClean="0">
                <a:solidFill>
                  <a:sysClr val="windowText" lastClr="000000"/>
                </a:solidFill>
                <a:latin typeface="微軟正黑體" pitchFamily="34" charset="-120"/>
                <a:ea typeface="微軟正黑體" pitchFamily="34" charset="-120"/>
              </a:rPr>
              <a:t>工程與社會專題</a:t>
            </a:r>
            <a:r>
              <a:rPr lang="en-US" altLang="zh-TW" sz="4400" b="1" dirty="0" smtClean="0">
                <a:solidFill>
                  <a:sysClr val="windowText" lastClr="000000"/>
                </a:solidFill>
                <a:latin typeface="微軟正黑體" pitchFamily="34" charset="-120"/>
                <a:ea typeface="微軟正黑體" pitchFamily="34" charset="-120"/>
              </a:rPr>
              <a:t>(</a:t>
            </a:r>
            <a:r>
              <a:rPr lang="zh-TW" altLang="en-US" sz="4400" b="1" dirty="0" smtClean="0">
                <a:solidFill>
                  <a:sysClr val="windowText" lastClr="000000"/>
                </a:solidFill>
                <a:latin typeface="微軟正黑體" pitchFamily="34" charset="-120"/>
                <a:ea typeface="微軟正黑體" pitchFamily="34" charset="-120"/>
              </a:rPr>
              <a:t>資訊</a:t>
            </a:r>
            <a:r>
              <a:rPr lang="en-US" altLang="zh-TW" sz="4400" b="1" dirty="0" smtClean="0">
                <a:solidFill>
                  <a:sysClr val="windowText" lastClr="000000"/>
                </a:solidFill>
                <a:latin typeface="微軟正黑體" pitchFamily="34" charset="-120"/>
                <a:ea typeface="微軟正黑體" pitchFamily="34" charset="-120"/>
              </a:rPr>
              <a:t>)</a:t>
            </a:r>
            <a:endParaRPr lang="zh-TW" altLang="en-US" sz="4400" b="1" dirty="0">
              <a:solidFill>
                <a:sysClr val="windowText" lastClr="000000"/>
              </a:solidFill>
              <a:latin typeface="微軟正黑體" pitchFamily="34" charset="-120"/>
              <a:ea typeface="微軟正黑體" pitchFamily="34" charset="-120"/>
            </a:endParaRPr>
          </a:p>
        </p:txBody>
      </p:sp>
      <p:sp>
        <p:nvSpPr>
          <p:cNvPr id="5" name="矩形 4"/>
          <p:cNvSpPr/>
          <p:nvPr/>
        </p:nvSpPr>
        <p:spPr>
          <a:xfrm>
            <a:off x="3500430" y="2928934"/>
            <a:ext cx="2143140" cy="271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400" b="1" dirty="0" smtClean="0">
                <a:solidFill>
                  <a:schemeClr val="tx1"/>
                </a:solidFill>
                <a:latin typeface="微軟正黑體" pitchFamily="34" charset="-120"/>
                <a:ea typeface="微軟正黑體" pitchFamily="34" charset="-120"/>
              </a:rPr>
              <a:t>第１０組</a:t>
            </a:r>
            <a:endParaRPr lang="en-US" altLang="zh-TW" sz="2400" b="1" dirty="0" smtClean="0">
              <a:solidFill>
                <a:schemeClr val="tx1"/>
              </a:solidFill>
              <a:latin typeface="微軟正黑體" pitchFamily="34" charset="-120"/>
              <a:ea typeface="微軟正黑體" pitchFamily="34" charset="-120"/>
            </a:endParaRPr>
          </a:p>
          <a:p>
            <a:pPr algn="ctr"/>
            <a:endParaRPr lang="en-US" altLang="zh-TW" sz="2400" b="1" dirty="0" smtClean="0">
              <a:solidFill>
                <a:schemeClr val="tx1"/>
              </a:solidFill>
              <a:latin typeface="微軟正黑體" pitchFamily="34" charset="-120"/>
              <a:ea typeface="微軟正黑體" pitchFamily="34" charset="-120"/>
            </a:endParaRPr>
          </a:p>
          <a:p>
            <a:r>
              <a:rPr lang="zh-TW" altLang="en-US" sz="2400" b="1" dirty="0" smtClean="0">
                <a:solidFill>
                  <a:schemeClr val="tx1"/>
                </a:solidFill>
                <a:latin typeface="微軟正黑體" pitchFamily="34" charset="-120"/>
                <a:ea typeface="微軟正黑體" pitchFamily="34" charset="-120"/>
              </a:rPr>
              <a:t>組長：李承霖</a:t>
            </a:r>
            <a:endParaRPr lang="en-US" altLang="zh-TW" sz="2400" b="1" dirty="0">
              <a:solidFill>
                <a:schemeClr val="tx1"/>
              </a:solidFill>
              <a:latin typeface="微軟正黑體" pitchFamily="34" charset="-120"/>
              <a:ea typeface="微軟正黑體" pitchFamily="34" charset="-120"/>
            </a:endParaRPr>
          </a:p>
          <a:p>
            <a:r>
              <a:rPr lang="zh-TW" altLang="en-US" sz="2400" b="1" dirty="0" smtClean="0">
                <a:solidFill>
                  <a:schemeClr val="tx1"/>
                </a:solidFill>
                <a:latin typeface="微軟正黑體" pitchFamily="34" charset="-120"/>
                <a:ea typeface="微軟正黑體" pitchFamily="34" charset="-120"/>
              </a:rPr>
              <a:t>組員：廖晧欽</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黃國化</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謝穎輝</a:t>
            </a:r>
            <a:endParaRPr lang="en-US" altLang="zh-TW" sz="2400" b="1" dirty="0" smtClean="0">
              <a:solidFill>
                <a:schemeClr val="tx1"/>
              </a:solidFill>
              <a:latin typeface="微軟正黑體" pitchFamily="34" charset="-120"/>
              <a:ea typeface="微軟正黑體" pitchFamily="34" charset="-120"/>
            </a:endParaRPr>
          </a:p>
          <a:p>
            <a:endParaRPr lang="en-US" altLang="zh-TW" dirty="0" smtClean="0"/>
          </a:p>
          <a:p>
            <a:pPr algn="ctr"/>
            <a:endParaRPr lang="zh-TW" altLang="en-US" dirty="0"/>
          </a:p>
        </p:txBody>
      </p:sp>
      <p:sp>
        <p:nvSpPr>
          <p:cNvPr id="6" name="頁尾版面配置區 5"/>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3000" r="-13000"/>
          </a:stretch>
        </a:blipFill>
        <a:effectLst/>
      </p:bgPr>
    </p:bg>
    <p:spTree>
      <p:nvGrpSpPr>
        <p:cNvPr id="1" name=""/>
        <p:cNvGrpSpPr/>
        <p:nvPr/>
      </p:nvGrpSpPr>
      <p:grpSpPr>
        <a:xfrm>
          <a:off x="0" y="0"/>
          <a:ext cx="0" cy="0"/>
          <a:chOff x="0" y="0"/>
          <a:chExt cx="0" cy="0"/>
        </a:xfrm>
      </p:grpSpPr>
      <p:sp>
        <p:nvSpPr>
          <p:cNvPr id="9" name="矩形 8"/>
          <p:cNvSpPr/>
          <p:nvPr/>
        </p:nvSpPr>
        <p:spPr>
          <a:xfrm>
            <a:off x="571472" y="2000240"/>
            <a:ext cx="8001056" cy="2214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8800" b="1" dirty="0" smtClean="0">
                <a:solidFill>
                  <a:schemeClr val="tx1"/>
                </a:solidFill>
                <a:latin typeface="微軟正黑體" pitchFamily="34" charset="-120"/>
                <a:ea typeface="微軟正黑體" pitchFamily="34" charset="-120"/>
              </a:rPr>
              <a:t>討論議題</a:t>
            </a:r>
            <a:r>
              <a:rPr lang="en-US" altLang="zh-TW" sz="8800" b="1" dirty="0" smtClean="0">
                <a:solidFill>
                  <a:schemeClr val="tx1"/>
                </a:solidFill>
                <a:latin typeface="微軟正黑體" pitchFamily="34" charset="-120"/>
                <a:ea typeface="微軟正黑體" pitchFamily="34" charset="-120"/>
              </a:rPr>
              <a:t>E</a:t>
            </a:r>
          </a:p>
          <a:p>
            <a:pPr algn="dist"/>
            <a:r>
              <a:rPr lang="zh-TW" altLang="en-US" sz="5400" b="1" dirty="0" smtClean="0">
                <a:solidFill>
                  <a:schemeClr val="tx1"/>
                </a:solidFill>
                <a:latin typeface="微軟正黑體" pitchFamily="34" charset="-120"/>
                <a:ea typeface="微軟正黑體" pitchFamily="34" charset="-120"/>
              </a:rPr>
              <a:t>專利權訴訟開打</a:t>
            </a:r>
            <a:endParaRPr lang="zh-TW" altLang="en-US" sz="5400" b="1" dirty="0">
              <a:solidFill>
                <a:schemeClr val="tx1"/>
              </a:solidFill>
              <a:latin typeface="微軟正黑體" pitchFamily="34" charset="-120"/>
              <a:ea typeface="微軟正黑體" pitchFamily="34" charset="-120"/>
            </a:endParaRPr>
          </a:p>
        </p:txBody>
      </p:sp>
      <p:sp>
        <p:nvSpPr>
          <p:cNvPr id="3" name="頁尾版面配置區 2"/>
          <p:cNvSpPr>
            <a:spLocks noGrp="1"/>
          </p:cNvSpPr>
          <p:nvPr>
            <p:ph type="ftr" sz="quarter" idx="11"/>
          </p:nvPr>
        </p:nvSpPr>
        <p:spPr>
          <a:xfrm>
            <a:off x="3143240" y="6357958"/>
            <a:ext cx="2895600" cy="365125"/>
          </a:xfrm>
        </p:spPr>
        <p:txBody>
          <a:bodyPr/>
          <a:lstStyle/>
          <a:p>
            <a:endParaRPr lang="en-US" altLang="zh-TW" dirty="0" smtClean="0"/>
          </a:p>
          <a:p>
            <a:r>
              <a:rPr lang="en-US" altLang="zh-TW" b="1" dirty="0" smtClean="0">
                <a:solidFill>
                  <a:schemeClr val="tx1"/>
                </a:solidFill>
                <a:latin typeface="Arial Unicode MS" pitchFamily="34" charset="-120"/>
                <a:ea typeface="Arial Unicode MS" pitchFamily="34" charset="-120"/>
                <a:cs typeface="Arial Unicode MS" pitchFamily="34" charset="-120"/>
              </a:rPr>
              <a:t>2</a:t>
            </a:r>
          </a:p>
          <a:p>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noAutofit/>
          </a:bodyPr>
          <a:lstStyle/>
          <a:p>
            <a:pPr algn="l"/>
            <a:r>
              <a:rPr lang="zh-TW" altLang="en-US" sz="2400" b="1" dirty="0" smtClean="0">
                <a:latin typeface="微軟正黑體" pitchFamily="34" charset="-120"/>
                <a:ea typeface="微軟正黑體" pitchFamily="34" charset="-120"/>
              </a:rPr>
              <a:t>「第三代通信技術專利權」是一個看不到摸不到的技術，為什麼可以申請專利權？</a:t>
            </a:r>
            <a:endParaRPr lang="zh-TW" altLang="en-US" sz="2400" b="1" dirty="0">
              <a:latin typeface="微軟正黑體" pitchFamily="34" charset="-120"/>
              <a:ea typeface="微軟正黑體" pitchFamily="34" charset="-120"/>
            </a:endParaRPr>
          </a:p>
        </p:txBody>
      </p:sp>
      <p:sp>
        <p:nvSpPr>
          <p:cNvPr id="8" name="頁尾版面配置區 7"/>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3</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9" name="矩形 8"/>
          <p:cNvSpPr/>
          <p:nvPr/>
        </p:nvSpPr>
        <p:spPr>
          <a:xfrm>
            <a:off x="857224" y="2071678"/>
            <a:ext cx="7429552" cy="3357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專利權</a:t>
            </a:r>
            <a:r>
              <a:rPr lang="en-US" altLang="zh-TW"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擁有專利權的人專有排除他人未經其同意而製造、使用、為販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賣之要約，為上述目的而進口該物品級該方法直接製成物品之權。目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前我國專利法已採世界潮流，為一種「</a:t>
            </a:r>
            <a:r>
              <a:rPr lang="zh-TW" altLang="en-US" b="1" dirty="0" smtClean="0">
                <a:solidFill>
                  <a:srgbClr val="FF0000"/>
                </a:solidFill>
                <a:latin typeface="微軟正黑體" pitchFamily="34" charset="-120"/>
                <a:ea typeface="微軟正黑體" pitchFamily="34" charset="-120"/>
              </a:rPr>
              <a:t>排他權</a:t>
            </a:r>
            <a:r>
              <a:rPr lang="zh-TW" altLang="en-US" b="1" dirty="0" smtClean="0">
                <a:solidFill>
                  <a:schemeClr val="tx1"/>
                </a:solidFill>
                <a:latin typeface="微軟正黑體" pitchFamily="34" charset="-120"/>
                <a:ea typeface="微軟正黑體" pitchFamily="34" charset="-120"/>
              </a:rPr>
              <a:t>」，因此，專利權人實</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施專利權時，仍會有侵害他人專利權問題，其應不可忽視。目前我國</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專利分為</a:t>
            </a:r>
            <a:r>
              <a:rPr lang="zh-TW" altLang="en-US" b="1" dirty="0" smtClean="0">
                <a:solidFill>
                  <a:srgbClr val="FF0000"/>
                </a:solidFill>
                <a:latin typeface="微軟正黑體" pitchFamily="34" charset="-120"/>
                <a:ea typeface="微軟正黑體" pitchFamily="34" charset="-120"/>
              </a:rPr>
              <a:t>發明、新型、新式樣</a:t>
            </a:r>
            <a:r>
              <a:rPr lang="zh-TW" altLang="en-US" b="1" dirty="0" smtClean="0">
                <a:solidFill>
                  <a:schemeClr val="tx1"/>
                </a:solidFill>
                <a:latin typeface="微軟正黑體" pitchFamily="34" charset="-120"/>
                <a:ea typeface="微軟正黑體" pitchFamily="34" charset="-120"/>
              </a:rPr>
              <a:t>等三種。</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因為「第三代通信技術專利權」以我國專利法來講，它符合專利法第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二十一條：稱發明者，謂利用自然法則之技術思想之創作，所以亦可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申請專利。</a:t>
            </a: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noAutofit/>
          </a:bodyPr>
          <a:lstStyle/>
          <a:p>
            <a:pPr algn="l"/>
            <a:r>
              <a:rPr lang="en-US" sz="2400" b="1" dirty="0" smtClean="0">
                <a:latin typeface="微軟正黑體" pitchFamily="34" charset="-120"/>
                <a:ea typeface="微軟正黑體" pitchFamily="34" charset="-120"/>
              </a:rPr>
              <a:t/>
            </a:r>
            <a:br>
              <a:rPr lang="en-US"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所謂的專利所有權是什麼？代表的涵義為何？為什麼要去申請，沒有申請會怎樣嗎？</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10" name="頁尾版面配置區 9"/>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4</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11" name="矩形 10"/>
          <p:cNvSpPr/>
          <p:nvPr/>
        </p:nvSpPr>
        <p:spPr>
          <a:xfrm>
            <a:off x="785786" y="2071678"/>
            <a:ext cx="7572428" cy="3357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r>
              <a:rPr lang="zh-TW" altLang="en-US" b="1" dirty="0" smtClean="0">
                <a:solidFill>
                  <a:schemeClr val="tx1"/>
                </a:solidFill>
                <a:latin typeface="微軟正黑體" pitchFamily="34" charset="-120"/>
                <a:ea typeface="微軟正黑體" pitchFamily="34" charset="-120"/>
              </a:rPr>
              <a:t>專利權人在發明受保護的時期內，有權決定誰可以─或不可以─使用該</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被授予專利權的發明。權利人也可將其對發明享有的權利出售給他人，</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該他人則將成為新的專利權人。</a:t>
            </a:r>
            <a:endParaRPr lang="en-US" altLang="zh-TW" b="1" dirty="0" smtClean="0">
              <a:solidFill>
                <a:schemeClr val="tx1"/>
              </a:solidFill>
              <a:latin typeface="微軟正黑體" pitchFamily="34" charset="-120"/>
              <a:ea typeface="微軟正黑體" pitchFamily="34" charset="-120"/>
            </a:endParaRPr>
          </a:p>
          <a:p>
            <a:pPr algn="just"/>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作為對專利保護的回報，所有專利權人必須公開披露關於其發明的信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息。</a:t>
            </a:r>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沒有去申請，那就表示該專利的所有權轉移不被法律承認，如果先被</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其他人拿去申請，自己將不能販賣有此專利相關商品。</a:t>
            </a:r>
          </a:p>
          <a:p>
            <a:pPr>
              <a:buFont typeface="Wingdings" pitchFamily="2" charset="2"/>
              <a:buChar char="u"/>
            </a:pPr>
            <a:endParaRPr lang="zh-TW" altLang="en-US" dirty="0" smtClean="0">
              <a:solidFill>
                <a:schemeClr val="tx1"/>
              </a:solidFill>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en-US" altLang="zh-TW" b="1" dirty="0" smtClean="0">
              <a:solidFill>
                <a:schemeClr val="tx1"/>
              </a:solidFill>
              <a:latin typeface="微軟正黑體" pitchFamily="34" charset="-120"/>
              <a:ea typeface="微軟正黑體" pitchFamily="34" charset="-120"/>
            </a:endParaRPr>
          </a:p>
          <a:p>
            <a:pPr algn="ctr"/>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「三星在一九八八年曾宣佈將本著公平、合理、非歧視的原則，請問什麼是「公平、合理、非歧視的原則」？</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10" name="頁尾版面配置區 9"/>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5</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11" name="矩形 10"/>
          <p:cNvSpPr/>
          <p:nvPr/>
        </p:nvSpPr>
        <p:spPr>
          <a:xfrm>
            <a:off x="857224" y="2071678"/>
            <a:ext cx="7429552" cy="3357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企業同意基於互惠互利的原則，按照其貢獻於終端產品上所採用技術</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的附加價值大小來收取合理的專利授權費用，並可根據比例原則，以</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其在相關產品技術標準中所占的核心智慧產權之比例來進行靈活的授</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權談判。</a:t>
            </a:r>
            <a:endParaRPr lang="en-US" altLang="zh-TW" b="1" dirty="0" smtClean="0">
              <a:solidFill>
                <a:schemeClr val="tx1"/>
              </a:solidFill>
              <a:latin typeface="微軟正黑體" pitchFamily="34" charset="-120"/>
              <a:ea typeface="微軟正黑體" pitchFamily="34" charset="-120"/>
            </a:endParaRPr>
          </a:p>
          <a:p>
            <a:pPr algn="just"/>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公平原則：</a:t>
            </a:r>
            <a:r>
              <a:rPr lang="zh-TW" altLang="en-US" b="1" dirty="0" smtClean="0">
                <a:solidFill>
                  <a:schemeClr val="tx1"/>
                </a:solidFill>
                <a:latin typeface="微軟正黑體" pitchFamily="34" charset="-120"/>
                <a:ea typeface="微軟正黑體" pitchFamily="34" charset="-120"/>
              </a:rPr>
              <a:t>要求專利不得無故拒絕許可以限制新的廠商進入。</a:t>
            </a:r>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endParaRPr lang="zh-TW" altLang="en-US"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合理原則：</a:t>
            </a:r>
            <a:r>
              <a:rPr lang="zh-TW" altLang="en-US" b="1" dirty="0" smtClean="0">
                <a:solidFill>
                  <a:schemeClr val="tx1"/>
                </a:solidFill>
                <a:latin typeface="微軟正黑體" pitchFamily="34" charset="-120"/>
                <a:ea typeface="微軟正黑體" pitchFamily="34" charset="-120"/>
              </a:rPr>
              <a:t>要求許可條款特別是專利許可費率應當合理。</a:t>
            </a:r>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endParaRPr lang="zh-TW" altLang="en-US"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非歧視原則：</a:t>
            </a:r>
            <a:r>
              <a:rPr lang="zh-TW" altLang="en-US" b="1" dirty="0" smtClean="0">
                <a:solidFill>
                  <a:schemeClr val="tx1"/>
                </a:solidFill>
                <a:latin typeface="微軟正黑體" pitchFamily="34" charset="-120"/>
                <a:ea typeface="微軟正黑體" pitchFamily="34" charset="-120"/>
              </a:rPr>
              <a:t>要求專利對任一被許可廠商應當一視同仁，不得因為</a:t>
            </a:r>
            <a:endParaRPr lang="en-US" altLang="zh-TW" b="1" dirty="0" smtClean="0">
              <a:solidFill>
                <a:schemeClr val="tx1"/>
              </a:solidFill>
              <a:latin typeface="微軟正黑體" pitchFamily="34" charset="-120"/>
              <a:ea typeface="微軟正黑體" pitchFamily="34" charset="-120"/>
            </a:endParaRPr>
          </a:p>
          <a:p>
            <a:pPr marL="342900" indent="-342900" algn="just"/>
            <a:r>
              <a:rPr lang="zh-TW" altLang="en-US" b="1" dirty="0" smtClean="0">
                <a:solidFill>
                  <a:schemeClr val="tx1"/>
                </a:solidFill>
                <a:latin typeface="微軟正黑體" pitchFamily="34" charset="-120"/>
                <a:ea typeface="微軟正黑體" pitchFamily="34" charset="-120"/>
              </a:rPr>
              <a:t>　　　　　　　  所屬國別、規模大小等原因而厚此薄彼或拒絕許可。</a:t>
            </a: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noAutofit/>
          </a:bodyPr>
          <a:lstStyle/>
          <a:p>
            <a:pPr algn="l"/>
            <a:r>
              <a:rPr lang="en-US" altLang="zh-TW" sz="2400" b="1" dirty="0" smtClean="0"/>
              <a:t/>
            </a:r>
            <a:br>
              <a:rPr lang="en-US" altLang="zh-TW" sz="2400" b="1" dirty="0" smtClean="0"/>
            </a:br>
            <a:r>
              <a:rPr lang="zh-TW" altLang="en-US" sz="2400" b="1" dirty="0" smtClean="0">
                <a:latin typeface="微軟正黑體" pitchFamily="34" charset="-120"/>
                <a:ea typeface="微軟正黑體" pitchFamily="34" charset="-120"/>
              </a:rPr>
              <a:t>若今天你構思了一樣新產品，卻沒有做出實品來，能申請專利嗎？你會想申請專利嗎？</a:t>
            </a:r>
            <a:r>
              <a:rPr lang="zh-TW" altLang="en-US" sz="2400" b="1" dirty="0" smtClean="0"/>
              <a:t/>
            </a:r>
            <a:br>
              <a:rPr lang="zh-TW" altLang="en-US" sz="2400" b="1" dirty="0" smtClean="0"/>
            </a:br>
            <a:endParaRPr lang="zh-TW" altLang="en-US" sz="2400" b="1" dirty="0"/>
          </a:p>
        </p:txBody>
      </p:sp>
      <p:sp>
        <p:nvSpPr>
          <p:cNvPr id="8" name="頁尾版面配置區 7"/>
          <p:cNvSpPr>
            <a:spLocks noGrp="1"/>
          </p:cNvSpPr>
          <p:nvPr>
            <p:ph type="ftr" sz="quarter" idx="11"/>
          </p:nvPr>
        </p:nvSpPr>
        <p:spPr/>
        <p:txBody>
          <a:bodyPr/>
          <a:lstStyle/>
          <a:p>
            <a:r>
              <a:rPr lang="zh-TW" altLang="en-US" b="1" dirty="0" smtClean="0">
                <a:solidFill>
                  <a:schemeClr val="tx1"/>
                </a:solidFill>
                <a:latin typeface="Arial Unicode MS" pitchFamily="34" charset="-120"/>
                <a:ea typeface="Arial Unicode MS" pitchFamily="34" charset="-120"/>
                <a:cs typeface="Arial Unicode MS" pitchFamily="34" charset="-120"/>
              </a:rPr>
              <a:t>６</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9" name="矩形 8"/>
          <p:cNvSpPr/>
          <p:nvPr/>
        </p:nvSpPr>
        <p:spPr>
          <a:xfrm>
            <a:off x="857224" y="2071678"/>
            <a:ext cx="7500990" cy="3643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buFont typeface="Wingdings" pitchFamily="2" charset="2"/>
              <a:buChar char="u"/>
            </a:pPr>
            <a:endParaRPr lang="en-US" altLang="zh-TW" b="1" dirty="0" smtClean="0">
              <a:solidFill>
                <a:schemeClr val="tx1"/>
              </a:solidFill>
              <a:latin typeface="微軟正黑體" pitchFamily="34" charset="-120"/>
              <a:ea typeface="微軟正黑體" pitchFamily="34" charset="-120"/>
            </a:endParaRPr>
          </a:p>
          <a:p>
            <a:pPr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專利主要是對發明、實用新型及新式樣（又稱「外觀設計」）此三者經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申請並通過審查後所授予的一種權利。</a:t>
            </a:r>
            <a:endParaRPr lang="en-US" altLang="zh-TW" b="1" dirty="0" smtClean="0">
              <a:solidFill>
                <a:schemeClr val="tx1"/>
              </a:solidFill>
              <a:latin typeface="微軟正黑體" pitchFamily="34" charset="-120"/>
              <a:ea typeface="微軟正黑體" pitchFamily="34" charset="-120"/>
            </a:endParaRPr>
          </a:p>
          <a:p>
            <a:pPr marL="342900" indent="-342900"/>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發明</a:t>
            </a:r>
            <a:r>
              <a:rPr lang="zh-TW" altLang="en-US" b="1" dirty="0" smtClean="0">
                <a:solidFill>
                  <a:schemeClr val="tx1"/>
                </a:solidFill>
                <a:latin typeface="微軟正黑體" pitchFamily="34" charset="-120"/>
                <a:ea typeface="微軟正黑體" pitchFamily="34" charset="-120"/>
              </a:rPr>
              <a:t>是指提供新的做事方式或對某一問題提出新的技術解決方案的產 品或方法。</a:t>
            </a:r>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實用新型</a:t>
            </a:r>
            <a:r>
              <a:rPr lang="zh-TW" altLang="en-US" b="1" dirty="0" smtClean="0">
                <a:solidFill>
                  <a:schemeClr val="tx1"/>
                </a:solidFill>
                <a:latin typeface="微軟正黑體" pitchFamily="34" charset="-120"/>
                <a:ea typeface="微軟正黑體" pitchFamily="34" charset="-120"/>
              </a:rPr>
              <a:t>是指對舊事物的形狀、構造或裝置提出新的技術性創作。</a:t>
            </a:r>
            <a:endParaRPr lang="en-US" altLang="zh-TW" b="1" dirty="0" smtClean="0">
              <a:solidFill>
                <a:schemeClr val="tx1"/>
              </a:solidFill>
              <a:latin typeface="微軟正黑體" pitchFamily="34" charset="-120"/>
              <a:ea typeface="微軟正黑體" pitchFamily="34" charset="-120"/>
            </a:endParaRPr>
          </a:p>
          <a:p>
            <a:pPr marL="342900" indent="-342900" algn="just">
              <a:buFont typeface="+mj-lt"/>
              <a:buAutoNum type="arabicPeriod"/>
            </a:pPr>
            <a:r>
              <a:rPr lang="zh-TW" altLang="en-US" b="1" dirty="0" smtClean="0">
                <a:solidFill>
                  <a:srgbClr val="FF0000"/>
                </a:solidFill>
                <a:latin typeface="微軟正黑體" pitchFamily="34" charset="-120"/>
                <a:ea typeface="微軟正黑體" pitchFamily="34" charset="-120"/>
              </a:rPr>
              <a:t>新式樣則</a:t>
            </a:r>
            <a:r>
              <a:rPr lang="zh-TW" altLang="en-US" b="1" dirty="0" smtClean="0">
                <a:solidFill>
                  <a:schemeClr val="tx1"/>
                </a:solidFill>
                <a:latin typeface="微軟正黑體" pitchFamily="34" charset="-120"/>
                <a:ea typeface="微軟正黑體" pitchFamily="34" charset="-120"/>
              </a:rPr>
              <a:t>是指在事物的外觀尚追求美感的新創作。</a:t>
            </a:r>
            <a:endParaRPr lang="en-US" altLang="zh-TW" b="1" dirty="0" smtClean="0">
              <a:solidFill>
                <a:schemeClr val="tx1"/>
              </a:solidFill>
              <a:latin typeface="微軟正黑體" pitchFamily="34" charset="-120"/>
              <a:ea typeface="微軟正黑體" pitchFamily="34" charset="-120"/>
            </a:endParaRPr>
          </a:p>
          <a:p>
            <a:pPr marL="342900" indent="-342900"/>
            <a:endParaRPr lang="en-US" altLang="zh-TW" b="1" dirty="0" smtClean="0">
              <a:solidFill>
                <a:schemeClr val="tx1"/>
              </a:solidFill>
              <a:latin typeface="微軟正黑體" pitchFamily="34" charset="-120"/>
              <a:ea typeface="微軟正黑體" pitchFamily="34" charset="-120"/>
            </a:endParaRPr>
          </a:p>
          <a:p>
            <a:pPr marL="342900" indent="-342900"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只要符合以上資格者就可以申請專利。</a:t>
            </a:r>
            <a:endParaRPr lang="en-US" altLang="zh-TW" b="1" dirty="0" smtClean="0">
              <a:solidFill>
                <a:schemeClr val="tx1"/>
              </a:solidFill>
              <a:latin typeface="微軟正黑體" pitchFamily="34" charset="-120"/>
              <a:ea typeface="微軟正黑體" pitchFamily="34" charset="-120"/>
            </a:endParaRPr>
          </a:p>
          <a:p>
            <a:pPr marL="342900" indent="-342900" algn="just"/>
            <a:endParaRPr lang="en-US" altLang="zh-TW" b="1" dirty="0" smtClean="0">
              <a:solidFill>
                <a:schemeClr val="tx1"/>
              </a:solidFill>
              <a:latin typeface="微軟正黑體" pitchFamily="34" charset="-120"/>
              <a:ea typeface="微軟正黑體" pitchFamily="34" charset="-120"/>
            </a:endParaRPr>
          </a:p>
          <a:p>
            <a:pPr marL="342900" indent="-342900"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當然會想申請，這可以讓自己的權力受到保障，同時也不希望自己發明的東西，被別人佔用。</a:t>
            </a:r>
          </a:p>
          <a:p>
            <a:pPr marL="342900" indent="-342900"/>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a:xfrm>
            <a:off x="428596" y="357166"/>
            <a:ext cx="8229600" cy="1143000"/>
          </a:xfrm>
        </p:spPr>
        <p:txBody>
          <a:bodyPr>
            <a:noAutofit/>
          </a:bodyPr>
          <a:lstStyle/>
          <a:p>
            <a:pPr algn="l"/>
            <a:r>
              <a:rPr lang="zh-TW" altLang="en-US" sz="2400" b="1" dirty="0" smtClean="0">
                <a:latin typeface="微軟正黑體" pitchFamily="34" charset="-120"/>
                <a:ea typeface="微軟正黑體" pitchFamily="34" charset="-120"/>
              </a:rPr>
              <a:t/>
            </a:r>
            <a:br>
              <a:rPr lang="zh-TW" altLang="en-US" sz="2400" b="1" dirty="0" smtClean="0">
                <a:latin typeface="微軟正黑體" pitchFamily="34" charset="-120"/>
                <a:ea typeface="微軟正黑體" pitchFamily="34" charset="-120"/>
              </a:rPr>
            </a:br>
            <a:r>
              <a:rPr lang="en-US" sz="2400" b="1" dirty="0" smtClean="0">
                <a:latin typeface="微軟正黑體" pitchFamily="34" charset="-120"/>
                <a:ea typeface="微軟正黑體" pitchFamily="34" charset="-120"/>
              </a:rPr>
              <a:t> </a:t>
            </a:r>
            <a:r>
              <a:rPr lang="zh-TW" altLang="en-US" sz="2400" b="1" dirty="0" smtClean="0">
                <a:latin typeface="微軟正黑體" pitchFamily="34" charset="-120"/>
                <a:ea typeface="微軟正黑體" pitchFamily="34" charset="-120"/>
              </a:rPr>
              <a:t>承上題，若今天你申請了某項專利，卻需每年繳交「專利費」才能持續擁有專利權，你會怎麼做？</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8" name="頁尾版面配置區 7"/>
          <p:cNvSpPr>
            <a:spLocks noGrp="1"/>
          </p:cNvSpPr>
          <p:nvPr>
            <p:ph type="ftr" sz="quarter" idx="11"/>
          </p:nvPr>
        </p:nvSpPr>
        <p:spPr/>
        <p:txBody>
          <a:bodyPr/>
          <a:lstStyle/>
          <a:p>
            <a:r>
              <a:rPr lang="zh-TW" altLang="en-US" b="1" dirty="0" smtClean="0">
                <a:solidFill>
                  <a:schemeClr val="tx1"/>
                </a:solidFill>
                <a:latin typeface="Arial Unicode MS" pitchFamily="34" charset="-120"/>
                <a:ea typeface="Arial Unicode MS" pitchFamily="34" charset="-120"/>
                <a:cs typeface="Arial Unicode MS" pitchFamily="34" charset="-120"/>
              </a:rPr>
              <a:t>７</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6" name="矩形 5"/>
          <p:cNvSpPr/>
          <p:nvPr/>
        </p:nvSpPr>
        <p:spPr>
          <a:xfrm>
            <a:off x="1428728" y="2143116"/>
            <a:ext cx="6786610" cy="3429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Wingdings" pitchFamily="2" charset="2"/>
              <a:buChar char="u"/>
            </a:pPr>
            <a:r>
              <a:rPr lang="zh-TW" altLang="en-US" b="1" dirty="0" smtClean="0">
                <a:solidFill>
                  <a:schemeClr val="tx1"/>
                </a:solidFill>
                <a:latin typeface="微軟正黑體" pitchFamily="34" charset="-120"/>
                <a:ea typeface="微軟正黑體" pitchFamily="34" charset="-120"/>
              </a:rPr>
              <a:t>我們會按時繳交專利費，畢竟</a:t>
            </a:r>
            <a:r>
              <a:rPr lang="zh-TW" altLang="en-US" b="1" dirty="0" smtClean="0">
                <a:solidFill>
                  <a:schemeClr val="tx1"/>
                </a:solidFill>
                <a:latin typeface="微軟正黑體" pitchFamily="34" charset="-120"/>
                <a:ea typeface="微軟正黑體" pitchFamily="34" charset="-120"/>
              </a:rPr>
              <a:t>這</a:t>
            </a:r>
            <a:r>
              <a:rPr lang="zh-TW" altLang="en-US" b="1" dirty="0" smtClean="0">
                <a:solidFill>
                  <a:schemeClr val="tx1"/>
                </a:solidFill>
                <a:latin typeface="微軟正黑體" pitchFamily="34" charset="-120"/>
                <a:ea typeface="微軟正黑體" pitchFamily="34" charset="-120"/>
              </a:rPr>
              <a:t>是</a:t>
            </a:r>
            <a:r>
              <a:rPr lang="zh-TW" altLang="en-US" b="1" dirty="0" smtClean="0">
                <a:solidFill>
                  <a:schemeClr val="tx1"/>
                </a:solidFill>
                <a:latin typeface="微軟正黑體" pitchFamily="34" charset="-120"/>
                <a:ea typeface="微軟正黑體" pitchFamily="34" charset="-120"/>
              </a:rPr>
              <a:t>能</a:t>
            </a:r>
            <a:r>
              <a:rPr lang="zh-TW" altLang="en-US" b="1" dirty="0" smtClean="0">
                <a:solidFill>
                  <a:schemeClr val="tx1"/>
                </a:solidFill>
                <a:latin typeface="微軟正黑體" pitchFamily="34" charset="-120"/>
                <a:ea typeface="微軟正黑體" pitchFamily="34" charset="-120"/>
              </a:rPr>
              <a:t>使自己的產品受到保護，但是也要考慮到此專利是否可以帶來極大的效益，如果不能，則不持續繳費。</a:t>
            </a:r>
            <a:endParaRPr lang="en-US" altLang="zh-TW" b="1" dirty="0" smtClean="0">
              <a:solidFill>
                <a:schemeClr val="tx1"/>
              </a:solidFill>
              <a:latin typeface="微軟正黑體" pitchFamily="34" charset="-120"/>
              <a:ea typeface="微軟正黑體" pitchFamily="34" charset="-120"/>
            </a:endParaRPr>
          </a:p>
          <a:p>
            <a:pPr marL="342900" indent="-342900" algn="just"/>
            <a:endParaRPr lang="en-US" altLang="zh-TW" b="1" dirty="0" smtClean="0">
              <a:solidFill>
                <a:schemeClr val="tx1"/>
              </a:solidFill>
              <a:latin typeface="微軟正黑體" pitchFamily="34" charset="-120"/>
              <a:ea typeface="微軟正黑體" pitchFamily="34" charset="-120"/>
            </a:endParaRPr>
          </a:p>
          <a:p>
            <a:pPr marL="342900" indent="-342900" algn="just"/>
            <a:endParaRPr lang="en-US" altLang="zh-TW" b="1" dirty="0" smtClean="0">
              <a:solidFill>
                <a:schemeClr val="tx1"/>
              </a:solidFill>
              <a:latin typeface="微軟正黑體" pitchFamily="34" charset="-120"/>
              <a:ea typeface="微軟正黑體" pitchFamily="34" charset="-120"/>
            </a:endParaRPr>
          </a:p>
          <a:p>
            <a:pPr marL="342900" indent="-342900">
              <a:buFont typeface="Wingdings" pitchFamily="2" charset="2"/>
              <a:buChar char="u"/>
            </a:pPr>
            <a:r>
              <a:rPr lang="zh-TW" altLang="en-US" b="1" dirty="0" smtClean="0">
                <a:solidFill>
                  <a:schemeClr val="tx1"/>
                </a:solidFill>
                <a:latin typeface="微軟正黑體" pitchFamily="34" charset="-120"/>
                <a:ea typeface="微軟正黑體" pitchFamily="34" charset="-120"/>
              </a:rPr>
              <a:t>專利年費第一年至第三年，每年收</a:t>
            </a:r>
            <a:r>
              <a:rPr lang="en-US" altLang="zh-TW" b="1" dirty="0" smtClean="0">
                <a:solidFill>
                  <a:schemeClr val="tx1"/>
                </a:solidFill>
                <a:latin typeface="微軟正黑體" pitchFamily="34" charset="-120"/>
                <a:ea typeface="微軟正黑體" pitchFamily="34" charset="-120"/>
              </a:rPr>
              <a:t>2500</a:t>
            </a:r>
            <a:r>
              <a:rPr lang="zh-TW" altLang="en-US" b="1" dirty="0" smtClean="0">
                <a:solidFill>
                  <a:schemeClr val="tx1"/>
                </a:solidFill>
                <a:latin typeface="微軟正黑體" pitchFamily="34" charset="-120"/>
                <a:ea typeface="微軟正黑體" pitchFamily="34" charset="-120"/>
              </a:rPr>
              <a:t>元。第四年至第六年，每年收</a:t>
            </a:r>
            <a:r>
              <a:rPr lang="en-US" altLang="zh-TW" b="1" dirty="0" smtClean="0">
                <a:solidFill>
                  <a:schemeClr val="tx1"/>
                </a:solidFill>
                <a:latin typeface="微軟正黑體" pitchFamily="34" charset="-120"/>
                <a:ea typeface="微軟正黑體" pitchFamily="34" charset="-120"/>
              </a:rPr>
              <a:t>5000</a:t>
            </a:r>
            <a:r>
              <a:rPr lang="zh-TW" altLang="en-US" b="1" dirty="0" smtClean="0">
                <a:solidFill>
                  <a:schemeClr val="tx1"/>
                </a:solidFill>
                <a:latin typeface="微軟正黑體" pitchFamily="34" charset="-120"/>
                <a:ea typeface="微軟正黑體" pitchFamily="34" charset="-120"/>
              </a:rPr>
              <a:t>元。第七年至第九年，每年收</a:t>
            </a:r>
            <a:r>
              <a:rPr lang="en-US" altLang="zh-TW" b="1" dirty="0" smtClean="0">
                <a:solidFill>
                  <a:schemeClr val="tx1"/>
                </a:solidFill>
                <a:latin typeface="微軟正黑體" pitchFamily="34" charset="-120"/>
                <a:ea typeface="微軟正黑體" pitchFamily="34" charset="-120"/>
              </a:rPr>
              <a:t>9000</a:t>
            </a:r>
            <a:r>
              <a:rPr lang="zh-TW" altLang="en-US" b="1" dirty="0" smtClean="0">
                <a:solidFill>
                  <a:schemeClr val="tx1"/>
                </a:solidFill>
                <a:latin typeface="微軟正黑體" pitchFamily="34" charset="-120"/>
                <a:ea typeface="微軟正黑體" pitchFamily="34" charset="-120"/>
              </a:rPr>
              <a:t>元。第十年以上，每年收</a:t>
            </a:r>
            <a:r>
              <a:rPr lang="en-US" altLang="zh-TW" b="1" dirty="0" smtClean="0">
                <a:solidFill>
                  <a:schemeClr val="tx1"/>
                </a:solidFill>
                <a:latin typeface="微軟正黑體" pitchFamily="34" charset="-120"/>
                <a:ea typeface="微軟正黑體" pitchFamily="34" charset="-120"/>
              </a:rPr>
              <a:t>18000</a:t>
            </a:r>
            <a:r>
              <a:rPr lang="zh-TW" altLang="en-US" b="1" dirty="0" smtClean="0">
                <a:solidFill>
                  <a:schemeClr val="tx1"/>
                </a:solidFill>
                <a:latin typeface="微軟正黑體" pitchFamily="34" charset="-120"/>
                <a:ea typeface="微軟正黑體" pitchFamily="34" charset="-120"/>
              </a:rPr>
              <a:t>元。</a:t>
            </a:r>
            <a:endParaRPr lang="en-US" altLang="zh-TW" b="1" dirty="0" smtClean="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a:xfrm>
            <a:off x="428596" y="357166"/>
            <a:ext cx="8229600" cy="1143000"/>
          </a:xfrm>
        </p:spPr>
        <p:txBody>
          <a:bodyPr>
            <a:noAutofit/>
          </a:bodyPr>
          <a:lstStyle/>
          <a:p>
            <a:r>
              <a:rPr lang="zh-TW" altLang="en-US" sz="2400" b="1" dirty="0" smtClean="0">
                <a:latin typeface="微軟正黑體" pitchFamily="34" charset="-120"/>
                <a:ea typeface="微軟正黑體" pitchFamily="34" charset="-120"/>
              </a:rPr>
              <a:t/>
            </a:r>
            <a:br>
              <a:rPr lang="zh-TW" altLang="en-US" sz="2400" b="1" dirty="0" smtClean="0">
                <a:latin typeface="微軟正黑體" pitchFamily="34" charset="-120"/>
                <a:ea typeface="微軟正黑體" pitchFamily="34" charset="-120"/>
              </a:rPr>
            </a:br>
            <a:r>
              <a:rPr lang="zh-TW" altLang="en-US" sz="6000" b="1" dirty="0" smtClean="0">
                <a:latin typeface="微軟正黑體" pitchFamily="34" charset="-120"/>
                <a:ea typeface="微軟正黑體" pitchFamily="34" charset="-120"/>
              </a:rPr>
              <a:t>結        論</a:t>
            </a:r>
            <a:r>
              <a:rPr lang="zh-TW" altLang="en-US" sz="2400" b="1" dirty="0" smtClean="0">
                <a:latin typeface="微軟正黑體" pitchFamily="34" charset="-120"/>
                <a:ea typeface="微軟正黑體" pitchFamily="34" charset="-120"/>
              </a:rPr>
              <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8" name="頁尾版面配置區 7"/>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8</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6" name="矩形 5"/>
          <p:cNvSpPr/>
          <p:nvPr/>
        </p:nvSpPr>
        <p:spPr>
          <a:xfrm>
            <a:off x="428596" y="1714488"/>
            <a:ext cx="8286808" cy="40719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sz="2000" b="1" dirty="0" smtClean="0">
                <a:solidFill>
                  <a:srgbClr val="FF0000"/>
                </a:solidFill>
                <a:latin typeface="微軟正黑體" pitchFamily="34" charset="-120"/>
                <a:ea typeface="微軟正黑體" pitchFamily="34" charset="-120"/>
              </a:rPr>
              <a:t>為什麼三星、蘋果、</a:t>
            </a:r>
            <a:r>
              <a:rPr lang="en-US" altLang="zh-TW" sz="2000" b="1" dirty="0" smtClean="0">
                <a:solidFill>
                  <a:srgbClr val="FF0000"/>
                </a:solidFill>
                <a:latin typeface="Arial Unicode MS" pitchFamily="34" charset="-120"/>
                <a:ea typeface="Arial Unicode MS" pitchFamily="34" charset="-120"/>
                <a:cs typeface="Arial Unicode MS" pitchFamily="34" charset="-120"/>
              </a:rPr>
              <a:t>HTC</a:t>
            </a:r>
            <a:r>
              <a:rPr lang="zh-TW" altLang="en-US" sz="2000" b="1" dirty="0" smtClean="0">
                <a:solidFill>
                  <a:srgbClr val="FF0000"/>
                </a:solidFill>
                <a:latin typeface="微軟正黑體" pitchFamily="34" charset="-120"/>
                <a:ea typeface="微軟正黑體" pitchFamily="34" charset="-120"/>
              </a:rPr>
              <a:t>這些大廠商要打專利權戰爭？</a:t>
            </a:r>
            <a:endParaRPr lang="en-US" altLang="zh-TW" sz="2000" b="1" dirty="0" smtClean="0">
              <a:solidFill>
                <a:srgbClr val="FF0000"/>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a:t>
            </a:r>
            <a:r>
              <a:rPr lang="en-US" altLang="zh-TW" b="1" dirty="0" smtClean="0">
                <a:solidFill>
                  <a:schemeClr val="tx1"/>
                </a:solidFill>
                <a:latin typeface="Arial Unicode MS" pitchFamily="34" charset="-120"/>
                <a:ea typeface="Arial Unicode MS" pitchFamily="34" charset="-120"/>
                <a:cs typeface="Arial Unicode MS" pitchFamily="34" charset="-120"/>
              </a:rPr>
              <a:t>Android</a:t>
            </a:r>
            <a:r>
              <a:rPr lang="zh-TW" altLang="en-US" b="1" dirty="0" smtClean="0">
                <a:solidFill>
                  <a:schemeClr val="tx1"/>
                </a:solidFill>
                <a:latin typeface="微軟正黑體" pitchFamily="34" charset="-120"/>
                <a:ea typeface="微軟正黑體" pitchFamily="34" charset="-120"/>
              </a:rPr>
              <a:t>平台崛起速度太快，讓蘋果覺得芒刺在背，而此波智慧型手機的專利權大戰，幾乎都是蘋果主動發 起。發動侵權之訴，最主要是要保障智慧財產權，但也可從三個角度觀察，</a:t>
            </a:r>
            <a:r>
              <a:rPr lang="zh-TW" altLang="en-US" b="1" dirty="0" smtClean="0">
                <a:solidFill>
                  <a:srgbClr val="FF0000"/>
                </a:solidFill>
                <a:latin typeface="微軟正黑體" pitchFamily="34" charset="-120"/>
                <a:ea typeface="微軟正黑體" pitchFamily="34" charset="-120"/>
              </a:rPr>
              <a:t>第一</a:t>
            </a:r>
            <a:r>
              <a:rPr lang="zh-TW" altLang="en-US" b="1" dirty="0" smtClean="0">
                <a:solidFill>
                  <a:schemeClr val="tx1"/>
                </a:solidFill>
                <a:latin typeface="微軟正黑體" pitchFamily="34" charset="-120"/>
                <a:ea typeface="微軟正黑體" pitchFamily="34" charset="-120"/>
              </a:rPr>
              <a:t>，是要對手另尋解決方案，干擾對手開發產品速度；</a:t>
            </a:r>
            <a:r>
              <a:rPr lang="zh-TW" altLang="en-US" b="1" dirty="0" smtClean="0">
                <a:solidFill>
                  <a:srgbClr val="FF0000"/>
                </a:solidFill>
                <a:latin typeface="微軟正黑體" pitchFamily="34" charset="-120"/>
                <a:ea typeface="微軟正黑體" pitchFamily="34" charset="-120"/>
              </a:rPr>
              <a:t>第二</a:t>
            </a:r>
            <a:r>
              <a:rPr lang="zh-TW" altLang="en-US" b="1" dirty="0" smtClean="0">
                <a:solidFill>
                  <a:schemeClr val="tx1"/>
                </a:solidFill>
                <a:latin typeface="微軟正黑體" pitchFamily="34" charset="-120"/>
                <a:ea typeface="微軟正黑體" pitchFamily="34" charset="-120"/>
              </a:rPr>
              <a:t>，是要對手支付權利金，墊高對手的成本，減輕競爭壓力；</a:t>
            </a:r>
            <a:r>
              <a:rPr lang="zh-TW" altLang="en-US" b="1" dirty="0" smtClean="0">
                <a:solidFill>
                  <a:srgbClr val="FF0000"/>
                </a:solidFill>
                <a:latin typeface="微軟正黑體" pitchFamily="34" charset="-120"/>
                <a:ea typeface="微軟正黑體" pitchFamily="34" charset="-120"/>
              </a:rPr>
              <a:t>第三</a:t>
            </a:r>
            <a:r>
              <a:rPr lang="zh-TW" altLang="en-US" b="1" dirty="0" smtClean="0">
                <a:solidFill>
                  <a:schemeClr val="tx1"/>
                </a:solidFill>
                <a:latin typeface="微軟正黑體" pitchFamily="34" charset="-120"/>
                <a:ea typeface="微軟正黑體" pitchFamily="34" charset="-120"/>
              </a:rPr>
              <a:t>，則是讓對手的產品使用不順暢，造成使用者經驗不佳。因此，侵權之訴也是遏止對手快速發展的手段之一，而智慧型手機大戰在未來，將是專利權大戰的情形下，各家手機大廠專利庫內的專利權有多少，就左右了手機戰場上的生與死。</a:t>
            </a:r>
          </a:p>
          <a:p>
            <a:r>
              <a:rPr lang="zh-TW" altLang="en-US" b="1" dirty="0" smtClean="0">
                <a:solidFill>
                  <a:schemeClr val="tx1"/>
                </a:solidFill>
                <a:latin typeface="微軟正黑體" pitchFamily="34" charset="-120"/>
                <a:ea typeface="微軟正黑體" pitchFamily="34" charset="-120"/>
              </a:rPr>
              <a:t>（資料來源：自由電子報）</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所以這場專利權大戰，大家都想獨佔龍頭，但要打到什麼時候誰曉得，只知道現在已慢慢走向智慧型手機的趨勢，所以可以考慮打價格戰，反正這些大廠商打官司的錢，大多都是從消費者的口袋掏出來的，所以趕快讓產品價格降低才最為重要。</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a:xfrm>
            <a:off x="428596" y="357166"/>
            <a:ext cx="8229600" cy="1143000"/>
          </a:xfrm>
        </p:spPr>
        <p:txBody>
          <a:bodyPr>
            <a:noAutofit/>
          </a:bodyPr>
          <a:lstStyle/>
          <a:p>
            <a:r>
              <a:rPr lang="zh-TW" altLang="en-US" sz="2400" b="1" dirty="0" smtClean="0">
                <a:latin typeface="微軟正黑體" pitchFamily="34" charset="-120"/>
                <a:ea typeface="微軟正黑體" pitchFamily="34" charset="-120"/>
              </a:rPr>
              <a:t/>
            </a:r>
            <a:br>
              <a:rPr lang="zh-TW" altLang="en-US" sz="2400" b="1" dirty="0" smtClean="0">
                <a:latin typeface="微軟正黑體" pitchFamily="34" charset="-120"/>
                <a:ea typeface="微軟正黑體" pitchFamily="34" charset="-120"/>
              </a:rPr>
            </a:br>
            <a:r>
              <a:rPr lang="zh-TW" altLang="en-US" sz="6000" b="1" dirty="0" smtClean="0">
                <a:latin typeface="微軟正黑體" pitchFamily="34" charset="-120"/>
                <a:ea typeface="微軟正黑體" pitchFamily="34" charset="-120"/>
              </a:rPr>
              <a:t>參考資料</a:t>
            </a:r>
            <a:r>
              <a:rPr lang="zh-TW" altLang="en-US" sz="2400" b="1" dirty="0" smtClean="0">
                <a:latin typeface="微軟正黑體" pitchFamily="34" charset="-120"/>
                <a:ea typeface="微軟正黑體" pitchFamily="34" charset="-120"/>
              </a:rPr>
              <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8" name="頁尾版面配置區 7"/>
          <p:cNvSpPr>
            <a:spLocks noGrp="1"/>
          </p:cNvSpPr>
          <p:nvPr>
            <p:ph type="ftr" sz="quarter" idx="11"/>
          </p:nvPr>
        </p:nvSpPr>
        <p:spPr/>
        <p:txBody>
          <a:bodyPr/>
          <a:lstStyle/>
          <a:p>
            <a:r>
              <a:rPr lang="en-US" altLang="zh-TW" b="1" dirty="0" smtClean="0">
                <a:solidFill>
                  <a:schemeClr val="tx1"/>
                </a:solidFill>
                <a:latin typeface="Arial Unicode MS" pitchFamily="34" charset="-120"/>
                <a:ea typeface="Arial Unicode MS" pitchFamily="34" charset="-120"/>
                <a:cs typeface="Arial Unicode MS" pitchFamily="34" charset="-120"/>
              </a:rPr>
              <a:t>9</a:t>
            </a:r>
            <a:endParaRPr lang="zh-TW" altLang="en-US" b="1" dirty="0">
              <a:solidFill>
                <a:schemeClr val="tx1"/>
              </a:solidFill>
              <a:latin typeface="Arial Unicode MS" pitchFamily="34" charset="-120"/>
              <a:ea typeface="Arial Unicode MS" pitchFamily="34" charset="-120"/>
              <a:cs typeface="Arial Unicode MS" pitchFamily="34" charset="-120"/>
            </a:endParaRPr>
          </a:p>
        </p:txBody>
      </p:sp>
      <p:sp>
        <p:nvSpPr>
          <p:cNvPr id="6" name="矩形 5"/>
          <p:cNvSpPr/>
          <p:nvPr/>
        </p:nvSpPr>
        <p:spPr>
          <a:xfrm>
            <a:off x="642910" y="2000240"/>
            <a:ext cx="7858180" cy="3143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b="1" dirty="0" smtClean="0">
                <a:solidFill>
                  <a:schemeClr val="tx1"/>
                </a:solidFill>
                <a:latin typeface="微軟正黑體" pitchFamily="34" charset="-120"/>
                <a:ea typeface="微軟正黑體" pitchFamily="34" charset="-120"/>
              </a:rPr>
              <a:t>維基百科</a:t>
            </a:r>
            <a:endParaRPr lang="en-US" altLang="zh-TW" b="1" dirty="0" smtClean="0">
              <a:solidFill>
                <a:schemeClr val="tx1"/>
              </a:solidFill>
              <a:latin typeface="微軟正黑體" pitchFamily="34" charset="-120"/>
              <a:ea typeface="微軟正黑體" pitchFamily="34" charset="-120"/>
            </a:endParaRPr>
          </a:p>
          <a:p>
            <a:r>
              <a:rPr lang="en-US" altLang="zh-TW" b="1" dirty="0" smtClean="0">
                <a:solidFill>
                  <a:schemeClr val="tx1"/>
                </a:solidFill>
                <a:latin typeface="微軟正黑體" pitchFamily="34" charset="-120"/>
                <a:ea typeface="微軟正黑體" pitchFamily="34" charset="-120"/>
                <a:hlinkClick r:id="rId3"/>
              </a:rPr>
              <a:t>http://zh.wikipedia.org/zh-hant/%E7%BB%B4%E5%9F%BA%E7%99%BE%E7%A7%91</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聯誠國際專利商標聯合事務所暨聯誠國際法律事務所</a:t>
            </a:r>
            <a:endParaRPr lang="en-US" altLang="zh-TW" b="1" dirty="0" smtClean="0">
              <a:solidFill>
                <a:schemeClr val="tx1"/>
              </a:solidFill>
              <a:latin typeface="微軟正黑體" pitchFamily="34" charset="-120"/>
              <a:ea typeface="微軟正黑體" pitchFamily="34" charset="-120"/>
            </a:endParaRPr>
          </a:p>
          <a:p>
            <a:r>
              <a:rPr lang="en-US" altLang="zh-TW" b="1" dirty="0" smtClean="0">
                <a:solidFill>
                  <a:schemeClr val="tx1"/>
                </a:solidFill>
                <a:latin typeface="微軟正黑體" pitchFamily="34" charset="-120"/>
                <a:ea typeface="微軟正黑體" pitchFamily="34" charset="-120"/>
                <a:hlinkClick r:id="rId4"/>
              </a:rPr>
              <a:t>http://www.li-cai.asia/tw/index.php</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en-US" b="1" dirty="0" smtClean="0">
                <a:solidFill>
                  <a:schemeClr val="tx1"/>
                </a:solidFill>
                <a:latin typeface="微軟正黑體" pitchFamily="34" charset="-120"/>
                <a:ea typeface="微軟正黑體" pitchFamily="34" charset="-120"/>
              </a:rPr>
              <a:t>MBA</a:t>
            </a:r>
            <a:r>
              <a:rPr lang="zh-TW" altLang="en-US" b="1" dirty="0" smtClean="0">
                <a:solidFill>
                  <a:schemeClr val="tx1"/>
                </a:solidFill>
                <a:latin typeface="微軟正黑體" pitchFamily="34" charset="-120"/>
                <a:ea typeface="微軟正黑體" pitchFamily="34" charset="-120"/>
              </a:rPr>
              <a:t>智庫百科</a:t>
            </a:r>
            <a:endParaRPr lang="en-US" altLang="zh-TW" b="1" dirty="0" smtClean="0">
              <a:solidFill>
                <a:schemeClr val="tx1"/>
              </a:solidFill>
              <a:latin typeface="微軟正黑體" pitchFamily="34" charset="-120"/>
              <a:ea typeface="微軟正黑體" pitchFamily="34" charset="-120"/>
            </a:endParaRPr>
          </a:p>
          <a:p>
            <a:r>
              <a:rPr lang="en-US" altLang="zh-TW" b="1" dirty="0" smtClean="0">
                <a:solidFill>
                  <a:schemeClr val="tx1"/>
                </a:solidFill>
                <a:latin typeface="微軟正黑體" pitchFamily="34" charset="-120"/>
                <a:ea typeface="微軟正黑體" pitchFamily="34" charset="-120"/>
                <a:hlinkClick r:id="rId5"/>
              </a:rPr>
              <a:t>http://wiki.mbalib.com/wiki/%E9%A6%96%E9%A1%B5</a:t>
            </a:r>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1103</TotalTime>
  <Words>191</Words>
  <Application>Microsoft Office PowerPoint</Application>
  <PresentationFormat>如螢幕大小 (4:3)</PresentationFormat>
  <Paragraphs>212</Paragraphs>
  <Slides>9</Slides>
  <Notes>2</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Office 佈景主題</vt:lpstr>
      <vt:lpstr>投影片 1</vt:lpstr>
      <vt:lpstr>投影片 2</vt:lpstr>
      <vt:lpstr>「第三代通信技術專利權」是一個看不到摸不到的技術，為什麼可以申請專利權？</vt:lpstr>
      <vt:lpstr> 所謂的專利所有權是什麼？代表的涵義為何？為什麼要去申請，沒有申請會怎樣嗎？ </vt:lpstr>
      <vt:lpstr> 「三星在一九八八年曾宣佈將本著公平、合理、非歧視的原則，請問什麼是「公平、合理、非歧視的原則」？ </vt:lpstr>
      <vt:lpstr> 若今天你構思了一樣新產品，卻沒有做出實品來，能申請專利嗎？你會想申請專利嗎？ </vt:lpstr>
      <vt:lpstr>  承上題，若今天你申請了某項專利，卻需每年繳交「專利費」才能持續擁有專利權，你會怎麼做？ </vt:lpstr>
      <vt:lpstr> 結        論 </vt:lpstr>
      <vt:lpstr> 參考資料 </vt:lpstr>
    </vt:vector>
  </TitlesOfParts>
  <Company>Taiwan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MC SYSTEM</dc:creator>
  <cp:lastModifiedBy>MC SYSTEM</cp:lastModifiedBy>
  <cp:revision>205</cp:revision>
  <dcterms:created xsi:type="dcterms:W3CDTF">2011-10-09T11:22:50Z</dcterms:created>
  <dcterms:modified xsi:type="dcterms:W3CDTF">2011-10-26T06:59:59Z</dcterms:modified>
</cp:coreProperties>
</file>