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2"/>
  </p:handout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9472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6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CA8F2-5814-498D-9F9E-60F235ABA063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748B7-EDE7-49B2-9CB8-FF8ABAB705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075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1376A4C-BE34-444D-B44E-9B6EF0F0EB96}" type="datetimeFigureOut">
              <a:rPr lang="zh-TW" altLang="en-US" smtClean="0"/>
              <a:t>2013/12/5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AB44E43-7A52-461B-978A-C1D8C45091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1794935"/>
            <a:ext cx="6696744" cy="1562057"/>
          </a:xfrm>
        </p:spPr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生涯目標設定與行動方案</a:t>
            </a:r>
            <a:endParaRPr lang="zh-TW" altLang="en-US" sz="4400" b="1" dirty="0">
              <a:solidFill>
                <a:schemeClr val="bg2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通識中心 王環莉老師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諮商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輔導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組 李冠儀老師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42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付諸行動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2119257"/>
            <a:ext cx="6709360" cy="3603812"/>
          </a:xfrm>
        </p:spPr>
        <p:txBody>
          <a:bodyPr/>
          <a:lstStyle/>
          <a:p>
            <a:r>
              <a:rPr lang="zh-TW" altLang="en-US" dirty="0" smtClean="0"/>
              <a:t>寫下具體終極目標</a:t>
            </a:r>
            <a:endParaRPr lang="en-US" altLang="zh-TW" dirty="0" smtClean="0"/>
          </a:p>
          <a:p>
            <a:r>
              <a:rPr lang="zh-TW" altLang="en-US" dirty="0"/>
              <a:t>階段性</a:t>
            </a:r>
            <a:r>
              <a:rPr lang="zh-TW" altLang="en-US" dirty="0" smtClean="0"/>
              <a:t>目標</a:t>
            </a:r>
            <a:endParaRPr lang="en-US" altLang="zh-TW" dirty="0" smtClean="0"/>
          </a:p>
          <a:p>
            <a:r>
              <a:rPr lang="zh-TW" altLang="en-US" dirty="0" smtClean="0"/>
              <a:t>「做」，比「說」難</a:t>
            </a:r>
            <a:r>
              <a:rPr lang="zh-TW" altLang="en-US" dirty="0" smtClean="0"/>
              <a:t>，但</a:t>
            </a:r>
            <a:r>
              <a:rPr lang="zh-TW" altLang="en-US" dirty="0" smtClean="0"/>
              <a:t>比較可能達到目標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82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我和我追逐的夢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你有夢想嗎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作文題目：我的志願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是逐夢踏實，還是擦肩而過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人生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中，你夢想能完成的十件大事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43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生涯目標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11760" y="1988840"/>
            <a:ext cx="6421328" cy="4046047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教育準備</a:t>
            </a:r>
            <a:endParaRPr lang="en-US" altLang="zh-TW" dirty="0" smtClean="0"/>
          </a:p>
          <a:p>
            <a:r>
              <a:rPr lang="zh-TW" altLang="en-US" dirty="0"/>
              <a:t>興趣</a:t>
            </a:r>
            <a:r>
              <a:rPr lang="zh-TW" altLang="en-US" dirty="0" smtClean="0"/>
              <a:t>培養</a:t>
            </a:r>
            <a:endParaRPr lang="en-US" altLang="zh-TW" dirty="0" smtClean="0"/>
          </a:p>
          <a:p>
            <a:r>
              <a:rPr lang="zh-TW" altLang="en-US" dirty="0"/>
              <a:t>能力</a:t>
            </a:r>
            <a:r>
              <a:rPr lang="zh-TW" altLang="en-US" dirty="0" smtClean="0"/>
              <a:t>培養</a:t>
            </a:r>
            <a:endParaRPr lang="en-US" altLang="zh-TW" dirty="0" smtClean="0"/>
          </a:p>
          <a:p>
            <a:r>
              <a:rPr lang="zh-TW" altLang="en-US" dirty="0"/>
              <a:t>工作</a:t>
            </a:r>
            <a:r>
              <a:rPr lang="zh-TW" altLang="en-US" dirty="0" smtClean="0"/>
              <a:t>職業</a:t>
            </a:r>
            <a:endParaRPr lang="en-US" altLang="zh-TW" dirty="0" smtClean="0"/>
          </a:p>
          <a:p>
            <a:pPr lvl="0"/>
            <a:r>
              <a:rPr lang="zh-TW" altLang="en-US" dirty="0">
                <a:solidFill>
                  <a:prstClr val="black"/>
                </a:solidFill>
              </a:rPr>
              <a:t>人際經營</a:t>
            </a:r>
            <a:endParaRPr lang="en-US" altLang="zh-TW" dirty="0">
              <a:solidFill>
                <a:prstClr val="black"/>
              </a:solidFill>
            </a:endParaRPr>
          </a:p>
          <a:p>
            <a:endParaRPr lang="en-US" altLang="zh-TW" dirty="0" smtClean="0"/>
          </a:p>
        </p:txBody>
      </p:sp>
      <p:sp>
        <p:nvSpPr>
          <p:cNvPr id="5" name="矩形 4"/>
          <p:cNvSpPr/>
          <p:nvPr/>
        </p:nvSpPr>
        <p:spPr>
          <a:xfrm>
            <a:off x="3744416" y="1986630"/>
            <a:ext cx="4572000" cy="17912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AA2B1E"/>
              </a:buClr>
              <a:buSzPct val="85000"/>
              <a:buFont typeface="Brush Script MT" pitchFamily="66" charset="0"/>
              <a:buChar char="O"/>
            </a:pPr>
            <a:r>
              <a:rPr lang="zh-TW" altLang="en-US" sz="2400" dirty="0" smtClean="0">
                <a:solidFill>
                  <a:prstClr val="black"/>
                </a:solidFill>
              </a:rPr>
              <a:t>家庭</a:t>
            </a:r>
            <a:r>
              <a:rPr lang="zh-TW" altLang="en-US" sz="2400" dirty="0">
                <a:solidFill>
                  <a:prstClr val="black"/>
                </a:solidFill>
              </a:rPr>
              <a:t>經營</a:t>
            </a:r>
            <a:endParaRPr lang="en-US" altLang="zh-TW" sz="2400" dirty="0">
              <a:solidFill>
                <a:prstClr val="black"/>
              </a:solidFill>
            </a:endParaRPr>
          </a:p>
          <a:p>
            <a:pPr marL="274320" lvl="0" indent="-274320" algn="ctr">
              <a:spcBef>
                <a:spcPct val="20000"/>
              </a:spcBef>
              <a:buClr>
                <a:srgbClr val="AA2B1E"/>
              </a:buClr>
              <a:buSzPct val="85000"/>
              <a:buFont typeface="Brush Script MT" pitchFamily="66" charset="0"/>
              <a:buChar char="O"/>
            </a:pPr>
            <a:r>
              <a:rPr lang="zh-TW" altLang="en-US" sz="2400" dirty="0">
                <a:solidFill>
                  <a:prstClr val="black"/>
                </a:solidFill>
              </a:rPr>
              <a:t>經濟經營</a:t>
            </a:r>
            <a:endParaRPr lang="en-US" altLang="zh-TW" sz="2400" dirty="0">
              <a:solidFill>
                <a:prstClr val="black"/>
              </a:solidFill>
            </a:endParaRPr>
          </a:p>
          <a:p>
            <a:pPr marL="274320" lvl="0" indent="-274320" algn="ctr">
              <a:spcBef>
                <a:spcPct val="20000"/>
              </a:spcBef>
              <a:buClr>
                <a:srgbClr val="AA2B1E"/>
              </a:buClr>
              <a:buSzPct val="85000"/>
              <a:buFont typeface="Brush Script MT" pitchFamily="66" charset="0"/>
              <a:buChar char="O"/>
            </a:pPr>
            <a:r>
              <a:rPr lang="zh-TW" altLang="en-US" sz="2400" dirty="0">
                <a:solidFill>
                  <a:prstClr val="black"/>
                </a:solidFill>
              </a:rPr>
              <a:t>置產消費</a:t>
            </a:r>
            <a:endParaRPr lang="en-US" altLang="zh-TW" sz="2400" dirty="0">
              <a:solidFill>
                <a:prstClr val="black"/>
              </a:solidFill>
            </a:endParaRPr>
          </a:p>
          <a:p>
            <a:pPr marL="274320" lvl="0" indent="-274320" algn="ctr">
              <a:spcBef>
                <a:spcPct val="20000"/>
              </a:spcBef>
              <a:buClr>
                <a:srgbClr val="AA2B1E"/>
              </a:buClr>
              <a:buSzPct val="85000"/>
              <a:buFont typeface="Brush Script MT" pitchFamily="66" charset="0"/>
              <a:buChar char="O"/>
            </a:pPr>
            <a:r>
              <a:rPr lang="zh-TW" altLang="en-US" sz="2400" dirty="0">
                <a:solidFill>
                  <a:prstClr val="black"/>
                </a:solidFill>
              </a:rPr>
              <a:t>休閒旅遊</a:t>
            </a:r>
            <a:endParaRPr lang="zh-TW" alt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47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目標設定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08043" y="1988840"/>
            <a:ext cx="6196405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階段性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短程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五年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長程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十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二十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具體性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內容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吸引你的特點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可行性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626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如何設定目標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19672" y="1988840"/>
            <a:ext cx="6196405" cy="3603812"/>
          </a:xfrm>
        </p:spPr>
        <p:txBody>
          <a:bodyPr/>
          <a:lstStyle/>
          <a:p>
            <a:r>
              <a:rPr lang="zh-TW" altLang="en-US" dirty="0" smtClean="0"/>
              <a:t>自我認識</a:t>
            </a:r>
            <a:r>
              <a:rPr lang="en-US" altLang="zh-TW" dirty="0" smtClean="0"/>
              <a:t>(</a:t>
            </a:r>
            <a:r>
              <a:rPr lang="zh-TW" altLang="en-US" dirty="0" smtClean="0"/>
              <a:t>價值觀、生涯興趣、能力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名人參考</a:t>
            </a:r>
            <a:endParaRPr lang="en-US" altLang="zh-TW" dirty="0" smtClean="0"/>
          </a:p>
          <a:p>
            <a:r>
              <a:rPr lang="zh-TW" altLang="en-US" dirty="0" smtClean="0"/>
              <a:t>資源參考</a:t>
            </a:r>
            <a:r>
              <a:rPr lang="en-US" altLang="zh-TW" dirty="0" smtClean="0"/>
              <a:t>(</a:t>
            </a:r>
            <a:r>
              <a:rPr lang="zh-TW" altLang="en-US" dirty="0" smtClean="0"/>
              <a:t>生涯測驗、生涯團體、講座</a:t>
            </a:r>
            <a:r>
              <a:rPr lang="en-US" altLang="zh-TW" dirty="0" smtClean="0"/>
              <a:t>)</a:t>
            </a:r>
          </a:p>
          <a:p>
            <a:r>
              <a:rPr lang="zh-TW" altLang="en-US" dirty="0"/>
              <a:t>重要他人</a:t>
            </a:r>
            <a:r>
              <a:rPr lang="zh-TW" altLang="en-US" dirty="0" smtClean="0"/>
              <a:t>期待</a:t>
            </a:r>
            <a:endParaRPr lang="en-US" altLang="zh-TW" dirty="0" smtClean="0"/>
          </a:p>
          <a:p>
            <a:r>
              <a:rPr lang="zh-TW" altLang="en-US" dirty="0"/>
              <a:t>他人</a:t>
            </a:r>
            <a:r>
              <a:rPr lang="zh-TW" altLang="en-US" dirty="0" smtClean="0"/>
              <a:t>建議</a:t>
            </a:r>
            <a:r>
              <a:rPr lang="en-US" altLang="zh-TW" dirty="0" smtClean="0"/>
              <a:t>(</a:t>
            </a:r>
            <a:r>
              <a:rPr lang="zh-TW" altLang="en-US" dirty="0" smtClean="0"/>
              <a:t>師長、朋友、同學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496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如何設定目標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91680" y="1988840"/>
            <a:ext cx="6196405" cy="3603812"/>
          </a:xfrm>
        </p:spPr>
        <p:txBody>
          <a:bodyPr/>
          <a:lstStyle/>
          <a:p>
            <a:r>
              <a:rPr lang="zh-TW" altLang="en-US" dirty="0" smtClean="0"/>
              <a:t>目標內容</a:t>
            </a:r>
            <a:r>
              <a:rPr lang="en-US" altLang="zh-TW" dirty="0" smtClean="0"/>
              <a:t>(</a:t>
            </a:r>
            <a:r>
              <a:rPr lang="zh-TW" altLang="en-US" dirty="0" smtClean="0"/>
              <a:t>具體明確</a:t>
            </a:r>
            <a:r>
              <a:rPr lang="en-US" altLang="zh-TW" dirty="0" smtClean="0"/>
              <a:t>)</a:t>
            </a:r>
          </a:p>
          <a:p>
            <a:r>
              <a:rPr lang="zh-TW" altLang="en-US" dirty="0"/>
              <a:t>為何吸引</a:t>
            </a:r>
            <a:r>
              <a:rPr lang="zh-TW" altLang="en-US" dirty="0" smtClean="0"/>
              <a:t>你</a:t>
            </a:r>
            <a:r>
              <a:rPr lang="en-US" altLang="zh-TW" dirty="0" smtClean="0"/>
              <a:t>(</a:t>
            </a:r>
            <a:r>
              <a:rPr lang="zh-TW" altLang="en-US" dirty="0" smtClean="0"/>
              <a:t>動機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達成時間</a:t>
            </a:r>
            <a:r>
              <a:rPr lang="en-US" altLang="zh-TW" dirty="0" smtClean="0"/>
              <a:t>(</a:t>
            </a:r>
            <a:r>
              <a:rPr lang="zh-TW" altLang="en-US" dirty="0" smtClean="0"/>
              <a:t>階段性</a:t>
            </a:r>
            <a:r>
              <a:rPr lang="en-US" altLang="zh-TW" dirty="0" smtClean="0"/>
              <a:t>)</a:t>
            </a:r>
          </a:p>
          <a:p>
            <a:r>
              <a:rPr lang="zh-TW" altLang="en-US" dirty="0"/>
              <a:t>須具備</a:t>
            </a:r>
            <a:r>
              <a:rPr lang="zh-TW" altLang="en-US" dirty="0" smtClean="0"/>
              <a:t>能力、條件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623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從目標到行動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91680" y="1988840"/>
            <a:ext cx="6196405" cy="3603812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我的個性特質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我的生涯興趣是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我需要培養的能力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我可以嘗試改變的是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?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22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目標設立與行動方案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037441"/>
              </p:ext>
            </p:extLst>
          </p:nvPr>
        </p:nvGraphicFramePr>
        <p:xfrm>
          <a:off x="1463673" y="1844827"/>
          <a:ext cx="6420694" cy="3640172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3210347"/>
                <a:gridCol w="3210347"/>
              </a:tblGrid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最終目標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00" kern="10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達成時間</a:t>
                      </a:r>
                      <a:endParaRPr lang="zh-TW" sz="1100" kern="10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4931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我要成為總統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2045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年之前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3320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階段</a:t>
                      </a:r>
                      <a:r>
                        <a:rPr lang="zh-TW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性生涯目標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達成時間</a:t>
                      </a: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(</a:t>
                      </a:r>
                      <a:r>
                        <a:rPr lang="zh-TW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在</a:t>
                      </a: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~</a:t>
                      </a:r>
                      <a:r>
                        <a:rPr lang="zh-TW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年之前一直到今天</a:t>
                      </a: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sz="11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</a:t>
                      </a:r>
                      <a:r>
                        <a:rPr lang="zh-TW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我</a:t>
                      </a:r>
                      <a:r>
                        <a:rPr 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需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要有擔任行政首長的經驗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2040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我需要當選民意代表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2030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我需要進入政府或民意機構工作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2025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4212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我需要成為政黨中活躍且有代表性的成</a:t>
                      </a:r>
                      <a:endParaRPr lang="en-US" altLang="zh-TW" sz="13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員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2020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我需要參加政黨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2015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我需要選修演說的課程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en-US" altLang="zh-TW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2014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4212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我需要和一個人以上討論對政治議題的</a:t>
                      </a:r>
                      <a:endParaRPr lang="en-US" altLang="zh-TW" sz="13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看法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這學期開始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8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我需要看兩個時事的節目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下星期以前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  <a:tr h="246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9</a:t>
                      </a:r>
                      <a:r>
                        <a:rPr 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我需要閱讀報紙的社論及時事評論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r>
                        <a:rPr lang="zh-TW" altLang="en-US" sz="13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今天</a:t>
                      </a:r>
                      <a:endParaRPr lang="zh-TW" sz="1100" kern="100" dirty="0">
                        <a:effectLst/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1800" marR="61800" marT="0" marB="0"/>
                </a:tc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4716016" y="5954459"/>
            <a:ext cx="3672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資料來源： 生涯探索與規劃，吳芝儀，</a:t>
            </a:r>
            <a:r>
              <a:rPr lang="en-US" altLang="zh-TW" sz="1400" dirty="0" smtClean="0"/>
              <a:t>2000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4718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行動之前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燃起胸中的那把火</a:t>
            </a:r>
            <a:r>
              <a:rPr lang="en-US" altLang="zh-TW" dirty="0" smtClean="0"/>
              <a:t>-</a:t>
            </a:r>
            <a:r>
              <a:rPr lang="zh-TW" altLang="en-US" dirty="0" smtClean="0"/>
              <a:t>生命中的感動</a:t>
            </a:r>
            <a:endParaRPr lang="en-US" altLang="zh-TW" dirty="0" smtClean="0"/>
          </a:p>
          <a:p>
            <a:r>
              <a:rPr lang="zh-TW" altLang="en-US" dirty="0" smtClean="0"/>
              <a:t>更認識自己</a:t>
            </a:r>
            <a:r>
              <a:rPr lang="en-US" altLang="zh-TW" dirty="0" smtClean="0"/>
              <a:t>(</a:t>
            </a:r>
            <a:r>
              <a:rPr lang="zh-TW" altLang="en-US" dirty="0" smtClean="0"/>
              <a:t>優勢</a:t>
            </a:r>
            <a:r>
              <a:rPr lang="en-US" altLang="zh-TW" dirty="0" smtClean="0"/>
              <a:t>/</a:t>
            </a:r>
            <a:r>
              <a:rPr lang="zh-TW" altLang="en-US" dirty="0" smtClean="0"/>
              <a:t>劣勢</a:t>
            </a:r>
            <a:r>
              <a:rPr lang="en-US" altLang="zh-TW" dirty="0" smtClean="0"/>
              <a:t>)</a:t>
            </a:r>
          </a:p>
          <a:p>
            <a:r>
              <a:rPr lang="zh-TW" altLang="en-US" dirty="0"/>
              <a:t>自我</a:t>
            </a:r>
            <a:r>
              <a:rPr lang="zh-TW" altLang="en-US" dirty="0" smtClean="0"/>
              <a:t>肯定</a:t>
            </a:r>
            <a:endParaRPr lang="en-US" altLang="zh-TW" dirty="0" smtClean="0"/>
          </a:p>
          <a:p>
            <a:r>
              <a:rPr lang="zh-TW" altLang="en-US" dirty="0" smtClean="0"/>
              <a:t>亦步亦趨</a:t>
            </a:r>
            <a:endParaRPr lang="en-US" altLang="zh-TW" dirty="0" smtClean="0"/>
          </a:p>
          <a:p>
            <a:r>
              <a:rPr lang="zh-TW" altLang="en-US" dirty="0" smtClean="0"/>
              <a:t>不怕犯錯，犯</a:t>
            </a:r>
            <a:r>
              <a:rPr lang="zh-TW" altLang="en-US" dirty="0"/>
              <a:t>錯</a:t>
            </a:r>
            <a:r>
              <a:rPr lang="zh-TW" altLang="en-US" dirty="0" smtClean="0"/>
              <a:t>只是為了更靠近成功</a:t>
            </a:r>
            <a:endParaRPr lang="en-US" altLang="zh-TW" dirty="0" smtClean="0"/>
          </a:p>
          <a:p>
            <a:r>
              <a:rPr lang="zh-TW" altLang="en-US" dirty="0"/>
              <a:t>你有多想要這份</a:t>
            </a:r>
            <a:r>
              <a:rPr lang="zh-TW" altLang="en-US" dirty="0" smtClean="0"/>
              <a:t>夢想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595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pt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303</TotalTime>
  <Words>405</Words>
  <Application>Microsoft Office PowerPoint</Application>
  <PresentationFormat>如螢幕大小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圖釘</vt:lpstr>
      <vt:lpstr>生涯目標設定與行動方案</vt:lpstr>
      <vt:lpstr>我和我追逐的夢</vt:lpstr>
      <vt:lpstr>生涯目標</vt:lpstr>
      <vt:lpstr>目標設定</vt:lpstr>
      <vt:lpstr>如何設定目標</vt:lpstr>
      <vt:lpstr>如何設定目標</vt:lpstr>
      <vt:lpstr>從目標到行動</vt:lpstr>
      <vt:lpstr>目標設立與行動方案</vt:lpstr>
      <vt:lpstr>行動之前</vt:lpstr>
      <vt:lpstr>付諸行動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生涯目標設定與行動方案</dc:title>
  <dc:creator>STUST</dc:creator>
  <cp:lastModifiedBy>user</cp:lastModifiedBy>
  <cp:revision>12</cp:revision>
  <cp:lastPrinted>2013-12-05T03:54:48Z</cp:lastPrinted>
  <dcterms:created xsi:type="dcterms:W3CDTF">2013-12-05T02:18:57Z</dcterms:created>
  <dcterms:modified xsi:type="dcterms:W3CDTF">2013-12-05T11:02:41Z</dcterms:modified>
</cp:coreProperties>
</file>