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8" r:id="rId5"/>
    <p:sldId id="268" r:id="rId6"/>
    <p:sldId id="269" r:id="rId7"/>
    <p:sldId id="259" r:id="rId8"/>
    <p:sldId id="262" r:id="rId9"/>
    <p:sldId id="260" r:id="rId10"/>
    <p:sldId id="261" r:id="rId11"/>
    <p:sldId id="266" r:id="rId12"/>
    <p:sldId id="264" r:id="rId13"/>
    <p:sldId id="265" r:id="rId14"/>
    <p:sldId id="267" r:id="rId1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2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86109E-5854-4ACD-B05A-994D93E9C89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2FFE5CBD-6E87-4BA9-A4A3-C7F3FDB72837}">
      <dgm:prSet/>
      <dgm:spPr/>
      <dgm:t>
        <a:bodyPr/>
        <a:lstStyle/>
        <a:p>
          <a:pPr rtl="0"/>
          <a:r>
            <a:rPr lang="zh-TW" b="1" dirty="0" smtClean="0"/>
            <a:t>學校附近工廠的廢棄物</a:t>
          </a:r>
          <a:endParaRPr lang="zh-TW" dirty="0"/>
        </a:p>
      </dgm:t>
    </dgm:pt>
    <dgm:pt modelId="{97019F1E-E565-4586-862B-A801427A5900}" type="parTrans" cxnId="{93A33155-084E-475E-B6B1-8DBC9DC57FB9}">
      <dgm:prSet/>
      <dgm:spPr/>
      <dgm:t>
        <a:bodyPr/>
        <a:lstStyle/>
        <a:p>
          <a:endParaRPr lang="zh-TW" altLang="en-US"/>
        </a:p>
      </dgm:t>
    </dgm:pt>
    <dgm:pt modelId="{E3A2DBBD-E44F-4AAA-8362-38457C43CA5E}" type="sibTrans" cxnId="{93A33155-084E-475E-B6B1-8DBC9DC57FB9}">
      <dgm:prSet/>
      <dgm:spPr/>
      <dgm:t>
        <a:bodyPr/>
        <a:lstStyle/>
        <a:p>
          <a:endParaRPr lang="zh-TW" altLang="en-US"/>
        </a:p>
      </dgm:t>
    </dgm:pt>
    <dgm:pt modelId="{CAA9C387-16A0-403E-9BD0-5C574EE54887}" type="pres">
      <dgm:prSet presAssocID="{3786109E-5854-4ACD-B05A-994D93E9C896}" presName="linear" presStyleCnt="0">
        <dgm:presLayoutVars>
          <dgm:animLvl val="lvl"/>
          <dgm:resizeHandles val="exact"/>
        </dgm:presLayoutVars>
      </dgm:prSet>
      <dgm:spPr/>
      <dgm:t>
        <a:bodyPr/>
        <a:lstStyle/>
        <a:p>
          <a:endParaRPr lang="zh-TW" altLang="en-US"/>
        </a:p>
      </dgm:t>
    </dgm:pt>
    <dgm:pt modelId="{A795A663-AC4A-4E91-B70D-F617128D3179}" type="pres">
      <dgm:prSet presAssocID="{2FFE5CBD-6E87-4BA9-A4A3-C7F3FDB72837}" presName="parentText" presStyleLbl="node1" presStyleIdx="0" presStyleCnt="1" custScaleY="89631">
        <dgm:presLayoutVars>
          <dgm:chMax val="0"/>
          <dgm:bulletEnabled val="1"/>
        </dgm:presLayoutVars>
      </dgm:prSet>
      <dgm:spPr/>
      <dgm:t>
        <a:bodyPr/>
        <a:lstStyle/>
        <a:p>
          <a:endParaRPr lang="zh-TW" altLang="en-US"/>
        </a:p>
      </dgm:t>
    </dgm:pt>
  </dgm:ptLst>
  <dgm:cxnLst>
    <dgm:cxn modelId="{834D4FF8-C47B-448A-82B2-CEB0301BAB65}" type="presOf" srcId="{2FFE5CBD-6E87-4BA9-A4A3-C7F3FDB72837}" destId="{A795A663-AC4A-4E91-B70D-F617128D3179}" srcOrd="0" destOrd="0" presId="urn:microsoft.com/office/officeart/2005/8/layout/vList2"/>
    <dgm:cxn modelId="{E3854B10-6136-46B4-BD52-355F2B05BF0B}" type="presOf" srcId="{3786109E-5854-4ACD-B05A-994D93E9C896}" destId="{CAA9C387-16A0-403E-9BD0-5C574EE54887}" srcOrd="0" destOrd="0" presId="urn:microsoft.com/office/officeart/2005/8/layout/vList2"/>
    <dgm:cxn modelId="{93A33155-084E-475E-B6B1-8DBC9DC57FB9}" srcId="{3786109E-5854-4ACD-B05A-994D93E9C896}" destId="{2FFE5CBD-6E87-4BA9-A4A3-C7F3FDB72837}" srcOrd="0" destOrd="0" parTransId="{97019F1E-E565-4586-862B-A801427A5900}" sibTransId="{E3A2DBBD-E44F-4AAA-8362-38457C43CA5E}"/>
    <dgm:cxn modelId="{00DECD67-1E26-4E16-969A-2F71E9FE0F8B}" type="presParOf" srcId="{CAA9C387-16A0-403E-9BD0-5C574EE54887}" destId="{A795A663-AC4A-4E91-B70D-F617128D3179}"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506850-6E5B-4F69-B75C-46F412F73A4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zh-TW" altLang="en-US"/>
        </a:p>
      </dgm:t>
    </dgm:pt>
    <dgm:pt modelId="{9AB79C11-1F78-44CF-9AD7-BAFDB60EB61A}">
      <dgm:prSet/>
      <dgm:spPr/>
      <dgm:t>
        <a:bodyPr/>
        <a:lstStyle/>
        <a:p>
          <a:pPr rtl="0"/>
          <a:r>
            <a:rPr lang="zh-TW" b="1" dirty="0" smtClean="0"/>
            <a:t>學校附近工廠的廢棄物</a:t>
          </a:r>
          <a:endParaRPr lang="zh-TW" dirty="0"/>
        </a:p>
      </dgm:t>
    </dgm:pt>
    <dgm:pt modelId="{5F36584E-FE85-4BE8-824A-2E2EC884F585}" type="parTrans" cxnId="{405B57BA-9575-4249-9C68-DBB01935A5AA}">
      <dgm:prSet/>
      <dgm:spPr/>
      <dgm:t>
        <a:bodyPr/>
        <a:lstStyle/>
        <a:p>
          <a:endParaRPr lang="zh-TW" altLang="en-US"/>
        </a:p>
      </dgm:t>
    </dgm:pt>
    <dgm:pt modelId="{84B8483A-E961-4034-A094-970F6E9FF949}" type="sibTrans" cxnId="{405B57BA-9575-4249-9C68-DBB01935A5AA}">
      <dgm:prSet/>
      <dgm:spPr/>
      <dgm:t>
        <a:bodyPr/>
        <a:lstStyle/>
        <a:p>
          <a:endParaRPr lang="zh-TW" altLang="en-US"/>
        </a:p>
      </dgm:t>
    </dgm:pt>
    <dgm:pt modelId="{03AFEF07-F14B-4D16-8050-9947FA52C13D}" type="pres">
      <dgm:prSet presAssocID="{60506850-6E5B-4F69-B75C-46F412F73A40}" presName="linear" presStyleCnt="0">
        <dgm:presLayoutVars>
          <dgm:animLvl val="lvl"/>
          <dgm:resizeHandles val="exact"/>
        </dgm:presLayoutVars>
      </dgm:prSet>
      <dgm:spPr/>
      <dgm:t>
        <a:bodyPr/>
        <a:lstStyle/>
        <a:p>
          <a:endParaRPr lang="zh-TW" altLang="en-US"/>
        </a:p>
      </dgm:t>
    </dgm:pt>
    <dgm:pt modelId="{02D008E6-FD69-4B96-BB1D-0C65B80C08A3}" type="pres">
      <dgm:prSet presAssocID="{9AB79C11-1F78-44CF-9AD7-BAFDB60EB61A}" presName="parentText" presStyleLbl="node1" presStyleIdx="0" presStyleCnt="1" custLinFactNeighborX="-4446" custLinFactNeighborY="12959">
        <dgm:presLayoutVars>
          <dgm:chMax val="0"/>
          <dgm:bulletEnabled val="1"/>
        </dgm:presLayoutVars>
      </dgm:prSet>
      <dgm:spPr/>
      <dgm:t>
        <a:bodyPr/>
        <a:lstStyle/>
        <a:p>
          <a:endParaRPr lang="zh-TW" altLang="en-US"/>
        </a:p>
      </dgm:t>
    </dgm:pt>
  </dgm:ptLst>
  <dgm:cxnLst>
    <dgm:cxn modelId="{B324EB68-813C-4213-811A-E4F72A3B0D86}" type="presOf" srcId="{9AB79C11-1F78-44CF-9AD7-BAFDB60EB61A}" destId="{02D008E6-FD69-4B96-BB1D-0C65B80C08A3}" srcOrd="0" destOrd="0" presId="urn:microsoft.com/office/officeart/2005/8/layout/vList2"/>
    <dgm:cxn modelId="{4F8A1223-ABB2-4345-AF40-CC70F688BEA9}" type="presOf" srcId="{60506850-6E5B-4F69-B75C-46F412F73A40}" destId="{03AFEF07-F14B-4D16-8050-9947FA52C13D}" srcOrd="0" destOrd="0" presId="urn:microsoft.com/office/officeart/2005/8/layout/vList2"/>
    <dgm:cxn modelId="{405B57BA-9575-4249-9C68-DBB01935A5AA}" srcId="{60506850-6E5B-4F69-B75C-46F412F73A40}" destId="{9AB79C11-1F78-44CF-9AD7-BAFDB60EB61A}" srcOrd="0" destOrd="0" parTransId="{5F36584E-FE85-4BE8-824A-2E2EC884F585}" sibTransId="{84B8483A-E961-4034-A094-970F6E9FF949}"/>
    <dgm:cxn modelId="{2036C2E6-A3A4-4D0D-A11A-B0E52E060C47}" type="presParOf" srcId="{03AFEF07-F14B-4D16-8050-9947FA52C13D}" destId="{02D008E6-FD69-4B96-BB1D-0C65B80C08A3}"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CFB071-782F-47B8-8E5B-A942355A61D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0F975E46-D06A-44E1-8253-4CB829B601E4}">
      <dgm:prSet/>
      <dgm:spPr/>
      <dgm:t>
        <a:bodyPr/>
        <a:lstStyle/>
        <a:p>
          <a:pPr rtl="0"/>
          <a:r>
            <a:rPr lang="zh-TW" b="1" dirty="0" smtClean="0"/>
            <a:t>廟宇的金香燃燒後的廢氣</a:t>
          </a:r>
          <a:endParaRPr lang="zh-TW" dirty="0"/>
        </a:p>
      </dgm:t>
    </dgm:pt>
    <dgm:pt modelId="{09976006-9315-42FA-96CB-D259CC51B91C}" type="parTrans" cxnId="{0C72967B-C7A6-47D0-B87D-9AA318F2847D}">
      <dgm:prSet/>
      <dgm:spPr/>
      <dgm:t>
        <a:bodyPr/>
        <a:lstStyle/>
        <a:p>
          <a:endParaRPr lang="zh-TW" altLang="en-US"/>
        </a:p>
      </dgm:t>
    </dgm:pt>
    <dgm:pt modelId="{66B299D4-D8FA-4791-8E6A-D2DEB348DA88}" type="sibTrans" cxnId="{0C72967B-C7A6-47D0-B87D-9AA318F2847D}">
      <dgm:prSet/>
      <dgm:spPr/>
      <dgm:t>
        <a:bodyPr/>
        <a:lstStyle/>
        <a:p>
          <a:endParaRPr lang="zh-TW" altLang="en-US"/>
        </a:p>
      </dgm:t>
    </dgm:pt>
    <dgm:pt modelId="{EC6AB188-32F9-485E-A090-7A27E279BB84}" type="pres">
      <dgm:prSet presAssocID="{44CFB071-782F-47B8-8E5B-A942355A61D3}" presName="linear" presStyleCnt="0">
        <dgm:presLayoutVars>
          <dgm:animLvl val="lvl"/>
          <dgm:resizeHandles val="exact"/>
        </dgm:presLayoutVars>
      </dgm:prSet>
      <dgm:spPr/>
      <dgm:t>
        <a:bodyPr/>
        <a:lstStyle/>
        <a:p>
          <a:endParaRPr lang="zh-TW" altLang="en-US"/>
        </a:p>
      </dgm:t>
    </dgm:pt>
    <dgm:pt modelId="{826999B7-92E8-452E-A260-1D335E11839E}" type="pres">
      <dgm:prSet presAssocID="{0F975E46-D06A-44E1-8253-4CB829B601E4}" presName="parentText" presStyleLbl="node1" presStyleIdx="0" presStyleCnt="1" custLinFactNeighborY="3296">
        <dgm:presLayoutVars>
          <dgm:chMax val="0"/>
          <dgm:bulletEnabled val="1"/>
        </dgm:presLayoutVars>
      </dgm:prSet>
      <dgm:spPr/>
      <dgm:t>
        <a:bodyPr/>
        <a:lstStyle/>
        <a:p>
          <a:endParaRPr lang="zh-TW" altLang="en-US"/>
        </a:p>
      </dgm:t>
    </dgm:pt>
  </dgm:ptLst>
  <dgm:cxnLst>
    <dgm:cxn modelId="{DBB5538A-60AC-4A22-A522-DE2A68D2AECC}" type="presOf" srcId="{0F975E46-D06A-44E1-8253-4CB829B601E4}" destId="{826999B7-92E8-452E-A260-1D335E11839E}" srcOrd="0" destOrd="0" presId="urn:microsoft.com/office/officeart/2005/8/layout/vList2"/>
    <dgm:cxn modelId="{358D7624-BFAD-4781-893A-2D85660051A3}" type="presOf" srcId="{44CFB071-782F-47B8-8E5B-A942355A61D3}" destId="{EC6AB188-32F9-485E-A090-7A27E279BB84}" srcOrd="0" destOrd="0" presId="urn:microsoft.com/office/officeart/2005/8/layout/vList2"/>
    <dgm:cxn modelId="{0C72967B-C7A6-47D0-B87D-9AA318F2847D}" srcId="{44CFB071-782F-47B8-8E5B-A942355A61D3}" destId="{0F975E46-D06A-44E1-8253-4CB829B601E4}" srcOrd="0" destOrd="0" parTransId="{09976006-9315-42FA-96CB-D259CC51B91C}" sibTransId="{66B299D4-D8FA-4791-8E6A-D2DEB348DA88}"/>
    <dgm:cxn modelId="{10A7EBF2-E5AD-4483-B21B-2A5D7BFA92D3}" type="presParOf" srcId="{EC6AB188-32F9-485E-A090-7A27E279BB84}" destId="{826999B7-92E8-452E-A260-1D335E11839E}"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161DBF-E261-461D-9063-35351118B3D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zh-TW" altLang="en-US"/>
        </a:p>
      </dgm:t>
    </dgm:pt>
    <dgm:pt modelId="{63973A13-A41D-4009-9B01-325A9DB6FCDD}">
      <dgm:prSet/>
      <dgm:spPr/>
      <dgm:t>
        <a:bodyPr/>
        <a:lstStyle/>
        <a:p>
          <a:pPr rtl="0"/>
          <a:r>
            <a:rPr lang="zh-TW" smtClean="0"/>
            <a:t>施工的機具與汽機車的廢氣</a:t>
          </a:r>
          <a:endParaRPr lang="zh-TW"/>
        </a:p>
      </dgm:t>
    </dgm:pt>
    <dgm:pt modelId="{E9602B81-058B-4B92-9B53-3C2279B4CACF}" type="parTrans" cxnId="{7429B76A-08CB-4301-8B89-91E9C7AC3566}">
      <dgm:prSet/>
      <dgm:spPr/>
      <dgm:t>
        <a:bodyPr/>
        <a:lstStyle/>
        <a:p>
          <a:endParaRPr lang="zh-TW" altLang="en-US"/>
        </a:p>
      </dgm:t>
    </dgm:pt>
    <dgm:pt modelId="{F293E338-047B-4317-91CC-35EB9AD5A2BF}" type="sibTrans" cxnId="{7429B76A-08CB-4301-8B89-91E9C7AC3566}">
      <dgm:prSet/>
      <dgm:spPr/>
      <dgm:t>
        <a:bodyPr/>
        <a:lstStyle/>
        <a:p>
          <a:endParaRPr lang="zh-TW" altLang="en-US"/>
        </a:p>
      </dgm:t>
    </dgm:pt>
    <dgm:pt modelId="{CCA4E4ED-DBFE-4EEE-B478-DCF07809AEBD}" type="pres">
      <dgm:prSet presAssocID="{EC161DBF-E261-461D-9063-35351118B3DF}" presName="linear" presStyleCnt="0">
        <dgm:presLayoutVars>
          <dgm:animLvl val="lvl"/>
          <dgm:resizeHandles val="exact"/>
        </dgm:presLayoutVars>
      </dgm:prSet>
      <dgm:spPr/>
      <dgm:t>
        <a:bodyPr/>
        <a:lstStyle/>
        <a:p>
          <a:endParaRPr lang="zh-TW" altLang="en-US"/>
        </a:p>
      </dgm:t>
    </dgm:pt>
    <dgm:pt modelId="{DEF8E361-0C84-491A-BC1D-76A8597FA582}" type="pres">
      <dgm:prSet presAssocID="{63973A13-A41D-4009-9B01-325A9DB6FCDD}" presName="parentText" presStyleLbl="node1" presStyleIdx="0" presStyleCnt="1">
        <dgm:presLayoutVars>
          <dgm:chMax val="0"/>
          <dgm:bulletEnabled val="1"/>
        </dgm:presLayoutVars>
      </dgm:prSet>
      <dgm:spPr/>
      <dgm:t>
        <a:bodyPr/>
        <a:lstStyle/>
        <a:p>
          <a:endParaRPr lang="zh-TW" altLang="en-US"/>
        </a:p>
      </dgm:t>
    </dgm:pt>
  </dgm:ptLst>
  <dgm:cxnLst>
    <dgm:cxn modelId="{7429B76A-08CB-4301-8B89-91E9C7AC3566}" srcId="{EC161DBF-E261-461D-9063-35351118B3DF}" destId="{63973A13-A41D-4009-9B01-325A9DB6FCDD}" srcOrd="0" destOrd="0" parTransId="{E9602B81-058B-4B92-9B53-3C2279B4CACF}" sibTransId="{F293E338-047B-4317-91CC-35EB9AD5A2BF}"/>
    <dgm:cxn modelId="{C431E9AE-B710-4378-8412-A639B78AE5EA}" type="presOf" srcId="{EC161DBF-E261-461D-9063-35351118B3DF}" destId="{CCA4E4ED-DBFE-4EEE-B478-DCF07809AEBD}" srcOrd="0" destOrd="0" presId="urn:microsoft.com/office/officeart/2005/8/layout/vList2"/>
    <dgm:cxn modelId="{81711366-8983-45DD-AAF1-197B7F3A89DF}" type="presOf" srcId="{63973A13-A41D-4009-9B01-325A9DB6FCDD}" destId="{DEF8E361-0C84-491A-BC1D-76A8597FA582}" srcOrd="0" destOrd="0" presId="urn:microsoft.com/office/officeart/2005/8/layout/vList2"/>
    <dgm:cxn modelId="{09921077-A17A-40AC-8CD9-2A0907714C95}" type="presParOf" srcId="{CCA4E4ED-DBFE-4EEE-B478-DCF07809AEBD}" destId="{DEF8E361-0C84-491A-BC1D-76A8597FA58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3F692D-836E-4E98-B362-DFBC1F555E1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zh-TW" altLang="en-US"/>
        </a:p>
      </dgm:t>
    </dgm:pt>
    <dgm:pt modelId="{6A80F1B7-E97D-43EB-B6CC-D55AD121E4B9}">
      <dgm:prSet/>
      <dgm:spPr/>
      <dgm:t>
        <a:bodyPr/>
        <a:lstStyle/>
        <a:p>
          <a:pPr rtl="0"/>
          <a:r>
            <a:rPr lang="zh-TW" smtClean="0"/>
            <a:t>工廠、工地所使用的機具所發出來的聲音</a:t>
          </a:r>
          <a:endParaRPr lang="zh-TW"/>
        </a:p>
      </dgm:t>
    </dgm:pt>
    <dgm:pt modelId="{315139EA-6491-44FD-AEAD-2C1930CB9A26}" type="parTrans" cxnId="{617B2E4D-DC23-472B-A4AF-C9459818F858}">
      <dgm:prSet/>
      <dgm:spPr/>
      <dgm:t>
        <a:bodyPr/>
        <a:lstStyle/>
        <a:p>
          <a:endParaRPr lang="zh-TW" altLang="en-US"/>
        </a:p>
      </dgm:t>
    </dgm:pt>
    <dgm:pt modelId="{57B700B3-49BB-4B17-B163-4CE709AC17BB}" type="sibTrans" cxnId="{617B2E4D-DC23-472B-A4AF-C9459818F858}">
      <dgm:prSet/>
      <dgm:spPr/>
      <dgm:t>
        <a:bodyPr/>
        <a:lstStyle/>
        <a:p>
          <a:endParaRPr lang="zh-TW" altLang="en-US"/>
        </a:p>
      </dgm:t>
    </dgm:pt>
    <dgm:pt modelId="{25C9E9B2-A42C-4B96-A70D-59DE061A062C}" type="pres">
      <dgm:prSet presAssocID="{9F3F692D-836E-4E98-B362-DFBC1F555E16}" presName="linear" presStyleCnt="0">
        <dgm:presLayoutVars>
          <dgm:animLvl val="lvl"/>
          <dgm:resizeHandles val="exact"/>
        </dgm:presLayoutVars>
      </dgm:prSet>
      <dgm:spPr/>
      <dgm:t>
        <a:bodyPr/>
        <a:lstStyle/>
        <a:p>
          <a:endParaRPr lang="zh-TW" altLang="en-US"/>
        </a:p>
      </dgm:t>
    </dgm:pt>
    <dgm:pt modelId="{5836901D-9209-4AB6-B94F-FF7F0FAE4467}" type="pres">
      <dgm:prSet presAssocID="{6A80F1B7-E97D-43EB-B6CC-D55AD121E4B9}" presName="parentText" presStyleLbl="node1" presStyleIdx="0" presStyleCnt="1">
        <dgm:presLayoutVars>
          <dgm:chMax val="0"/>
          <dgm:bulletEnabled val="1"/>
        </dgm:presLayoutVars>
      </dgm:prSet>
      <dgm:spPr/>
      <dgm:t>
        <a:bodyPr/>
        <a:lstStyle/>
        <a:p>
          <a:endParaRPr lang="zh-TW" altLang="en-US"/>
        </a:p>
      </dgm:t>
    </dgm:pt>
  </dgm:ptLst>
  <dgm:cxnLst>
    <dgm:cxn modelId="{617B2E4D-DC23-472B-A4AF-C9459818F858}" srcId="{9F3F692D-836E-4E98-B362-DFBC1F555E16}" destId="{6A80F1B7-E97D-43EB-B6CC-D55AD121E4B9}" srcOrd="0" destOrd="0" parTransId="{315139EA-6491-44FD-AEAD-2C1930CB9A26}" sibTransId="{57B700B3-49BB-4B17-B163-4CE709AC17BB}"/>
    <dgm:cxn modelId="{0870C817-EF87-4669-BD7D-9B607FF197B5}" type="presOf" srcId="{9F3F692D-836E-4E98-B362-DFBC1F555E16}" destId="{25C9E9B2-A42C-4B96-A70D-59DE061A062C}" srcOrd="0" destOrd="0" presId="urn:microsoft.com/office/officeart/2005/8/layout/vList2"/>
    <dgm:cxn modelId="{2A5C09AB-2EAB-4E95-90EB-0DB5DADC7E45}" type="presOf" srcId="{6A80F1B7-E97D-43EB-B6CC-D55AD121E4B9}" destId="{5836901D-9209-4AB6-B94F-FF7F0FAE4467}" srcOrd="0" destOrd="0" presId="urn:microsoft.com/office/officeart/2005/8/layout/vList2"/>
    <dgm:cxn modelId="{9290C42C-802C-4ED0-8735-540E451A8C5A}" type="presParOf" srcId="{25C9E9B2-A42C-4B96-A70D-59DE061A062C}" destId="{5836901D-9209-4AB6-B94F-FF7F0FAE4467}"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5A663-AC4A-4E91-B70D-F617128D3179}">
      <dsp:nvSpPr>
        <dsp:cNvPr id="0" name=""/>
        <dsp:cNvSpPr/>
      </dsp:nvSpPr>
      <dsp:spPr>
        <a:xfrm>
          <a:off x="0" y="252189"/>
          <a:ext cx="732508" cy="4563867"/>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zh-TW" sz="2800" b="1" kern="1200" dirty="0" smtClean="0"/>
            <a:t>學校附近工廠的廢棄物</a:t>
          </a:r>
          <a:endParaRPr lang="zh-TW" sz="2800" kern="1200" dirty="0"/>
        </a:p>
      </dsp:txBody>
      <dsp:txXfrm>
        <a:off x="35758" y="287947"/>
        <a:ext cx="660992" cy="4492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008E6-FD69-4B96-BB1D-0C65B80C08A3}">
      <dsp:nvSpPr>
        <dsp:cNvPr id="0" name=""/>
        <dsp:cNvSpPr/>
      </dsp:nvSpPr>
      <dsp:spPr>
        <a:xfrm>
          <a:off x="0" y="587"/>
          <a:ext cx="3251720" cy="55341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zh-TW" sz="2200" b="1" kern="1200" dirty="0" smtClean="0"/>
            <a:t>學校附近工廠的廢棄物</a:t>
          </a:r>
          <a:endParaRPr lang="zh-TW" sz="2200" kern="1200" dirty="0"/>
        </a:p>
      </dsp:txBody>
      <dsp:txXfrm>
        <a:off x="27015" y="27602"/>
        <a:ext cx="3197690" cy="499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999B7-92E8-452E-A260-1D335E11839E}">
      <dsp:nvSpPr>
        <dsp:cNvPr id="0" name=""/>
        <dsp:cNvSpPr/>
      </dsp:nvSpPr>
      <dsp:spPr>
        <a:xfrm>
          <a:off x="0" y="66226"/>
          <a:ext cx="622927" cy="44460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zh-TW" sz="2500" b="1" kern="1200" dirty="0" smtClean="0"/>
            <a:t>廟宇的金香燃燒後的廢氣</a:t>
          </a:r>
          <a:endParaRPr lang="zh-TW" sz="2500" kern="1200" dirty="0"/>
        </a:p>
      </dsp:txBody>
      <dsp:txXfrm>
        <a:off x="30409" y="96635"/>
        <a:ext cx="562109" cy="43851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8E361-0C84-491A-BC1D-76A8597FA582}">
      <dsp:nvSpPr>
        <dsp:cNvPr id="0" name=""/>
        <dsp:cNvSpPr/>
      </dsp:nvSpPr>
      <dsp:spPr>
        <a:xfrm>
          <a:off x="0" y="23941"/>
          <a:ext cx="622927" cy="47970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zh-TW" sz="2500" kern="1200" smtClean="0"/>
            <a:t>施工的機具與汽機車的廢氣</a:t>
          </a:r>
          <a:endParaRPr lang="zh-TW" sz="2500" kern="1200"/>
        </a:p>
      </dsp:txBody>
      <dsp:txXfrm>
        <a:off x="30409" y="54350"/>
        <a:ext cx="562109" cy="47361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6901D-9209-4AB6-B94F-FF7F0FAE4467}">
      <dsp:nvSpPr>
        <dsp:cNvPr id="0" name=""/>
        <dsp:cNvSpPr/>
      </dsp:nvSpPr>
      <dsp:spPr>
        <a:xfrm>
          <a:off x="0" y="13733"/>
          <a:ext cx="3531840" cy="92664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zh-TW" sz="2200" kern="1200" smtClean="0"/>
            <a:t>工廠、工地所使用的機具所發出來的聲音</a:t>
          </a:r>
          <a:endParaRPr lang="zh-TW" sz="2200" kern="1200"/>
        </a:p>
      </dsp:txBody>
      <dsp:txXfrm>
        <a:off x="45235" y="58968"/>
        <a:ext cx="3441370" cy="8361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C1C7DE08-27DD-40C7-86A9-C6E4298AC977}" type="datetimeFigureOut">
              <a:rPr lang="zh-TW" altLang="en-US" smtClean="0"/>
              <a:t>2016/1/3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1168832-C410-4818-83C2-14D42E3FE8FC}"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C1C7DE08-27DD-40C7-86A9-C6E4298AC977}" type="datetimeFigureOut">
              <a:rPr lang="zh-TW" altLang="en-US" smtClean="0"/>
              <a:t>2016/1/3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1168832-C410-4818-83C2-14D42E3FE8FC}"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1C7DE08-27DD-40C7-86A9-C6E4298AC977}" type="datetimeFigureOut">
              <a:rPr lang="zh-TW" altLang="en-US" smtClean="0"/>
              <a:t>2016/1/3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1168832-C410-4818-83C2-14D42E3FE8FC}" type="slidenum">
              <a:rPr lang="zh-TW" altLang="en-US" smtClean="0"/>
              <a:t>‹#›</a:t>
            </a:fld>
            <a:endParaRPr lang="zh-TW"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C1C7DE08-27DD-40C7-86A9-C6E4298AC977}" type="datetimeFigureOut">
              <a:rPr lang="zh-TW" altLang="en-US" smtClean="0"/>
              <a:t>2016/1/3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1168832-C410-4818-83C2-14D42E3FE8FC}" type="slidenum">
              <a:rPr lang="zh-TW" altLang="en-US" smtClean="0"/>
              <a:t>‹#›</a:t>
            </a:fld>
            <a:endParaRPr lang="zh-TW" alt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C1C7DE08-27DD-40C7-86A9-C6E4298AC977}" type="datetimeFigureOut">
              <a:rPr lang="zh-TW" altLang="en-US" smtClean="0"/>
              <a:t>2016/1/3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1168832-C410-4818-83C2-14D42E3FE8FC}"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C1C7DE08-27DD-40C7-86A9-C6E4298AC977}" type="datetimeFigureOut">
              <a:rPr lang="zh-TW" altLang="en-US" smtClean="0"/>
              <a:t>2016/1/3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1168832-C410-4818-83C2-14D42E3FE8FC}" type="slidenum">
              <a:rPr lang="zh-TW" altLang="en-US" smtClean="0"/>
              <a:t>‹#›</a:t>
            </a:fld>
            <a:endParaRPr lang="zh-TW" altLang="en-US"/>
          </a:p>
        </p:txBody>
      </p:sp>
      <p:sp>
        <p:nvSpPr>
          <p:cNvPr id="9" name="Content Placeholder 8"/>
          <p:cNvSpPr>
            <a:spLocks noGrp="1"/>
          </p:cNvSpPr>
          <p:nvPr>
            <p:ph sz="quarter" idx="13"/>
          </p:nvPr>
        </p:nvSpPr>
        <p:spPr>
          <a:xfrm>
            <a:off x="676655"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C1C7DE08-27DD-40C7-86A9-C6E4298AC977}" type="datetimeFigureOut">
              <a:rPr lang="zh-TW" altLang="en-US" smtClean="0"/>
              <a:t>2016/1/3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11168832-C410-4818-83C2-14D42E3FE8FC}"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C1C7DE08-27DD-40C7-86A9-C6E4298AC977}" type="datetimeFigureOut">
              <a:rPr lang="zh-TW" altLang="en-US" smtClean="0"/>
              <a:t>2016/1/3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11168832-C410-4818-83C2-14D42E3FE8FC}"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1C7DE08-27DD-40C7-86A9-C6E4298AC977}" type="datetimeFigureOut">
              <a:rPr lang="zh-TW" altLang="en-US" smtClean="0"/>
              <a:t>2016/1/3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11168832-C410-4818-83C2-14D42E3FE8FC}"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1C7DE08-27DD-40C7-86A9-C6E4298AC977}" type="datetimeFigureOut">
              <a:rPr lang="zh-TW" altLang="en-US" smtClean="0"/>
              <a:t>2016/1/3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1168832-C410-4818-83C2-14D42E3FE8FC}" type="slidenum">
              <a:rPr lang="zh-TW" altLang="en-US" smtClean="0"/>
              <a:t>‹#›</a:t>
            </a:fld>
            <a:endParaRPr lang="zh-TW"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C1C7DE08-27DD-40C7-86A9-C6E4298AC977}" type="datetimeFigureOut">
              <a:rPr lang="zh-TW" altLang="en-US" smtClean="0"/>
              <a:t>2016/1/3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1168832-C410-4818-83C2-14D42E3FE8FC}" type="slidenum">
              <a:rPr lang="zh-TW" altLang="en-US" smtClean="0"/>
              <a:t>‹#›</a:t>
            </a:fld>
            <a:endParaRPr lang="zh-TW"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1C7DE08-27DD-40C7-86A9-C6E4298AC977}" type="datetimeFigureOut">
              <a:rPr lang="zh-TW" altLang="en-US" smtClean="0"/>
              <a:t>2016/1/3</a:t>
            </a:fld>
            <a:endParaRPr lang="zh-TW"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TW"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1168832-C410-4818-83C2-14D42E3FE8FC}" type="slidenum">
              <a:rPr lang="zh-TW" altLang="en-US" smtClean="0"/>
              <a:t>‹#›</a:t>
            </a:fld>
            <a:endParaRPr lang="zh-TW"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hs.edu.tw/works/essay/2008/10/2008102817500513.pdf" TargetMode="External"/><Relationship Id="rId2" Type="http://schemas.openxmlformats.org/officeDocument/2006/relationships/hyperlink" Target="http://www.yces.chc.edu.tw/arts/qqcould/air02.htm" TargetMode="External"/><Relationship Id="rId1" Type="http://schemas.openxmlformats.org/officeDocument/2006/relationships/slideLayout" Target="../slideLayouts/slideLayout2.xml"/><Relationship Id="rId4" Type="http://schemas.openxmlformats.org/officeDocument/2006/relationships/hyperlink" Target="http://www.shs.edu.tw/works/essay/2008/10/2008102223585966.pdf"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g"/><Relationship Id="rId7" Type="http://schemas.openxmlformats.org/officeDocument/2006/relationships/diagramColors" Target="../diagrams/colors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g"/><Relationship Id="rId7" Type="http://schemas.openxmlformats.org/officeDocument/2006/relationships/diagramColors" Target="../diagrams/colors2.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jpg"/><Relationship Id="rId7" Type="http://schemas.openxmlformats.org/officeDocument/2006/relationships/diagramColors" Target="../diagrams/colors3.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2.jpg"/><Relationship Id="rId7" Type="http://schemas.openxmlformats.org/officeDocument/2006/relationships/diagramColors" Target="../diagrams/colors5.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51520" y="548680"/>
            <a:ext cx="8640960" cy="963538"/>
          </a:xfrm>
        </p:spPr>
        <p:txBody>
          <a:bodyPr>
            <a:normAutofit/>
          </a:bodyPr>
          <a:lstStyle/>
          <a:p>
            <a:r>
              <a:rPr lang="zh-TW" altLang="en-US" sz="5600" dirty="0">
                <a:solidFill>
                  <a:schemeClr val="tx1"/>
                </a:solidFill>
              </a:rPr>
              <a:t>南</a:t>
            </a:r>
            <a:r>
              <a:rPr lang="zh-TW" altLang="en-US" sz="5600" dirty="0" smtClean="0">
                <a:solidFill>
                  <a:schemeClr val="tx1"/>
                </a:solidFill>
              </a:rPr>
              <a:t>臺</a:t>
            </a:r>
            <a:r>
              <a:rPr lang="zh-TW" altLang="en-US" sz="5600" dirty="0">
                <a:solidFill>
                  <a:schemeClr val="tx1"/>
                </a:solidFill>
              </a:rPr>
              <a:t>的</a:t>
            </a:r>
            <a:r>
              <a:rPr lang="zh-TW" altLang="en-US" sz="5600" dirty="0" smtClean="0">
                <a:solidFill>
                  <a:schemeClr val="tx1"/>
                </a:solidFill>
              </a:rPr>
              <a:t>寂寞</a:t>
            </a:r>
            <a:endParaRPr lang="zh-TW" altLang="en-US" sz="5600" dirty="0">
              <a:solidFill>
                <a:schemeClr val="tx1"/>
              </a:solidFill>
            </a:endParaRPr>
          </a:p>
        </p:txBody>
      </p:sp>
      <p:sp>
        <p:nvSpPr>
          <p:cNvPr id="3" name="副標題 2"/>
          <p:cNvSpPr>
            <a:spLocks noGrp="1"/>
          </p:cNvSpPr>
          <p:nvPr>
            <p:ph type="subTitle" idx="1"/>
          </p:nvPr>
        </p:nvSpPr>
        <p:spPr>
          <a:xfrm>
            <a:off x="899592" y="2722311"/>
            <a:ext cx="3312368" cy="1626668"/>
          </a:xfrm>
        </p:spPr>
        <p:txBody>
          <a:bodyPr>
            <a:noAutofit/>
          </a:bodyPr>
          <a:lstStyle/>
          <a:p>
            <a:pPr algn="l"/>
            <a:r>
              <a:rPr lang="zh-TW" altLang="en-US" dirty="0" smtClean="0">
                <a:solidFill>
                  <a:schemeClr val="tx1"/>
                </a:solidFill>
              </a:rPr>
              <a:t>班級</a:t>
            </a:r>
            <a:r>
              <a:rPr lang="en-US" altLang="zh-TW" dirty="0" smtClean="0">
                <a:solidFill>
                  <a:schemeClr val="tx1"/>
                </a:solidFill>
              </a:rPr>
              <a:t>:</a:t>
            </a:r>
            <a:r>
              <a:rPr lang="zh-TW" altLang="en-US" dirty="0" smtClean="0">
                <a:solidFill>
                  <a:schemeClr val="tx1"/>
                </a:solidFill>
              </a:rPr>
              <a:t>自控三甲</a:t>
            </a:r>
            <a:endParaRPr lang="en-US" altLang="zh-TW" dirty="0" smtClean="0">
              <a:solidFill>
                <a:schemeClr val="tx1"/>
              </a:solidFill>
            </a:endParaRPr>
          </a:p>
          <a:p>
            <a:pPr algn="l"/>
            <a:r>
              <a:rPr lang="zh-TW" altLang="en-US" dirty="0">
                <a:solidFill>
                  <a:schemeClr val="tx1"/>
                </a:solidFill>
              </a:rPr>
              <a:t>成員</a:t>
            </a:r>
            <a:r>
              <a:rPr lang="en-US" altLang="zh-TW" dirty="0">
                <a:solidFill>
                  <a:schemeClr val="tx1"/>
                </a:solidFill>
              </a:rPr>
              <a:t>:</a:t>
            </a:r>
            <a:r>
              <a:rPr lang="en-US" altLang="zh-TW" dirty="0" smtClean="0">
                <a:solidFill>
                  <a:schemeClr val="tx1"/>
                </a:solidFill>
              </a:rPr>
              <a:t>4A252080</a:t>
            </a:r>
            <a:r>
              <a:rPr lang="zh-TW" altLang="en-US" dirty="0" smtClean="0">
                <a:solidFill>
                  <a:schemeClr val="tx1"/>
                </a:solidFill>
              </a:rPr>
              <a:t>郭</a:t>
            </a:r>
            <a:r>
              <a:rPr lang="zh-TW" altLang="en-US" dirty="0">
                <a:solidFill>
                  <a:schemeClr val="tx1"/>
                </a:solidFill>
              </a:rPr>
              <a:t>頎</a:t>
            </a:r>
            <a:r>
              <a:rPr lang="zh-TW" altLang="en-US" dirty="0" smtClean="0">
                <a:solidFill>
                  <a:schemeClr val="tx1"/>
                </a:solidFill>
              </a:rPr>
              <a:t>宏</a:t>
            </a:r>
            <a:endParaRPr lang="en-US" altLang="zh-TW" dirty="0" smtClean="0">
              <a:solidFill>
                <a:schemeClr val="tx1"/>
              </a:solidFill>
            </a:endParaRPr>
          </a:p>
          <a:p>
            <a:pPr algn="l"/>
            <a:r>
              <a:rPr lang="zh-TW" altLang="en-US" dirty="0">
                <a:solidFill>
                  <a:schemeClr val="tx1"/>
                </a:solidFill>
              </a:rPr>
              <a:t> </a:t>
            </a:r>
            <a:r>
              <a:rPr lang="zh-TW" altLang="en-US" dirty="0" smtClean="0">
                <a:solidFill>
                  <a:schemeClr val="tx1"/>
                </a:solidFill>
              </a:rPr>
              <a:t>           </a:t>
            </a:r>
            <a:r>
              <a:rPr lang="en-US" altLang="zh-TW" dirty="0" smtClean="0">
                <a:solidFill>
                  <a:schemeClr val="tx1"/>
                </a:solidFill>
              </a:rPr>
              <a:t>4A212018</a:t>
            </a:r>
            <a:r>
              <a:rPr lang="zh-TW" altLang="en-US" dirty="0" smtClean="0">
                <a:solidFill>
                  <a:schemeClr val="tx1"/>
                </a:solidFill>
              </a:rPr>
              <a:t>羅俊鱗</a:t>
            </a:r>
            <a:endParaRPr lang="en-US" altLang="zh-TW" dirty="0" smtClean="0">
              <a:solidFill>
                <a:schemeClr val="tx1"/>
              </a:solidFill>
            </a:endParaRPr>
          </a:p>
          <a:p>
            <a:pPr algn="l"/>
            <a:r>
              <a:rPr lang="zh-TW" altLang="en-US" dirty="0" smtClean="0">
                <a:solidFill>
                  <a:schemeClr val="tx1"/>
                </a:solidFill>
              </a:rPr>
              <a:t>教授</a:t>
            </a:r>
            <a:r>
              <a:rPr lang="en-US" altLang="zh-TW" dirty="0" smtClean="0">
                <a:solidFill>
                  <a:schemeClr val="tx1"/>
                </a:solidFill>
              </a:rPr>
              <a:t>:</a:t>
            </a:r>
            <a:r>
              <a:rPr lang="zh-TW" altLang="en-US" dirty="0">
                <a:solidFill>
                  <a:schemeClr val="tx1"/>
                </a:solidFill>
              </a:rPr>
              <a:t>林聰益</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772814"/>
            <a:ext cx="3888432" cy="35256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50921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29187" y="1836980"/>
            <a:ext cx="7408333" cy="1864364"/>
          </a:xfrm>
        </p:spPr>
        <p:txBody>
          <a:bodyPr>
            <a:noAutofit/>
          </a:bodyPr>
          <a:lstStyle/>
          <a:p>
            <a:pPr marL="0" indent="0">
              <a:buNone/>
            </a:pPr>
            <a:r>
              <a:rPr lang="en-US" altLang="zh-TW" sz="2200" dirty="0" smtClean="0">
                <a:solidFill>
                  <a:schemeClr val="tx1"/>
                </a:solidFill>
              </a:rPr>
              <a:t>1.</a:t>
            </a:r>
            <a:r>
              <a:rPr lang="zh-TW" altLang="en-US" sz="2200" dirty="0" smtClean="0">
                <a:solidFill>
                  <a:schemeClr val="tx1"/>
                </a:solidFill>
              </a:rPr>
              <a:t>影響聽力</a:t>
            </a:r>
            <a:r>
              <a:rPr lang="zh-TW" altLang="en-US" sz="2200" dirty="0">
                <a:solidFill>
                  <a:schemeClr val="tx1"/>
                </a:solidFill>
              </a:rPr>
              <a:t>、</a:t>
            </a:r>
            <a:r>
              <a:rPr lang="zh-TW" altLang="en-US" sz="2200" dirty="0" smtClean="0">
                <a:solidFill>
                  <a:schemeClr val="tx1"/>
                </a:solidFill>
              </a:rPr>
              <a:t>妨礙聽覺</a:t>
            </a:r>
            <a:endParaRPr lang="en-US" altLang="zh-TW" sz="2200" dirty="0" smtClean="0">
              <a:solidFill>
                <a:schemeClr val="tx1"/>
              </a:solidFill>
            </a:endParaRPr>
          </a:p>
          <a:p>
            <a:pPr marL="0" indent="0">
              <a:buNone/>
            </a:pPr>
            <a:r>
              <a:rPr lang="en-US" altLang="zh-TW" sz="2200" dirty="0" smtClean="0">
                <a:solidFill>
                  <a:schemeClr val="tx1"/>
                </a:solidFill>
              </a:rPr>
              <a:t>2.</a:t>
            </a:r>
            <a:r>
              <a:rPr lang="zh-TW" altLang="en-US" sz="2200" dirty="0" smtClean="0">
                <a:solidFill>
                  <a:schemeClr val="tx1"/>
                </a:solidFill>
              </a:rPr>
              <a:t>妨礙睡眠</a:t>
            </a:r>
            <a:endParaRPr lang="en-US" altLang="zh-TW" sz="2200" dirty="0" smtClean="0">
              <a:solidFill>
                <a:schemeClr val="tx1"/>
              </a:solidFill>
            </a:endParaRPr>
          </a:p>
          <a:p>
            <a:pPr marL="0" indent="0">
              <a:buNone/>
            </a:pPr>
            <a:r>
              <a:rPr lang="en-US" altLang="zh-TW" sz="2200" dirty="0" smtClean="0">
                <a:solidFill>
                  <a:schemeClr val="tx1"/>
                </a:solidFill>
              </a:rPr>
              <a:t>3.</a:t>
            </a:r>
            <a:r>
              <a:rPr lang="zh-TW" altLang="en-US" sz="2200" dirty="0" smtClean="0">
                <a:solidFill>
                  <a:schemeClr val="tx1"/>
                </a:solidFill>
              </a:rPr>
              <a:t>影響工作效率</a:t>
            </a:r>
            <a:endParaRPr lang="en-US" altLang="zh-TW" sz="2200" dirty="0" smtClean="0">
              <a:solidFill>
                <a:schemeClr val="tx1"/>
              </a:solidFill>
            </a:endParaRPr>
          </a:p>
          <a:p>
            <a:pPr marL="0" indent="0">
              <a:buNone/>
            </a:pPr>
            <a:r>
              <a:rPr lang="en-US" altLang="zh-TW" sz="2200" dirty="0" smtClean="0">
                <a:solidFill>
                  <a:schemeClr val="tx1"/>
                </a:solidFill>
              </a:rPr>
              <a:t>4.</a:t>
            </a:r>
            <a:r>
              <a:rPr lang="zh-TW" altLang="en-US" sz="2200" dirty="0" smtClean="0">
                <a:solidFill>
                  <a:schemeClr val="tx1"/>
                </a:solidFill>
              </a:rPr>
              <a:t>影響</a:t>
            </a:r>
            <a:r>
              <a:rPr lang="zh-TW" altLang="en-US" sz="2200" dirty="0">
                <a:solidFill>
                  <a:schemeClr val="tx1"/>
                </a:solidFill>
              </a:rPr>
              <a:t>生理</a:t>
            </a:r>
            <a:r>
              <a:rPr lang="zh-TW" altLang="en-US" sz="2200" dirty="0" smtClean="0">
                <a:solidFill>
                  <a:schemeClr val="tx1"/>
                </a:solidFill>
              </a:rPr>
              <a:t>機能</a:t>
            </a:r>
            <a:endParaRPr lang="zh-TW" altLang="en-US" sz="2200" dirty="0">
              <a:solidFill>
                <a:schemeClr val="tx1"/>
              </a:solidFill>
            </a:endParaRPr>
          </a:p>
        </p:txBody>
      </p:sp>
      <p:sp>
        <p:nvSpPr>
          <p:cNvPr id="3" name="標題 2"/>
          <p:cNvSpPr>
            <a:spLocks noGrp="1"/>
          </p:cNvSpPr>
          <p:nvPr>
            <p:ph type="title"/>
          </p:nvPr>
        </p:nvSpPr>
        <p:spPr/>
        <p:txBody>
          <a:bodyPr>
            <a:normAutofit/>
          </a:bodyPr>
          <a:lstStyle/>
          <a:p>
            <a:r>
              <a:rPr lang="zh-TW" altLang="en-US" dirty="0"/>
              <a:t>噪音污染的影響</a:t>
            </a:r>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187" y="3493164"/>
            <a:ext cx="4536504" cy="3049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708" y="3701344"/>
            <a:ext cx="3960093" cy="2633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4868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a:t>廢棄物汙染的改善</a:t>
            </a:r>
            <a:endParaRPr lang="zh-TW" altLang="en-US" dirty="0"/>
          </a:p>
        </p:txBody>
      </p:sp>
      <p:pic>
        <p:nvPicPr>
          <p:cNvPr id="6" name="內容版面配置區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42784" y="4049959"/>
            <a:ext cx="2920881" cy="2010914"/>
          </a:xfrm>
        </p:spPr>
      </p:pic>
      <p:sp>
        <p:nvSpPr>
          <p:cNvPr id="15" name="內容版面配置區 1"/>
          <p:cNvSpPr txBox="1">
            <a:spLocks/>
          </p:cNvSpPr>
          <p:nvPr/>
        </p:nvSpPr>
        <p:spPr>
          <a:xfrm>
            <a:off x="239067" y="2175229"/>
            <a:ext cx="8892481" cy="153907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US" altLang="zh-TW" sz="2000" dirty="0" smtClean="0">
                <a:solidFill>
                  <a:schemeClr val="tx1"/>
                </a:solidFill>
                <a:latin typeface="+mj-ea"/>
                <a:ea typeface="+mj-ea"/>
              </a:rPr>
              <a:t>1.</a:t>
            </a:r>
            <a:r>
              <a:rPr lang="zh-TW" altLang="en-US" sz="2000" dirty="0" smtClean="0">
                <a:solidFill>
                  <a:schemeClr val="tx1"/>
                </a:solidFill>
                <a:latin typeface="+mj-ea"/>
                <a:ea typeface="+mj-ea"/>
              </a:rPr>
              <a:t>做好廢棄物處理的分類請勿擅自丟棄或處理</a:t>
            </a:r>
            <a:endParaRPr lang="en-US" altLang="zh-TW" sz="2000" dirty="0" smtClean="0">
              <a:solidFill>
                <a:schemeClr val="tx1"/>
              </a:solidFill>
              <a:latin typeface="+mj-ea"/>
              <a:ea typeface="+mj-ea"/>
            </a:endParaRPr>
          </a:p>
          <a:p>
            <a:pPr marL="0" indent="0">
              <a:buFont typeface="Symbol" pitchFamily="18" charset="2"/>
              <a:buNone/>
            </a:pPr>
            <a:r>
              <a:rPr lang="en-US" altLang="zh-TW" sz="2000" dirty="0" smtClean="0">
                <a:solidFill>
                  <a:schemeClr val="tx1"/>
                </a:solidFill>
                <a:latin typeface="+mj-ea"/>
                <a:ea typeface="+mj-ea"/>
              </a:rPr>
              <a:t>2.</a:t>
            </a:r>
            <a:r>
              <a:rPr lang="zh-TW" altLang="en-US" sz="2000" dirty="0">
                <a:solidFill>
                  <a:schemeClr val="tx1"/>
                </a:solidFill>
                <a:latin typeface="+mj-ea"/>
                <a:ea typeface="+mj-ea"/>
              </a:rPr>
              <a:t>盡量</a:t>
            </a:r>
            <a:r>
              <a:rPr lang="zh-TW" altLang="en-US" sz="2000" dirty="0" smtClean="0">
                <a:solidFill>
                  <a:schemeClr val="tx1"/>
                </a:solidFill>
                <a:latin typeface="+mj-ea"/>
                <a:ea typeface="+mj-ea"/>
              </a:rPr>
              <a:t>把商品或產品盡量使用減少廢棄物的產生</a:t>
            </a:r>
            <a:endParaRPr lang="en-US" altLang="zh-TW" sz="2000" dirty="0" smtClean="0">
              <a:solidFill>
                <a:schemeClr val="tx1"/>
              </a:solidFill>
              <a:latin typeface="+mj-ea"/>
              <a:ea typeface="+mj-ea"/>
            </a:endParaRPr>
          </a:p>
          <a:p>
            <a:pPr marL="0" indent="0">
              <a:buNone/>
            </a:pPr>
            <a:r>
              <a:rPr lang="en-US" altLang="zh-TW" sz="2000" dirty="0" smtClean="0">
                <a:solidFill>
                  <a:schemeClr val="tx1"/>
                </a:solidFill>
                <a:latin typeface="+mj-ea"/>
                <a:ea typeface="+mj-ea"/>
              </a:rPr>
              <a:t>3.</a:t>
            </a:r>
            <a:r>
              <a:rPr lang="zh-TW" altLang="en-US" sz="2000" dirty="0">
                <a:solidFill>
                  <a:schemeClr val="tx1"/>
                </a:solidFill>
                <a:latin typeface="+mj-ea"/>
                <a:ea typeface="+mj-ea"/>
              </a:rPr>
              <a:t>可以把特殊難處理的廢棄物統一交給合法的廢棄物處理公司處理</a:t>
            </a:r>
            <a:endParaRPr lang="en-US" altLang="zh-TW" sz="2000" dirty="0">
              <a:solidFill>
                <a:schemeClr val="tx1"/>
              </a:solidFill>
              <a:latin typeface="+mj-ea"/>
              <a:ea typeface="+mj-ea"/>
            </a:endParaRPr>
          </a:p>
          <a:p>
            <a:pPr marL="0" indent="0">
              <a:buFont typeface="Symbol" pitchFamily="18" charset="2"/>
              <a:buNone/>
            </a:pPr>
            <a:endParaRPr lang="en-US" altLang="zh-TW" sz="2000" dirty="0">
              <a:solidFill>
                <a:schemeClr val="tx1"/>
              </a:solidFill>
              <a:latin typeface="+mj-ea"/>
              <a:ea typeface="+mj-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67" y="3284984"/>
            <a:ext cx="4536504" cy="34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945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1520" y="2204864"/>
            <a:ext cx="7408333" cy="1539070"/>
          </a:xfrm>
        </p:spPr>
        <p:txBody>
          <a:bodyPr>
            <a:normAutofit/>
          </a:bodyPr>
          <a:lstStyle/>
          <a:p>
            <a:pPr marL="0" indent="0">
              <a:buNone/>
            </a:pPr>
            <a:r>
              <a:rPr lang="en-US" altLang="zh-TW" dirty="0" smtClean="0">
                <a:solidFill>
                  <a:schemeClr val="tx1"/>
                </a:solidFill>
                <a:latin typeface="+mj-ea"/>
                <a:ea typeface="+mj-ea"/>
              </a:rPr>
              <a:t>1.</a:t>
            </a:r>
            <a:r>
              <a:rPr lang="zh-TW" altLang="en-US" dirty="0">
                <a:solidFill>
                  <a:schemeClr val="tx1"/>
                </a:solidFill>
                <a:latin typeface="+mj-ea"/>
              </a:rPr>
              <a:t>避免使用含氟氯碳化物的產生</a:t>
            </a:r>
            <a:endParaRPr lang="en-US" altLang="zh-TW" dirty="0">
              <a:solidFill>
                <a:schemeClr val="tx1"/>
              </a:solidFill>
              <a:latin typeface="+mj-ea"/>
            </a:endParaRPr>
          </a:p>
          <a:p>
            <a:pPr marL="0" indent="0">
              <a:buNone/>
            </a:pPr>
            <a:r>
              <a:rPr lang="en-US" altLang="zh-TW" dirty="0" smtClean="0">
                <a:solidFill>
                  <a:schemeClr val="tx1"/>
                </a:solidFill>
                <a:latin typeface="+mj-ea"/>
                <a:ea typeface="+mj-ea"/>
              </a:rPr>
              <a:t>2</a:t>
            </a:r>
            <a:r>
              <a:rPr lang="en-US" altLang="zh-TW" dirty="0">
                <a:solidFill>
                  <a:schemeClr val="tx1"/>
                </a:solidFill>
                <a:latin typeface="+mj-ea"/>
                <a:ea typeface="+mj-ea"/>
              </a:rPr>
              <a:t>.</a:t>
            </a:r>
            <a:r>
              <a:rPr lang="zh-TW" altLang="en-US" dirty="0">
                <a:solidFill>
                  <a:schemeClr val="tx1"/>
                </a:solidFill>
                <a:latin typeface="+mj-ea"/>
                <a:ea typeface="+mj-ea"/>
              </a:rPr>
              <a:t>候車時關掉引擎，減少汽車</a:t>
            </a:r>
            <a:r>
              <a:rPr lang="zh-TW" altLang="en-US" dirty="0" smtClean="0">
                <a:solidFill>
                  <a:schemeClr val="tx1"/>
                </a:solidFill>
                <a:latin typeface="+mj-ea"/>
                <a:ea typeface="+mj-ea"/>
              </a:rPr>
              <a:t>廢氣排放</a:t>
            </a:r>
            <a:endParaRPr lang="en-US" altLang="zh-TW" dirty="0" smtClean="0">
              <a:solidFill>
                <a:schemeClr val="tx1"/>
              </a:solidFill>
              <a:latin typeface="+mj-ea"/>
              <a:ea typeface="+mj-ea"/>
            </a:endParaRPr>
          </a:p>
          <a:p>
            <a:pPr marL="0" indent="0">
              <a:buNone/>
            </a:pPr>
            <a:r>
              <a:rPr lang="en-US" altLang="zh-TW" dirty="0" smtClean="0">
                <a:solidFill>
                  <a:schemeClr val="tx1"/>
                </a:solidFill>
                <a:latin typeface="+mj-ea"/>
                <a:ea typeface="+mj-ea"/>
              </a:rPr>
              <a:t>3.</a:t>
            </a:r>
            <a:r>
              <a:rPr lang="zh-TW" altLang="en-US" dirty="0">
                <a:solidFill>
                  <a:schemeClr val="tx1"/>
                </a:solidFill>
                <a:latin typeface="+mj-ea"/>
              </a:rPr>
              <a:t>盡量使用公共運輸工具</a:t>
            </a:r>
            <a:r>
              <a:rPr lang="en-US" altLang="zh-TW" dirty="0">
                <a:solidFill>
                  <a:schemeClr val="tx1"/>
                </a:solidFill>
                <a:latin typeface="+mj-ea"/>
              </a:rPr>
              <a:t>(</a:t>
            </a:r>
            <a:r>
              <a:rPr lang="zh-TW" altLang="en-US" dirty="0">
                <a:solidFill>
                  <a:schemeClr val="tx1"/>
                </a:solidFill>
                <a:latin typeface="+mj-ea"/>
              </a:rPr>
              <a:t>公車、腳踏車、捷運</a:t>
            </a:r>
            <a:r>
              <a:rPr lang="en-US" altLang="zh-TW" dirty="0" smtClean="0">
                <a:solidFill>
                  <a:schemeClr val="tx1"/>
                </a:solidFill>
                <a:latin typeface="+mj-ea"/>
              </a:rPr>
              <a:t>)</a:t>
            </a:r>
            <a:endParaRPr lang="en-US" altLang="zh-TW" dirty="0" smtClean="0">
              <a:solidFill>
                <a:schemeClr val="tx1"/>
              </a:solidFill>
              <a:latin typeface="+mj-ea"/>
              <a:ea typeface="+mj-ea"/>
            </a:endParaRPr>
          </a:p>
        </p:txBody>
      </p:sp>
      <p:sp>
        <p:nvSpPr>
          <p:cNvPr id="3" name="標題 2"/>
          <p:cNvSpPr>
            <a:spLocks noGrp="1"/>
          </p:cNvSpPr>
          <p:nvPr>
            <p:ph type="title"/>
          </p:nvPr>
        </p:nvSpPr>
        <p:spPr/>
        <p:txBody>
          <a:bodyPr>
            <a:normAutofit/>
          </a:bodyPr>
          <a:lstStyle/>
          <a:p>
            <a:r>
              <a:rPr lang="zh-TW" altLang="en-US" dirty="0"/>
              <a:t>空氣汙染的改善</a:t>
            </a:r>
            <a:endParaRPr lang="zh-TW"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599944"/>
            <a:ext cx="3073524" cy="3073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635140"/>
            <a:ext cx="4752528" cy="3003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4523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40326" y="1988840"/>
            <a:ext cx="8803674" cy="1728192"/>
          </a:xfrm>
        </p:spPr>
        <p:txBody>
          <a:bodyPr>
            <a:normAutofit/>
          </a:bodyPr>
          <a:lstStyle/>
          <a:p>
            <a:pPr marL="0" indent="0">
              <a:buNone/>
            </a:pPr>
            <a:r>
              <a:rPr lang="en-US" altLang="zh-TW" dirty="0">
                <a:solidFill>
                  <a:schemeClr val="tx1"/>
                </a:solidFill>
              </a:rPr>
              <a:t>1</a:t>
            </a:r>
            <a:r>
              <a:rPr lang="en-US" altLang="zh-TW" dirty="0" smtClean="0">
                <a:solidFill>
                  <a:schemeClr val="tx1"/>
                </a:solidFill>
              </a:rPr>
              <a:t>.</a:t>
            </a:r>
            <a:r>
              <a:rPr lang="zh-TW" altLang="en-US" dirty="0">
                <a:solidFill>
                  <a:schemeClr val="tx1"/>
                </a:solidFill>
              </a:rPr>
              <a:t>線噪音源與隔音</a:t>
            </a:r>
            <a:r>
              <a:rPr lang="zh-TW" altLang="en-US" dirty="0" smtClean="0">
                <a:solidFill>
                  <a:schemeClr val="tx1"/>
                </a:solidFill>
              </a:rPr>
              <a:t>牆</a:t>
            </a:r>
            <a:endParaRPr lang="en-US" altLang="zh-TW" dirty="0" smtClean="0">
              <a:solidFill>
                <a:schemeClr val="tx1"/>
              </a:solidFill>
            </a:endParaRPr>
          </a:p>
          <a:p>
            <a:pPr marL="0" indent="0">
              <a:buNone/>
            </a:pPr>
            <a:r>
              <a:rPr lang="en-US" altLang="zh-TW" dirty="0" smtClean="0">
                <a:solidFill>
                  <a:schemeClr val="tx1"/>
                </a:solidFill>
              </a:rPr>
              <a:t>2</a:t>
            </a:r>
            <a:r>
              <a:rPr lang="en-US" altLang="zh-TW" dirty="0">
                <a:solidFill>
                  <a:schemeClr val="tx1"/>
                </a:solidFill>
              </a:rPr>
              <a:t>.</a:t>
            </a:r>
            <a:r>
              <a:rPr lang="zh-TW" altLang="en-US" dirty="0">
                <a:solidFill>
                  <a:schemeClr val="tx1"/>
                </a:solidFill>
              </a:rPr>
              <a:t>天然屏障與</a:t>
            </a:r>
            <a:r>
              <a:rPr lang="zh-TW" altLang="en-US" dirty="0" smtClean="0">
                <a:solidFill>
                  <a:schemeClr val="tx1"/>
                </a:solidFill>
              </a:rPr>
              <a:t>植樹</a:t>
            </a:r>
            <a:endParaRPr lang="en-US" altLang="zh-TW" dirty="0" smtClean="0">
              <a:solidFill>
                <a:schemeClr val="tx1"/>
              </a:solidFill>
            </a:endParaRPr>
          </a:p>
          <a:p>
            <a:pPr marL="0" indent="0">
              <a:buNone/>
            </a:pPr>
            <a:r>
              <a:rPr lang="en-US" altLang="zh-TW" dirty="0" smtClean="0">
                <a:solidFill>
                  <a:schemeClr val="tx1"/>
                </a:solidFill>
              </a:rPr>
              <a:t>3.</a:t>
            </a:r>
            <a:r>
              <a:rPr lang="zh-TW" altLang="en-US" dirty="0">
                <a:solidFill>
                  <a:schemeClr val="tx1"/>
                </a:solidFill>
              </a:rPr>
              <a:t>室內隔音最有效的就是中央空調</a:t>
            </a:r>
            <a:endParaRPr lang="en-US" altLang="zh-TW" dirty="0">
              <a:solidFill>
                <a:schemeClr val="tx1"/>
              </a:solidFill>
            </a:endParaRPr>
          </a:p>
          <a:p>
            <a:pPr marL="0" indent="0">
              <a:buNone/>
            </a:pPr>
            <a:endParaRPr lang="zh-TW" altLang="en-US" dirty="0">
              <a:solidFill>
                <a:schemeClr val="tx1"/>
              </a:solidFill>
            </a:endParaRPr>
          </a:p>
        </p:txBody>
      </p:sp>
      <p:sp>
        <p:nvSpPr>
          <p:cNvPr id="3" name="標題 2"/>
          <p:cNvSpPr>
            <a:spLocks noGrp="1"/>
          </p:cNvSpPr>
          <p:nvPr>
            <p:ph type="title"/>
          </p:nvPr>
        </p:nvSpPr>
        <p:spPr/>
        <p:txBody>
          <a:bodyPr>
            <a:normAutofit/>
          </a:bodyPr>
          <a:lstStyle/>
          <a:p>
            <a:r>
              <a:rPr lang="zh-TW" altLang="en-US" dirty="0"/>
              <a:t>噪音污染的改善</a:t>
            </a:r>
            <a:endParaRPr lang="zh-TW" alt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609020"/>
            <a:ext cx="3672408" cy="275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609020"/>
            <a:ext cx="4128233" cy="275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69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55576" y="2420888"/>
            <a:ext cx="7408333" cy="3450696"/>
          </a:xfrm>
        </p:spPr>
        <p:txBody>
          <a:bodyPr>
            <a:normAutofit/>
          </a:bodyPr>
          <a:lstStyle/>
          <a:p>
            <a:pPr marL="0" indent="0">
              <a:buNone/>
            </a:pPr>
            <a:r>
              <a:rPr lang="en-US" altLang="zh-TW" sz="2000" dirty="0">
                <a:hlinkClick r:id="rId2"/>
              </a:rPr>
              <a:t>http://</a:t>
            </a:r>
            <a:r>
              <a:rPr lang="en-US" altLang="zh-TW" sz="2000" dirty="0" smtClean="0">
                <a:hlinkClick r:id="rId2"/>
              </a:rPr>
              <a:t>www.yces.chc.edu.tw/arts/qqcould/air02.htm</a:t>
            </a:r>
            <a:endParaRPr lang="en-US" altLang="zh-TW" sz="2000" dirty="0" smtClean="0"/>
          </a:p>
          <a:p>
            <a:pPr marL="0" indent="0">
              <a:buNone/>
            </a:pPr>
            <a:r>
              <a:rPr lang="en-US" altLang="zh-TW" sz="2000" dirty="0">
                <a:hlinkClick r:id="rId3"/>
              </a:rPr>
              <a:t>http://</a:t>
            </a:r>
            <a:r>
              <a:rPr lang="en-US" altLang="zh-TW" sz="2000" dirty="0" smtClean="0">
                <a:hlinkClick r:id="rId3"/>
              </a:rPr>
              <a:t>www.shs.edu.tw/works/essay/2008/10/2008102817500513.pdf</a:t>
            </a:r>
            <a:endParaRPr lang="en-US" altLang="zh-TW" sz="2000" dirty="0" smtClean="0"/>
          </a:p>
          <a:p>
            <a:pPr marL="0" indent="0">
              <a:buNone/>
            </a:pPr>
            <a:r>
              <a:rPr lang="en-US" altLang="zh-TW" sz="2000" dirty="0">
                <a:hlinkClick r:id="rId4"/>
              </a:rPr>
              <a:t>http://</a:t>
            </a:r>
            <a:r>
              <a:rPr lang="en-US" altLang="zh-TW" sz="2000" dirty="0" smtClean="0">
                <a:hlinkClick r:id="rId4"/>
              </a:rPr>
              <a:t>www.shs.edu.tw/works/essay/2008/10/2008102223585966.pdf</a:t>
            </a:r>
            <a:endParaRPr lang="en-US" altLang="zh-TW" sz="2000" dirty="0" smtClean="0"/>
          </a:p>
          <a:p>
            <a:pPr marL="0" indent="0">
              <a:buNone/>
            </a:pPr>
            <a:r>
              <a:rPr lang="zh-TW" altLang="en-US" sz="2000" dirty="0" smtClean="0"/>
              <a:t>圖片</a:t>
            </a:r>
            <a:r>
              <a:rPr lang="en-US" altLang="zh-TW" sz="2000" dirty="0" smtClean="0"/>
              <a:t>:</a:t>
            </a:r>
            <a:r>
              <a:rPr lang="zh-TW" altLang="en-US" sz="2000" dirty="0" smtClean="0"/>
              <a:t> 自行拍攝、</a:t>
            </a:r>
            <a:r>
              <a:rPr lang="en-US" altLang="zh-TW" sz="2000" dirty="0" smtClean="0"/>
              <a:t>GOOGLE</a:t>
            </a:r>
            <a:endParaRPr lang="zh-TW" altLang="en-US" sz="2000" dirty="0"/>
          </a:p>
        </p:txBody>
      </p:sp>
      <p:sp>
        <p:nvSpPr>
          <p:cNvPr id="3" name="標題 2"/>
          <p:cNvSpPr>
            <a:spLocks noGrp="1"/>
          </p:cNvSpPr>
          <p:nvPr>
            <p:ph type="title"/>
          </p:nvPr>
        </p:nvSpPr>
        <p:spPr/>
        <p:txBody>
          <a:bodyPr/>
          <a:lstStyle/>
          <a:p>
            <a:r>
              <a:rPr lang="zh-TW" altLang="en-US" smtClean="0"/>
              <a:t>資料來源</a:t>
            </a:r>
            <a:endParaRPr lang="zh-TW" altLang="en-US"/>
          </a:p>
        </p:txBody>
      </p:sp>
    </p:spTree>
    <p:extLst>
      <p:ext uri="{BB962C8B-B14F-4D97-AF65-F5344CB8AC3E}">
        <p14:creationId xmlns:p14="http://schemas.microsoft.com/office/powerpoint/2010/main" val="13925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1844824"/>
            <a:ext cx="2648090" cy="47208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標題 2"/>
          <p:cNvSpPr>
            <a:spLocks noGrp="1"/>
          </p:cNvSpPr>
          <p:nvPr>
            <p:ph type="title"/>
          </p:nvPr>
        </p:nvSpPr>
        <p:spPr/>
        <p:txBody>
          <a:bodyPr>
            <a:normAutofit/>
          </a:bodyPr>
          <a:lstStyle/>
          <a:p>
            <a:r>
              <a:rPr lang="zh-TW" altLang="en-US" dirty="0"/>
              <a:t>廢棄物汙染</a:t>
            </a:r>
            <a:endParaRPr lang="zh-TW" altLang="en-US" dirty="0"/>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5621" y="3074335"/>
            <a:ext cx="4621352" cy="25922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10" name="資料庫圖表 9"/>
          <p:cNvGraphicFramePr/>
          <p:nvPr>
            <p:extLst>
              <p:ext uri="{D42A27DB-BD31-4B8C-83A1-F6EECF244321}">
                <p14:modId xmlns:p14="http://schemas.microsoft.com/office/powerpoint/2010/main" val="2267036416"/>
              </p:ext>
            </p:extLst>
          </p:nvPr>
        </p:nvGraphicFramePr>
        <p:xfrm>
          <a:off x="3347864" y="1844824"/>
          <a:ext cx="732508" cy="50682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99633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a:t>廢棄物汙染</a:t>
            </a:r>
          </a:p>
        </p:txBody>
      </p:sp>
      <p:pic>
        <p:nvPicPr>
          <p:cNvPr id="6" name="內容版面配置區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976" y="2780928"/>
            <a:ext cx="3851122"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矩形 6"/>
          <p:cNvSpPr/>
          <p:nvPr/>
        </p:nvSpPr>
        <p:spPr>
          <a:xfrm>
            <a:off x="312235" y="5373216"/>
            <a:ext cx="8831766" cy="1384995"/>
          </a:xfrm>
          <a:prstGeom prst="rect">
            <a:avLst/>
          </a:prstGeom>
          <a:noFill/>
        </p:spPr>
        <p:txBody>
          <a:bodyPr vert="horz" wrap="square" lIns="91440" tIns="45720" rIns="91440" bIns="45720">
            <a:spAutoFit/>
          </a:bodyPr>
          <a:lstStyle/>
          <a:p>
            <a:r>
              <a:rPr lang="zh-TW" altLang="en-US" sz="2800" dirty="0" smtClean="0"/>
              <a:t>影響力：一開始較不會有知覺，</a:t>
            </a:r>
            <a:r>
              <a:rPr lang="zh-TW" altLang="en-US" sz="2800" dirty="0"/>
              <a:t>到</a:t>
            </a:r>
            <a:r>
              <a:rPr lang="zh-TW" altLang="en-US" sz="2800" dirty="0" smtClean="0"/>
              <a:t>後來嚴重影響健康、</a:t>
            </a:r>
            <a:endParaRPr lang="en-US" altLang="zh-TW" sz="2800" dirty="0" smtClean="0"/>
          </a:p>
          <a:p>
            <a:r>
              <a:rPr lang="zh-TW" altLang="en-US" sz="2800" dirty="0" smtClean="0"/>
              <a:t>交通與環境，若不改善狀況會更加劇烈。</a:t>
            </a:r>
            <a:endParaRPr lang="en-US" altLang="zh-TW" sz="2800" dirty="0" smtClean="0"/>
          </a:p>
          <a:p>
            <a:r>
              <a:rPr lang="zh-TW" altLang="en-US" sz="2800" dirty="0" smtClean="0"/>
              <a:t>傷害力：人類、動物、環境</a:t>
            </a:r>
            <a:r>
              <a:rPr lang="zh-TW" altLang="en-US" sz="2800" dirty="0"/>
              <a:t>。</a:t>
            </a:r>
            <a:endParaRPr lang="en-US" altLang="zh-TW" sz="2800" dirty="0" smtClean="0"/>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7978" y="2751032"/>
            <a:ext cx="3869521" cy="2170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0" name="資料庫圖表 9"/>
          <p:cNvGraphicFramePr/>
          <p:nvPr>
            <p:extLst>
              <p:ext uri="{D42A27DB-BD31-4B8C-83A1-F6EECF244321}">
                <p14:modId xmlns:p14="http://schemas.microsoft.com/office/powerpoint/2010/main" val="1846625314"/>
              </p:ext>
            </p:extLst>
          </p:nvPr>
        </p:nvGraphicFramePr>
        <p:xfrm>
          <a:off x="539552" y="1988840"/>
          <a:ext cx="3251720" cy="5539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79174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3308998"/>
            <a:ext cx="3722339" cy="208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標題 2"/>
          <p:cNvSpPr>
            <a:spLocks noGrp="1"/>
          </p:cNvSpPr>
          <p:nvPr>
            <p:ph type="title"/>
          </p:nvPr>
        </p:nvSpPr>
        <p:spPr/>
        <p:txBody>
          <a:bodyPr>
            <a:normAutofit/>
          </a:bodyPr>
          <a:lstStyle/>
          <a:p>
            <a:r>
              <a:rPr lang="zh-TW" altLang="en-US" dirty="0"/>
              <a:t>空氣汙染</a:t>
            </a:r>
            <a:endParaRPr lang="zh-TW" altLang="en-US" dirty="0"/>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7778" y="3325250"/>
            <a:ext cx="3722339" cy="208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2" name="資料庫圖表 1"/>
          <p:cNvGraphicFramePr/>
          <p:nvPr>
            <p:extLst>
              <p:ext uri="{D42A27DB-BD31-4B8C-83A1-F6EECF244321}">
                <p14:modId xmlns:p14="http://schemas.microsoft.com/office/powerpoint/2010/main" val="3892222829"/>
              </p:ext>
            </p:extLst>
          </p:nvPr>
        </p:nvGraphicFramePr>
        <p:xfrm>
          <a:off x="4283968" y="2204864"/>
          <a:ext cx="622927" cy="45122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16499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a:t>空氣汙染</a:t>
            </a:r>
            <a:endParaRPr lang="zh-TW" altLang="en-US" dirty="0"/>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8088" y="2708920"/>
            <a:ext cx="3840129" cy="2154072"/>
          </a:xfrm>
          <a:prstGeom prst="rect">
            <a:avLst/>
          </a:prstGeom>
          <a:ln>
            <a:noFill/>
          </a:ln>
          <a:effectLst>
            <a:outerShdw blurRad="292100" dist="139700" dir="2700000" algn="tl" rotWithShape="0">
              <a:srgbClr val="333333">
                <a:alpha val="65000"/>
              </a:srgbClr>
            </a:outerShdw>
          </a:effectLst>
        </p:spPr>
      </p:pic>
      <p:sp>
        <p:nvSpPr>
          <p:cNvPr id="10" name="矩形 9"/>
          <p:cNvSpPr/>
          <p:nvPr/>
        </p:nvSpPr>
        <p:spPr>
          <a:xfrm>
            <a:off x="3995936" y="5042118"/>
            <a:ext cx="5148064" cy="1815882"/>
          </a:xfrm>
          <a:prstGeom prst="rect">
            <a:avLst/>
          </a:prstGeom>
          <a:noFill/>
        </p:spPr>
        <p:txBody>
          <a:bodyPr vert="horz" wrap="square" lIns="91440" tIns="45720" rIns="91440" bIns="45720">
            <a:spAutoFit/>
          </a:bodyPr>
          <a:lstStyle/>
          <a:p>
            <a:r>
              <a:rPr lang="zh-TW" altLang="en-US" sz="2800" dirty="0"/>
              <a:t>影響力：長期不改善會產生許多的病菌而病媒蚊就這樣誕生了會直接對我們造成嚴重傷害。</a:t>
            </a:r>
            <a:endParaRPr lang="en-US" altLang="zh-TW" sz="2800" dirty="0"/>
          </a:p>
          <a:p>
            <a:r>
              <a:rPr lang="zh-TW" altLang="en-US" sz="2800" dirty="0"/>
              <a:t>傷害力：人類、動物</a:t>
            </a:r>
            <a:r>
              <a:rPr lang="zh-TW" altLang="en-US" sz="2800" dirty="0"/>
              <a:t>。</a:t>
            </a:r>
            <a:endParaRPr lang="en-US" altLang="zh-TW" sz="2800" dirty="0"/>
          </a:p>
        </p:txBody>
      </p:sp>
      <p:graphicFrame>
        <p:nvGraphicFramePr>
          <p:cNvPr id="12" name="資料庫圖表 11"/>
          <p:cNvGraphicFramePr/>
          <p:nvPr>
            <p:extLst>
              <p:ext uri="{D42A27DB-BD31-4B8C-83A1-F6EECF244321}">
                <p14:modId xmlns:p14="http://schemas.microsoft.com/office/powerpoint/2010/main" val="3333234870"/>
              </p:ext>
            </p:extLst>
          </p:nvPr>
        </p:nvGraphicFramePr>
        <p:xfrm>
          <a:off x="3275856" y="1919444"/>
          <a:ext cx="622927" cy="4844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圖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7544" y="2025436"/>
            <a:ext cx="2598766" cy="46328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4358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a:t>噪音污染</a:t>
            </a:r>
            <a:endParaRPr lang="zh-TW" altLang="en-US" dirty="0"/>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7" y="2348880"/>
            <a:ext cx="2156030" cy="38436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2734300"/>
            <a:ext cx="4248472" cy="238312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aphicFrame>
        <p:nvGraphicFramePr>
          <p:cNvPr id="8" name="資料庫圖表 7"/>
          <p:cNvGraphicFramePr/>
          <p:nvPr>
            <p:extLst>
              <p:ext uri="{D42A27DB-BD31-4B8C-83A1-F6EECF244321}">
                <p14:modId xmlns:p14="http://schemas.microsoft.com/office/powerpoint/2010/main" val="1218909321"/>
              </p:ext>
            </p:extLst>
          </p:nvPr>
        </p:nvGraphicFramePr>
        <p:xfrm>
          <a:off x="4426260" y="5496186"/>
          <a:ext cx="3531840" cy="9541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02592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a:t>噪音污染</a:t>
            </a:r>
            <a:endParaRPr lang="zh-TW" alt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674"/>
          <a:stretch/>
        </p:blipFill>
        <p:spPr bwMode="auto">
          <a:xfrm>
            <a:off x="539552" y="2924944"/>
            <a:ext cx="5400600" cy="28654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矩形 9"/>
          <p:cNvSpPr/>
          <p:nvPr/>
        </p:nvSpPr>
        <p:spPr>
          <a:xfrm>
            <a:off x="6018666" y="2924944"/>
            <a:ext cx="2574032" cy="3108543"/>
          </a:xfrm>
          <a:prstGeom prst="rect">
            <a:avLst/>
          </a:prstGeom>
          <a:noFill/>
        </p:spPr>
        <p:txBody>
          <a:bodyPr vert="horz" wrap="square" lIns="91440" tIns="45720" rIns="91440" bIns="45720">
            <a:spAutoFit/>
          </a:bodyPr>
          <a:lstStyle/>
          <a:p>
            <a:r>
              <a:rPr lang="zh-TW" altLang="en-US" sz="2800" dirty="0" smtClean="0"/>
              <a:t>影響力：嚴重影響我們的心情起伏，也會影響我們專心的意志力</a:t>
            </a:r>
            <a:endParaRPr lang="en-US" altLang="zh-TW" sz="2800" dirty="0" smtClean="0"/>
          </a:p>
          <a:p>
            <a:r>
              <a:rPr lang="zh-TW" altLang="en-US" sz="2800" dirty="0" smtClean="0"/>
              <a:t>傷害力：人類、動物</a:t>
            </a:r>
            <a:r>
              <a:rPr lang="zh-TW" altLang="en-US" sz="2800" dirty="0"/>
              <a:t>。</a:t>
            </a:r>
            <a:endParaRPr lang="en-US" altLang="zh-TW" sz="2800" dirty="0" smtClean="0"/>
          </a:p>
        </p:txBody>
      </p:sp>
    </p:spTree>
    <p:extLst>
      <p:ext uri="{BB962C8B-B14F-4D97-AF65-F5344CB8AC3E}">
        <p14:creationId xmlns:p14="http://schemas.microsoft.com/office/powerpoint/2010/main" val="3584764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1520" y="2440122"/>
            <a:ext cx="8892480" cy="1307788"/>
          </a:xfrm>
        </p:spPr>
        <p:txBody>
          <a:bodyPr>
            <a:noAutofit/>
          </a:bodyPr>
          <a:lstStyle/>
          <a:p>
            <a:pPr marL="0" indent="0">
              <a:buNone/>
            </a:pPr>
            <a:r>
              <a:rPr lang="en-US" altLang="zh-TW" dirty="0">
                <a:solidFill>
                  <a:schemeClr val="tx1"/>
                </a:solidFill>
              </a:rPr>
              <a:t>1.</a:t>
            </a:r>
            <a:r>
              <a:rPr lang="zh-TW" altLang="en-US" dirty="0">
                <a:solidFill>
                  <a:schemeClr val="tx1"/>
                </a:solidFill>
              </a:rPr>
              <a:t>對野生動物來說廢棄物是直接影響棲息地的兇手。</a:t>
            </a:r>
            <a:endParaRPr lang="en-US" altLang="zh-TW" dirty="0">
              <a:solidFill>
                <a:schemeClr val="tx1"/>
              </a:solidFill>
            </a:endParaRPr>
          </a:p>
          <a:p>
            <a:pPr marL="0" indent="0">
              <a:buNone/>
            </a:pPr>
            <a:r>
              <a:rPr lang="en-US" altLang="zh-TW" dirty="0">
                <a:solidFill>
                  <a:schemeClr val="tx1"/>
                </a:solidFill>
              </a:rPr>
              <a:t>2.</a:t>
            </a:r>
            <a:r>
              <a:rPr lang="zh-TW" altLang="en-US" dirty="0">
                <a:solidFill>
                  <a:schemeClr val="tx1"/>
                </a:solidFill>
              </a:rPr>
              <a:t>環境的破壞會衍生出許多病菌的產生</a:t>
            </a:r>
            <a:r>
              <a:rPr lang="en-US" altLang="zh-TW" dirty="0">
                <a:solidFill>
                  <a:schemeClr val="tx1"/>
                </a:solidFill>
              </a:rPr>
              <a:t>(</a:t>
            </a:r>
            <a:r>
              <a:rPr lang="zh-TW" altLang="en-US" dirty="0">
                <a:solidFill>
                  <a:schemeClr val="tx1"/>
                </a:solidFill>
              </a:rPr>
              <a:t>例如：病媒蚊</a:t>
            </a:r>
            <a:r>
              <a:rPr lang="en-US" altLang="zh-TW" dirty="0">
                <a:solidFill>
                  <a:schemeClr val="tx1"/>
                </a:solidFill>
              </a:rPr>
              <a:t>)</a:t>
            </a:r>
          </a:p>
          <a:p>
            <a:pPr marL="0" indent="0">
              <a:buNone/>
            </a:pPr>
            <a:r>
              <a:rPr lang="zh-TW" altLang="en-US" dirty="0" smtClean="0">
                <a:solidFill>
                  <a:schemeClr val="tx1"/>
                </a:solidFill>
              </a:rPr>
              <a:t>   長期</a:t>
            </a:r>
            <a:r>
              <a:rPr lang="zh-TW" altLang="en-US" dirty="0">
                <a:solidFill>
                  <a:schemeClr val="tx1"/>
                </a:solidFill>
              </a:rPr>
              <a:t>會對人體造成一定的傷害，是一種慢性攻擊。</a:t>
            </a:r>
            <a:endParaRPr lang="en-US" altLang="zh-TW" dirty="0">
              <a:solidFill>
                <a:schemeClr val="tx1"/>
              </a:solidFill>
            </a:endParaRPr>
          </a:p>
          <a:p>
            <a:endParaRPr lang="zh-TW" altLang="en-US" dirty="0">
              <a:solidFill>
                <a:schemeClr val="tx1"/>
              </a:solidFill>
            </a:endParaRPr>
          </a:p>
        </p:txBody>
      </p:sp>
      <p:sp>
        <p:nvSpPr>
          <p:cNvPr id="3" name="標題 2"/>
          <p:cNvSpPr>
            <a:spLocks noGrp="1"/>
          </p:cNvSpPr>
          <p:nvPr>
            <p:ph type="title"/>
          </p:nvPr>
        </p:nvSpPr>
        <p:spPr/>
        <p:txBody>
          <a:bodyPr>
            <a:normAutofit/>
          </a:bodyPr>
          <a:lstStyle/>
          <a:p>
            <a:r>
              <a:rPr lang="zh-TW" altLang="en-US" dirty="0"/>
              <a:t>廢棄物污染的影響</a:t>
            </a:r>
            <a:endParaRPr lang="zh-TW" altLang="en-US" dirty="0"/>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3729635"/>
            <a:ext cx="4449688" cy="2959216"/>
          </a:xfrm>
          <a:prstGeom prst="rect">
            <a:avLst/>
          </a:prstGeom>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4" y="3729635"/>
            <a:ext cx="4543425" cy="3105150"/>
          </a:xfrm>
          <a:prstGeom prst="rect">
            <a:avLst/>
          </a:prstGeom>
        </p:spPr>
      </p:pic>
    </p:spTree>
    <p:extLst>
      <p:ext uri="{BB962C8B-B14F-4D97-AF65-F5344CB8AC3E}">
        <p14:creationId xmlns:p14="http://schemas.microsoft.com/office/powerpoint/2010/main" val="2797413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4358" y="2708920"/>
            <a:ext cx="9059642" cy="1374997"/>
          </a:xfrm>
        </p:spPr>
        <p:txBody>
          <a:bodyPr/>
          <a:lstStyle/>
          <a:p>
            <a:pPr marL="0" indent="0">
              <a:buNone/>
            </a:pPr>
            <a:r>
              <a:rPr lang="zh-TW" altLang="en-US" dirty="0" smtClean="0">
                <a:solidFill>
                  <a:schemeClr val="tx1"/>
                </a:solidFill>
              </a:rPr>
              <a:t>在人體方面會造成</a:t>
            </a:r>
            <a:r>
              <a:rPr lang="zh-TW" altLang="en-US" dirty="0">
                <a:solidFill>
                  <a:schemeClr val="tx1"/>
                </a:solidFill>
              </a:rPr>
              <a:t>頭痛、眼睛痕癢、呼吸困難、皮膚過敏、疲勞或嘔吐</a:t>
            </a:r>
            <a:r>
              <a:rPr lang="zh-TW" altLang="en-US" dirty="0" smtClean="0">
                <a:solidFill>
                  <a:schemeClr val="tx1"/>
                </a:solidFill>
              </a:rPr>
              <a:t>等</a:t>
            </a:r>
            <a:endParaRPr lang="en-US" altLang="zh-TW" dirty="0" smtClean="0">
              <a:solidFill>
                <a:schemeClr val="tx1"/>
              </a:solidFill>
            </a:endParaRPr>
          </a:p>
          <a:p>
            <a:pPr marL="0" indent="0">
              <a:buNone/>
            </a:pPr>
            <a:r>
              <a:rPr lang="zh-TW" altLang="en-US" dirty="0">
                <a:solidFill>
                  <a:schemeClr val="tx1"/>
                </a:solidFill>
              </a:rPr>
              <a:t>而在氣候方面則是會造成酸雨、天空破洞、</a:t>
            </a:r>
            <a:r>
              <a:rPr lang="zh-TW" altLang="en-US" dirty="0" smtClean="0">
                <a:solidFill>
                  <a:schemeClr val="tx1"/>
                </a:solidFill>
              </a:rPr>
              <a:t>溫室效應</a:t>
            </a:r>
            <a:endParaRPr lang="en-US" altLang="zh-TW" dirty="0" smtClean="0">
              <a:solidFill>
                <a:schemeClr val="tx1"/>
              </a:solidFill>
            </a:endParaRPr>
          </a:p>
          <a:p>
            <a:pPr marL="0" indent="0">
              <a:buNone/>
            </a:pPr>
            <a:endParaRPr lang="zh-TW" altLang="en-US" dirty="0">
              <a:solidFill>
                <a:schemeClr val="tx1"/>
              </a:solidFill>
            </a:endParaRPr>
          </a:p>
        </p:txBody>
      </p:sp>
      <p:sp>
        <p:nvSpPr>
          <p:cNvPr id="3" name="標題 2"/>
          <p:cNvSpPr>
            <a:spLocks noGrp="1"/>
          </p:cNvSpPr>
          <p:nvPr>
            <p:ph type="title"/>
          </p:nvPr>
        </p:nvSpPr>
        <p:spPr/>
        <p:txBody>
          <a:bodyPr/>
          <a:lstStyle/>
          <a:p>
            <a:r>
              <a:rPr lang="zh-TW" altLang="en-US" dirty="0" smtClean="0"/>
              <a:t>空氣污染的影響</a:t>
            </a:r>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58" y="4365104"/>
            <a:ext cx="5207722"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675" y="4214243"/>
            <a:ext cx="3622479" cy="2245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10005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1269</TotalTime>
  <Words>407</Words>
  <Application>Microsoft Office PowerPoint</Application>
  <PresentationFormat>如螢幕大小 (4:3)</PresentationFormat>
  <Paragraphs>52</Paragraphs>
  <Slides>14</Slides>
  <Notes>0</Notes>
  <HiddenSlides>0</HiddenSlides>
  <MMClips>0</MMClips>
  <ScaleCrop>false</ScaleCrop>
  <HeadingPairs>
    <vt:vector size="4" baseType="variant">
      <vt:variant>
        <vt:lpstr>佈景主題</vt:lpstr>
      </vt:variant>
      <vt:variant>
        <vt:i4>1</vt:i4>
      </vt:variant>
      <vt:variant>
        <vt:lpstr>投影片標題</vt:lpstr>
      </vt:variant>
      <vt:variant>
        <vt:i4>14</vt:i4>
      </vt:variant>
    </vt:vector>
  </HeadingPairs>
  <TitlesOfParts>
    <vt:vector size="15" baseType="lpstr">
      <vt:lpstr>波形</vt:lpstr>
      <vt:lpstr>南臺的寂寞</vt:lpstr>
      <vt:lpstr>廢棄物汙染</vt:lpstr>
      <vt:lpstr>廢棄物汙染</vt:lpstr>
      <vt:lpstr>空氣汙染</vt:lpstr>
      <vt:lpstr>空氣汙染</vt:lpstr>
      <vt:lpstr>噪音污染</vt:lpstr>
      <vt:lpstr>噪音污染</vt:lpstr>
      <vt:lpstr>廢棄物污染的影響</vt:lpstr>
      <vt:lpstr>空氣污染的影響</vt:lpstr>
      <vt:lpstr>噪音污染的影響</vt:lpstr>
      <vt:lpstr>廢棄物汙染的改善</vt:lpstr>
      <vt:lpstr>空氣汙染的改善</vt:lpstr>
      <vt:lpstr>噪音污染的改善</vt:lpstr>
      <vt:lpstr>資料來源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南台之角</dc:title>
  <dc:creator>h61m-e</dc:creator>
  <cp:lastModifiedBy>small-lo</cp:lastModifiedBy>
  <cp:revision>34</cp:revision>
  <dcterms:created xsi:type="dcterms:W3CDTF">2015-12-31T11:43:20Z</dcterms:created>
  <dcterms:modified xsi:type="dcterms:W3CDTF">2016-01-03T13:29:00Z</dcterms:modified>
</cp:coreProperties>
</file>