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副標題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7" name="直線接點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橢圓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橢圓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投影片編號版面配置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6B9450-FC51-47F5-BAED-EB6D0FEE7489}" type="slidenum">
              <a:rPr lang="zh-TW" altLang="en-US" smtClean="0"/>
              <a:t>‹#›</a:t>
            </a:fld>
            <a:endParaRPr lang="zh-TW" altLang="en-US"/>
          </a:p>
        </p:txBody>
      </p:sp>
      <p:sp>
        <p:nvSpPr>
          <p:cNvPr id="8" name="標題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D6B9450-FC51-47F5-BAED-EB6D0FEE7489}"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2"/>
      </p:bgRef>
    </p:bg>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接點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橢圓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6915912" y="3009901"/>
            <a:ext cx="457200" cy="441325"/>
          </a:xfrm>
        </p:spPr>
        <p:txBody>
          <a:bodyPr/>
          <a:lstStyle/>
          <a:p>
            <a:fld id="{7D6B9450-FC51-47F5-BAED-EB6D0FEE7489}" type="slidenum">
              <a:rPr lang="zh-TW" altLang="en-US" smtClean="0"/>
              <a:t>‹#›</a:t>
            </a:fld>
            <a:endParaRPr lang="zh-TW" altLang="en-US"/>
          </a:p>
        </p:txBody>
      </p:sp>
      <p:sp>
        <p:nvSpPr>
          <p:cNvPr id="3" name="直排文字版面配置區 2"/>
          <p:cNvSpPr>
            <a:spLocks noGrp="1"/>
          </p:cNvSpPr>
          <p:nvPr>
            <p:ph type="body" orient="vert" idx="1"/>
          </p:nvPr>
        </p:nvSpPr>
        <p:spPr>
          <a:xfrm>
            <a:off x="304800" y="304800"/>
            <a:ext cx="6553200" cy="5821366"/>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2" name="直排標題 1"/>
          <p:cNvSpPr>
            <a:spLocks noGrp="1"/>
          </p:cNvSpPr>
          <p:nvPr>
            <p:ph type="title" orient="vert"/>
          </p:nvPr>
        </p:nvSpPr>
        <p:spPr>
          <a:xfrm>
            <a:off x="7391400" y="304801"/>
            <a:ext cx="1447800" cy="5851525"/>
          </a:xfrm>
        </p:spPr>
        <p:txBody>
          <a:bodyPr vert="eaVert"/>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accent3">
                    <a:shade val="75000"/>
                  </a:schemeClr>
                </a:solidFill>
              </a:defRPr>
            </a:lvl1p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a:xfrm>
            <a:off x="4361688" y="1026372"/>
            <a:ext cx="457200" cy="441325"/>
          </a:xfrm>
        </p:spPr>
        <p:txBody>
          <a:bodyPr/>
          <a:lstStyle/>
          <a:p>
            <a:fld id="{7D6B9450-FC51-47F5-BAED-EB6D0FEE7489}" type="slidenum">
              <a:rPr lang="zh-TW" altLang="en-US" smtClean="0"/>
              <a:t>‹#›</a:t>
            </a:fld>
            <a:endParaRPr lang="zh-TW" altLang="en-US"/>
          </a:p>
        </p:txBody>
      </p:sp>
      <p:sp>
        <p:nvSpPr>
          <p:cNvPr id="8" name="內容版面配置區 7"/>
          <p:cNvSpPr>
            <a:spLocks noGrp="1"/>
          </p:cNvSpPr>
          <p:nvPr>
            <p:ph sz="quarter" idx="1"/>
          </p:nvPr>
        </p:nvSpPr>
        <p:spPr>
          <a:xfrm>
            <a:off x="301752" y="1527048"/>
            <a:ext cx="850392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3" name="矩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矩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頁尾版面配置區 4"/>
          <p:cNvSpPr>
            <a:spLocks noGrp="1"/>
          </p:cNvSpPr>
          <p:nvPr>
            <p:ph type="ftr" sz="quarter" idx="11"/>
          </p:nvPr>
        </p:nvSpPr>
        <p:spPr/>
        <p:txBody>
          <a:bodyPr/>
          <a:lstStyle/>
          <a:p>
            <a:endParaRPr lang="zh-TW" altLang="en-US"/>
          </a:p>
        </p:txBody>
      </p:sp>
      <p:sp>
        <p:nvSpPr>
          <p:cNvPr id="4" name="日期版面配置區 3"/>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8" name="直線接點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橢圓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D6B9450-FC51-47F5-BAED-EB6D0FEE7489}" type="slidenum">
              <a:rPr lang="zh-TW" altLang="en-US" smtClean="0"/>
              <a:t>‹#›</a:t>
            </a:fld>
            <a:endParaRPr lang="zh-TW" altLang="en-US"/>
          </a:p>
        </p:txBody>
      </p:sp>
      <p:sp>
        <p:nvSpPr>
          <p:cNvPr id="2" name="標題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301752" y="228600"/>
            <a:ext cx="8534400" cy="758952"/>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a:xfrm>
            <a:off x="5791200" y="6409944"/>
            <a:ext cx="3044952" cy="365760"/>
          </a:xfrm>
        </p:spPr>
        <p:txBody>
          <a:bodyPr/>
          <a:lstStyle/>
          <a:p>
            <a:fld id="{056E1453-9669-4E00-8DE6-33C8E9B36885}" type="datetimeFigureOut">
              <a:rPr lang="zh-TW" altLang="en-US" smtClean="0"/>
              <a:t>2012/12/24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D6B9450-FC51-47F5-BAED-EB6D0FEE7489}" type="slidenum">
              <a:rPr lang="zh-TW" altLang="en-US" smtClean="0"/>
              <a:t>‹#›</a:t>
            </a:fld>
            <a:endParaRPr lang="zh-TW" altLang="en-US"/>
          </a:p>
        </p:txBody>
      </p:sp>
      <p:sp>
        <p:nvSpPr>
          <p:cNvPr id="8" name="直線接點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內容版面配置區 9"/>
          <p:cNvSpPr>
            <a:spLocks noGrp="1"/>
          </p:cNvSpPr>
          <p:nvPr>
            <p:ph sz="half" idx="1"/>
          </p:nvPr>
        </p:nvSpPr>
        <p:spPr>
          <a:xfrm>
            <a:off x="301752"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內容版面配置區 11"/>
          <p:cNvSpPr>
            <a:spLocks noGrp="1"/>
          </p:cNvSpPr>
          <p:nvPr>
            <p:ph sz="half" idx="2"/>
          </p:nvPr>
        </p:nvSpPr>
        <p:spPr>
          <a:xfrm>
            <a:off x="4800600"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1">
        <a:schemeClr val="bg2"/>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矩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矩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矩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8" name="頁尾版面配置區 7"/>
          <p:cNvSpPr>
            <a:spLocks noGrp="1"/>
          </p:cNvSpPr>
          <p:nvPr>
            <p:ph type="ftr" sz="quarter" idx="11"/>
          </p:nvPr>
        </p:nvSpPr>
        <p:spPr>
          <a:xfrm>
            <a:off x="304800" y="6409944"/>
            <a:ext cx="3581400" cy="365760"/>
          </a:xfrm>
        </p:spPr>
        <p:txBody>
          <a:bodyPr/>
          <a:lstStyle/>
          <a:p>
            <a:endParaRPr lang="zh-TW" altLang="en-US"/>
          </a:p>
        </p:txBody>
      </p:sp>
      <p:sp>
        <p:nvSpPr>
          <p:cNvPr id="15" name="直線接點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內容版面配置區 23"/>
          <p:cNvSpPr>
            <a:spLocks noGrp="1"/>
          </p:cNvSpPr>
          <p:nvPr>
            <p:ph sz="quarter" idx="2"/>
          </p:nvPr>
        </p:nvSpPr>
        <p:spPr>
          <a:xfrm>
            <a:off x="301752" y="2471383"/>
            <a:ext cx="4041648" cy="3818404"/>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內容版面配置區 25"/>
          <p:cNvSpPr>
            <a:spLocks noGrp="1"/>
          </p:cNvSpPr>
          <p:nvPr>
            <p:ph sz="quarter" idx="4"/>
          </p:nvPr>
        </p:nvSpPr>
        <p:spPr>
          <a:xfrm>
            <a:off x="4800600" y="2471383"/>
            <a:ext cx="4038600" cy="382219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橢圓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橢圓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投影片編號版面配置區 8"/>
          <p:cNvSpPr>
            <a:spLocks noGrp="1"/>
          </p:cNvSpPr>
          <p:nvPr>
            <p:ph type="sldNum" sz="quarter" idx="12"/>
          </p:nvPr>
        </p:nvSpPr>
        <p:spPr>
          <a:xfrm>
            <a:off x="4343400" y="1042416"/>
            <a:ext cx="457200" cy="441325"/>
          </a:xfrm>
        </p:spPr>
        <p:txBody>
          <a:bodyPr/>
          <a:lstStyle>
            <a:lvl1pPr algn="ctr">
              <a:defRPr/>
            </a:lvl1pPr>
          </a:lstStyle>
          <a:p>
            <a:fld id="{7D6B9450-FC51-47F5-BAED-EB6D0FEE7489}" type="slidenum">
              <a:rPr lang="zh-TW" altLang="en-US" smtClean="0"/>
              <a:t>‹#›</a:t>
            </a:fld>
            <a:endParaRPr lang="zh-TW" altLang="en-US"/>
          </a:p>
        </p:txBody>
      </p:sp>
      <p:sp>
        <p:nvSpPr>
          <p:cNvPr id="23" name="標題 22"/>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a:xfrm>
            <a:off x="4343400" y="1036020"/>
            <a:ext cx="457200" cy="441325"/>
          </a:xfrm>
        </p:spPr>
        <p:txBody>
          <a:bodyPr/>
          <a:lstStyle/>
          <a:p>
            <a:fld id="{7D6B9450-FC51-47F5-BAED-EB6D0FEE7489}"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矩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矩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期版面配置區 1"/>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D6B9450-FC51-47F5-BAED-EB6D0FEE7489}"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9" name="矩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矩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矩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接點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內容版面配置區 19"/>
          <p:cNvSpPr>
            <a:spLocks noGrp="1"/>
          </p:cNvSpPr>
          <p:nvPr>
            <p:ph sz="quarter" idx="1"/>
          </p:nvPr>
        </p:nvSpPr>
        <p:spPr>
          <a:xfrm>
            <a:off x="3124200" y="685800"/>
            <a:ext cx="5638800" cy="5410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橢圓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D6B9450-FC51-47F5-BAED-EB6D0FEE7489}" type="slidenum">
              <a:rPr lang="zh-TW" altLang="en-US" smtClean="0"/>
              <a:t>‹#›</a:t>
            </a:fld>
            <a:endParaRPr lang="zh-TW" altLang="en-US"/>
          </a:p>
        </p:txBody>
      </p:sp>
      <p:sp>
        <p:nvSpPr>
          <p:cNvPr id="21" name="矩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p:txBody>
          <a:bodyPr/>
          <a:lstStyle/>
          <a:p>
            <a:fld id="{056E1453-9669-4E00-8DE6-33C8E9B36885}" type="datetimeFigureOut">
              <a:rPr lang="zh-TW" altLang="en-US" smtClean="0"/>
              <a:t>2012/12/24</a:t>
            </a:fld>
            <a:endParaRPr lang="zh-TW" altLang="en-US"/>
          </a:p>
        </p:txBody>
      </p:sp>
      <p:sp>
        <p:nvSpPr>
          <p:cNvPr id="6" name="頁尾版面配置區 5"/>
          <p:cNvSpPr>
            <a:spLocks noGrp="1"/>
          </p:cNvSpPr>
          <p:nvPr>
            <p:ph type="ftr" sz="quarter" idx="11"/>
          </p:nvPr>
        </p:nvSpPr>
        <p:spPr>
          <a:xfrm>
            <a:off x="301752" y="6410848"/>
            <a:ext cx="3383280" cy="365760"/>
          </a:xfrm>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1" name="直線接點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矩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矩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橢圓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橢圓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p>
            <a:fld id="{7D6B9450-FC51-47F5-BAED-EB6D0FEE7489}" type="slidenum">
              <a:rPr lang="zh-TW" altLang="en-US" smtClean="0"/>
              <a:t>‹#›</a:t>
            </a:fld>
            <a:endParaRPr lang="zh-TW" altLang="en-US"/>
          </a:p>
        </p:txBody>
      </p:sp>
      <p:sp>
        <p:nvSpPr>
          <p:cNvPr id="2" name="標題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000375" y="609600"/>
            <a:ext cx="5867400" cy="4267200"/>
          </a:xfrm>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22" name="矩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a:xfrm>
            <a:off x="5788152" y="6404984"/>
            <a:ext cx="3044952" cy="365760"/>
          </a:xfrm>
        </p:spPr>
        <p:txBody>
          <a:bodyPr/>
          <a:lstStyle/>
          <a:p>
            <a:fld id="{056E1453-9669-4E00-8DE6-33C8E9B36885}" type="datetimeFigureOut">
              <a:rPr lang="zh-TW" altLang="en-US" smtClean="0"/>
              <a:t>2012/12/24</a:t>
            </a:fld>
            <a:endParaRPr lang="zh-TW" altLang="en-US"/>
          </a:p>
        </p:txBody>
      </p:sp>
      <p:sp>
        <p:nvSpPr>
          <p:cNvPr id="6" name="頁尾版面配置區 5"/>
          <p:cNvSpPr>
            <a:spLocks noGrp="1"/>
          </p:cNvSpPr>
          <p:nvPr>
            <p:ph type="ftr" sz="quarter" idx="11"/>
          </p:nvPr>
        </p:nvSpPr>
        <p:spPr>
          <a:xfrm>
            <a:off x="301752" y="6410848"/>
            <a:ext cx="3584448" cy="365760"/>
          </a:xfrm>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期版面配置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56E1453-9669-4E00-8DE6-33C8E9B36885}" type="datetimeFigureOut">
              <a:rPr lang="zh-TW" altLang="en-US" smtClean="0"/>
              <a:t>2012/12/24</a:t>
            </a:fld>
            <a:endParaRPr lang="zh-TW" altLang="en-US"/>
          </a:p>
        </p:txBody>
      </p:sp>
      <p:sp>
        <p:nvSpPr>
          <p:cNvPr id="3" name="頁尾版面配置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zh-TW" altLang="en-US"/>
          </a:p>
        </p:txBody>
      </p:sp>
      <p:sp>
        <p:nvSpPr>
          <p:cNvPr id="8" name="矩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接點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橢圓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D6B9450-FC51-47F5-BAED-EB6D0FEE7489}" type="slidenum">
              <a:rPr lang="zh-TW" altLang="en-US" smtClean="0"/>
              <a:t>‹#›</a:t>
            </a:fld>
            <a:endParaRPr lang="zh-TW" altLang="en-US"/>
          </a:p>
        </p:txBody>
      </p:sp>
      <p:sp>
        <p:nvSpPr>
          <p:cNvPr id="22" name="標題版面配置區 21"/>
          <p:cNvSpPr>
            <a:spLocks noGrp="1"/>
          </p:cNvSpPr>
          <p:nvPr>
            <p:ph type="title"/>
          </p:nvPr>
        </p:nvSpPr>
        <p:spPr>
          <a:xfrm>
            <a:off x="301752" y="228600"/>
            <a:ext cx="8534400" cy="758952"/>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er.gov.tw/siteiner/wSite/mp?mp=INER" TargetMode="External"/><Relationship Id="rId7" Type="http://schemas.openxmlformats.org/officeDocument/2006/relationships/hyperlink" Target="http://www.aec.gov.tw/www/emp/index_01.php" TargetMode="External"/><Relationship Id="rId2" Type="http://schemas.openxmlformats.org/officeDocument/2006/relationships/hyperlink" Target="http://www.chns.org/index.php" TargetMode="External"/><Relationship Id="rId1" Type="http://schemas.openxmlformats.org/officeDocument/2006/relationships/slideLayout" Target="../slideLayouts/slideLayout2.xml"/><Relationship Id="rId6" Type="http://schemas.openxmlformats.org/officeDocument/2006/relationships/hyperlink" Target="http://www.jtis.org/project1/ch41.htm" TargetMode="External"/><Relationship Id="rId5" Type="http://schemas.openxmlformats.org/officeDocument/2006/relationships/hyperlink" Target="http://www.rod.idv.tw/fastfood/electricity0009.html" TargetMode="External"/><Relationship Id="rId4" Type="http://schemas.openxmlformats.org/officeDocument/2006/relationships/hyperlink" Target="http://en.wikipedia.org/wiki/Nuclear_fus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5580112" y="4581128"/>
            <a:ext cx="6400800" cy="1752600"/>
          </a:xfrm>
        </p:spPr>
        <p:txBody>
          <a:bodyPr>
            <a:noAutofit/>
          </a:bodyPr>
          <a:lstStyle/>
          <a:p>
            <a:pPr algn="l"/>
            <a:r>
              <a:rPr lang="zh-TW" altLang="en-US" sz="2400" b="0" dirty="0" smtClean="0">
                <a:latin typeface="+mj-ea"/>
                <a:ea typeface="+mj-ea"/>
              </a:rPr>
              <a:t>指導老師</a:t>
            </a:r>
            <a:r>
              <a:rPr lang="en-US" altLang="zh-TW" sz="2400" b="0" dirty="0" smtClean="0">
                <a:latin typeface="+mj-ea"/>
                <a:ea typeface="+mj-ea"/>
              </a:rPr>
              <a:t>:</a:t>
            </a:r>
            <a:r>
              <a:rPr lang="zh-TW" altLang="en-US" sz="2400" b="0" dirty="0" smtClean="0">
                <a:latin typeface="+mj-ea"/>
                <a:ea typeface="+mj-ea"/>
              </a:rPr>
              <a:t>林聰益</a:t>
            </a:r>
            <a:endParaRPr lang="en-US" altLang="zh-TW" sz="2400" b="0" dirty="0" smtClean="0">
              <a:latin typeface="+mj-ea"/>
              <a:ea typeface="+mj-ea"/>
            </a:endParaRPr>
          </a:p>
          <a:p>
            <a:pPr algn="l"/>
            <a:r>
              <a:rPr lang="zh-TW" altLang="en-US" sz="2400" b="0" dirty="0">
                <a:latin typeface="+mj-ea"/>
                <a:ea typeface="+mj-ea"/>
              </a:rPr>
              <a:t>班級</a:t>
            </a:r>
            <a:r>
              <a:rPr lang="en-US" altLang="zh-TW" sz="2400" b="0" dirty="0">
                <a:latin typeface="+mj-ea"/>
                <a:ea typeface="+mj-ea"/>
              </a:rPr>
              <a:t>:</a:t>
            </a:r>
            <a:r>
              <a:rPr lang="zh-TW" altLang="en-US" sz="2400" b="0" dirty="0">
                <a:latin typeface="+mj-ea"/>
                <a:ea typeface="+mj-ea"/>
              </a:rPr>
              <a:t>車輛三</a:t>
            </a:r>
            <a:r>
              <a:rPr lang="zh-TW" altLang="en-US" sz="2400" b="0" dirty="0" smtClean="0">
                <a:latin typeface="+mj-ea"/>
                <a:ea typeface="+mj-ea"/>
              </a:rPr>
              <a:t>甲</a:t>
            </a:r>
            <a:endParaRPr lang="en-US" altLang="zh-TW" sz="2400" b="0" dirty="0" smtClean="0">
              <a:latin typeface="+mj-ea"/>
              <a:ea typeface="+mj-ea"/>
            </a:endParaRPr>
          </a:p>
          <a:p>
            <a:pPr algn="l"/>
            <a:r>
              <a:rPr lang="zh-TW" altLang="en-US" sz="2400" b="0" dirty="0">
                <a:latin typeface="+mj-ea"/>
                <a:ea typeface="+mj-ea"/>
              </a:rPr>
              <a:t>學號</a:t>
            </a:r>
            <a:r>
              <a:rPr lang="en-US" altLang="zh-TW" sz="2400" b="0" dirty="0" smtClean="0">
                <a:latin typeface="+mj-ea"/>
                <a:ea typeface="+mj-ea"/>
              </a:rPr>
              <a:t>:49915017</a:t>
            </a:r>
          </a:p>
          <a:p>
            <a:pPr algn="l"/>
            <a:r>
              <a:rPr lang="zh-TW" altLang="en-US" sz="2400" b="0" dirty="0">
                <a:latin typeface="+mj-ea"/>
                <a:ea typeface="+mj-ea"/>
              </a:rPr>
              <a:t>姓名</a:t>
            </a:r>
            <a:r>
              <a:rPr lang="en-US" altLang="zh-TW" sz="2400" b="0" dirty="0">
                <a:latin typeface="+mj-ea"/>
                <a:ea typeface="+mj-ea"/>
              </a:rPr>
              <a:t>:</a:t>
            </a:r>
            <a:r>
              <a:rPr lang="zh-TW" altLang="en-US" sz="2400" b="0" dirty="0">
                <a:latin typeface="+mj-ea"/>
                <a:ea typeface="+mj-ea"/>
              </a:rPr>
              <a:t>曹峻瑋</a:t>
            </a:r>
          </a:p>
        </p:txBody>
      </p:sp>
      <p:sp>
        <p:nvSpPr>
          <p:cNvPr id="2" name="標題 1"/>
          <p:cNvSpPr>
            <a:spLocks noGrp="1"/>
          </p:cNvSpPr>
          <p:nvPr>
            <p:ph type="ctrTitle"/>
          </p:nvPr>
        </p:nvSpPr>
        <p:spPr/>
        <p:txBody>
          <a:bodyPr>
            <a:normAutofit fontScale="90000"/>
          </a:bodyPr>
          <a:lstStyle/>
          <a:p>
            <a:r>
              <a:rPr lang="zh-TW" altLang="en-US" sz="4900" b="1" dirty="0">
                <a:latin typeface="+mj-ea"/>
              </a:rPr>
              <a:t>工程與社會</a:t>
            </a:r>
            <a:r>
              <a:rPr lang="zh-TW" altLang="en-US" sz="4900" b="1" dirty="0" smtClean="0">
                <a:latin typeface="+mj-ea"/>
              </a:rPr>
              <a:t>專題</a:t>
            </a:r>
            <a:r>
              <a:rPr lang="en-US" altLang="zh-TW" dirty="0" smtClean="0">
                <a:latin typeface="+mj-ea"/>
              </a:rPr>
              <a:t/>
            </a:r>
            <a:br>
              <a:rPr lang="en-US" altLang="zh-TW" dirty="0" smtClean="0">
                <a:latin typeface="+mj-ea"/>
              </a:rPr>
            </a:br>
            <a:r>
              <a:rPr lang="en-US" altLang="zh-TW" dirty="0" smtClean="0">
                <a:latin typeface="+mj-ea"/>
              </a:rPr>
              <a:t/>
            </a:r>
            <a:br>
              <a:rPr lang="en-US" altLang="zh-TW" dirty="0" smtClean="0">
                <a:latin typeface="+mj-ea"/>
              </a:rPr>
            </a:br>
            <a:r>
              <a:rPr lang="zh-TW" altLang="en-US" sz="3600" dirty="0">
                <a:latin typeface="+mj-ea"/>
              </a:rPr>
              <a:t>以適當科技與風險評估的</a:t>
            </a:r>
            <a:r>
              <a:rPr lang="zh-TW" altLang="en-US" sz="3600" dirty="0" smtClean="0">
                <a:latin typeface="+mj-ea"/>
              </a:rPr>
              <a:t>角度看</a:t>
            </a:r>
            <a:r>
              <a:rPr lang="zh-TW" altLang="en-US" sz="3600" dirty="0">
                <a:latin typeface="+mj-ea"/>
              </a:rPr>
              <a:t>核能系統</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7" y="2852936"/>
            <a:ext cx="3762169" cy="3293988"/>
          </a:xfrm>
          <a:prstGeom prst="rect">
            <a:avLst/>
          </a:prstGeom>
        </p:spPr>
      </p:pic>
    </p:spTree>
    <p:extLst>
      <p:ext uri="{BB962C8B-B14F-4D97-AF65-F5344CB8AC3E}">
        <p14:creationId xmlns:p14="http://schemas.microsoft.com/office/powerpoint/2010/main" val="2645577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核能介紹及原理</a:t>
            </a:r>
            <a:endParaRPr lang="zh-TW" altLang="en-US" dirty="0"/>
          </a:p>
        </p:txBody>
      </p:sp>
      <p:sp>
        <p:nvSpPr>
          <p:cNvPr id="3" name="內容版面配置區 2"/>
          <p:cNvSpPr>
            <a:spLocks noGrp="1"/>
          </p:cNvSpPr>
          <p:nvPr>
            <p:ph sz="quarter" idx="1"/>
          </p:nvPr>
        </p:nvSpPr>
        <p:spPr/>
        <p:txBody>
          <a:bodyPr>
            <a:normAutofit fontScale="92500" lnSpcReduction="10000"/>
          </a:bodyPr>
          <a:lstStyle/>
          <a:p>
            <a:r>
              <a:rPr lang="zh-TW" altLang="en-US" dirty="0"/>
              <a:t>質能互換：由</a:t>
            </a:r>
            <a:r>
              <a:rPr lang="zh-TW" altLang="en-US" u="sng" dirty="0"/>
              <a:t>愛因斯坦</a:t>
            </a:r>
            <a:r>
              <a:rPr lang="zh-TW" altLang="en-US" dirty="0"/>
              <a:t>的</a:t>
            </a:r>
            <a:r>
              <a:rPr lang="en-US" altLang="zh-TW" dirty="0"/>
              <a:t>〝</a:t>
            </a:r>
            <a:r>
              <a:rPr lang="zh-TW" altLang="en-US" dirty="0"/>
              <a:t>特殊相對論</a:t>
            </a:r>
            <a:r>
              <a:rPr lang="en-US" altLang="zh-TW" dirty="0"/>
              <a:t>〞</a:t>
            </a:r>
            <a:r>
              <a:rPr lang="zh-TW" altLang="en-US" dirty="0"/>
              <a:t>理論，發現物質的質量可以轉換成能量。</a:t>
            </a:r>
          </a:p>
          <a:p>
            <a:r>
              <a:rPr lang="en-US" altLang="zh-TW" dirty="0"/>
              <a:t>l</a:t>
            </a:r>
            <a:r>
              <a:rPr lang="zh-TW" altLang="en-US" dirty="0"/>
              <a:t>       </a:t>
            </a:r>
            <a:r>
              <a:rPr lang="zh-TW" altLang="en-US" b="1" dirty="0"/>
              <a:t>公式：</a:t>
            </a:r>
            <a:r>
              <a:rPr lang="zh-TW" altLang="en-US" dirty="0"/>
              <a:t>Ｅ＝ｍｃ</a:t>
            </a:r>
            <a:r>
              <a:rPr lang="en-US" altLang="zh-TW" baseline="30000" dirty="0"/>
              <a:t>2</a:t>
            </a:r>
            <a:endParaRPr lang="zh-TW" altLang="en-US" dirty="0"/>
          </a:p>
          <a:p>
            <a:r>
              <a:rPr lang="en-US" altLang="zh-TW" dirty="0"/>
              <a:t>l</a:t>
            </a:r>
            <a:r>
              <a:rPr lang="zh-TW" altLang="en-US" dirty="0"/>
              <a:t>       ｍ</a:t>
            </a:r>
            <a:r>
              <a:rPr lang="en-US" altLang="zh-TW" dirty="0"/>
              <a:t>:</a:t>
            </a:r>
            <a:r>
              <a:rPr lang="zh-TW" altLang="en-US" dirty="0"/>
              <a:t>減少的質量</a:t>
            </a:r>
            <a:r>
              <a:rPr lang="en-US" altLang="zh-TW" dirty="0"/>
              <a:t>(kg)</a:t>
            </a:r>
            <a:r>
              <a:rPr lang="zh-TW" altLang="en-US" dirty="0"/>
              <a:t>；ｃ</a:t>
            </a:r>
            <a:r>
              <a:rPr lang="en-US" altLang="zh-TW" dirty="0"/>
              <a:t>:</a:t>
            </a:r>
            <a:r>
              <a:rPr lang="zh-TW" altLang="en-US" dirty="0"/>
              <a:t>光速</a:t>
            </a:r>
            <a:r>
              <a:rPr lang="en-US" altLang="zh-TW" dirty="0"/>
              <a:t>(3×108m/s)</a:t>
            </a:r>
            <a:r>
              <a:rPr lang="zh-TW" altLang="en-US" dirty="0"/>
              <a:t>；Ｅ</a:t>
            </a:r>
            <a:r>
              <a:rPr lang="en-US" altLang="zh-TW" dirty="0"/>
              <a:t>:</a:t>
            </a:r>
            <a:r>
              <a:rPr lang="zh-TW" altLang="en-US" dirty="0"/>
              <a:t>能量</a:t>
            </a:r>
            <a:r>
              <a:rPr lang="en-US" altLang="zh-TW" dirty="0"/>
              <a:t>(J)</a:t>
            </a:r>
            <a:endParaRPr lang="zh-TW" altLang="en-US" dirty="0"/>
          </a:p>
          <a:p>
            <a:r>
              <a:rPr lang="en-US" altLang="zh-TW" dirty="0"/>
              <a:t>Ø</a:t>
            </a:r>
            <a:r>
              <a:rPr lang="zh-TW" altLang="en-US" dirty="0"/>
              <a:t>       原子核反應可分為核分裂及核熔合</a:t>
            </a:r>
            <a:r>
              <a:rPr lang="zh-TW" altLang="en-US" b="1" dirty="0"/>
              <a:t>。</a:t>
            </a:r>
            <a:endParaRPr lang="zh-TW" altLang="en-US" dirty="0"/>
          </a:p>
          <a:p>
            <a:r>
              <a:rPr lang="en-US" altLang="zh-TW" dirty="0"/>
              <a:t>Ø</a:t>
            </a:r>
            <a:r>
              <a:rPr lang="zh-TW" altLang="en-US" dirty="0"/>
              <a:t>       目前世界上運轉中的能發電廠，都是屬於分裂式的。</a:t>
            </a:r>
          </a:p>
          <a:p>
            <a:r>
              <a:rPr lang="en-US" altLang="zh-TW" dirty="0"/>
              <a:t>Ø</a:t>
            </a:r>
            <a:r>
              <a:rPr lang="zh-TW" altLang="en-US" dirty="0"/>
              <a:t>       鈾分裂：</a:t>
            </a:r>
            <a:r>
              <a:rPr lang="en-US" altLang="zh-TW" baseline="-25000" dirty="0"/>
              <a:t>0</a:t>
            </a:r>
            <a:r>
              <a:rPr lang="en-US" altLang="zh-TW" baseline="30000" dirty="0"/>
              <a:t>1</a:t>
            </a:r>
            <a:r>
              <a:rPr lang="zh-TW" altLang="en-US" dirty="0"/>
              <a:t>ｎ </a:t>
            </a:r>
            <a:r>
              <a:rPr lang="en-US" altLang="zh-TW" dirty="0"/>
              <a:t>+ </a:t>
            </a:r>
            <a:r>
              <a:rPr lang="en-US" altLang="zh-TW" baseline="-25000" dirty="0"/>
              <a:t>92</a:t>
            </a:r>
            <a:r>
              <a:rPr lang="en-US" altLang="zh-TW" baseline="30000" dirty="0"/>
              <a:t>235</a:t>
            </a:r>
            <a:r>
              <a:rPr lang="zh-TW" altLang="en-US" dirty="0"/>
              <a:t>Ｕ → </a:t>
            </a:r>
            <a:r>
              <a:rPr lang="en-US" altLang="zh-TW" baseline="-25000" dirty="0"/>
              <a:t>56</a:t>
            </a:r>
            <a:r>
              <a:rPr lang="en-US" altLang="zh-TW" baseline="30000" dirty="0"/>
              <a:t>141</a:t>
            </a:r>
            <a:r>
              <a:rPr lang="en-US" altLang="zh-TW" dirty="0"/>
              <a:t>Ba +</a:t>
            </a:r>
            <a:r>
              <a:rPr lang="zh-TW" altLang="en-US" baseline="-25000" dirty="0"/>
              <a:t> </a:t>
            </a:r>
            <a:r>
              <a:rPr lang="en-US" altLang="zh-TW" baseline="-25000" dirty="0"/>
              <a:t>36</a:t>
            </a:r>
            <a:r>
              <a:rPr lang="en-US" altLang="zh-TW" baseline="30000" dirty="0"/>
              <a:t>92</a:t>
            </a:r>
            <a:r>
              <a:rPr lang="en-US" altLang="zh-TW" dirty="0"/>
              <a:t>Kr + </a:t>
            </a:r>
            <a:r>
              <a:rPr lang="zh-TW" altLang="en-US" dirty="0"/>
              <a:t>３ </a:t>
            </a:r>
            <a:r>
              <a:rPr lang="en-US" altLang="zh-TW" baseline="-25000" dirty="0"/>
              <a:t>0</a:t>
            </a:r>
            <a:r>
              <a:rPr lang="en-US" altLang="zh-TW" baseline="30000" dirty="0"/>
              <a:t>1</a:t>
            </a:r>
            <a:r>
              <a:rPr lang="zh-TW" altLang="en-US" dirty="0"/>
              <a:t>ｎ</a:t>
            </a:r>
          </a:p>
          <a:p>
            <a:r>
              <a:rPr lang="en-US" altLang="zh-TW" dirty="0"/>
              <a:t>Ø</a:t>
            </a:r>
            <a:r>
              <a:rPr lang="zh-TW" altLang="en-US" dirty="0"/>
              <a:t>       核能發電是利用鈾分裂所釋放出來的巨大熱能，使冷卻水轉變為高溫高壓的蒸氣，再利用水蒸氣的壓力能推動汽輪機成為動能，最後由發電機將汽輪機的動能轉變為電能。</a:t>
            </a:r>
          </a:p>
          <a:p>
            <a:endParaRPr lang="zh-TW" altLang="en-US" dirty="0"/>
          </a:p>
        </p:txBody>
      </p:sp>
    </p:spTree>
    <p:extLst>
      <p:ext uri="{BB962C8B-B14F-4D97-AF65-F5344CB8AC3E}">
        <p14:creationId xmlns:p14="http://schemas.microsoft.com/office/powerpoint/2010/main" val="414505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發電形式</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340769"/>
            <a:ext cx="4824536" cy="2736304"/>
          </a:xfrm>
          <a:prstGeom prst="rect">
            <a:avLst/>
          </a:prstGeom>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4077073"/>
            <a:ext cx="4824536" cy="2664295"/>
          </a:xfrm>
          <a:prstGeom prst="rect">
            <a:avLst/>
          </a:prstGeom>
        </p:spPr>
      </p:pic>
      <p:sp>
        <p:nvSpPr>
          <p:cNvPr id="6" name="文字方塊 5"/>
          <p:cNvSpPr txBox="1"/>
          <p:nvPr/>
        </p:nvSpPr>
        <p:spPr>
          <a:xfrm>
            <a:off x="5076056" y="2276872"/>
            <a:ext cx="3879588" cy="3416320"/>
          </a:xfrm>
          <a:prstGeom prst="rect">
            <a:avLst/>
          </a:prstGeom>
          <a:noFill/>
        </p:spPr>
        <p:txBody>
          <a:bodyPr wrap="none" rtlCol="0">
            <a:spAutoFit/>
          </a:bodyPr>
          <a:lstStyle/>
          <a:p>
            <a:r>
              <a:rPr lang="zh-TW" altLang="en-US" dirty="0"/>
              <a:t>核能發電是利用鈾</a:t>
            </a:r>
            <a:r>
              <a:rPr lang="en-US" altLang="zh-TW" dirty="0"/>
              <a:t>-235</a:t>
            </a:r>
            <a:r>
              <a:rPr lang="zh-TW" altLang="en-US" dirty="0"/>
              <a:t>分裂反應所</a:t>
            </a:r>
            <a:r>
              <a:rPr lang="zh-TW" altLang="en-US" dirty="0" smtClean="0"/>
              <a:t>產</a:t>
            </a:r>
            <a:endParaRPr lang="en-US" altLang="zh-TW" dirty="0" smtClean="0"/>
          </a:p>
          <a:p>
            <a:r>
              <a:rPr lang="zh-TW" altLang="en-US" dirty="0" smtClean="0"/>
              <a:t>生</a:t>
            </a:r>
            <a:r>
              <a:rPr lang="zh-TW" altLang="en-US" dirty="0"/>
              <a:t>的能量，將水加熱使其變成蒸汽</a:t>
            </a:r>
            <a:r>
              <a:rPr lang="zh-TW" altLang="en-US" dirty="0" smtClean="0"/>
              <a:t>，</a:t>
            </a:r>
            <a:endParaRPr lang="en-US" altLang="zh-TW" dirty="0" smtClean="0"/>
          </a:p>
          <a:p>
            <a:r>
              <a:rPr lang="zh-TW" altLang="en-US" dirty="0" smtClean="0"/>
              <a:t>再</a:t>
            </a:r>
            <a:r>
              <a:rPr lang="zh-TW" altLang="en-US" dirty="0"/>
              <a:t>推動汽輪機與發電機來發電，而</a:t>
            </a:r>
            <a:r>
              <a:rPr lang="zh-TW" altLang="en-US" dirty="0" smtClean="0"/>
              <a:t>核</a:t>
            </a:r>
            <a:endParaRPr lang="en-US" altLang="zh-TW" dirty="0" smtClean="0"/>
          </a:p>
          <a:p>
            <a:r>
              <a:rPr lang="zh-TW" altLang="en-US" dirty="0" smtClean="0"/>
              <a:t>分裂</a:t>
            </a:r>
            <a:r>
              <a:rPr lang="zh-TW" altLang="en-US" dirty="0"/>
              <a:t>產生的能量則來自分裂後損失</a:t>
            </a:r>
            <a:r>
              <a:rPr lang="zh-TW" altLang="en-US" dirty="0" smtClean="0"/>
              <a:t>的</a:t>
            </a:r>
            <a:endParaRPr lang="en-US" altLang="zh-TW" dirty="0" smtClean="0"/>
          </a:p>
          <a:p>
            <a:r>
              <a:rPr lang="zh-TW" altLang="en-US" dirty="0" smtClean="0"/>
              <a:t>質量</a:t>
            </a:r>
            <a:r>
              <a:rPr lang="zh-TW" altLang="en-US" dirty="0"/>
              <a:t>。看似很簡單的兩句話，但是</a:t>
            </a:r>
            <a:r>
              <a:rPr lang="zh-TW" altLang="en-US" dirty="0" smtClean="0"/>
              <a:t>真</a:t>
            </a:r>
            <a:endParaRPr lang="en-US" altLang="zh-TW" dirty="0" smtClean="0"/>
          </a:p>
          <a:p>
            <a:r>
              <a:rPr lang="zh-TW" altLang="en-US" dirty="0" smtClean="0"/>
              <a:t>想</a:t>
            </a:r>
            <a:r>
              <a:rPr lang="zh-TW" altLang="en-US" dirty="0"/>
              <a:t>利用這種原理來發電還須透過很</a:t>
            </a:r>
            <a:r>
              <a:rPr lang="zh-TW" altLang="en-US" dirty="0" smtClean="0"/>
              <a:t>精</a:t>
            </a:r>
            <a:endParaRPr lang="en-US" altLang="zh-TW" dirty="0" smtClean="0"/>
          </a:p>
          <a:p>
            <a:r>
              <a:rPr lang="zh-TW" altLang="en-US" dirty="0" smtClean="0"/>
              <a:t>緻</a:t>
            </a:r>
            <a:r>
              <a:rPr lang="zh-TW" altLang="en-US" dirty="0"/>
              <a:t>而複雜的工程技術；而在不同</a:t>
            </a:r>
            <a:r>
              <a:rPr lang="zh-TW" altLang="en-US" dirty="0" smtClean="0"/>
              <a:t>地區</a:t>
            </a:r>
            <a:endParaRPr lang="en-US" altLang="zh-TW" dirty="0" smtClean="0"/>
          </a:p>
          <a:p>
            <a:r>
              <a:rPr lang="zh-TW" altLang="en-US" dirty="0" smtClean="0"/>
              <a:t>不同</a:t>
            </a:r>
            <a:r>
              <a:rPr lang="zh-TW" altLang="en-US" dirty="0"/>
              <a:t>國家的工程師各自努力下，</a:t>
            </a:r>
            <a:r>
              <a:rPr lang="zh-TW" altLang="en-US" dirty="0" smtClean="0"/>
              <a:t>核能</a:t>
            </a:r>
            <a:endParaRPr lang="en-US" altLang="zh-TW" dirty="0" smtClean="0"/>
          </a:p>
          <a:p>
            <a:r>
              <a:rPr lang="zh-TW" altLang="en-US" dirty="0" smtClean="0"/>
              <a:t>發電</a:t>
            </a:r>
            <a:r>
              <a:rPr lang="zh-TW" altLang="en-US" dirty="0"/>
              <a:t>雖源自相同的物理現象，卻有</a:t>
            </a:r>
            <a:r>
              <a:rPr lang="zh-TW" altLang="en-US" dirty="0" smtClean="0"/>
              <a:t>不</a:t>
            </a:r>
            <a:endParaRPr lang="en-US" altLang="zh-TW" dirty="0" smtClean="0"/>
          </a:p>
          <a:p>
            <a:r>
              <a:rPr lang="zh-TW" altLang="en-US" dirty="0" smtClean="0"/>
              <a:t>同</a:t>
            </a:r>
            <a:r>
              <a:rPr lang="zh-TW" altLang="en-US" dirty="0"/>
              <a:t>的工程設計。目前世界上數量</a:t>
            </a:r>
            <a:r>
              <a:rPr lang="zh-TW" altLang="en-US" dirty="0" smtClean="0"/>
              <a:t>最多</a:t>
            </a:r>
            <a:endParaRPr lang="en-US" altLang="zh-TW" dirty="0" smtClean="0"/>
          </a:p>
          <a:p>
            <a:r>
              <a:rPr lang="zh-TW" altLang="en-US" dirty="0" smtClean="0"/>
              <a:t>的</a:t>
            </a:r>
            <a:r>
              <a:rPr lang="zh-TW" altLang="en-US" dirty="0"/>
              <a:t>是壓水式核電廠，其次是沸水式</a:t>
            </a:r>
            <a:r>
              <a:rPr lang="zh-TW" altLang="en-US" dirty="0" smtClean="0"/>
              <a:t>核</a:t>
            </a:r>
            <a:endParaRPr lang="en-US" altLang="zh-TW" dirty="0" smtClean="0"/>
          </a:p>
          <a:p>
            <a:r>
              <a:rPr lang="zh-TW" altLang="en-US" dirty="0" smtClean="0"/>
              <a:t>電廠</a:t>
            </a:r>
            <a:r>
              <a:rPr lang="zh-TW" altLang="en-US" dirty="0" smtClean="0"/>
              <a:t>。</a:t>
            </a:r>
            <a:endParaRPr lang="zh-TW" altLang="en-US" dirty="0"/>
          </a:p>
        </p:txBody>
      </p:sp>
      <p:sp>
        <p:nvSpPr>
          <p:cNvPr id="7" name="文字方塊 6"/>
          <p:cNvSpPr txBox="1"/>
          <p:nvPr/>
        </p:nvSpPr>
        <p:spPr>
          <a:xfrm>
            <a:off x="1619672" y="6533877"/>
            <a:ext cx="1685077" cy="292388"/>
          </a:xfrm>
          <a:prstGeom prst="rect">
            <a:avLst/>
          </a:prstGeom>
          <a:noFill/>
        </p:spPr>
        <p:txBody>
          <a:bodyPr wrap="none" rtlCol="0">
            <a:spAutoFit/>
          </a:bodyPr>
          <a:lstStyle/>
          <a:p>
            <a:r>
              <a:rPr lang="zh-TW" altLang="en-US" sz="1300" dirty="0" smtClean="0">
                <a:solidFill>
                  <a:srgbClr val="0066CC"/>
                </a:solidFill>
                <a:latin typeface="+mj-ea"/>
                <a:ea typeface="+mj-ea"/>
              </a:rPr>
              <a:t>壓水式反應器示意圖</a:t>
            </a:r>
            <a:endParaRPr lang="zh-TW" altLang="en-US" sz="1300" dirty="0">
              <a:solidFill>
                <a:srgbClr val="0066CC"/>
              </a:solidFill>
              <a:latin typeface="+mj-ea"/>
              <a:ea typeface="+mj-ea"/>
            </a:endParaRPr>
          </a:p>
        </p:txBody>
      </p:sp>
    </p:spTree>
    <p:extLst>
      <p:ext uri="{BB962C8B-B14F-4D97-AF65-F5344CB8AC3E}">
        <p14:creationId xmlns:p14="http://schemas.microsoft.com/office/powerpoint/2010/main" val="104161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核能發電安全性</a:t>
            </a:r>
            <a:endParaRPr lang="zh-TW" altLang="en-US" dirty="0"/>
          </a:p>
        </p:txBody>
      </p:sp>
      <p:sp>
        <p:nvSpPr>
          <p:cNvPr id="3" name="內容版面配置區 2"/>
          <p:cNvSpPr>
            <a:spLocks noGrp="1"/>
          </p:cNvSpPr>
          <p:nvPr>
            <p:ph sz="quarter" idx="1"/>
          </p:nvPr>
        </p:nvSpPr>
        <p:spPr>
          <a:xfrm>
            <a:off x="251520" y="1412776"/>
            <a:ext cx="8503920" cy="4572000"/>
          </a:xfrm>
        </p:spPr>
        <p:txBody>
          <a:bodyPr>
            <a:noAutofit/>
          </a:bodyPr>
          <a:lstStyle/>
          <a:p>
            <a:r>
              <a:rPr lang="zh-TW" altLang="en-US" sz="2100" dirty="0"/>
              <a:t>核能電廠運轉時，反應器內不斷進行著核分裂反應，產生具有放射性的分裂產物。經長時間累積，反應器內往往有放射性強度高達幾百億居里的分裂產物。如果這些放射性物質釋放到外界環境，會污染環境，傷害民眾。放射性物質是在爐心的核燃料丸內產生，並滯留在核分裂發生的地方，除非有重大事故發生，否則是不可能釋放到外界環境中的</a:t>
            </a:r>
            <a:r>
              <a:rPr lang="zh-TW" altLang="en-US" sz="2100" dirty="0" smtClean="0"/>
              <a:t>。</a:t>
            </a:r>
            <a:r>
              <a:rPr lang="zh-TW" altLang="en-US" sz="2100" dirty="0"/>
              <a:t/>
            </a:r>
            <a:br>
              <a:rPr lang="zh-TW" altLang="en-US" sz="2100" dirty="0"/>
            </a:br>
            <a:r>
              <a:rPr lang="zh-TW" altLang="en-US" sz="2100" dirty="0"/>
              <a:t>　　有人擔心反應器爐心會像原子彈一樣的爆炸，造成放射性物質在環境中迅速的擴散。事實上，這種事故絕對不可能發生於沸水式及壓水式反應器的，因為原子彈中可裂物質（鈾</a:t>
            </a:r>
            <a:r>
              <a:rPr lang="en-US" altLang="zh-TW" sz="2100" dirty="0"/>
              <a:t>235</a:t>
            </a:r>
            <a:r>
              <a:rPr lang="zh-TW" altLang="en-US" sz="2100" dirty="0"/>
              <a:t>或鈽</a:t>
            </a:r>
            <a:r>
              <a:rPr lang="en-US" altLang="zh-TW" sz="2100" dirty="0"/>
              <a:t>239</a:t>
            </a:r>
            <a:r>
              <a:rPr lang="zh-TW" altLang="en-US" sz="2100" dirty="0"/>
              <a:t>）的含量高達</a:t>
            </a:r>
            <a:r>
              <a:rPr lang="en-US" altLang="zh-TW" sz="2100" dirty="0"/>
              <a:t>90%</a:t>
            </a:r>
            <a:r>
              <a:rPr lang="zh-TW" altLang="en-US" sz="2100" dirty="0"/>
              <a:t>以上；而輕水式反應器所使用的核燃料，其中的可裂物質含量卻僅僅為</a:t>
            </a:r>
            <a:r>
              <a:rPr lang="en-US" altLang="zh-TW" sz="2100" dirty="0"/>
              <a:t>2 ~ 5%</a:t>
            </a:r>
            <a:r>
              <a:rPr lang="zh-TW" altLang="en-US" sz="2100" dirty="0"/>
              <a:t>而已。另外，也有人擔心核反應器爐心會因巨大熱能的產生而解體，造成放射性物質的外釋，亦即發生類似車諾比爾電廠核能災變的事故，這種擔心也是不必要的。由於輕水式反應器所使用的緩和劑是普通水，不同於車諾比爾核能電廠的中反應器所使用的石墨。石墨與水有著截然不同的特性，因此輕水式反應器亦不可能發生類似車諾比爾核能災變的意外事故。</a:t>
            </a:r>
            <a:endParaRPr lang="zh-TW" altLang="en-US" sz="2100" dirty="0"/>
          </a:p>
        </p:txBody>
      </p:sp>
    </p:spTree>
    <p:extLst>
      <p:ext uri="{BB962C8B-B14F-4D97-AF65-F5344CB8AC3E}">
        <p14:creationId xmlns:p14="http://schemas.microsoft.com/office/powerpoint/2010/main" val="54714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歷年事故傷亡統計</a:t>
            </a:r>
            <a:endParaRPr lang="zh-TW" altLang="en-US" dirty="0"/>
          </a:p>
        </p:txBody>
      </p:sp>
      <p:sp>
        <p:nvSpPr>
          <p:cNvPr id="5" name="Rectangle 1"/>
          <p:cNvSpPr>
            <a:spLocks noChangeArrowheads="1"/>
          </p:cNvSpPr>
          <p:nvPr/>
        </p:nvSpPr>
        <p:spPr bwMode="auto">
          <a:xfrm>
            <a:off x="187702" y="1628800"/>
            <a:ext cx="887935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        </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根據世界能源協會（</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WEC</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）統計資料指出</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[5]</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，在</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1970</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至</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1992</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的</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22</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年間，全球發</a:t>
            </a:r>
            <a:endParaRPr kumimoji="1" lang="en-US"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生了</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2</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次重大核能事故，即美國三哩島事件與蘇聯車諾比爾事故，共有</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31</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人死於這些事</a:t>
            </a:r>
            <a:endParaRPr kumimoji="1" lang="en-US"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故。然而同期，卻有超過</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6,400</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人、</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10,200</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人、</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3,500</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人與</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4,000</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人分別死於燃煤、燃油</a:t>
            </a:r>
            <a:endParaRPr kumimoji="1" lang="en-US"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、燃氣與水力發電過程中的重大事故中，這些數字還不包括燃料開採、輸送過程中犧</a:t>
            </a:r>
            <a:endParaRPr kumimoji="1" lang="en-US"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牲的人命。數據詳列如表</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2</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。如果把犧牲的人數，除以各種發電方式所佔的電力供應比</a:t>
            </a:r>
            <a:endParaRPr kumimoji="1" lang="en-US"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重，就可以得到每提供全球</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1%</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的電力，可能需犧牲的人數。</a:t>
            </a:r>
            <a:endParaRPr kumimoji="1" lang="zh-TW"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       </a:t>
            </a:r>
            <a:r>
              <a:rPr kumimoji="1" lang="zh-TW" altLang="en-US" b="0" i="0" u="none" strike="noStrike" cap="none" normalizeH="0" dirty="0" smtClean="0">
                <a:ln>
                  <a:noFill/>
                </a:ln>
                <a:solidFill>
                  <a:srgbClr val="333333"/>
                </a:solidFill>
                <a:effectLst/>
                <a:latin typeface="Arial" pitchFamily="34" charset="0"/>
                <a:ea typeface="新細明體" pitchFamily="18" charset="-120"/>
                <a:cs typeface="Arial" pitchFamily="34" charset="0"/>
              </a:rPr>
              <a:t> </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我們赫然發現，核能是世界最人道的能源。因為在電力生產的過程中，如果使用</a:t>
            </a:r>
            <a:endParaRPr kumimoji="1" lang="en-US"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其他化石燃料或水力，必須要付出比核能更慘重</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96</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到</a:t>
            </a:r>
            <a:r>
              <a:rPr kumimoji="1" lang="zh-TW" alt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747</a:t>
            </a:r>
            <a:r>
              <a:rPr kumimoji="1" lang="zh-TW" b="0" i="0" u="none" strike="noStrike" cap="none" normalizeH="0" baseline="0" dirty="0" smtClean="0">
                <a:ln>
                  <a:noFill/>
                </a:ln>
                <a:solidFill>
                  <a:srgbClr val="333333"/>
                </a:solidFill>
                <a:effectLst/>
                <a:latin typeface="Arial" pitchFamily="34" charset="0"/>
                <a:ea typeface="新細明體" pitchFamily="18" charset="-120"/>
                <a:cs typeface="Arial" pitchFamily="34" charset="0"/>
              </a:rPr>
              <a:t>倍不等的生命損失。</a:t>
            </a:r>
            <a:endParaRPr kumimoji="1" lang="zh-TW"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3129393252"/>
              </p:ext>
            </p:extLst>
          </p:nvPr>
        </p:nvGraphicFramePr>
        <p:xfrm>
          <a:off x="1259632" y="3910804"/>
          <a:ext cx="6408712" cy="2955939"/>
        </p:xfrm>
        <a:graphic>
          <a:graphicData uri="http://schemas.openxmlformats.org/drawingml/2006/table">
            <a:tbl>
              <a:tblPr/>
              <a:tblGrid>
                <a:gridCol w="847489"/>
                <a:gridCol w="1189218"/>
                <a:gridCol w="1216557"/>
                <a:gridCol w="546767"/>
                <a:gridCol w="970511"/>
                <a:gridCol w="1038855"/>
                <a:gridCol w="599315"/>
              </a:tblGrid>
              <a:tr h="351994">
                <a:tc rowSpan="2">
                  <a:txBody>
                    <a:bodyPr/>
                    <a:lstStyle/>
                    <a:p>
                      <a:pPr algn="ctr"/>
                      <a:r>
                        <a:rPr lang="zh-TW" altLang="en-US" sz="1050" dirty="0"/>
                        <a:t>發電</a:t>
                      </a:r>
                      <a:br>
                        <a:rPr lang="zh-TW" altLang="en-US" sz="1050" dirty="0"/>
                      </a:br>
                      <a:r>
                        <a:rPr lang="zh-TW" altLang="en-US" sz="1050" dirty="0"/>
                        <a:t>種類</a:t>
                      </a:r>
                    </a:p>
                  </a:txBody>
                  <a:tcPr marL="40699" marR="40699" marT="20350" marB="20350" anchor="ctr">
                    <a:lnL>
                      <a:noFill/>
                    </a:lnL>
                    <a:lnR>
                      <a:noFill/>
                    </a:lnR>
                    <a:lnT>
                      <a:noFill/>
                    </a:lnT>
                    <a:lnB>
                      <a:noFill/>
                    </a:lnB>
                    <a:solidFill>
                      <a:srgbClr val="FFFFFF"/>
                    </a:solidFill>
                  </a:tcPr>
                </a:tc>
                <a:tc rowSpan="2">
                  <a:txBody>
                    <a:bodyPr/>
                    <a:lstStyle/>
                    <a:p>
                      <a:pPr algn="ctr"/>
                      <a:r>
                        <a:rPr lang="zh-TW" altLang="en-US" sz="1050" dirty="0"/>
                        <a:t>佔全球</a:t>
                      </a:r>
                      <a:br>
                        <a:rPr lang="zh-TW" altLang="en-US" sz="1050" dirty="0"/>
                      </a:br>
                      <a:r>
                        <a:rPr lang="zh-TW" altLang="en-US" sz="1050" dirty="0"/>
                        <a:t>電力供應</a:t>
                      </a:r>
                      <a:br>
                        <a:rPr lang="zh-TW" altLang="en-US" sz="1050" dirty="0"/>
                      </a:br>
                      <a:r>
                        <a:rPr lang="zh-TW" altLang="en-US" sz="1050" dirty="0"/>
                        <a:t>百分比</a:t>
                      </a:r>
                    </a:p>
                  </a:txBody>
                  <a:tcPr marL="40699" marR="40699" marT="20350" marB="20350" anchor="ctr">
                    <a:lnL>
                      <a:noFill/>
                    </a:lnL>
                    <a:lnR>
                      <a:noFill/>
                    </a:lnR>
                    <a:lnT>
                      <a:noFill/>
                    </a:lnT>
                    <a:lnB>
                      <a:noFill/>
                    </a:lnB>
                    <a:solidFill>
                      <a:srgbClr val="FFFFFF"/>
                    </a:solidFill>
                  </a:tcPr>
                </a:tc>
                <a:tc gridSpan="2">
                  <a:txBody>
                    <a:bodyPr/>
                    <a:lstStyle/>
                    <a:p>
                      <a:pPr algn="ctr"/>
                      <a:r>
                        <a:rPr lang="en-US" altLang="zh-TW" sz="1050"/>
                        <a:t>1970-1992</a:t>
                      </a:r>
                      <a:r>
                        <a:rPr lang="zh-TW" altLang="en-US" sz="1050"/>
                        <a:t>年間</a:t>
                      </a:r>
                      <a:br>
                        <a:rPr lang="zh-TW" altLang="en-US" sz="1050"/>
                      </a:br>
                      <a:r>
                        <a:rPr lang="zh-TW" altLang="en-US" sz="1050"/>
                        <a:t>重大事故</a:t>
                      </a:r>
                    </a:p>
                  </a:txBody>
                  <a:tcPr marL="40699" marR="40699" marT="20350" marB="20350" anchor="ctr">
                    <a:lnL>
                      <a:noFill/>
                    </a:lnL>
                    <a:lnR>
                      <a:noFill/>
                    </a:lnR>
                    <a:lnT>
                      <a:noFill/>
                    </a:lnT>
                    <a:lnB>
                      <a:noFill/>
                    </a:lnB>
                    <a:solidFill>
                      <a:srgbClr val="FFFFFF"/>
                    </a:solidFill>
                  </a:tcPr>
                </a:tc>
                <a:tc hMerge="1">
                  <a:txBody>
                    <a:bodyPr/>
                    <a:lstStyle/>
                    <a:p>
                      <a:endParaRPr lang="zh-TW" altLang="en-US"/>
                    </a:p>
                  </a:txBody>
                  <a:tcPr/>
                </a:tc>
                <a:tc gridSpan="3">
                  <a:txBody>
                    <a:bodyPr/>
                    <a:lstStyle/>
                    <a:p>
                      <a:pPr algn="ctr"/>
                      <a:r>
                        <a:rPr lang="zh-TW" altLang="en-US" sz="1050"/>
                        <a:t>單位電力供應造成</a:t>
                      </a:r>
                      <a:br>
                        <a:rPr lang="zh-TW" altLang="en-US" sz="1050"/>
                      </a:br>
                      <a:r>
                        <a:rPr lang="zh-TW" altLang="en-US" sz="1050"/>
                        <a:t>重大事故比例</a:t>
                      </a:r>
                    </a:p>
                  </a:txBody>
                  <a:tcPr marL="40699" marR="40699" marT="20350" marB="20350" anchor="ctr">
                    <a:lnL>
                      <a:noFill/>
                    </a:lnL>
                    <a:lnR>
                      <a:noFill/>
                    </a:lnR>
                    <a:lnT>
                      <a:noFill/>
                    </a:lnT>
                    <a:lnB>
                      <a:noFill/>
                    </a:lnB>
                    <a:solidFill>
                      <a:srgbClr val="FFFFFF"/>
                    </a:solidFill>
                  </a:tcPr>
                </a:tc>
                <a:tc hMerge="1">
                  <a:txBody>
                    <a:bodyPr/>
                    <a:lstStyle/>
                    <a:p>
                      <a:endParaRPr lang="zh-TW" altLang="en-US"/>
                    </a:p>
                  </a:txBody>
                  <a:tcPr/>
                </a:tc>
                <a:tc hMerge="1">
                  <a:txBody>
                    <a:bodyPr/>
                    <a:lstStyle/>
                    <a:p>
                      <a:endParaRPr lang="zh-TW" altLang="en-US"/>
                    </a:p>
                  </a:txBody>
                  <a:tcPr/>
                </a:tc>
              </a:tr>
              <a:tr h="403138">
                <a:tc vMerge="1">
                  <a:txBody>
                    <a:bodyPr/>
                    <a:lstStyle/>
                    <a:p>
                      <a:endParaRPr lang="zh-TW" altLang="en-US"/>
                    </a:p>
                  </a:txBody>
                  <a:tcPr/>
                </a:tc>
                <a:tc vMerge="1">
                  <a:txBody>
                    <a:bodyPr/>
                    <a:lstStyle/>
                    <a:p>
                      <a:endParaRPr lang="zh-TW" altLang="en-US"/>
                    </a:p>
                  </a:txBody>
                  <a:tcPr/>
                </a:tc>
                <a:tc>
                  <a:txBody>
                    <a:bodyPr/>
                    <a:lstStyle/>
                    <a:p>
                      <a:pPr algn="ctr"/>
                      <a:r>
                        <a:rPr lang="zh-TW" altLang="en-US" sz="1050"/>
                        <a:t>案例</a:t>
                      </a:r>
                    </a:p>
                  </a:txBody>
                  <a:tcPr marL="40699" marR="40699" marT="20350" marB="20350" anchor="ctr">
                    <a:lnL>
                      <a:noFill/>
                    </a:lnL>
                    <a:lnR>
                      <a:noFill/>
                    </a:lnR>
                    <a:lnT>
                      <a:noFill/>
                    </a:lnT>
                    <a:lnB>
                      <a:noFill/>
                    </a:lnB>
                    <a:solidFill>
                      <a:srgbClr val="FFFFFF"/>
                    </a:solidFill>
                  </a:tcPr>
                </a:tc>
                <a:tc>
                  <a:txBody>
                    <a:bodyPr/>
                    <a:lstStyle/>
                    <a:p>
                      <a:pPr algn="ctr"/>
                      <a:r>
                        <a:rPr lang="zh-TW" altLang="en-US" sz="1050"/>
                        <a:t>死亡人數</a:t>
                      </a:r>
                    </a:p>
                  </a:txBody>
                  <a:tcPr marL="40699" marR="40699" marT="20350" marB="20350" anchor="ctr">
                    <a:lnL>
                      <a:noFill/>
                    </a:lnL>
                    <a:lnR>
                      <a:noFill/>
                    </a:lnR>
                    <a:lnT>
                      <a:noFill/>
                    </a:lnT>
                    <a:lnB>
                      <a:noFill/>
                    </a:lnB>
                    <a:solidFill>
                      <a:srgbClr val="FFFFFF"/>
                    </a:solidFill>
                  </a:tcPr>
                </a:tc>
                <a:tc>
                  <a:txBody>
                    <a:bodyPr/>
                    <a:lstStyle/>
                    <a:p>
                      <a:pPr algn="ctr"/>
                      <a:r>
                        <a:rPr lang="zh-TW" altLang="en-US" sz="1050"/>
                        <a:t>案例</a:t>
                      </a:r>
                    </a:p>
                  </a:txBody>
                  <a:tcPr marL="40699" marR="40699" marT="20350" marB="20350" anchor="ctr">
                    <a:lnL>
                      <a:noFill/>
                    </a:lnL>
                    <a:lnR>
                      <a:noFill/>
                    </a:lnR>
                    <a:lnT>
                      <a:noFill/>
                    </a:lnT>
                    <a:lnB>
                      <a:noFill/>
                    </a:lnB>
                    <a:solidFill>
                      <a:srgbClr val="FFFFFF"/>
                    </a:solidFill>
                  </a:tcPr>
                </a:tc>
                <a:tc>
                  <a:txBody>
                    <a:bodyPr/>
                    <a:lstStyle/>
                    <a:p>
                      <a:pPr algn="ctr"/>
                      <a:r>
                        <a:rPr lang="zh-TW" altLang="en-US" sz="1050"/>
                        <a:t>死亡人數</a:t>
                      </a:r>
                    </a:p>
                  </a:txBody>
                  <a:tcPr marL="40699" marR="40699" marT="20350" marB="20350" anchor="ctr">
                    <a:lnL>
                      <a:noFill/>
                    </a:lnL>
                    <a:lnR>
                      <a:noFill/>
                    </a:lnR>
                    <a:lnT>
                      <a:noFill/>
                    </a:lnT>
                    <a:lnB>
                      <a:noFill/>
                    </a:lnB>
                    <a:solidFill>
                      <a:srgbClr val="FFFFFF"/>
                    </a:solidFill>
                  </a:tcPr>
                </a:tc>
                <a:tc>
                  <a:txBody>
                    <a:bodyPr/>
                    <a:lstStyle/>
                    <a:p>
                      <a:pPr algn="ctr"/>
                      <a:r>
                        <a:rPr lang="zh-TW" altLang="en-US" sz="1050"/>
                        <a:t>為核電</a:t>
                      </a:r>
                      <a:br>
                        <a:rPr lang="zh-TW" altLang="en-US" sz="1050"/>
                      </a:br>
                      <a:r>
                        <a:rPr lang="zh-TW" altLang="en-US" sz="1050"/>
                        <a:t>倍數</a:t>
                      </a:r>
                    </a:p>
                  </a:txBody>
                  <a:tcPr marL="40699" marR="40699" marT="20350" marB="20350" anchor="ctr">
                    <a:lnL>
                      <a:noFill/>
                    </a:lnL>
                    <a:lnR>
                      <a:noFill/>
                    </a:lnR>
                    <a:lnT>
                      <a:noFill/>
                    </a:lnT>
                    <a:lnB>
                      <a:noFill/>
                    </a:lnB>
                    <a:solidFill>
                      <a:srgbClr val="FFFFFF"/>
                    </a:solidFill>
                  </a:tcPr>
                </a:tc>
              </a:tr>
              <a:tr h="327549">
                <a:tc>
                  <a:txBody>
                    <a:bodyPr/>
                    <a:lstStyle/>
                    <a:p>
                      <a:pPr algn="ctr"/>
                      <a:r>
                        <a:rPr lang="zh-TW" altLang="en-US" sz="1050"/>
                        <a:t>核能發電</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18</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2</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31</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0.12</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1.72</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a:t>
                      </a:r>
                    </a:p>
                  </a:txBody>
                  <a:tcPr marL="40699" marR="40699" marT="20350" marB="20350" anchor="ctr">
                    <a:lnL>
                      <a:noFill/>
                    </a:lnL>
                    <a:lnR>
                      <a:noFill/>
                    </a:lnR>
                    <a:lnT>
                      <a:noFill/>
                    </a:lnT>
                    <a:lnB>
                      <a:noFill/>
                    </a:lnB>
                    <a:solidFill>
                      <a:srgbClr val="FFFFFF"/>
                    </a:solidFill>
                  </a:tcPr>
                </a:tc>
              </a:tr>
              <a:tr h="327549">
                <a:tc>
                  <a:txBody>
                    <a:bodyPr/>
                    <a:lstStyle/>
                    <a:p>
                      <a:pPr algn="ctr"/>
                      <a:r>
                        <a:rPr lang="zh-TW" altLang="en-US" sz="1050"/>
                        <a:t>燃煤發電</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39</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133</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6,418</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3.41</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164.56</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96</a:t>
                      </a:r>
                    </a:p>
                  </a:txBody>
                  <a:tcPr marL="40699" marR="40699" marT="20350" marB="20350" anchor="ctr">
                    <a:lnL>
                      <a:noFill/>
                    </a:lnL>
                    <a:lnR>
                      <a:noFill/>
                    </a:lnR>
                    <a:lnT>
                      <a:noFill/>
                    </a:lnT>
                    <a:lnB>
                      <a:noFill/>
                    </a:lnB>
                    <a:solidFill>
                      <a:srgbClr val="FFFFFF"/>
                    </a:solidFill>
                  </a:tcPr>
                </a:tc>
              </a:tr>
              <a:tr h="403138">
                <a:tc>
                  <a:txBody>
                    <a:bodyPr/>
                    <a:lstStyle/>
                    <a:p>
                      <a:pPr algn="ctr"/>
                      <a:r>
                        <a:rPr lang="zh-TW" altLang="en-US" sz="1050"/>
                        <a:t>燃油發電</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8</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295</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10,273</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36.88</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1,284.13</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747</a:t>
                      </a:r>
                    </a:p>
                  </a:txBody>
                  <a:tcPr marL="40699" marR="40699" marT="20350" marB="20350" anchor="ctr">
                    <a:lnL>
                      <a:noFill/>
                    </a:lnL>
                    <a:lnR>
                      <a:noFill/>
                    </a:lnR>
                    <a:lnT>
                      <a:noFill/>
                    </a:lnT>
                    <a:lnB>
                      <a:noFill/>
                    </a:lnB>
                    <a:solidFill>
                      <a:srgbClr val="FFFFFF"/>
                    </a:solidFill>
                  </a:tcPr>
                </a:tc>
              </a:tr>
              <a:tr h="403138">
                <a:tc>
                  <a:txBody>
                    <a:bodyPr/>
                    <a:lstStyle/>
                    <a:p>
                      <a:pPr algn="ctr"/>
                      <a:r>
                        <a:rPr lang="zh-TW" altLang="en-US" sz="1050"/>
                        <a:t>天然氣</a:t>
                      </a:r>
                      <a:br>
                        <a:rPr lang="zh-TW" altLang="en-US" sz="1050"/>
                      </a:br>
                      <a:r>
                        <a:rPr lang="zh-TW" altLang="en-US" sz="1050"/>
                        <a:t>發電</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15</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165</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3,492</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11.00</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232.80</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135</a:t>
                      </a:r>
                    </a:p>
                  </a:txBody>
                  <a:tcPr marL="40699" marR="40699" marT="20350" marB="20350" anchor="ctr">
                    <a:lnL>
                      <a:noFill/>
                    </a:lnL>
                    <a:lnR>
                      <a:noFill/>
                    </a:lnR>
                    <a:lnT>
                      <a:noFill/>
                    </a:lnT>
                    <a:lnB>
                      <a:noFill/>
                    </a:lnB>
                    <a:solidFill>
                      <a:srgbClr val="FFFFFF"/>
                    </a:solidFill>
                  </a:tcPr>
                </a:tc>
              </a:tr>
              <a:tr h="327549">
                <a:tc>
                  <a:txBody>
                    <a:bodyPr/>
                    <a:lstStyle/>
                    <a:p>
                      <a:pPr algn="ctr"/>
                      <a:r>
                        <a:rPr lang="zh-TW" altLang="en-US" sz="1050"/>
                        <a:t>水力發電</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19</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13</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4,015</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0.68</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211.32</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122</a:t>
                      </a:r>
                    </a:p>
                  </a:txBody>
                  <a:tcPr marL="40699" marR="40699" marT="20350" marB="20350" anchor="ctr">
                    <a:lnL>
                      <a:noFill/>
                    </a:lnL>
                    <a:lnR>
                      <a:noFill/>
                    </a:lnR>
                    <a:lnT>
                      <a:noFill/>
                    </a:lnT>
                    <a:lnB>
                      <a:noFill/>
                    </a:lnB>
                    <a:solidFill>
                      <a:srgbClr val="FFFFFF"/>
                    </a:solidFill>
                  </a:tcPr>
                </a:tc>
              </a:tr>
              <a:tr h="403138">
                <a:tc>
                  <a:txBody>
                    <a:bodyPr/>
                    <a:lstStyle/>
                    <a:p>
                      <a:pPr algn="ctr"/>
                      <a:r>
                        <a:rPr lang="zh-TW" altLang="en-US" sz="1050"/>
                        <a:t>全部</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99</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607</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24,229</a:t>
                      </a:r>
                    </a:p>
                  </a:txBody>
                  <a:tcPr marL="40699" marR="40699" marT="20350" marB="20350" anchor="ctr">
                    <a:lnL>
                      <a:noFill/>
                    </a:lnL>
                    <a:lnR>
                      <a:noFill/>
                    </a:lnR>
                    <a:lnT>
                      <a:noFill/>
                    </a:lnT>
                    <a:lnB>
                      <a:noFill/>
                    </a:lnB>
                    <a:solidFill>
                      <a:srgbClr val="FFFFFF"/>
                    </a:solidFill>
                  </a:tcPr>
                </a:tc>
                <a:tc>
                  <a:txBody>
                    <a:bodyPr/>
                    <a:lstStyle/>
                    <a:p>
                      <a:pPr algn="ctr"/>
                      <a:r>
                        <a:rPr lang="en-US" altLang="zh-TW" sz="1050"/>
                        <a:t>6.13</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244.74</a:t>
                      </a:r>
                    </a:p>
                  </a:txBody>
                  <a:tcPr marL="40699" marR="40699" marT="20350" marB="20350" anchor="ctr">
                    <a:lnL>
                      <a:noFill/>
                    </a:lnL>
                    <a:lnR>
                      <a:noFill/>
                    </a:lnR>
                    <a:lnT>
                      <a:noFill/>
                    </a:lnT>
                    <a:lnB>
                      <a:noFill/>
                    </a:lnB>
                    <a:solidFill>
                      <a:srgbClr val="FFFFFF"/>
                    </a:solidFill>
                  </a:tcPr>
                </a:tc>
                <a:tc>
                  <a:txBody>
                    <a:bodyPr/>
                    <a:lstStyle/>
                    <a:p>
                      <a:pPr algn="ctr"/>
                      <a:r>
                        <a:rPr lang="en-US" altLang="zh-TW" sz="1050" dirty="0"/>
                        <a:t>142</a:t>
                      </a:r>
                    </a:p>
                  </a:txBody>
                  <a:tcPr marL="40699" marR="40699" marT="20350" marB="2035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7219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以適當科技角度</a:t>
            </a:r>
            <a:endParaRPr lang="zh-TW" altLang="en-US" dirty="0"/>
          </a:p>
        </p:txBody>
      </p:sp>
      <p:sp>
        <p:nvSpPr>
          <p:cNvPr id="5" name="文字方塊 4"/>
          <p:cNvSpPr txBox="1"/>
          <p:nvPr/>
        </p:nvSpPr>
        <p:spPr>
          <a:xfrm>
            <a:off x="179512" y="1412776"/>
            <a:ext cx="8812028" cy="4770537"/>
          </a:xfrm>
          <a:prstGeom prst="rect">
            <a:avLst/>
          </a:prstGeom>
          <a:noFill/>
        </p:spPr>
        <p:txBody>
          <a:bodyPr wrap="none" rtlCol="0">
            <a:spAutoFit/>
          </a:bodyPr>
          <a:lstStyle/>
          <a:p>
            <a:r>
              <a:rPr lang="zh-TW" altLang="en-US" sz="1600" b="1" dirty="0" smtClean="0"/>
              <a:t>最</a:t>
            </a:r>
            <a:r>
              <a:rPr lang="zh-TW" altLang="en-US" sz="1600" b="1" dirty="0"/>
              <a:t>安全的發電方式</a:t>
            </a:r>
          </a:p>
          <a:p>
            <a:r>
              <a:rPr lang="zh-TW" altLang="en-US" sz="1600" dirty="0"/>
              <a:t>核能電廠有</a:t>
            </a:r>
            <a:r>
              <a:rPr lang="en-US" altLang="zh-TW" sz="1600" dirty="0"/>
              <a:t>7</a:t>
            </a:r>
            <a:r>
              <a:rPr lang="zh-TW" altLang="en-US" sz="1600" dirty="0"/>
              <a:t>重安全裝置，可以把事故發生機率降到最低。</a:t>
            </a:r>
          </a:p>
          <a:p>
            <a:r>
              <a:rPr lang="zh-TW" altLang="en-US" sz="1600" dirty="0"/>
              <a:t>核能電廠的安全度遠遠超越其它人為及天然意外事故，</a:t>
            </a:r>
            <a:r>
              <a:rPr lang="en-US" altLang="zh-TW" sz="1600" dirty="0"/>
              <a:t>100</a:t>
            </a:r>
            <a:r>
              <a:rPr lang="zh-TW" altLang="en-US" sz="1600" dirty="0"/>
              <a:t>座核能電廠發生事故造成死亡的</a:t>
            </a:r>
            <a:r>
              <a:rPr lang="zh-TW" altLang="en-US" sz="1600" dirty="0" smtClean="0"/>
              <a:t>機率</a:t>
            </a:r>
            <a:endParaRPr lang="en-US" altLang="zh-TW" sz="1600" dirty="0" smtClean="0"/>
          </a:p>
          <a:p>
            <a:r>
              <a:rPr lang="zh-TW" altLang="en-US" sz="1600" dirty="0" smtClean="0"/>
              <a:t>和</a:t>
            </a:r>
            <a:r>
              <a:rPr lang="zh-TW" altLang="en-US" sz="1600" dirty="0"/>
              <a:t>慧星撞擊地表造成傷亡機率一樣低</a:t>
            </a:r>
            <a:r>
              <a:rPr lang="zh-TW" altLang="en-US" sz="1600" dirty="0" smtClean="0"/>
              <a:t>。</a:t>
            </a:r>
            <a:endParaRPr lang="en-US" altLang="zh-TW" sz="1600" dirty="0" smtClean="0"/>
          </a:p>
          <a:p>
            <a:endParaRPr lang="en-US" altLang="zh-TW" sz="1600" dirty="0"/>
          </a:p>
          <a:p>
            <a:r>
              <a:rPr lang="zh-TW" altLang="en-US" sz="1600" b="1" dirty="0" smtClean="0"/>
              <a:t>對</a:t>
            </a:r>
            <a:r>
              <a:rPr lang="zh-TW" altLang="en-US" sz="1600" b="1" dirty="0"/>
              <a:t>環境最友善的能源</a:t>
            </a:r>
          </a:p>
          <a:p>
            <a:r>
              <a:rPr lang="zh-TW" altLang="en-US" sz="1600" dirty="0"/>
              <a:t>外部成本（</a:t>
            </a:r>
            <a:r>
              <a:rPr lang="en-US" altLang="zh-TW" sz="1600" dirty="0"/>
              <a:t>External Cost</a:t>
            </a:r>
            <a:r>
              <a:rPr lang="zh-TW" altLang="en-US" sz="1600" dirty="0"/>
              <a:t>）是評估能源使用對於環境衝擊大小最客觀的量化基礎，所有權威的</a:t>
            </a:r>
            <a:r>
              <a:rPr lang="zh-TW" altLang="en-US" sz="1600" dirty="0" smtClean="0"/>
              <a:t>外</a:t>
            </a:r>
            <a:endParaRPr lang="en-US" altLang="zh-TW" sz="1600" dirty="0" smtClean="0"/>
          </a:p>
          <a:p>
            <a:r>
              <a:rPr lang="zh-TW" altLang="en-US" sz="1600" dirty="0" smtClean="0"/>
              <a:t>部</a:t>
            </a:r>
            <a:r>
              <a:rPr lang="zh-TW" altLang="en-US" sz="1600" dirty="0"/>
              <a:t>成本分析結論都指出：核能在主要能源中外部成本最低，燃煤發電是核電的</a:t>
            </a:r>
            <a:r>
              <a:rPr lang="en-US" altLang="zh-TW" sz="1600" dirty="0"/>
              <a:t>10</a:t>
            </a:r>
            <a:r>
              <a:rPr lang="zh-TW" altLang="en-US" sz="1600" dirty="0"/>
              <a:t>倍以上、</a:t>
            </a:r>
            <a:r>
              <a:rPr lang="zh-TW" altLang="en-US" sz="1600" dirty="0" smtClean="0"/>
              <a:t>天然氣</a:t>
            </a:r>
            <a:endParaRPr lang="en-US" altLang="zh-TW" sz="1600" dirty="0" smtClean="0"/>
          </a:p>
          <a:p>
            <a:r>
              <a:rPr lang="zh-TW" altLang="en-US" sz="1600" dirty="0" smtClean="0"/>
              <a:t>發電</a:t>
            </a:r>
            <a:r>
              <a:rPr lang="zh-TW" altLang="en-US" sz="1600" dirty="0"/>
              <a:t>也是核電的</a:t>
            </a:r>
            <a:r>
              <a:rPr lang="en-US" altLang="zh-TW" sz="1600" dirty="0"/>
              <a:t>4</a:t>
            </a:r>
            <a:r>
              <a:rPr lang="zh-TW" altLang="en-US" sz="1600" dirty="0"/>
              <a:t>倍。</a:t>
            </a:r>
          </a:p>
          <a:p>
            <a:endParaRPr lang="zh-TW" altLang="en-US" sz="1600" dirty="0"/>
          </a:p>
          <a:p>
            <a:r>
              <a:rPr lang="zh-TW" altLang="en-US" sz="1600" b="1" dirty="0" smtClean="0"/>
              <a:t>實踐</a:t>
            </a:r>
            <a:r>
              <a:rPr lang="zh-TW" altLang="en-US" sz="1600" b="1" dirty="0"/>
              <a:t>二氧化碳減量</a:t>
            </a:r>
            <a:r>
              <a:rPr lang="zh-TW" altLang="en-US" sz="1600" b="1" dirty="0" smtClean="0"/>
              <a:t>目標</a:t>
            </a:r>
            <a:endParaRPr lang="en-US" altLang="zh-TW" sz="1600" b="1" dirty="0" smtClean="0"/>
          </a:p>
          <a:p>
            <a:r>
              <a:rPr lang="zh-TW" altLang="en-US" sz="1600" dirty="0" smtClean="0"/>
              <a:t>溫室效應</a:t>
            </a:r>
            <a:r>
              <a:rPr lang="zh-TW" altLang="en-US" sz="1600" dirty="0"/>
              <a:t>造成的全球氣候變遷是人類文明最嚴峻的考驗，二氧化碳減量是必然的國際義務。</a:t>
            </a:r>
            <a:r>
              <a:rPr lang="zh-TW" altLang="en-US" sz="1600" dirty="0" smtClean="0"/>
              <a:t>核能</a:t>
            </a:r>
            <a:endParaRPr lang="en-US" altLang="zh-TW" sz="1600" dirty="0" smtClean="0"/>
          </a:p>
          <a:p>
            <a:r>
              <a:rPr lang="zh-TW" altLang="en-US" sz="1600" dirty="0" smtClean="0"/>
              <a:t>發電</a:t>
            </a:r>
            <a:r>
              <a:rPr lang="zh-TW" altLang="en-US" sz="1600" dirty="0"/>
              <a:t>每年</a:t>
            </a:r>
            <a:r>
              <a:rPr lang="zh-TW" altLang="en-US" sz="1600" dirty="0" smtClean="0"/>
              <a:t>為</a:t>
            </a:r>
            <a:r>
              <a:rPr lang="zh-TW" altLang="en-US" sz="1600" dirty="0"/>
              <a:t>台灣</a:t>
            </a:r>
            <a:r>
              <a:rPr lang="zh-TW" altLang="en-US" sz="1600" dirty="0" smtClean="0"/>
              <a:t>減少</a:t>
            </a:r>
            <a:r>
              <a:rPr lang="en-US" altLang="zh-TW" sz="1600" dirty="0"/>
              <a:t>3,000</a:t>
            </a:r>
            <a:r>
              <a:rPr lang="zh-TW" altLang="en-US" sz="1600" dirty="0"/>
              <a:t>萬噸排放，</a:t>
            </a:r>
            <a:r>
              <a:rPr lang="en-US" altLang="zh-TW" sz="1600" dirty="0"/>
              <a:t>20</a:t>
            </a:r>
            <a:r>
              <a:rPr lang="zh-TW" altLang="en-US" sz="1600" dirty="0"/>
              <a:t>年間，總共為台灣減少</a:t>
            </a:r>
            <a:r>
              <a:rPr lang="en-US" altLang="zh-TW" sz="1600" dirty="0"/>
              <a:t>6</a:t>
            </a:r>
            <a:r>
              <a:rPr lang="zh-TW" altLang="en-US" sz="1600" dirty="0"/>
              <a:t>億噸排放。幾乎減少的</a:t>
            </a:r>
            <a:r>
              <a:rPr lang="en-US" altLang="zh-TW" sz="1600" dirty="0"/>
              <a:t>13 %</a:t>
            </a:r>
            <a:r>
              <a:rPr lang="zh-TW" altLang="en-US" sz="1600" dirty="0" smtClean="0"/>
              <a:t>的</a:t>
            </a:r>
            <a:endParaRPr lang="en-US" altLang="zh-TW" sz="1600" dirty="0" smtClean="0"/>
          </a:p>
          <a:p>
            <a:r>
              <a:rPr lang="en-US" altLang="zh-TW" sz="1600" dirty="0" smtClean="0"/>
              <a:t>CO2</a:t>
            </a:r>
            <a:r>
              <a:rPr lang="zh-TW" altLang="en-US" sz="1600" dirty="0"/>
              <a:t>的排放。</a:t>
            </a:r>
          </a:p>
          <a:p>
            <a:endParaRPr lang="en-US" altLang="zh-TW" sz="1600" dirty="0" smtClean="0"/>
          </a:p>
          <a:p>
            <a:r>
              <a:rPr lang="zh-TW" altLang="en-US" sz="1600" b="1" dirty="0" smtClean="0"/>
              <a:t>永</a:t>
            </a:r>
            <a:r>
              <a:rPr lang="zh-TW" altLang="en-US" sz="1600" b="1" dirty="0"/>
              <a:t>續能源</a:t>
            </a:r>
          </a:p>
          <a:p>
            <a:r>
              <a:rPr lang="zh-TW" altLang="en-US" sz="1600" dirty="0"/>
              <a:t>相對於石油在</a:t>
            </a:r>
            <a:r>
              <a:rPr lang="en-US" altLang="zh-TW" sz="1600" dirty="0"/>
              <a:t>40</a:t>
            </a:r>
            <a:r>
              <a:rPr lang="zh-TW" altLang="en-US" sz="1600" dirty="0"/>
              <a:t>年、天然氣在</a:t>
            </a:r>
            <a:r>
              <a:rPr lang="en-US" altLang="zh-TW" sz="1600" dirty="0"/>
              <a:t>60</a:t>
            </a:r>
            <a:r>
              <a:rPr lang="zh-TW" altLang="en-US" sz="1600" dirty="0"/>
              <a:t>年內耗盡，核能可以多種燃料供應，幾乎取之不盡用之不竭</a:t>
            </a:r>
            <a:r>
              <a:rPr lang="zh-TW" altLang="en-US" sz="1600" dirty="0" smtClean="0"/>
              <a:t>。</a:t>
            </a:r>
            <a:endParaRPr lang="en-US" altLang="zh-TW" sz="1600" dirty="0" smtClean="0"/>
          </a:p>
          <a:p>
            <a:r>
              <a:rPr lang="zh-TW" altLang="en-US" sz="1600" dirty="0" smtClean="0"/>
              <a:t>而且</a:t>
            </a:r>
            <a:r>
              <a:rPr lang="zh-TW" altLang="en-US" sz="1600" dirty="0"/>
              <a:t>可以最經濟的方式供應全人類無盡的水資源與氫能源，成為真正的永續能源。</a:t>
            </a:r>
          </a:p>
          <a:p>
            <a:endParaRPr lang="zh-TW" altLang="en-US" sz="1600" dirty="0"/>
          </a:p>
        </p:txBody>
      </p:sp>
    </p:spTree>
    <p:extLst>
      <p:ext uri="{BB962C8B-B14F-4D97-AF65-F5344CB8AC3E}">
        <p14:creationId xmlns:p14="http://schemas.microsoft.com/office/powerpoint/2010/main" val="23615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未來發展</a:t>
            </a:r>
            <a:endParaRPr lang="zh-TW" altLang="en-US" dirty="0"/>
          </a:p>
        </p:txBody>
      </p:sp>
      <p:sp>
        <p:nvSpPr>
          <p:cNvPr id="4" name="文字方塊 3"/>
          <p:cNvSpPr txBox="1"/>
          <p:nvPr/>
        </p:nvSpPr>
        <p:spPr>
          <a:xfrm>
            <a:off x="179511" y="1556792"/>
            <a:ext cx="8890575" cy="5016758"/>
          </a:xfrm>
          <a:prstGeom prst="rect">
            <a:avLst/>
          </a:prstGeom>
          <a:noFill/>
        </p:spPr>
        <p:txBody>
          <a:bodyPr wrap="none" rtlCol="0">
            <a:spAutoFit/>
          </a:bodyPr>
          <a:lstStyle/>
          <a:p>
            <a:r>
              <a:rPr lang="zh-TW" altLang="en-US" sz="1600" b="1" dirty="0"/>
              <a:t>核融合</a:t>
            </a:r>
            <a:r>
              <a:rPr lang="zh-TW" altLang="en-US" sz="1600" dirty="0"/>
              <a:t>，又稱</a:t>
            </a:r>
            <a:r>
              <a:rPr lang="zh-TW" altLang="en-US" sz="1600" b="1" dirty="0"/>
              <a:t>核聚變</a:t>
            </a:r>
            <a:r>
              <a:rPr lang="zh-TW" altLang="en-US" sz="1600" dirty="0"/>
              <a:t>、</a:t>
            </a:r>
            <a:r>
              <a:rPr lang="zh-TW" altLang="en-US" sz="1600" b="1" dirty="0"/>
              <a:t>融合反應</a:t>
            </a:r>
            <a:r>
              <a:rPr lang="zh-TW" altLang="en-US" sz="1600" dirty="0"/>
              <a:t>或</a:t>
            </a:r>
            <a:r>
              <a:rPr lang="zh-TW" altLang="en-US" sz="1600" b="1" dirty="0"/>
              <a:t>聚變反應</a:t>
            </a:r>
            <a:r>
              <a:rPr lang="zh-TW" altLang="en-US" sz="1600" dirty="0"/>
              <a:t>，是將兩個較輕的核結合而形成一個較重的核和</a:t>
            </a:r>
            <a:r>
              <a:rPr lang="zh-TW" altLang="en-US" sz="1600" dirty="0" smtClean="0"/>
              <a:t>一個</a:t>
            </a:r>
            <a:endParaRPr lang="en-US" altLang="zh-TW" sz="1600" dirty="0" smtClean="0"/>
          </a:p>
          <a:p>
            <a:r>
              <a:rPr lang="zh-TW" altLang="en-US" sz="1600" dirty="0" smtClean="0"/>
              <a:t>很</a:t>
            </a:r>
            <a:r>
              <a:rPr lang="zh-TW" altLang="en-US" sz="1600" dirty="0"/>
              <a:t>輕的核（或粒子）的一種核反應形式</a:t>
            </a:r>
            <a:r>
              <a:rPr lang="zh-TW" altLang="en-US" sz="1600" dirty="0" smtClean="0"/>
              <a:t>。兩</a:t>
            </a:r>
            <a:r>
              <a:rPr lang="zh-TW" altLang="en-US" sz="1600" dirty="0"/>
              <a:t>個較輕的核在融合過程中產生質量虧損而釋放出</a:t>
            </a:r>
            <a:r>
              <a:rPr lang="zh-TW" altLang="en-US" sz="1600" dirty="0" smtClean="0"/>
              <a:t>巨大</a:t>
            </a:r>
            <a:endParaRPr lang="en-US" altLang="zh-TW" sz="1600" dirty="0" smtClean="0"/>
          </a:p>
          <a:p>
            <a:r>
              <a:rPr lang="zh-TW" altLang="en-US" sz="1600" dirty="0" smtClean="0"/>
              <a:t>的</a:t>
            </a:r>
            <a:r>
              <a:rPr lang="zh-TW" altLang="en-US" sz="1600" dirty="0"/>
              <a:t>能量，兩個輕核在發生聚變時因它們都帶正電荷而彼此排斥，然而兩個能量足夠高的核迎面</a:t>
            </a:r>
            <a:r>
              <a:rPr lang="zh-TW" altLang="en-US" sz="1600" dirty="0" smtClean="0"/>
              <a:t>相</a:t>
            </a:r>
            <a:endParaRPr lang="en-US" altLang="zh-TW" sz="1600" dirty="0" smtClean="0"/>
          </a:p>
          <a:p>
            <a:r>
              <a:rPr lang="zh-TW" altLang="en-US" sz="1600" dirty="0" smtClean="0"/>
              <a:t>遇</a:t>
            </a:r>
            <a:r>
              <a:rPr lang="zh-TW" altLang="en-US" sz="1600" dirty="0"/>
              <a:t>，它們就能相當緊密地聚集在一起，以致核力能夠克服庫侖斥力而發生核反應，這個反應</a:t>
            </a:r>
            <a:r>
              <a:rPr lang="zh-TW" altLang="en-US" sz="1600" dirty="0" smtClean="0"/>
              <a:t>叫做</a:t>
            </a:r>
            <a:endParaRPr lang="en-US" altLang="zh-TW" sz="1600" dirty="0" smtClean="0"/>
          </a:p>
          <a:p>
            <a:r>
              <a:rPr lang="zh-TW" altLang="en-US" sz="1600" b="1" dirty="0" smtClean="0"/>
              <a:t>核</a:t>
            </a:r>
            <a:r>
              <a:rPr lang="zh-TW" altLang="en-US" sz="1600" b="1" dirty="0"/>
              <a:t>融合</a:t>
            </a:r>
            <a:r>
              <a:rPr lang="zh-TW" altLang="en-US" sz="1600" dirty="0"/>
              <a:t>。</a:t>
            </a:r>
          </a:p>
          <a:p>
            <a:r>
              <a:rPr lang="zh-TW" altLang="en-US" sz="1600" dirty="0"/>
              <a:t>舉個例子：兩個質量小的原子，比方說氘和氚，在一定條件下（如超高溫和高壓），會發生</a:t>
            </a:r>
            <a:r>
              <a:rPr lang="zh-TW" altLang="en-US" sz="1600" dirty="0" smtClean="0"/>
              <a:t>原子</a:t>
            </a:r>
            <a:endParaRPr lang="en-US" altLang="zh-TW" sz="1600" dirty="0" smtClean="0"/>
          </a:p>
          <a:p>
            <a:r>
              <a:rPr lang="zh-TW" altLang="en-US" sz="1600" dirty="0" smtClean="0"/>
              <a:t>核</a:t>
            </a:r>
            <a:r>
              <a:rPr lang="zh-TW" altLang="en-US" sz="1600" dirty="0"/>
              <a:t>互相聚合作用，生成中子和氦</a:t>
            </a:r>
            <a:r>
              <a:rPr lang="en-US" altLang="zh-TW" sz="1600" dirty="0"/>
              <a:t>-4</a:t>
            </a:r>
            <a:r>
              <a:rPr lang="zh-TW" altLang="en-US" sz="1600" dirty="0"/>
              <a:t>，並伴隨著巨大的能量釋放</a:t>
            </a:r>
            <a:r>
              <a:rPr lang="zh-TW" altLang="en-US" sz="1600" dirty="0" smtClean="0"/>
              <a:t>。原子核</a:t>
            </a:r>
            <a:r>
              <a:rPr lang="zh-TW" altLang="en-US" sz="1600" dirty="0"/>
              <a:t>中蘊藏巨大的能量。</a:t>
            </a:r>
            <a:r>
              <a:rPr lang="zh-TW" altLang="en-US" sz="1600" dirty="0" smtClean="0"/>
              <a:t>根據</a:t>
            </a:r>
            <a:endParaRPr lang="en-US" altLang="zh-TW" sz="1600" dirty="0" smtClean="0"/>
          </a:p>
          <a:p>
            <a:r>
              <a:rPr lang="zh-TW" altLang="en-US" sz="1600" dirty="0" smtClean="0"/>
              <a:t>質</a:t>
            </a:r>
            <a:r>
              <a:rPr lang="zh-TW" altLang="en-US" sz="1600" dirty="0"/>
              <a:t>能方程式</a:t>
            </a:r>
            <a:r>
              <a:rPr lang="en-US" altLang="zh-TW" sz="1600" dirty="0"/>
              <a:t>E=mc²</a:t>
            </a:r>
            <a:r>
              <a:rPr lang="zh-TW" altLang="en-US" sz="1600" dirty="0"/>
              <a:t>，原子核之淨質量變化（反應物與生成物之質量差）造成能量的釋放。如果</a:t>
            </a:r>
            <a:r>
              <a:rPr lang="zh-TW" altLang="en-US" sz="1600" dirty="0" smtClean="0"/>
              <a:t>是</a:t>
            </a:r>
            <a:endParaRPr lang="en-US" altLang="zh-TW" sz="1600" dirty="0" smtClean="0"/>
          </a:p>
          <a:p>
            <a:r>
              <a:rPr lang="zh-TW" altLang="en-US" sz="1600" dirty="0" smtClean="0"/>
              <a:t>由</a:t>
            </a:r>
            <a:r>
              <a:rPr lang="zh-TW" altLang="en-US" sz="1600" dirty="0"/>
              <a:t>重的原子核變化為輕的原子核，稱為核分裂，如原子彈爆炸；如果是由較輕的原子核變化為</a:t>
            </a:r>
            <a:r>
              <a:rPr lang="zh-TW" altLang="en-US" sz="1600" dirty="0" smtClean="0"/>
              <a:t>較</a:t>
            </a:r>
            <a:endParaRPr lang="en-US" altLang="zh-TW" sz="1600" dirty="0" smtClean="0"/>
          </a:p>
          <a:p>
            <a:r>
              <a:rPr lang="zh-TW" altLang="en-US" sz="1600" dirty="0" smtClean="0"/>
              <a:t>重</a:t>
            </a:r>
            <a:r>
              <a:rPr lang="zh-TW" altLang="en-US" sz="1600" dirty="0"/>
              <a:t>的原子核，稱為核融合，如恆星持續發光發熱的能量來源，一般來說，這種核反應會終止於</a:t>
            </a:r>
            <a:r>
              <a:rPr lang="zh-TW" altLang="en-US" sz="1600" dirty="0" smtClean="0"/>
              <a:t>鐵</a:t>
            </a:r>
            <a:endParaRPr lang="en-US" altLang="zh-TW" sz="1600" dirty="0" smtClean="0"/>
          </a:p>
          <a:p>
            <a:r>
              <a:rPr lang="zh-TW" altLang="en-US" sz="1600" dirty="0" smtClean="0"/>
              <a:t>，</a:t>
            </a:r>
            <a:r>
              <a:rPr lang="zh-TW" altLang="en-US" sz="1600" dirty="0"/>
              <a:t>因為其原子核最為穩定。</a:t>
            </a:r>
          </a:p>
          <a:p>
            <a:endParaRPr lang="en-US" altLang="zh-TW" sz="1600" dirty="0" smtClean="0"/>
          </a:p>
          <a:p>
            <a:r>
              <a:rPr lang="zh-TW" altLang="en-US" sz="1600" dirty="0"/>
              <a:t>目前人類已經可以實現不受控制的核融合，如氫彈的爆炸。但是要想能量可被人類有效利用，</a:t>
            </a:r>
            <a:r>
              <a:rPr lang="zh-TW" altLang="en-US" sz="1600" dirty="0" smtClean="0"/>
              <a:t>必</a:t>
            </a:r>
            <a:endParaRPr lang="en-US" altLang="zh-TW" sz="1600" dirty="0" smtClean="0"/>
          </a:p>
          <a:p>
            <a:r>
              <a:rPr lang="zh-TW" altLang="en-US" sz="1600" dirty="0" smtClean="0"/>
              <a:t>須</a:t>
            </a:r>
            <a:r>
              <a:rPr lang="zh-TW" altLang="en-US" sz="1600" dirty="0"/>
              <a:t>能夠合理的控制核融合的速度和規模，實現持續、平穩的能量輸出；而觸發核融合反應必須</a:t>
            </a:r>
            <a:r>
              <a:rPr lang="zh-TW" altLang="en-US" sz="1600" dirty="0" smtClean="0"/>
              <a:t>消</a:t>
            </a:r>
            <a:endParaRPr lang="en-US" altLang="zh-TW" sz="1600" dirty="0" smtClean="0"/>
          </a:p>
          <a:p>
            <a:r>
              <a:rPr lang="zh-TW" altLang="en-US" sz="1600" dirty="0" smtClean="0"/>
              <a:t>耗</a:t>
            </a:r>
            <a:r>
              <a:rPr lang="zh-TW" altLang="en-US" sz="1600" dirty="0"/>
              <a:t>能量（約</a:t>
            </a:r>
            <a:r>
              <a:rPr lang="en-US" altLang="zh-TW" sz="1600" dirty="0"/>
              <a:t>1</a:t>
            </a:r>
            <a:r>
              <a:rPr lang="zh-TW" altLang="en-US" sz="1600" dirty="0"/>
              <a:t>億度），因此人工核融合的能量與觸發核融合的能量要到達一定的比例才能有經濟</a:t>
            </a:r>
            <a:r>
              <a:rPr lang="zh-TW" altLang="en-US" sz="1600" dirty="0" smtClean="0"/>
              <a:t>效</a:t>
            </a:r>
            <a:endParaRPr lang="en-US" altLang="zh-TW" sz="1600" dirty="0" smtClean="0"/>
          </a:p>
          <a:p>
            <a:r>
              <a:rPr lang="zh-TW" altLang="en-US" sz="1600" dirty="0" smtClean="0"/>
              <a:t>應</a:t>
            </a:r>
            <a:r>
              <a:rPr lang="zh-TW" altLang="en-US" sz="1600" dirty="0"/>
              <a:t>。科學家正努力研究如何控制核融合，但是現在看來還有很長的路要走。目前主要的幾種</a:t>
            </a:r>
            <a:r>
              <a:rPr lang="zh-TW" altLang="en-US" sz="1600" b="1" dirty="0"/>
              <a:t>可</a:t>
            </a:r>
            <a:r>
              <a:rPr lang="zh-TW" altLang="en-US" sz="1600" b="1" dirty="0" smtClean="0"/>
              <a:t>控</a:t>
            </a:r>
            <a:endParaRPr lang="en-US" altLang="zh-TW" sz="1600" b="1" dirty="0" smtClean="0"/>
          </a:p>
          <a:p>
            <a:r>
              <a:rPr lang="zh-TW" altLang="en-US" sz="1600" b="1" dirty="0" smtClean="0"/>
              <a:t>制</a:t>
            </a:r>
            <a:r>
              <a:rPr lang="zh-TW" altLang="en-US" sz="1600" b="1" dirty="0"/>
              <a:t>核融合</a:t>
            </a:r>
            <a:r>
              <a:rPr lang="zh-TW" altLang="en-US" sz="1600" dirty="0"/>
              <a:t>方式：超聲波核融合、雷射約束（慣性約束）核融合、磁約束核融合（托卡馬克）。</a:t>
            </a:r>
          </a:p>
          <a:p>
            <a:r>
              <a:rPr lang="en-US" altLang="zh-TW" sz="1600" dirty="0"/>
              <a:t>2005</a:t>
            </a:r>
            <a:r>
              <a:rPr lang="zh-TW" altLang="en-US" sz="1600" dirty="0"/>
              <a:t>年，部份科學家相信已經成功做出小型的核</a:t>
            </a:r>
            <a:r>
              <a:rPr lang="zh-TW" altLang="en-US" sz="1600" dirty="0" smtClean="0"/>
              <a:t>融合，</a:t>
            </a:r>
            <a:r>
              <a:rPr lang="zh-TW" altLang="en-US" sz="1600" dirty="0"/>
              <a:t>並且得到初步</a:t>
            </a:r>
            <a:r>
              <a:rPr lang="zh-TW" altLang="en-US" sz="1600" dirty="0" smtClean="0"/>
              <a:t>驗證。</a:t>
            </a:r>
            <a:r>
              <a:rPr lang="zh-TW" altLang="en-US" sz="1600" dirty="0"/>
              <a:t>首個實驗核融合</a:t>
            </a:r>
            <a:r>
              <a:rPr lang="zh-TW" altLang="en-US" sz="1600" dirty="0" smtClean="0"/>
              <a:t>發電</a:t>
            </a:r>
            <a:endParaRPr lang="en-US" altLang="zh-TW" sz="1600" dirty="0" smtClean="0"/>
          </a:p>
          <a:p>
            <a:r>
              <a:rPr lang="zh-TW" altLang="en-US" sz="1600" dirty="0" smtClean="0"/>
              <a:t>站</a:t>
            </a:r>
            <a:r>
              <a:rPr lang="zh-TW" altLang="en-US" sz="1600" dirty="0"/>
              <a:t>將選址</a:t>
            </a:r>
            <a:r>
              <a:rPr lang="zh-TW" altLang="en-US" sz="1600" dirty="0" smtClean="0"/>
              <a:t>法國。</a:t>
            </a:r>
            <a:endParaRPr lang="zh-TW" altLang="en-US" sz="1600" dirty="0"/>
          </a:p>
          <a:p>
            <a:endParaRPr lang="zh-TW" altLang="en-US" sz="1600" dirty="0"/>
          </a:p>
        </p:txBody>
      </p:sp>
    </p:spTree>
    <p:extLst>
      <p:ext uri="{BB962C8B-B14F-4D97-AF65-F5344CB8AC3E}">
        <p14:creationId xmlns:p14="http://schemas.microsoft.com/office/powerpoint/2010/main" val="2030830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400" dirty="0" smtClean="0"/>
              <a:t>結語</a:t>
            </a:r>
            <a:endParaRPr lang="zh-TW" altLang="en-US" sz="3400" dirty="0"/>
          </a:p>
        </p:txBody>
      </p:sp>
      <p:sp>
        <p:nvSpPr>
          <p:cNvPr id="4" name="文字方塊 3"/>
          <p:cNvSpPr txBox="1"/>
          <p:nvPr/>
        </p:nvSpPr>
        <p:spPr>
          <a:xfrm>
            <a:off x="170422" y="2204864"/>
            <a:ext cx="9161482" cy="2677656"/>
          </a:xfrm>
          <a:prstGeom prst="rect">
            <a:avLst/>
          </a:prstGeom>
          <a:noFill/>
        </p:spPr>
        <p:txBody>
          <a:bodyPr wrap="none" rtlCol="0">
            <a:spAutoFit/>
          </a:bodyPr>
          <a:lstStyle/>
          <a:p>
            <a:r>
              <a:rPr lang="zh-TW" altLang="en-US" sz="2400" dirty="0" smtClean="0"/>
              <a:t>        </a:t>
            </a:r>
            <a:r>
              <a:rPr lang="zh-TW" altLang="en-US" sz="2800" dirty="0" smtClean="0"/>
              <a:t>核能發電儼然已是目前最具經濟效益、安全</a:t>
            </a:r>
            <a:r>
              <a:rPr lang="zh-TW" altLang="en-US" sz="2800" dirty="0" smtClean="0"/>
              <a:t>、環保的</a:t>
            </a:r>
            <a:endParaRPr lang="en-US" altLang="zh-TW" sz="2800" dirty="0" smtClean="0"/>
          </a:p>
          <a:p>
            <a:r>
              <a:rPr lang="zh-TW" altLang="en-US" sz="2800" dirty="0" smtClean="0"/>
              <a:t>發電方式，尤其</a:t>
            </a:r>
            <a:r>
              <a:rPr lang="zh-TW" altLang="en-US" sz="2800" dirty="0" smtClean="0"/>
              <a:t>讚</a:t>
            </a:r>
            <a:r>
              <a:rPr lang="zh-TW" altLang="en-US" sz="2800" dirty="0"/>
              <a:t>石油危機議題當前</a:t>
            </a:r>
            <a:r>
              <a:rPr lang="zh-TW" altLang="en-US" sz="2800" dirty="0" smtClean="0"/>
              <a:t>下</a:t>
            </a:r>
            <a:r>
              <a:rPr lang="zh-TW" altLang="en-US" sz="2800" dirty="0" smtClean="0"/>
              <a:t>，更顯其重要性。</a:t>
            </a:r>
            <a:endParaRPr lang="en-US" altLang="zh-TW" sz="2800" dirty="0" smtClean="0"/>
          </a:p>
          <a:p>
            <a:endParaRPr lang="en-US" altLang="zh-TW" sz="2800" dirty="0"/>
          </a:p>
          <a:p>
            <a:r>
              <a:rPr lang="zh-TW" altLang="en-US" sz="2800" dirty="0" smtClean="0"/>
              <a:t>        相信在在未來核能科技不斷突破</a:t>
            </a:r>
            <a:r>
              <a:rPr lang="zh-TW" altLang="en-US" sz="2800" dirty="0" smtClean="0"/>
              <a:t>，並且持續在安全</a:t>
            </a:r>
            <a:endParaRPr lang="en-US" altLang="zh-TW" sz="2800" dirty="0" smtClean="0"/>
          </a:p>
          <a:p>
            <a:r>
              <a:rPr lang="zh-TW" altLang="en-US" sz="2800" dirty="0" smtClean="0"/>
              <a:t>把關方面持續下功夫，核能發電必定能滿足人類對於能</a:t>
            </a:r>
            <a:endParaRPr lang="en-US" altLang="zh-TW" sz="2800" dirty="0" smtClean="0"/>
          </a:p>
          <a:p>
            <a:r>
              <a:rPr lang="zh-TW" altLang="en-US" sz="2800" dirty="0" smtClean="0"/>
              <a:t>源的需求。</a:t>
            </a:r>
            <a:endParaRPr lang="zh-TW" altLang="en-US" sz="2800" dirty="0"/>
          </a:p>
        </p:txBody>
      </p:sp>
    </p:spTree>
    <p:extLst>
      <p:ext uri="{BB962C8B-B14F-4D97-AF65-F5344CB8AC3E}">
        <p14:creationId xmlns:p14="http://schemas.microsoft.com/office/powerpoint/2010/main" val="780236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參考資料</a:t>
            </a:r>
            <a:endParaRPr lang="zh-TW" altLang="en-US" dirty="0"/>
          </a:p>
        </p:txBody>
      </p:sp>
      <p:sp>
        <p:nvSpPr>
          <p:cNvPr id="3" name="內容版面配置區 2"/>
          <p:cNvSpPr>
            <a:spLocks noGrp="1"/>
          </p:cNvSpPr>
          <p:nvPr>
            <p:ph sz="quarter" idx="1"/>
          </p:nvPr>
        </p:nvSpPr>
        <p:spPr/>
        <p:txBody>
          <a:bodyPr>
            <a:normAutofit/>
          </a:bodyPr>
          <a:lstStyle/>
          <a:p>
            <a:r>
              <a:rPr lang="en-US" altLang="zh-TW" sz="2400" dirty="0">
                <a:hlinkClick r:id="rId2"/>
              </a:rPr>
              <a:t>http://</a:t>
            </a:r>
            <a:r>
              <a:rPr lang="en-US" altLang="zh-TW" sz="2400" dirty="0" smtClean="0">
                <a:hlinkClick r:id="rId2"/>
              </a:rPr>
              <a:t>www.chns.org/index.php</a:t>
            </a:r>
            <a:endParaRPr lang="en-US" altLang="zh-TW" sz="2400" dirty="0" smtClean="0"/>
          </a:p>
          <a:p>
            <a:r>
              <a:rPr lang="en-US" altLang="zh-TW" sz="2400" dirty="0">
                <a:hlinkClick r:id="rId3"/>
              </a:rPr>
              <a:t>http://</a:t>
            </a:r>
            <a:r>
              <a:rPr lang="en-US" altLang="zh-TW" sz="2400" dirty="0" smtClean="0">
                <a:hlinkClick r:id="rId3"/>
              </a:rPr>
              <a:t>www.iner.gov.tw/siteiner/wSite/mp?mp=INER</a:t>
            </a:r>
            <a:endParaRPr lang="en-US" altLang="zh-TW" sz="2400" dirty="0" smtClean="0"/>
          </a:p>
          <a:p>
            <a:r>
              <a:rPr lang="en-US" altLang="zh-TW" sz="2400" dirty="0">
                <a:hlinkClick r:id="rId4"/>
              </a:rPr>
              <a:t>http://</a:t>
            </a:r>
            <a:r>
              <a:rPr lang="en-US" altLang="zh-TW" sz="2400" dirty="0" smtClean="0">
                <a:hlinkClick r:id="rId4"/>
              </a:rPr>
              <a:t>en.wikipedia.org/wiki/Nuclear_fusion</a:t>
            </a:r>
            <a:endParaRPr lang="en-US" altLang="zh-TW" sz="2400" dirty="0" smtClean="0"/>
          </a:p>
          <a:p>
            <a:r>
              <a:rPr lang="en-US" altLang="zh-TW" sz="2400" dirty="0">
                <a:hlinkClick r:id="rId5"/>
              </a:rPr>
              <a:t>http://</a:t>
            </a:r>
            <a:r>
              <a:rPr lang="en-US" altLang="zh-TW" sz="2400" dirty="0" smtClean="0">
                <a:hlinkClick r:id="rId5"/>
              </a:rPr>
              <a:t>www.rod.idv.tw/fastfood/electricity0009.html</a:t>
            </a:r>
            <a:endParaRPr lang="en-US" altLang="zh-TW" sz="2400" dirty="0" smtClean="0"/>
          </a:p>
          <a:p>
            <a:r>
              <a:rPr lang="en-US" altLang="zh-TW" sz="2400" dirty="0">
                <a:hlinkClick r:id="rId6"/>
              </a:rPr>
              <a:t>http://</a:t>
            </a:r>
            <a:r>
              <a:rPr lang="en-US" altLang="zh-TW" sz="2400" dirty="0" smtClean="0">
                <a:hlinkClick r:id="rId6"/>
              </a:rPr>
              <a:t>www.jtis.org/project1/ch41.htm</a:t>
            </a:r>
            <a:endParaRPr lang="en-US" altLang="zh-TW" sz="2400" dirty="0" smtClean="0"/>
          </a:p>
          <a:p>
            <a:r>
              <a:rPr lang="en-US" altLang="zh-TW" sz="2400" dirty="0">
                <a:hlinkClick r:id="rId7"/>
              </a:rPr>
              <a:t>http://</a:t>
            </a:r>
            <a:r>
              <a:rPr lang="en-US" altLang="zh-TW" sz="2400" dirty="0" smtClean="0">
                <a:hlinkClick r:id="rId7"/>
              </a:rPr>
              <a:t>www.aec.gov.tw/www/emp/index_01.php</a:t>
            </a:r>
            <a:endParaRPr lang="en-US" altLang="zh-TW" sz="2400" dirty="0" smtClean="0"/>
          </a:p>
          <a:p>
            <a:pPr marL="0" indent="0">
              <a:buNone/>
            </a:pPr>
            <a:endParaRPr lang="zh-TW" altLang="en-US" sz="2400" dirty="0"/>
          </a:p>
        </p:txBody>
      </p:sp>
    </p:spTree>
    <p:extLst>
      <p:ext uri="{BB962C8B-B14F-4D97-AF65-F5344CB8AC3E}">
        <p14:creationId xmlns:p14="http://schemas.microsoft.com/office/powerpoint/2010/main" val="997372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市鎮">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市鎮">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市鎮">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69</TotalTime>
  <Words>1306</Words>
  <Application>Microsoft Office PowerPoint</Application>
  <PresentationFormat>如螢幕大小 (4:3)</PresentationFormat>
  <Paragraphs>142</Paragraphs>
  <Slides>9</Slides>
  <Notes>0</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市鎮</vt:lpstr>
      <vt:lpstr>工程與社會專題  以適當科技與風險評估的角度看核能系統</vt:lpstr>
      <vt:lpstr>核能介紹及原理</vt:lpstr>
      <vt:lpstr>發電形式</vt:lpstr>
      <vt:lpstr>核能發電安全性</vt:lpstr>
      <vt:lpstr>歷年事故傷亡統計</vt:lpstr>
      <vt:lpstr>以適當科技角度</vt:lpstr>
      <vt:lpstr>未來發展</vt:lpstr>
      <vt:lpstr>結語</vt:lpstr>
      <vt:lpstr>參考資料</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工程與社會專題  以適當科技與風險評估的角度看核能系統</dc:title>
  <dc:creator>Win7User</dc:creator>
  <cp:lastModifiedBy>Win7User</cp:lastModifiedBy>
  <cp:revision>7</cp:revision>
  <dcterms:created xsi:type="dcterms:W3CDTF">2012-12-24T01:46:53Z</dcterms:created>
  <dcterms:modified xsi:type="dcterms:W3CDTF">2012-12-24T02:55:56Z</dcterms:modified>
</cp:coreProperties>
</file>