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0" r:id="rId2"/>
    <p:sldId id="268" r:id="rId3"/>
    <p:sldId id="256" r:id="rId4"/>
    <p:sldId id="270" r:id="rId5"/>
    <p:sldId id="257" r:id="rId6"/>
    <p:sldId id="261" r:id="rId7"/>
    <p:sldId id="271" r:id="rId8"/>
    <p:sldId id="263" r:id="rId9"/>
    <p:sldId id="262" r:id="rId10"/>
    <p:sldId id="264" r:id="rId11"/>
    <p:sldId id="265" r:id="rId12"/>
    <p:sldId id="266" r:id="rId13"/>
    <p:sldId id="272" r:id="rId14"/>
    <p:sldId id="273" r:id="rId15"/>
    <p:sldId id="267" r:id="rId16"/>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Verdana" pitchFamily="34" charset="0"/>
        <a:ea typeface="新細明體" charset="-120"/>
        <a:cs typeface="+mn-cs"/>
      </a:defRPr>
    </a:lvl1pPr>
    <a:lvl2pPr marL="457200" algn="l" rtl="0" fontAlgn="base">
      <a:spcBef>
        <a:spcPct val="0"/>
      </a:spcBef>
      <a:spcAft>
        <a:spcPct val="0"/>
      </a:spcAft>
      <a:defRPr kumimoji="1" kern="1200">
        <a:solidFill>
          <a:schemeClr val="tx1"/>
        </a:solidFill>
        <a:latin typeface="Verdana" pitchFamily="34" charset="0"/>
        <a:ea typeface="新細明體" charset="-120"/>
        <a:cs typeface="+mn-cs"/>
      </a:defRPr>
    </a:lvl2pPr>
    <a:lvl3pPr marL="914400" algn="l" rtl="0" fontAlgn="base">
      <a:spcBef>
        <a:spcPct val="0"/>
      </a:spcBef>
      <a:spcAft>
        <a:spcPct val="0"/>
      </a:spcAft>
      <a:defRPr kumimoji="1" kern="1200">
        <a:solidFill>
          <a:schemeClr val="tx1"/>
        </a:solidFill>
        <a:latin typeface="Verdana" pitchFamily="34" charset="0"/>
        <a:ea typeface="新細明體" charset="-120"/>
        <a:cs typeface="+mn-cs"/>
      </a:defRPr>
    </a:lvl3pPr>
    <a:lvl4pPr marL="1371600" algn="l" rtl="0" fontAlgn="base">
      <a:spcBef>
        <a:spcPct val="0"/>
      </a:spcBef>
      <a:spcAft>
        <a:spcPct val="0"/>
      </a:spcAft>
      <a:defRPr kumimoji="1" kern="1200">
        <a:solidFill>
          <a:schemeClr val="tx1"/>
        </a:solidFill>
        <a:latin typeface="Verdana" pitchFamily="34" charset="0"/>
        <a:ea typeface="新細明體" charset="-120"/>
        <a:cs typeface="+mn-cs"/>
      </a:defRPr>
    </a:lvl4pPr>
    <a:lvl5pPr marL="1828800" algn="l" rtl="0" fontAlgn="base">
      <a:spcBef>
        <a:spcPct val="0"/>
      </a:spcBef>
      <a:spcAft>
        <a:spcPct val="0"/>
      </a:spcAft>
      <a:defRPr kumimoji="1" kern="1200">
        <a:solidFill>
          <a:schemeClr val="tx1"/>
        </a:solidFill>
        <a:latin typeface="Verdana" pitchFamily="34" charset="0"/>
        <a:ea typeface="新細明體" charset="-120"/>
        <a:cs typeface="+mn-cs"/>
      </a:defRPr>
    </a:lvl5pPr>
    <a:lvl6pPr marL="2286000" algn="l" defTabSz="914400" rtl="0" eaLnBrk="1" latinLnBrk="0" hangingPunct="1">
      <a:defRPr kumimoji="1" kern="1200">
        <a:solidFill>
          <a:schemeClr val="tx1"/>
        </a:solidFill>
        <a:latin typeface="Verdana" pitchFamily="34" charset="0"/>
        <a:ea typeface="新細明體" charset="-120"/>
        <a:cs typeface="+mn-cs"/>
      </a:defRPr>
    </a:lvl6pPr>
    <a:lvl7pPr marL="2743200" algn="l" defTabSz="914400" rtl="0" eaLnBrk="1" latinLnBrk="0" hangingPunct="1">
      <a:defRPr kumimoji="1" kern="1200">
        <a:solidFill>
          <a:schemeClr val="tx1"/>
        </a:solidFill>
        <a:latin typeface="Verdana" pitchFamily="34" charset="0"/>
        <a:ea typeface="新細明體" charset="-120"/>
        <a:cs typeface="+mn-cs"/>
      </a:defRPr>
    </a:lvl7pPr>
    <a:lvl8pPr marL="3200400" algn="l" defTabSz="914400" rtl="0" eaLnBrk="1" latinLnBrk="0" hangingPunct="1">
      <a:defRPr kumimoji="1" kern="1200">
        <a:solidFill>
          <a:schemeClr val="tx1"/>
        </a:solidFill>
        <a:latin typeface="Verdana" pitchFamily="34" charset="0"/>
        <a:ea typeface="新細明體" charset="-120"/>
        <a:cs typeface="+mn-cs"/>
      </a:defRPr>
    </a:lvl8pPr>
    <a:lvl9pPr marL="3657600" algn="l" defTabSz="914400" rtl="0" eaLnBrk="1" latinLnBrk="0" hangingPunct="1">
      <a:defRPr kumimoji="1" kern="1200">
        <a:solidFill>
          <a:schemeClr val="tx1"/>
        </a:solidFill>
        <a:latin typeface="Verdana" pitchFamily="34" charset="0"/>
        <a:ea typeface="新細明體" charset="-12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3300"/>
    <a:srgbClr val="9999FF"/>
    <a:srgbClr val="CC0066"/>
    <a:srgbClr val="3333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87194" autoAdjust="0"/>
  </p:normalViewPr>
  <p:slideViewPr>
    <p:cSldViewPr>
      <p:cViewPr>
        <p:scale>
          <a:sx n="70" d="100"/>
          <a:sy n="70" d="100"/>
        </p:scale>
        <p:origin x="-129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ltLang="zh-TW"/>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C0E615D-7227-41F5-9E00-261F3F1380C5}" type="datetimeFigureOut">
              <a:rPr lang="zh-TW" altLang="en-US"/>
              <a:pPr>
                <a:defRPr/>
              </a:pPr>
              <a:t>2015/12/30</a:t>
            </a:fld>
            <a:endParaRPr lang="en-US" altLang="zh-TW"/>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ltLang="zh-TW"/>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16D1ABB-E2E8-47E3-9745-42D36C848F29}"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pitchFamily="34" charset="0"/>
        <a:ea typeface="新細明體" charset="-120"/>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新細明體" charset="-120"/>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新細明體" charset="-120"/>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新細明體" charset="-120"/>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16D1ABB-E2E8-47E3-9745-42D36C848F29}" type="slidenum">
              <a:rPr lang="zh-TW" altLang="en-US" smtClean="0"/>
              <a:pPr>
                <a:defRPr/>
              </a:pPr>
              <a:t>1</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r>
              <a:rPr lang="en-US" altLang="zh-TW" sz="700" dirty="0" smtClean="0">
                <a:solidFill>
                  <a:srgbClr val="376092"/>
                </a:solidFill>
              </a:rPr>
              <a:t>1.</a:t>
            </a:r>
            <a:r>
              <a:rPr lang="zh-TW" altLang="en-US" sz="700" dirty="0" smtClean="0">
                <a:solidFill>
                  <a:srgbClr val="376092"/>
                </a:solidFill>
              </a:rPr>
              <a:t>但防腐劑並非都是壞處，它也有預防食物中毒的優點，因此只要符合法令規定的防腐劑種類及添加量，多數可以被身體代謝排出體外，對身體傷害極為有限。</a:t>
            </a:r>
          </a:p>
          <a:p>
            <a:pPr eaLnBrk="1" hangingPunct="1"/>
            <a:r>
              <a:rPr lang="en-US" altLang="zh-TW" sz="700" dirty="0" smtClean="0">
                <a:solidFill>
                  <a:srgbClr val="376092"/>
                </a:solidFill>
              </a:rPr>
              <a:t>2.</a:t>
            </a:r>
            <a:r>
              <a:rPr lang="zh-TW" altLang="en-US" sz="700" dirty="0" smtClean="0">
                <a:solidFill>
                  <a:srgbClr val="376092"/>
                </a:solidFill>
              </a:rPr>
              <a:t>每種防腐劑都有不同的適用範圍與用量，即使是毒性低的防腐劑如果使用過量，也會造成身體傷害</a:t>
            </a:r>
          </a:p>
          <a:p>
            <a:pPr eaLnBrk="1" hangingPunct="1"/>
            <a:r>
              <a:rPr lang="en-US" altLang="zh-TW" sz="700" dirty="0" smtClean="0">
                <a:solidFill>
                  <a:srgbClr val="376092"/>
                </a:solidFill>
              </a:rPr>
              <a:t>3.</a:t>
            </a:r>
            <a:r>
              <a:rPr lang="zh-TW" altLang="en-US" sz="700" dirty="0" smtClean="0">
                <a:solidFill>
                  <a:schemeClr val="accent2"/>
                </a:solidFill>
              </a:rPr>
              <a:t>毒性較低的已二烯酸類防腐劑多用於魚肉製品、醬菜類、醃製蔬菜、豆製品、糖漬果食類等食品，就常有使用過量的問題</a:t>
            </a:r>
            <a:r>
              <a:rPr lang="zh-TW" altLang="en-US" sz="700" dirty="0" smtClean="0">
                <a:solidFill>
                  <a:srgbClr val="376092"/>
                </a:solidFill>
              </a:rPr>
              <a:t>。</a:t>
            </a:r>
            <a:r>
              <a:rPr lang="zh-TW" altLang="en-US" sz="900" dirty="0" smtClean="0"/>
              <a:t/>
            </a:r>
            <a:br>
              <a:rPr lang="zh-TW" altLang="en-US" sz="900" dirty="0" smtClean="0"/>
            </a:br>
            <a:endParaRPr lang="zh-TW" altLang="en-US" sz="900" dirty="0" smtClean="0"/>
          </a:p>
          <a:p>
            <a:pPr eaLnBrk="1" hangingPunct="1"/>
            <a:endParaRPr lang="en-US" altLang="zh-TW" sz="700" dirty="0" smtClean="0">
              <a:solidFill>
                <a:srgbClr val="376092"/>
              </a:solidFill>
            </a:endParaRPr>
          </a:p>
          <a:p>
            <a:pPr eaLnBrk="1" hangingPunct="1"/>
            <a:endParaRPr lang="zh-TW"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US" altLang="zh-T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eaLnBrk="1" hangingPunct="1"/>
            <a:r>
              <a:rPr lang="en-US" altLang="zh-TW" dirty="0" smtClean="0"/>
              <a:t>1.</a:t>
            </a:r>
            <a:r>
              <a:rPr lang="zh-TW" altLang="en-US" dirty="0" smtClean="0"/>
              <a:t>乳酸菌旺盛、腐敗菌旺盛。 </a:t>
            </a:r>
          </a:p>
          <a:p>
            <a:pPr eaLnBrk="1" hangingPunct="1"/>
            <a:r>
              <a:rPr lang="en-US" altLang="zh-TW" dirty="0" smtClean="0"/>
              <a:t>2.</a:t>
            </a:r>
            <a:r>
              <a:rPr lang="zh-TW" altLang="en-US" dirty="0" smtClean="0"/>
              <a:t>乳酸菌旺盛、腐敗菌抑制。 </a:t>
            </a:r>
          </a:p>
          <a:p>
            <a:pPr eaLnBrk="1" hangingPunct="1"/>
            <a:r>
              <a:rPr lang="en-US" altLang="zh-TW" dirty="0" smtClean="0"/>
              <a:t>3.</a:t>
            </a:r>
            <a:r>
              <a:rPr lang="zh-TW" altLang="en-US" dirty="0" smtClean="0"/>
              <a:t>產膜酵母產生。 </a:t>
            </a:r>
          </a:p>
          <a:p>
            <a:pPr eaLnBrk="1" hangingPunct="1"/>
            <a:r>
              <a:rPr lang="en-US" altLang="zh-TW" dirty="0" smtClean="0"/>
              <a:t>4.</a:t>
            </a:r>
            <a:r>
              <a:rPr lang="zh-TW" altLang="en-US" dirty="0" smtClean="0"/>
              <a:t>乳酸菌、腐敗菌繁殖困難，產膜酵母 繁殖。 </a:t>
            </a:r>
          </a:p>
          <a:p>
            <a:pPr eaLnBrk="1" hangingPunct="1"/>
            <a:r>
              <a:rPr lang="en-US" altLang="zh-TW" dirty="0" smtClean="0"/>
              <a:t>5.</a:t>
            </a:r>
            <a:r>
              <a:rPr lang="zh-TW" altLang="en-US" dirty="0" smtClean="0"/>
              <a:t>微生物幾乎不繁殖。 </a:t>
            </a:r>
            <a:endParaRPr lang="en-US" altLang="zh-TW"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r>
              <a:rPr lang="en-US" altLang="zh-TW" dirty="0" smtClean="0"/>
              <a:t>1.</a:t>
            </a:r>
            <a:r>
              <a:rPr lang="zh-TW" altLang="en-US" dirty="0" smtClean="0"/>
              <a:t>微生物對鹽的耐性： 腐敗細菌５％、酵母菌０～１５％、黴菌２０～３０及產膜酵母２０％↑</a:t>
            </a:r>
          </a:p>
          <a:p>
            <a:pPr eaLnBrk="1" hangingPunct="1"/>
            <a:r>
              <a:rPr lang="en-US" altLang="zh-TW" dirty="0" smtClean="0"/>
              <a:t>2.</a:t>
            </a:r>
            <a:r>
              <a:rPr lang="zh-TW" altLang="en-US" dirty="0" smtClean="0"/>
              <a:t>微生物對糖的耐性： 一般微生物０～４０％及耐滲透壓的酵母及黴菌０～７０％</a:t>
            </a:r>
            <a:endParaRPr lang="en-US" altLang="zh-TW" dirty="0" smtClean="0"/>
          </a:p>
          <a:p>
            <a:pPr eaLnBrk="1" hangingPunct="1"/>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zh-TW" altLang="zh-TW" sz="1200" kern="1200" dirty="0" smtClean="0">
                <a:solidFill>
                  <a:schemeClr val="tx1"/>
                </a:solidFill>
                <a:latin typeface="Calibri" pitchFamily="34" charset="0"/>
                <a:ea typeface="新細明體" charset="-120"/>
                <a:cs typeface="+mn-cs"/>
              </a:rPr>
              <a:t>蔬菜經過鹽的醃漬，纖維組織會因脫水而軟化，酸味、澀味、苦味的汁液就能排出。當蔬菜失去活性之後，調味料滲透到原來的組織裡，就可以改善風味。吃飯配醃菜，因為有鹹味的刺激，可以刺激食慾，讓吃不下飯的人多吃一點。 </a:t>
            </a:r>
          </a:p>
          <a:p>
            <a:pPr eaLnBrk="1" hangingPunct="1"/>
            <a:endParaRPr lang="zh-TW"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marL="228600" indent="-228600"/>
            <a:r>
              <a:rPr lang="en-US" altLang="zh-TW" smtClean="0"/>
              <a:t>1.</a:t>
            </a:r>
            <a:r>
              <a:rPr lang="zh-TW" altLang="en-US" smtClean="0"/>
              <a:t>密封</a:t>
            </a:r>
            <a:r>
              <a:rPr lang="en-US" altLang="zh-TW" smtClean="0"/>
              <a:t>:</a:t>
            </a:r>
            <a:r>
              <a:rPr lang="zh-TW" altLang="en-US" smtClean="0">
                <a:latin typeface="標楷體" pitchFamily="65" charset="-120"/>
                <a:ea typeface="標楷體" pitchFamily="65" charset="-120"/>
              </a:rPr>
              <a:t>醃製過程中，有氧氣進入的話，會使得產酸的菌種大量生長，產生大量的酸</a:t>
            </a:r>
          </a:p>
          <a:p>
            <a:pPr marL="228600" indent="-228600"/>
            <a:r>
              <a:rPr lang="en-US" altLang="zh-TW" smtClean="0"/>
              <a:t>2.</a:t>
            </a:r>
            <a:r>
              <a:rPr lang="zh-TW" altLang="en-US" smtClean="0"/>
              <a:t>調味料：</a:t>
            </a:r>
            <a:r>
              <a:rPr lang="zh-TW" altLang="en-US" smtClean="0">
                <a:latin typeface="標楷體" pitchFamily="65" charset="-120"/>
                <a:ea typeface="標楷體" pitchFamily="65" charset="-120"/>
              </a:rPr>
              <a:t>主要有細菌如球菌、枯草桿菌、大腸桿菌、乳酸菌、芽孢桿菌。黴菌如青黴、麯黴等微好氧、兼性厭氧、專性厭氧菌。</a:t>
            </a:r>
            <a:r>
              <a:rPr lang="zh-TW" altLang="en-US" smtClean="0"/>
              <a:t> </a:t>
            </a:r>
          </a:p>
          <a:p>
            <a:pPr marL="228600" indent="-228600"/>
            <a:r>
              <a:rPr lang="en-US" altLang="zh-TW" smtClean="0"/>
              <a:t>3.</a:t>
            </a:r>
            <a:r>
              <a:rPr lang="zh-TW" altLang="en-US" smtClean="0"/>
              <a:t>硝酸鹽／亞硝酸鹽：</a:t>
            </a:r>
            <a:r>
              <a:rPr lang="zh-TW" altLang="en-US" smtClean="0">
                <a:latin typeface="標楷體" pitchFamily="65" charset="-120"/>
                <a:ea typeface="標楷體" pitchFamily="65" charset="-120"/>
              </a:rPr>
              <a:t>硝酸鹽本身為植物中的一種天然成分，然而在醃制過程中硝酸鹽可還原成亞硝酸鹽</a:t>
            </a:r>
          </a:p>
          <a:p>
            <a:pPr marL="228600" indent="-228600"/>
            <a:endParaRPr lang="en-US"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kumimoji="1" lang="zh-TW" altLang="zh-TW" sz="1200" kern="1200" dirty="0" smtClean="0">
                <a:solidFill>
                  <a:schemeClr val="tx1"/>
                </a:solidFill>
                <a:latin typeface="Calibri" pitchFamily="34" charset="0"/>
                <a:ea typeface="新細明體" charset="-120"/>
                <a:cs typeface="+mn-cs"/>
              </a:rPr>
              <a:t>腌制蔬菜的過程中，維生素</a:t>
            </a:r>
            <a:r>
              <a:rPr kumimoji="1" lang="en-US" altLang="zh-TW" sz="1200" kern="1200" dirty="0" smtClean="0">
                <a:solidFill>
                  <a:schemeClr val="tx1"/>
                </a:solidFill>
                <a:latin typeface="Calibri" pitchFamily="34" charset="0"/>
                <a:ea typeface="新細明體" charset="-120"/>
                <a:cs typeface="+mn-cs"/>
              </a:rPr>
              <a:t>C</a:t>
            </a:r>
            <a:r>
              <a:rPr kumimoji="1" lang="zh-TW" altLang="zh-TW" sz="1200" kern="1200" dirty="0" smtClean="0">
                <a:solidFill>
                  <a:schemeClr val="tx1"/>
                </a:solidFill>
                <a:latin typeface="Calibri" pitchFamily="34" charset="0"/>
                <a:ea typeface="新細明體" charset="-120"/>
                <a:cs typeface="+mn-cs"/>
              </a:rPr>
              <a:t>被大量破壞，大量吃腌菜，會導致人體維生素</a:t>
            </a:r>
            <a:r>
              <a:rPr kumimoji="1" lang="en-US" altLang="zh-TW" sz="1200" kern="1200" dirty="0" smtClean="0">
                <a:solidFill>
                  <a:schemeClr val="tx1"/>
                </a:solidFill>
                <a:latin typeface="Calibri" pitchFamily="34" charset="0"/>
                <a:ea typeface="新細明體" charset="-120"/>
                <a:cs typeface="+mn-cs"/>
              </a:rPr>
              <a:t>C</a:t>
            </a:r>
            <a:r>
              <a:rPr kumimoji="1" lang="zh-TW" altLang="zh-TW" sz="1200" kern="1200" dirty="0" smtClean="0">
                <a:solidFill>
                  <a:schemeClr val="tx1"/>
                </a:solidFill>
                <a:latin typeface="Calibri" pitchFamily="34" charset="0"/>
                <a:ea typeface="新細明體" charset="-120"/>
                <a:cs typeface="+mn-cs"/>
              </a:rPr>
              <a:t>缺乏</a:t>
            </a:r>
          </a:p>
          <a:p>
            <a:r>
              <a:rPr kumimoji="1" lang="zh-TW" altLang="zh-TW" sz="1200" kern="1200" dirty="0" smtClean="0">
                <a:solidFill>
                  <a:schemeClr val="tx1"/>
                </a:solidFill>
                <a:latin typeface="Calibri" pitchFamily="34" charset="0"/>
                <a:ea typeface="新細明體" charset="-120"/>
                <a:cs typeface="+mn-cs"/>
              </a:rPr>
              <a:t>腌制的酸菜中含有較多的草酸和鈣，食用後會被大量吸收，在腸道內形成草酸鈣不易被排出體外，草酸鈣會結晶沈積在泌尿系統，形成結石。</a:t>
            </a:r>
            <a:endParaRPr kumimoji="1" lang="en-US" altLang="zh-TW" sz="1200" kern="1200" dirty="0" smtClean="0">
              <a:solidFill>
                <a:schemeClr val="tx1"/>
              </a:solidFill>
              <a:latin typeface="Calibri" pitchFamily="34" charset="0"/>
              <a:ea typeface="新細明體" charset="-120"/>
              <a:cs typeface="+mn-cs"/>
            </a:endParaRPr>
          </a:p>
          <a:p>
            <a:endParaRPr kumimoji="1" lang="en-US" altLang="zh-TW" sz="1200" kern="1200" dirty="0" smtClean="0">
              <a:solidFill>
                <a:schemeClr val="tx1"/>
              </a:solidFill>
              <a:latin typeface="Calibri" pitchFamily="34" charset="0"/>
              <a:ea typeface="新細明體" charset="-120"/>
              <a:cs typeface="+mn-cs"/>
            </a:endParaRPr>
          </a:p>
          <a:p>
            <a:endParaRPr kumimoji="1" lang="en-US" altLang="zh-TW" sz="1200" kern="1200" dirty="0" smtClean="0">
              <a:solidFill>
                <a:schemeClr val="tx1"/>
              </a:solidFill>
              <a:latin typeface="Calibri" pitchFamily="34" charset="0"/>
              <a:ea typeface="新細明體" charset="-120"/>
              <a:cs typeface="+mn-cs"/>
            </a:endParaRPr>
          </a:p>
          <a:p>
            <a:r>
              <a:rPr kumimoji="1" lang="zh-TW" altLang="en-US" sz="1200" b="0" i="0" kern="1200" dirty="0" smtClean="0">
                <a:solidFill>
                  <a:schemeClr val="tx1"/>
                </a:solidFill>
                <a:latin typeface="Calibri" pitchFamily="34" charset="0"/>
                <a:ea typeface="新細明體" charset="-120"/>
                <a:cs typeface="+mn-cs"/>
              </a:rPr>
              <a:t>在醃漬品 </a:t>
            </a:r>
            <a:r>
              <a:rPr kumimoji="1" lang="en-US" altLang="zh-TW" sz="1200" b="0" i="0" kern="1200" dirty="0" smtClean="0">
                <a:solidFill>
                  <a:schemeClr val="tx1"/>
                </a:solidFill>
                <a:latin typeface="Calibri" pitchFamily="34" charset="0"/>
                <a:ea typeface="新細明體" charset="-120"/>
                <a:cs typeface="+mn-cs"/>
              </a:rPr>
              <a:t>(</a:t>
            </a:r>
            <a:r>
              <a:rPr kumimoji="1" lang="zh-TW" altLang="en-US" sz="1200" b="0" i="0" kern="1200" dirty="0" smtClean="0">
                <a:solidFill>
                  <a:schemeClr val="tx1"/>
                </a:solidFill>
                <a:latin typeface="Calibri" pitchFamily="34" charset="0"/>
                <a:ea typeface="新細明體" charset="-120"/>
                <a:cs typeface="+mn-cs"/>
              </a:rPr>
              <a:t>香腸、臘肉、培根、熱狗等</a:t>
            </a:r>
            <a:r>
              <a:rPr kumimoji="1" lang="en-US" altLang="zh-TW" sz="1200" b="0" i="0" kern="1200" dirty="0" smtClean="0">
                <a:solidFill>
                  <a:schemeClr val="tx1"/>
                </a:solidFill>
                <a:latin typeface="Calibri" pitchFamily="34" charset="0"/>
                <a:ea typeface="新細明體" charset="-120"/>
                <a:cs typeface="+mn-cs"/>
              </a:rPr>
              <a:t>) </a:t>
            </a:r>
            <a:r>
              <a:rPr kumimoji="1" lang="zh-TW" altLang="en-US" sz="1200" b="0" i="0" kern="1200" dirty="0" smtClean="0">
                <a:solidFill>
                  <a:schemeClr val="tx1"/>
                </a:solidFill>
                <a:latin typeface="Calibri" pitchFamily="34" charset="0"/>
                <a:ea typeface="新細明體" charset="-120"/>
                <a:cs typeface="+mn-cs"/>
              </a:rPr>
              <a:t>大多會額外添加亞硝酸鹽 </a:t>
            </a:r>
            <a:r>
              <a:rPr kumimoji="1" lang="en-US" altLang="zh-TW" sz="1200" b="0" i="0" kern="1200" dirty="0" smtClean="0">
                <a:solidFill>
                  <a:schemeClr val="tx1"/>
                </a:solidFill>
                <a:latin typeface="Calibri" pitchFamily="34" charset="0"/>
                <a:ea typeface="新細明體" charset="-120"/>
                <a:cs typeface="+mn-cs"/>
              </a:rPr>
              <a:t>(</a:t>
            </a:r>
            <a:r>
              <a:rPr kumimoji="1" lang="zh-TW" altLang="en-US" sz="1200" b="0" i="0" kern="1200" dirty="0" smtClean="0">
                <a:solidFill>
                  <a:schemeClr val="tx1"/>
                </a:solidFill>
                <a:latin typeface="Calibri" pitchFamily="34" charset="0"/>
                <a:ea typeface="新細明體" charset="-120"/>
                <a:cs typeface="+mn-cs"/>
              </a:rPr>
              <a:t>因亞硝酸鹽具有保色與防腐的功能</a:t>
            </a:r>
            <a:r>
              <a:rPr kumimoji="1" lang="en-US" altLang="zh-TW" sz="1200" b="0" i="0" kern="1200" dirty="0" smtClean="0">
                <a:solidFill>
                  <a:schemeClr val="tx1"/>
                </a:solidFill>
                <a:latin typeface="Calibri" pitchFamily="34" charset="0"/>
                <a:ea typeface="新細明體" charset="-120"/>
                <a:cs typeface="+mn-cs"/>
              </a:rPr>
              <a:t>)</a:t>
            </a:r>
          </a:p>
          <a:p>
            <a:r>
              <a:rPr kumimoji="1" lang="zh-TW" altLang="en-US" sz="1200" b="0" i="0" kern="1200" dirty="0" smtClean="0">
                <a:solidFill>
                  <a:schemeClr val="tx1"/>
                </a:solidFill>
                <a:latin typeface="Calibri" pitchFamily="34" charset="0"/>
                <a:ea typeface="新細明體" charset="-120"/>
                <a:cs typeface="+mn-cs"/>
              </a:rPr>
              <a:t>腌制類食品加工過程中會加入很多鹽，鹽分中含有亞硝酸鹽、硝酸鹽等雜質，可能產生如亞硝酸胺等有害物質。在腌制的過程中，如果加入食鹽量少於</a:t>
            </a:r>
            <a:r>
              <a:rPr kumimoji="1" lang="en-US" altLang="zh-TW" sz="1200" b="0" i="0" kern="1200" dirty="0" smtClean="0">
                <a:solidFill>
                  <a:schemeClr val="tx1"/>
                </a:solidFill>
                <a:latin typeface="Calibri" pitchFamily="34" charset="0"/>
                <a:ea typeface="新細明體" charset="-120"/>
                <a:cs typeface="+mn-cs"/>
              </a:rPr>
              <a:t>15</a:t>
            </a:r>
            <a:r>
              <a:rPr kumimoji="1" lang="zh-TW" altLang="en-US" sz="1200" b="0" i="0" kern="1200" dirty="0" smtClean="0">
                <a:solidFill>
                  <a:schemeClr val="tx1"/>
                </a:solidFill>
                <a:latin typeface="Calibri" pitchFamily="34" charset="0"/>
                <a:ea typeface="新細明體" charset="-120"/>
                <a:cs typeface="+mn-cs"/>
              </a:rPr>
              <a:t>％，蔬菜中的硝酸鹽可能被微生物還原成亞硝酸鹽。腌制</a:t>
            </a:r>
            <a:r>
              <a:rPr kumimoji="1" lang="en-US" altLang="zh-TW" sz="1200" b="0" i="0" kern="1200" dirty="0" smtClean="0">
                <a:solidFill>
                  <a:schemeClr val="tx1"/>
                </a:solidFill>
                <a:latin typeface="Calibri" pitchFamily="34" charset="0"/>
                <a:ea typeface="新細明體" charset="-120"/>
                <a:cs typeface="+mn-cs"/>
              </a:rPr>
              <a:t>1</a:t>
            </a:r>
            <a:r>
              <a:rPr kumimoji="1" lang="zh-TW" altLang="en-US" sz="1200" b="0" i="0" kern="1200" dirty="0" smtClean="0">
                <a:solidFill>
                  <a:schemeClr val="tx1"/>
                </a:solidFill>
                <a:latin typeface="Calibri" pitchFamily="34" charset="0"/>
                <a:ea typeface="新細明體" charset="-120"/>
                <a:cs typeface="+mn-cs"/>
              </a:rPr>
              <a:t>小時後亞硝酸鹽含量增加，兩周後可達到高峰，並可持續</a:t>
            </a:r>
            <a:r>
              <a:rPr kumimoji="1" lang="en-US" altLang="zh-TW" sz="1200" b="0" i="0" kern="1200" dirty="0" smtClean="0">
                <a:solidFill>
                  <a:schemeClr val="tx1"/>
                </a:solidFill>
                <a:latin typeface="Calibri" pitchFamily="34" charset="0"/>
                <a:ea typeface="新細明體" charset="-120"/>
                <a:cs typeface="+mn-cs"/>
              </a:rPr>
              <a:t>2</a:t>
            </a:r>
            <a:r>
              <a:rPr kumimoji="1" lang="zh-TW" altLang="en-US" sz="1200" b="0" i="0" kern="1200" dirty="0" smtClean="0">
                <a:solidFill>
                  <a:schemeClr val="tx1"/>
                </a:solidFill>
                <a:latin typeface="Calibri" pitchFamily="34" charset="0"/>
                <a:ea typeface="新細明體" charset="-120"/>
                <a:cs typeface="+mn-cs"/>
              </a:rPr>
              <a:t>～</a:t>
            </a:r>
            <a:r>
              <a:rPr kumimoji="1" lang="en-US" altLang="zh-TW" sz="1200" b="0" i="0" kern="1200" dirty="0" smtClean="0">
                <a:solidFill>
                  <a:schemeClr val="tx1"/>
                </a:solidFill>
                <a:latin typeface="Calibri" pitchFamily="34" charset="0"/>
                <a:ea typeface="新細明體" charset="-120"/>
                <a:cs typeface="+mn-cs"/>
              </a:rPr>
              <a:t>3</a:t>
            </a:r>
            <a:r>
              <a:rPr kumimoji="1" lang="zh-TW" altLang="en-US" sz="1200" b="0" i="0" kern="1200" dirty="0" smtClean="0">
                <a:solidFill>
                  <a:schemeClr val="tx1"/>
                </a:solidFill>
                <a:latin typeface="Calibri" pitchFamily="34" charset="0"/>
                <a:ea typeface="新細明體" charset="-120"/>
                <a:cs typeface="+mn-cs"/>
              </a:rPr>
              <a:t>周。這樣的腌制食品可以生成一種致癌物質亞硝酸胺，常吃對身體不利，可誘發癌症。</a:t>
            </a:r>
            <a:endParaRPr kumimoji="1" lang="en-US" altLang="zh-TW" sz="1200" b="0" i="0" kern="1200" dirty="0" smtClean="0">
              <a:solidFill>
                <a:schemeClr val="tx1"/>
              </a:solidFill>
              <a:latin typeface="Calibri" pitchFamily="34" charset="0"/>
              <a:ea typeface="新細明體" charset="-120"/>
              <a:cs typeface="+mn-cs"/>
            </a:endParaRPr>
          </a:p>
          <a:p>
            <a:endParaRPr kumimoji="1" lang="en-US" altLang="zh-TW" sz="1200" kern="1200" dirty="0" smtClean="0">
              <a:solidFill>
                <a:schemeClr val="tx1"/>
              </a:solidFill>
              <a:latin typeface="Calibri" pitchFamily="34" charset="0"/>
              <a:ea typeface="新細明體" charset="-120"/>
              <a:cs typeface="+mn-cs"/>
            </a:endParaRPr>
          </a:p>
          <a:p>
            <a:r>
              <a:rPr kumimoji="1" lang="zh-TW" altLang="zh-TW" sz="1200" kern="1200" dirty="0" smtClean="0">
                <a:solidFill>
                  <a:schemeClr val="tx1"/>
                </a:solidFill>
                <a:latin typeface="Calibri" pitchFamily="34" charset="0"/>
                <a:ea typeface="新細明體" charset="-120"/>
                <a:cs typeface="+mn-cs"/>
              </a:rPr>
              <a:t>腌制食品的過程中大量放鹽，會導致此類食物鈉鹽含量超標，常常進食會造成腎臟的負擔加重，增大發生高血壓的風險。此外，鹽分濃度高還會嚴重損害胃腸道黏膜，常進食腌制類食品者胃腸炎癥和潰瘍的發病率較高。</a:t>
            </a:r>
          </a:p>
          <a:p>
            <a:endParaRPr lang="zh-TW" altLang="en-US" dirty="0"/>
          </a:p>
        </p:txBody>
      </p:sp>
      <p:sp>
        <p:nvSpPr>
          <p:cNvPr id="4" name="投影片編號版面配置區 3"/>
          <p:cNvSpPr>
            <a:spLocks noGrp="1"/>
          </p:cNvSpPr>
          <p:nvPr>
            <p:ph type="sldNum" sz="quarter" idx="10"/>
          </p:nvPr>
        </p:nvSpPr>
        <p:spPr/>
        <p:txBody>
          <a:bodyPr/>
          <a:lstStyle/>
          <a:p>
            <a:pPr>
              <a:defRPr/>
            </a:pPr>
            <a:fld id="{616D1ABB-E2E8-47E3-9745-42D36C848F29}" type="slidenum">
              <a:rPr lang="zh-TW" altLang="en-US" smtClean="0"/>
              <a:pPr>
                <a:defRPr/>
              </a:pPr>
              <a:t>11</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kumimoji="1" lang="zh-TW" altLang="en-US" sz="1200" b="0" i="0" kern="1200" dirty="0" smtClean="0">
                <a:solidFill>
                  <a:schemeClr val="tx1"/>
                </a:solidFill>
                <a:latin typeface="Calibri" pitchFamily="34" charset="0"/>
                <a:ea typeface="新細明體" charset="-120"/>
                <a:cs typeface="+mn-cs"/>
              </a:rPr>
              <a:t>維生素</a:t>
            </a:r>
            <a:r>
              <a:rPr kumimoji="1" lang="en-US" altLang="zh-TW" sz="1200" b="0" i="0" kern="1200" dirty="0" smtClean="0">
                <a:solidFill>
                  <a:schemeClr val="tx1"/>
                </a:solidFill>
                <a:latin typeface="Calibri" pitchFamily="34" charset="0"/>
                <a:ea typeface="新細明體" charset="-120"/>
                <a:cs typeface="+mn-cs"/>
              </a:rPr>
              <a:t>C</a:t>
            </a:r>
            <a:r>
              <a:rPr kumimoji="1" lang="zh-TW" altLang="en-US" sz="1200" b="0" i="0" kern="1200" dirty="0" smtClean="0">
                <a:solidFill>
                  <a:schemeClr val="tx1"/>
                </a:solidFill>
                <a:latin typeface="Calibri" pitchFamily="34" charset="0"/>
                <a:ea typeface="新細明體" charset="-120"/>
                <a:cs typeface="+mn-cs"/>
              </a:rPr>
              <a:t>會與腸道中的亞硝酸鹽代謝掉。</a:t>
            </a:r>
            <a:endParaRPr lang="en-US" altLang="zh-TW" b="0" i="0" dirty="0" smtClean="0">
              <a:solidFill>
                <a:srgbClr val="000000"/>
              </a:solidFill>
              <a:effectLst/>
              <a:latin typeface="Helvetica Neue"/>
            </a:endParaRPr>
          </a:p>
          <a:p>
            <a:r>
              <a:rPr lang="zh-TW" altLang="en-US" b="0" i="0" dirty="0" smtClean="0">
                <a:solidFill>
                  <a:srgbClr val="000000"/>
                </a:solidFill>
                <a:effectLst/>
                <a:latin typeface="Helvetica Neue"/>
              </a:rPr>
              <a:t>食用時加入維生素</a:t>
            </a:r>
            <a:r>
              <a:rPr lang="en-US" altLang="zh-TW" b="0" i="0" dirty="0" smtClean="0">
                <a:solidFill>
                  <a:srgbClr val="000000"/>
                </a:solidFill>
                <a:effectLst/>
                <a:latin typeface="Helvetica Neue"/>
              </a:rPr>
              <a:t>C</a:t>
            </a:r>
            <a:r>
              <a:rPr lang="zh-TW" altLang="en-US" b="0" i="0" dirty="0" smtClean="0">
                <a:solidFill>
                  <a:srgbClr val="000000"/>
                </a:solidFill>
                <a:effectLst/>
                <a:latin typeface="Helvetica Neue"/>
              </a:rPr>
              <a:t>（最好是與富含維生素</a:t>
            </a:r>
            <a:r>
              <a:rPr lang="en-US" altLang="zh-TW" b="0" i="0" dirty="0" smtClean="0">
                <a:solidFill>
                  <a:srgbClr val="000000"/>
                </a:solidFill>
                <a:effectLst/>
                <a:latin typeface="Helvetica Neue"/>
              </a:rPr>
              <a:t>C</a:t>
            </a:r>
            <a:r>
              <a:rPr lang="zh-TW" altLang="en-US" b="0" i="0" dirty="0" smtClean="0">
                <a:solidFill>
                  <a:srgbClr val="000000"/>
                </a:solidFill>
                <a:effectLst/>
                <a:latin typeface="Helvetica Neue"/>
              </a:rPr>
              <a:t>的蔬菜同吃）也可減少致癌作用。</a:t>
            </a:r>
            <a:r>
              <a:rPr lang="en-US" altLang="zh-TW" b="0" i="0" dirty="0" smtClean="0">
                <a:solidFill>
                  <a:srgbClr val="000000"/>
                </a:solidFill>
                <a:effectLst/>
                <a:latin typeface="Helvetica Neue"/>
              </a:rPr>
              <a:t>(</a:t>
            </a:r>
            <a:r>
              <a:rPr lang="zh-TW" altLang="en-US" b="0" i="0" dirty="0" smtClean="0">
                <a:solidFill>
                  <a:srgbClr val="000000"/>
                </a:solidFill>
                <a:effectLst/>
                <a:latin typeface="Helvetica Neue"/>
              </a:rPr>
              <a:t>例</a:t>
            </a:r>
            <a:r>
              <a:rPr lang="en-US" altLang="zh-TW" b="0" i="0" dirty="0" smtClean="0">
                <a:solidFill>
                  <a:srgbClr val="000000"/>
                </a:solidFill>
                <a:effectLst/>
                <a:latin typeface="Helvetica Neue"/>
              </a:rPr>
              <a:t>:</a:t>
            </a:r>
            <a:r>
              <a:rPr lang="zh-TW" altLang="en-US" b="0" i="0" dirty="0" smtClean="0">
                <a:solidFill>
                  <a:srgbClr val="000000"/>
                </a:solidFill>
                <a:effectLst/>
                <a:latin typeface="Helvetica Neue"/>
              </a:rPr>
              <a:t>吃香腸配柳橙汁</a:t>
            </a:r>
            <a:r>
              <a:rPr lang="en-US" altLang="zh-TW" b="0" i="0" dirty="0" smtClean="0">
                <a:solidFill>
                  <a:srgbClr val="000000"/>
                </a:solidFill>
                <a:effectLst/>
                <a:latin typeface="Helvetica Neue"/>
              </a:rPr>
              <a:t>)</a:t>
            </a:r>
            <a:endParaRPr lang="zh-TW" altLang="en-US" dirty="0"/>
          </a:p>
        </p:txBody>
      </p:sp>
      <p:sp>
        <p:nvSpPr>
          <p:cNvPr id="4" name="投影片編號版面配置區 3"/>
          <p:cNvSpPr>
            <a:spLocks noGrp="1"/>
          </p:cNvSpPr>
          <p:nvPr>
            <p:ph type="sldNum" sz="quarter" idx="10"/>
          </p:nvPr>
        </p:nvSpPr>
        <p:spPr/>
        <p:txBody>
          <a:bodyPr/>
          <a:lstStyle/>
          <a:p>
            <a:pPr>
              <a:defRPr/>
            </a:pPr>
            <a:fld id="{616D1ABB-E2E8-47E3-9745-42D36C848F29}" type="slidenum">
              <a:rPr lang="zh-TW" altLang="en-US" smtClean="0"/>
              <a:pPr>
                <a:defRPr/>
              </a:pPr>
              <a:t>12</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zh-TW" alt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zh-TW" alt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zh-TW" altLang="en-US"/>
            </a:p>
          </p:txBody>
        </p:sp>
      </p:grpSp>
      <p:sp>
        <p:nvSpPr>
          <p:cNvPr id="38914" name="Rectangle 2"/>
          <p:cNvSpPr>
            <a:spLocks noGrp="1" noChangeArrowheads="1"/>
          </p:cNvSpPr>
          <p:nvPr>
            <p:ph type="ctrTitle"/>
          </p:nvPr>
        </p:nvSpPr>
        <p:spPr>
          <a:xfrm>
            <a:off x="685800" y="685800"/>
            <a:ext cx="7772400" cy="2127250"/>
          </a:xfrm>
        </p:spPr>
        <p:txBody>
          <a:bodyPr/>
          <a:lstStyle>
            <a:lvl1pPr algn="ctr">
              <a:defRPr sz="5800"/>
            </a:lvl1pPr>
          </a:lstStyle>
          <a:p>
            <a:r>
              <a:rPr lang="zh-TW" altLang="en-US"/>
              <a:t>按一下以編輯母片標題樣式</a:t>
            </a:r>
          </a:p>
        </p:txBody>
      </p:sp>
      <p:sp>
        <p:nvSpPr>
          <p:cNvPr id="38915"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zh-TW" altLang="en-US"/>
              <a:t>按一下以編輯母片副標題樣式</a:t>
            </a:r>
          </a:p>
        </p:txBody>
      </p:sp>
      <p:sp>
        <p:nvSpPr>
          <p:cNvPr id="8" name="Rectangle 4"/>
          <p:cNvSpPr>
            <a:spLocks noGrp="1" noChangeArrowheads="1"/>
          </p:cNvSpPr>
          <p:nvPr>
            <p:ph type="dt" sz="half" idx="10"/>
          </p:nvPr>
        </p:nvSpPr>
        <p:spPr/>
        <p:txBody>
          <a:bodyPr/>
          <a:lstStyle>
            <a:lvl1pPr>
              <a:defRPr/>
            </a:lvl1pPr>
          </a:lstStyle>
          <a:p>
            <a:pPr>
              <a:defRPr/>
            </a:pPr>
            <a:fld id="{D7DE0C3D-3CBF-478E-9FD1-70B2FBAB4F6D}" type="datetimeFigureOut">
              <a:rPr lang="zh-TW" altLang="en-US"/>
              <a:pPr>
                <a:defRPr/>
              </a:pPr>
              <a:t>2015/12/30</a:t>
            </a:fld>
            <a:endParaRPr lang="en-US" altLang="zh-TW"/>
          </a:p>
        </p:txBody>
      </p:sp>
      <p:sp>
        <p:nvSpPr>
          <p:cNvPr id="9" name="Rectangle 5"/>
          <p:cNvSpPr>
            <a:spLocks noGrp="1" noChangeArrowheads="1"/>
          </p:cNvSpPr>
          <p:nvPr>
            <p:ph type="ftr" sz="quarter" idx="11"/>
          </p:nvPr>
        </p:nvSpPr>
        <p:spPr/>
        <p:txBody>
          <a:bodyPr/>
          <a:lstStyle>
            <a:lvl1pPr>
              <a:defRPr/>
            </a:lvl1pPr>
          </a:lstStyle>
          <a:p>
            <a:pPr>
              <a:defRPr/>
            </a:pPr>
            <a:endParaRPr lang="en-US" altLang="zh-TW"/>
          </a:p>
        </p:txBody>
      </p:sp>
      <p:sp>
        <p:nvSpPr>
          <p:cNvPr id="10" name="Rectangle 6"/>
          <p:cNvSpPr>
            <a:spLocks noGrp="1" noChangeArrowheads="1"/>
          </p:cNvSpPr>
          <p:nvPr>
            <p:ph type="sldNum" sz="quarter" idx="12"/>
          </p:nvPr>
        </p:nvSpPr>
        <p:spPr/>
        <p:txBody>
          <a:bodyPr/>
          <a:lstStyle>
            <a:lvl1pPr>
              <a:defRPr/>
            </a:lvl1pPr>
          </a:lstStyle>
          <a:p>
            <a:pPr>
              <a:defRPr/>
            </a:pPr>
            <a:fld id="{2262FD50-0542-4D69-97F9-CBFFCB1FBDB6}" type="slidenum">
              <a:rPr lang="zh-TW" altLang="en-US"/>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A69B5214-1021-4DDA-919C-7FC64687C72F}" type="datetimeFigureOut">
              <a:rPr lang="zh-TW" altLang="en-US"/>
              <a:pPr>
                <a:defRPr/>
              </a:pPr>
              <a:t>2015/12/30</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DF969AD-C286-48AE-B845-57B74EBAFF0F}" type="slidenum">
              <a:rPr lang="zh-TW" altLang="en-US"/>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7813"/>
            <a:ext cx="2057400" cy="585311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7813"/>
            <a:ext cx="6019800" cy="585311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A9E0B67D-75F1-461E-883A-2B951B0733A3}" type="datetimeFigureOut">
              <a:rPr lang="zh-TW" altLang="en-US"/>
              <a:pPr>
                <a:defRPr/>
              </a:pPr>
              <a:t>2015/12/30</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95E4407-2BB6-4C97-82D7-A4739217D8ED}" type="slidenum">
              <a:rPr lang="zh-TW" altLang="en-US"/>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350E1344-9B37-4490-BA4D-10E5B31B8A80}" type="datetimeFigureOut">
              <a:rPr lang="zh-TW" altLang="en-US"/>
              <a:pPr>
                <a:defRPr/>
              </a:pPr>
              <a:t>2015/12/30</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42A5782-2495-45FF-AC9F-246B3BD3D3A6}" type="slidenum">
              <a:rPr lang="zh-TW" altLang="en-US"/>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0905F37D-6B63-4CA0-8707-2B274B9602DE}" type="datetimeFigureOut">
              <a:rPr lang="zh-TW" altLang="en-US"/>
              <a:pPr>
                <a:defRPr/>
              </a:pPr>
              <a:t>2015/12/30</a:t>
            </a:fld>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2AB8742-53D7-48F9-9B17-701F0EA78A37}" type="slidenum">
              <a:rPr lang="zh-TW" altLang="en-US"/>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fld id="{429A7141-3D35-42D8-A2E4-97DE2138A9B9}" type="datetimeFigureOut">
              <a:rPr lang="zh-TW" altLang="en-US"/>
              <a:pPr>
                <a:defRPr/>
              </a:pPr>
              <a:t>2015/12/30</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40E0B9B-05EE-4FFC-945C-D460C66B6E0C}" type="slidenum">
              <a:rPr lang="zh-TW" altLang="en-US"/>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fld id="{7D91C7C5-F17D-4B73-8DE3-FFDB6D4A35EB}" type="datetimeFigureOut">
              <a:rPr lang="zh-TW" altLang="en-US"/>
              <a:pPr>
                <a:defRPr/>
              </a:pPr>
              <a:t>2015/12/30</a:t>
            </a:fld>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AFE4D974-2DB0-4F58-B136-66F4224EC968}" type="slidenum">
              <a:rPr lang="zh-TW" altLang="en-US"/>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207FDC6D-C972-453A-A459-FE581AF5B5A5}" type="datetimeFigureOut">
              <a:rPr lang="zh-TW" altLang="en-US"/>
              <a:pPr>
                <a:defRPr/>
              </a:pPr>
              <a:t>2015/12/30</a:t>
            </a:fld>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84C01A6E-1956-4273-A28E-D9A790FE136B}" type="slidenum">
              <a:rPr lang="zh-TW" altLang="en-US"/>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309D922-C976-468C-A963-BEE34EF26D2E}" type="datetimeFigureOut">
              <a:rPr lang="zh-TW" altLang="en-US"/>
              <a:pPr>
                <a:defRPr/>
              </a:pPr>
              <a:t>2015/12/30</a:t>
            </a:fld>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3711B45F-7778-4A60-AD66-B63F3E2EB42D}" type="slidenum">
              <a:rPr lang="zh-TW" altLang="en-US"/>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F85A8928-B48E-401A-813C-E7092050FCD3}" type="datetimeFigureOut">
              <a:rPr lang="zh-TW" altLang="en-US"/>
              <a:pPr>
                <a:defRPr/>
              </a:pPr>
              <a:t>2015/12/30</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CFA3799-1647-4E2E-8823-8E65F45FB0B9}" type="slidenum">
              <a:rPr lang="zh-TW" altLang="en-US"/>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B020D52F-2FD8-429B-A06C-A601DE30D45F}" type="datetimeFigureOut">
              <a:rPr lang="zh-TW" altLang="en-US"/>
              <a:pPr>
                <a:defRPr/>
              </a:pPr>
              <a:t>2015/12/30</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9B6014E-A4F0-4901-B967-B7B1D07DD997}" type="slidenum">
              <a:rPr lang="zh-TW" altLang="en-US"/>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789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lvl1pPr>
          </a:lstStyle>
          <a:p>
            <a:pPr>
              <a:defRPr/>
            </a:pPr>
            <a:fld id="{79FCFECD-0E50-4FFB-BDA8-490DE55F80D5}" type="datetimeFigureOut">
              <a:rPr lang="zh-TW" altLang="en-US"/>
              <a:pPr>
                <a:defRPr/>
              </a:pPr>
              <a:t>2015/12/30</a:t>
            </a:fld>
            <a:endParaRPr lang="en-US" altLang="zh-TW"/>
          </a:p>
        </p:txBody>
      </p:sp>
      <p:sp>
        <p:nvSpPr>
          <p:cNvPr id="378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lvl1pPr>
          </a:lstStyle>
          <a:p>
            <a:pPr>
              <a:defRPr/>
            </a:pPr>
            <a:endParaRPr lang="en-US" altLang="zh-TW"/>
          </a:p>
        </p:txBody>
      </p:sp>
      <p:sp>
        <p:nvSpPr>
          <p:cNvPr id="3789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lvl1pPr>
          </a:lstStyle>
          <a:p>
            <a:pPr>
              <a:defRPr/>
            </a:pPr>
            <a:fld id="{3BD4A805-29EF-4FCC-BE22-BD825EA90E04}" type="slidenum">
              <a:rPr lang="zh-TW" altLang="en-US"/>
              <a:pPr>
                <a:defRPr/>
              </a:pPr>
              <a:t>‹#›</a:t>
            </a:fld>
            <a:endParaRPr lang="en-US" altLang="zh-TW"/>
          </a:p>
        </p:txBody>
      </p:sp>
      <p:sp>
        <p:nvSpPr>
          <p:cNvPr id="37895"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kumimoji="0" lang="zh-TW" altLang="en-US" sz="2400">
              <a:latin typeface="Times New Roman" pitchFamily="18" charset="0"/>
            </a:endParaRPr>
          </a:p>
        </p:txBody>
      </p:sp>
      <p:sp>
        <p:nvSpPr>
          <p:cNvPr id="37896"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zh-TW" altLang="en-US"/>
          </a:p>
        </p:txBody>
      </p:sp>
      <p:sp>
        <p:nvSpPr>
          <p:cNvPr id="37897"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kumimoji="0" lang="zh-TW" altLang="en-US" sz="2400">
              <a:latin typeface="Times New Roman" pitchFamily="18" charset="0"/>
            </a:endParaRPr>
          </a:p>
        </p:txBody>
      </p:sp>
      <p:sp>
        <p:nvSpPr>
          <p:cNvPr id="37898"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kumimoji="0" lang="zh-TW" alt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新細明體" charset="-120"/>
        </a:defRPr>
      </a:lvl2pPr>
      <a:lvl3pPr algn="l" rtl="0" eaLnBrk="0" fontAlgn="base" hangingPunct="0">
        <a:spcBef>
          <a:spcPct val="0"/>
        </a:spcBef>
        <a:spcAft>
          <a:spcPct val="0"/>
        </a:spcAft>
        <a:defRPr kumimoji="1" sz="4400">
          <a:solidFill>
            <a:schemeClr val="tx2"/>
          </a:solidFill>
          <a:latin typeface="Garamond" pitchFamily="18" charset="0"/>
          <a:ea typeface="新細明體" charset="-120"/>
        </a:defRPr>
      </a:lvl3pPr>
      <a:lvl4pPr algn="l" rtl="0" eaLnBrk="0" fontAlgn="base" hangingPunct="0">
        <a:spcBef>
          <a:spcPct val="0"/>
        </a:spcBef>
        <a:spcAft>
          <a:spcPct val="0"/>
        </a:spcAft>
        <a:defRPr kumimoji="1" sz="4400">
          <a:solidFill>
            <a:schemeClr val="tx2"/>
          </a:solidFill>
          <a:latin typeface="Garamond" pitchFamily="18" charset="0"/>
          <a:ea typeface="新細明體" charset="-120"/>
        </a:defRPr>
      </a:lvl4pPr>
      <a:lvl5pPr algn="l" rtl="0" eaLnBrk="0" fontAlgn="base" hangingPunct="0">
        <a:spcBef>
          <a:spcPct val="0"/>
        </a:spcBef>
        <a:spcAft>
          <a:spcPct val="0"/>
        </a:spcAft>
        <a:defRPr kumimoji="1" sz="4400">
          <a:solidFill>
            <a:schemeClr val="tx2"/>
          </a:solidFill>
          <a:latin typeface="Garamond" pitchFamily="18" charset="0"/>
          <a:ea typeface="新細明體" charset="-120"/>
        </a:defRPr>
      </a:lvl5pPr>
      <a:lvl6pPr marL="457200" algn="l" rtl="0" fontAlgn="base">
        <a:spcBef>
          <a:spcPct val="0"/>
        </a:spcBef>
        <a:spcAft>
          <a:spcPct val="0"/>
        </a:spcAft>
        <a:defRPr kumimoji="1" sz="4400">
          <a:solidFill>
            <a:schemeClr val="tx2"/>
          </a:solidFill>
          <a:latin typeface="Garamond" pitchFamily="18" charset="0"/>
          <a:ea typeface="新細明體" charset="-120"/>
        </a:defRPr>
      </a:lvl6pPr>
      <a:lvl7pPr marL="914400" algn="l" rtl="0" fontAlgn="base">
        <a:spcBef>
          <a:spcPct val="0"/>
        </a:spcBef>
        <a:spcAft>
          <a:spcPct val="0"/>
        </a:spcAft>
        <a:defRPr kumimoji="1" sz="4400">
          <a:solidFill>
            <a:schemeClr val="tx2"/>
          </a:solidFill>
          <a:latin typeface="Garamond" pitchFamily="18" charset="0"/>
          <a:ea typeface="新細明體" charset="-120"/>
        </a:defRPr>
      </a:lvl7pPr>
      <a:lvl8pPr marL="1371600" algn="l" rtl="0" fontAlgn="base">
        <a:spcBef>
          <a:spcPct val="0"/>
        </a:spcBef>
        <a:spcAft>
          <a:spcPct val="0"/>
        </a:spcAft>
        <a:defRPr kumimoji="1" sz="4400">
          <a:solidFill>
            <a:schemeClr val="tx2"/>
          </a:solidFill>
          <a:latin typeface="Garamond" pitchFamily="18" charset="0"/>
          <a:ea typeface="新細明體" charset="-120"/>
        </a:defRPr>
      </a:lvl8pPr>
      <a:lvl9pPr marL="1828800" algn="l" rtl="0" fontAlgn="base">
        <a:spcBef>
          <a:spcPct val="0"/>
        </a:spcBef>
        <a:spcAft>
          <a:spcPct val="0"/>
        </a:spcAft>
        <a:defRPr kumimoji="1" sz="4400">
          <a:solidFill>
            <a:schemeClr val="tx2"/>
          </a:solidFill>
          <a:latin typeface="Garamond" pitchFamily="18" charset="0"/>
          <a:ea typeface="新細明體" charset="-12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data.book.hexun.com.tw/chapter-1579-3-31.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algn="ctr" eaLnBrk="1" hangingPunct="1"/>
            <a:r>
              <a:rPr lang="zh-TW" altLang="en-US" sz="6000" b="1" dirty="0" smtClean="0"/>
              <a:t>醃漬食品的防腐</a:t>
            </a:r>
          </a:p>
        </p:txBody>
      </p:sp>
      <p:sp>
        <p:nvSpPr>
          <p:cNvPr id="14338" name="Rectangle 3"/>
          <p:cNvSpPr>
            <a:spLocks noGrp="1" noChangeArrowheads="1"/>
          </p:cNvSpPr>
          <p:nvPr>
            <p:ph type="body" idx="1"/>
          </p:nvPr>
        </p:nvSpPr>
        <p:spPr/>
        <p:txBody>
          <a:bodyPr/>
          <a:lstStyle/>
          <a:p>
            <a:pPr algn="ctr" eaLnBrk="1" hangingPunct="1"/>
            <a:endParaRPr lang="zh-TW" altLang="en-US" dirty="0" smtClean="0">
              <a:latin typeface="Calibri" pitchFamily="34" charset="0"/>
              <a:ea typeface="標楷體" pitchFamily="65" charset="-120"/>
            </a:endParaRPr>
          </a:p>
          <a:p>
            <a:pPr algn="ctr" eaLnBrk="1" hangingPunct="1"/>
            <a:r>
              <a:rPr lang="zh-TW" altLang="en-US" dirty="0" smtClean="0">
                <a:latin typeface="Calibri" pitchFamily="34" charset="0"/>
                <a:ea typeface="標楷體" pitchFamily="65" charset="-120"/>
              </a:rPr>
              <a:t>第三組</a:t>
            </a:r>
          </a:p>
          <a:p>
            <a:pPr algn="ctr" eaLnBrk="1" hangingPunct="1"/>
            <a:endParaRPr lang="zh-TW" altLang="en-US" dirty="0" smtClean="0">
              <a:latin typeface="Calibri" pitchFamily="34" charset="0"/>
              <a:ea typeface="標楷體" pitchFamily="65" charset="-120"/>
            </a:endParaRPr>
          </a:p>
          <a:p>
            <a:pPr algn="ctr" eaLnBrk="1" hangingPunct="1"/>
            <a:r>
              <a:rPr lang="zh-TW" altLang="en-US" dirty="0" smtClean="0">
                <a:latin typeface="Calibri" pitchFamily="34" charset="0"/>
                <a:ea typeface="標楷體" pitchFamily="65" charset="-120"/>
              </a:rPr>
              <a:t>組員：</a:t>
            </a:r>
            <a:r>
              <a:rPr lang="en-US" altLang="zh-TW" dirty="0" smtClean="0">
                <a:latin typeface="Calibri" pitchFamily="34" charset="0"/>
                <a:ea typeface="標楷體" pitchFamily="65" charset="-120"/>
              </a:rPr>
              <a:t>4A2H0015</a:t>
            </a:r>
            <a:r>
              <a:rPr lang="zh-TW" altLang="en-US" dirty="0" smtClean="0">
                <a:latin typeface="Calibri" pitchFamily="34" charset="0"/>
                <a:ea typeface="標楷體" pitchFamily="65" charset="-120"/>
              </a:rPr>
              <a:t>葉庭汝</a:t>
            </a:r>
          </a:p>
          <a:p>
            <a:pPr algn="ctr" eaLnBrk="1" hangingPunct="1">
              <a:buFont typeface="Wingdings" pitchFamily="2" charset="2"/>
              <a:buNone/>
            </a:pPr>
            <a:r>
              <a:rPr lang="zh-TW" altLang="en-US" dirty="0" smtClean="0">
                <a:latin typeface="Calibri" pitchFamily="34" charset="0"/>
                <a:ea typeface="標楷體" pitchFamily="65" charset="-120"/>
              </a:rPr>
              <a:t>                 </a:t>
            </a:r>
            <a:r>
              <a:rPr lang="en-US" altLang="zh-TW" dirty="0" smtClean="0">
                <a:latin typeface="Calibri" pitchFamily="34" charset="0"/>
                <a:ea typeface="標楷體" pitchFamily="65" charset="-120"/>
              </a:rPr>
              <a:t>4A2H0094</a:t>
            </a:r>
            <a:r>
              <a:rPr lang="zh-TW" altLang="en-US" dirty="0" smtClean="0">
                <a:latin typeface="Calibri" pitchFamily="34" charset="0"/>
                <a:ea typeface="標楷體" pitchFamily="65" charset="-120"/>
              </a:rPr>
              <a:t>張家菱</a:t>
            </a:r>
          </a:p>
          <a:p>
            <a:pPr algn="ctr" eaLnBrk="1" hangingPunct="1">
              <a:buFont typeface="Wingdings" pitchFamily="2" charset="2"/>
              <a:buNone/>
            </a:pPr>
            <a:r>
              <a:rPr lang="zh-TW" altLang="en-US" dirty="0" smtClean="0">
                <a:latin typeface="Calibri" pitchFamily="34" charset="0"/>
                <a:ea typeface="標楷體" pitchFamily="65" charset="-120"/>
              </a:rPr>
              <a:t>                 </a:t>
            </a:r>
            <a:r>
              <a:rPr lang="en-US" altLang="zh-TW" dirty="0" smtClean="0">
                <a:latin typeface="Calibri" pitchFamily="34" charset="0"/>
                <a:ea typeface="標楷體" pitchFamily="65" charset="-120"/>
              </a:rPr>
              <a:t>4A2H0008</a:t>
            </a:r>
            <a:r>
              <a:rPr lang="zh-TW" altLang="en-US" dirty="0" smtClean="0">
                <a:latin typeface="Calibri" pitchFamily="34" charset="0"/>
                <a:ea typeface="標楷體" pitchFamily="65" charset="-120"/>
              </a:rPr>
              <a:t>葉婷婷</a:t>
            </a:r>
          </a:p>
          <a:p>
            <a:pPr algn="ctr" eaLnBrk="1" hangingPunct="1">
              <a:buFont typeface="Wingdings" pitchFamily="2" charset="2"/>
              <a:buNone/>
            </a:pPr>
            <a:r>
              <a:rPr lang="zh-TW" altLang="en-US" dirty="0" smtClean="0">
                <a:latin typeface="Calibri" pitchFamily="34" charset="0"/>
                <a:ea typeface="標楷體" pitchFamily="65" charset="-120"/>
              </a:rPr>
              <a:t>                 </a:t>
            </a:r>
            <a:r>
              <a:rPr lang="en-US" altLang="zh-TW" dirty="0" smtClean="0">
                <a:latin typeface="Calibri" pitchFamily="34" charset="0"/>
                <a:ea typeface="標楷體" pitchFamily="65" charset="-120"/>
              </a:rPr>
              <a:t>4A2H0027</a:t>
            </a:r>
            <a:r>
              <a:rPr lang="zh-TW" altLang="en-US" dirty="0" smtClean="0">
                <a:latin typeface="Calibri" pitchFamily="34" charset="0"/>
                <a:ea typeface="標楷體" pitchFamily="65" charset="-120"/>
              </a:rPr>
              <a:t>黃燕青</a:t>
            </a:r>
          </a:p>
          <a:p>
            <a:pPr algn="ctr" eaLnBrk="1" hangingPunct="1">
              <a:buFont typeface="Wingdings" pitchFamily="2" charset="2"/>
              <a:buNone/>
            </a:pPr>
            <a:r>
              <a:rPr lang="zh-TW" altLang="en-US" dirty="0" smtClean="0">
                <a:latin typeface="Calibri" pitchFamily="34" charset="0"/>
                <a:ea typeface="標楷體" pitchFamily="65" charset="-120"/>
              </a:rPr>
              <a:t>                 </a:t>
            </a:r>
            <a:r>
              <a:rPr lang="en-US" altLang="zh-TW" dirty="0" smtClean="0">
                <a:latin typeface="Calibri" pitchFamily="34" charset="0"/>
                <a:ea typeface="標楷體" pitchFamily="65" charset="-120"/>
              </a:rPr>
              <a:t>4A2H0025</a:t>
            </a:r>
            <a:r>
              <a:rPr lang="zh-TW" altLang="en-US" dirty="0" smtClean="0">
                <a:latin typeface="Calibri" pitchFamily="34" charset="0"/>
                <a:ea typeface="標楷體" pitchFamily="65" charset="-120"/>
              </a:rPr>
              <a:t>林瑩甄</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algn="ctr" eaLnBrk="1" hangingPunct="1"/>
            <a:r>
              <a:rPr lang="zh-TW" altLang="en-US" sz="6000" b="1" dirty="0" smtClean="0">
                <a:latin typeface="標楷體" pitchFamily="65" charset="-120"/>
                <a:ea typeface="標楷體" pitchFamily="65" charset="-120"/>
              </a:rPr>
              <a:t>醃製防腐作法</a:t>
            </a:r>
          </a:p>
        </p:txBody>
      </p:sp>
      <p:pic>
        <p:nvPicPr>
          <p:cNvPr id="24580" name="Picture 4" descr="4-130Q210540X91"/>
          <p:cNvPicPr>
            <a:picLocks noChangeAspect="1" noChangeArrowheads="1"/>
          </p:cNvPicPr>
          <p:nvPr/>
        </p:nvPicPr>
        <p:blipFill>
          <a:blip r:embed="rId3" cstate="print">
            <a:lum bright="64000" contrast="-52000"/>
          </a:blip>
          <a:srcRect/>
          <a:stretch>
            <a:fillRect/>
          </a:stretch>
        </p:blipFill>
        <p:spPr bwMode="auto">
          <a:xfrm>
            <a:off x="4281488" y="3246438"/>
            <a:ext cx="4862512" cy="3611562"/>
          </a:xfrm>
          <a:prstGeom prst="rect">
            <a:avLst/>
          </a:prstGeom>
          <a:noFill/>
        </p:spPr>
      </p:pic>
      <p:sp>
        <p:nvSpPr>
          <p:cNvPr id="24578" name="Rectangle 3"/>
          <p:cNvSpPr>
            <a:spLocks noGrp="1" noChangeArrowheads="1"/>
          </p:cNvSpPr>
          <p:nvPr>
            <p:ph type="body" idx="1"/>
          </p:nvPr>
        </p:nvSpPr>
        <p:spPr/>
        <p:txBody>
          <a:bodyPr/>
          <a:lstStyle/>
          <a:p>
            <a:pPr eaLnBrk="1" hangingPunct="1"/>
            <a:r>
              <a:rPr lang="zh-TW" altLang="en-US" b="1" dirty="0" smtClean="0">
                <a:latin typeface="標楷體" pitchFamily="65" charset="-120"/>
                <a:ea typeface="標楷體" pitchFamily="65" charset="-120"/>
              </a:rPr>
              <a:t>密封</a:t>
            </a:r>
          </a:p>
          <a:p>
            <a:pPr eaLnBrk="1" hangingPunct="1">
              <a:buFont typeface="Wingdings" pitchFamily="2" charset="2"/>
              <a:buNone/>
            </a:pPr>
            <a:r>
              <a:rPr lang="zh-TW" altLang="en-US" dirty="0" smtClean="0">
                <a:latin typeface="標楷體" pitchFamily="65" charset="-120"/>
                <a:ea typeface="標楷體" pitchFamily="65" charset="-120"/>
              </a:rPr>
              <a:t>  防止一些</a:t>
            </a:r>
            <a:r>
              <a:rPr lang="zh-TW" altLang="en-US" dirty="0" smtClean="0">
                <a:solidFill>
                  <a:srgbClr val="FF3300"/>
                </a:solidFill>
                <a:latin typeface="標楷體" pitchFamily="65" charset="-120"/>
                <a:ea typeface="標楷體" pitchFamily="65" charset="-120"/>
              </a:rPr>
              <a:t>好氧菌</a:t>
            </a:r>
            <a:r>
              <a:rPr lang="zh-TW" altLang="en-US" dirty="0" smtClean="0">
                <a:latin typeface="標楷體" pitchFamily="65" charset="-120"/>
                <a:ea typeface="標楷體" pitchFamily="65" charset="-120"/>
              </a:rPr>
              <a:t>以及微好氧菌的滋長</a:t>
            </a:r>
          </a:p>
          <a:p>
            <a:pPr eaLnBrk="1" hangingPunct="1"/>
            <a:r>
              <a:rPr kumimoji="0" lang="zh-TW" altLang="en-US" b="1" dirty="0" smtClean="0">
                <a:latin typeface="標楷體" pitchFamily="65" charset="-120"/>
                <a:ea typeface="標楷體" pitchFamily="65" charset="-120"/>
              </a:rPr>
              <a:t>調味料</a:t>
            </a:r>
          </a:p>
          <a:p>
            <a:pPr eaLnBrk="1" hangingPunct="1">
              <a:buFont typeface="Wingdings" pitchFamily="2" charset="2"/>
              <a:buNone/>
            </a:pPr>
            <a:r>
              <a:rPr lang="zh-TW" altLang="en-US" dirty="0" smtClean="0">
                <a:latin typeface="標楷體" pitchFamily="65" charset="-120"/>
                <a:ea typeface="標楷體" pitchFamily="65" charset="-120"/>
              </a:rPr>
              <a:t>  為</a:t>
            </a:r>
            <a:r>
              <a:rPr lang="zh-TW" altLang="en-US" dirty="0" smtClean="0">
                <a:solidFill>
                  <a:srgbClr val="FF3300"/>
                </a:solidFill>
                <a:latin typeface="標楷體" pitchFamily="65" charset="-120"/>
                <a:ea typeface="標楷體" pitchFamily="65" charset="-120"/>
              </a:rPr>
              <a:t>製造高張環境</a:t>
            </a:r>
            <a:r>
              <a:rPr lang="zh-TW" altLang="en-US" dirty="0" smtClean="0">
                <a:latin typeface="標楷體" pitchFamily="65" charset="-120"/>
                <a:ea typeface="標楷體" pitchFamily="65" charset="-120"/>
              </a:rPr>
              <a:t>，抑制致病菌的生長</a:t>
            </a:r>
          </a:p>
          <a:p>
            <a:pPr eaLnBrk="1" hangingPunct="1"/>
            <a:r>
              <a:rPr lang="zh-TW" altLang="en-US" b="1" dirty="0" smtClean="0">
                <a:latin typeface="標楷體" pitchFamily="65" charset="-120"/>
                <a:ea typeface="標楷體" pitchFamily="65" charset="-120"/>
              </a:rPr>
              <a:t>硝酸鹽／亞硝酸鹽</a:t>
            </a:r>
          </a:p>
          <a:p>
            <a:pPr eaLnBrk="1" hangingPunct="1">
              <a:buFont typeface="Wingdings" pitchFamily="2" charset="2"/>
              <a:buNone/>
            </a:pPr>
            <a:r>
              <a:rPr lang="zh-TW" altLang="en-US" dirty="0" smtClean="0">
                <a:latin typeface="標楷體" pitchFamily="65" charset="-120"/>
                <a:ea typeface="標楷體" pitchFamily="65" charset="-120"/>
              </a:rPr>
              <a:t>   使食物具備獨特的色香味，更具有抗微生物的作用，能</a:t>
            </a:r>
            <a:r>
              <a:rPr lang="zh-TW" altLang="en-US" dirty="0" smtClean="0">
                <a:solidFill>
                  <a:srgbClr val="FF3300"/>
                </a:solidFill>
                <a:latin typeface="標楷體" pitchFamily="65" charset="-120"/>
                <a:ea typeface="標楷體" pitchFamily="65" charset="-120"/>
              </a:rPr>
              <a:t>抑制細菌生長及孢子形成</a:t>
            </a:r>
            <a:r>
              <a:rPr lang="zh-TW" altLang="en-US" dirty="0" smtClean="0">
                <a:latin typeface="標楷體" pitchFamily="65" charset="-120"/>
                <a:ea typeface="標楷體" pitchFamily="65" charset="-120"/>
              </a:rPr>
              <a:t>，尤其是肉毒桿菌。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zh-TW" altLang="en-US" sz="6000" dirty="0" smtClean="0">
                <a:latin typeface="標楷體" pitchFamily="65" charset="-120"/>
                <a:ea typeface="標楷體" pitchFamily="65" charset="-120"/>
              </a:rPr>
              <a:t>醃製食品吃多危害健康</a:t>
            </a:r>
          </a:p>
        </p:txBody>
      </p:sp>
      <p:sp>
        <p:nvSpPr>
          <p:cNvPr id="25602" name="Rectangle 3"/>
          <p:cNvSpPr>
            <a:spLocks noGrp="1" noChangeArrowheads="1"/>
          </p:cNvSpPr>
          <p:nvPr>
            <p:ph type="body" idx="1"/>
          </p:nvPr>
        </p:nvSpPr>
        <p:spPr/>
        <p:txBody>
          <a:bodyPr/>
          <a:lstStyle/>
          <a:p>
            <a:pPr eaLnBrk="1" hangingPunct="1"/>
            <a:r>
              <a:rPr lang="zh-TW" altLang="en-US" sz="3200" dirty="0" smtClean="0">
                <a:latin typeface="標楷體" pitchFamily="65" charset="-120"/>
                <a:ea typeface="標楷體" pitchFamily="65" charset="-120"/>
              </a:rPr>
              <a:t>易造成人體維生素</a:t>
            </a:r>
            <a:r>
              <a:rPr lang="en-US" altLang="zh-TW" sz="3200" dirty="0" smtClean="0">
                <a:latin typeface="標楷體" pitchFamily="65" charset="-120"/>
                <a:ea typeface="標楷體" pitchFamily="65" charset="-120"/>
              </a:rPr>
              <a:t>C</a:t>
            </a:r>
            <a:r>
              <a:rPr lang="zh-TW" altLang="en-US" sz="3200" dirty="0" smtClean="0">
                <a:latin typeface="標楷體" pitchFamily="65" charset="-120"/>
                <a:ea typeface="標楷體" pitchFamily="65" charset="-120"/>
              </a:rPr>
              <a:t>缺乏和結石</a:t>
            </a:r>
            <a:endParaRPr lang="en-US" altLang="zh-TW" sz="3200" dirty="0" smtClean="0">
              <a:latin typeface="標楷體" pitchFamily="65" charset="-120"/>
              <a:ea typeface="標楷體" pitchFamily="65" charset="-120"/>
            </a:endParaRPr>
          </a:p>
          <a:p>
            <a:pPr eaLnBrk="1" hangingPunct="1"/>
            <a:endParaRPr lang="en-US" altLang="zh-TW" sz="3200" dirty="0" smtClean="0">
              <a:latin typeface="標楷體" pitchFamily="65" charset="-120"/>
              <a:ea typeface="標楷體" pitchFamily="65" charset="-120"/>
            </a:endParaRPr>
          </a:p>
          <a:p>
            <a:pPr eaLnBrk="1" hangingPunct="1"/>
            <a:r>
              <a:rPr lang="zh-TW" altLang="en-US" sz="3200" dirty="0" smtClean="0">
                <a:latin typeface="標楷體" pitchFamily="65" charset="-120"/>
                <a:ea typeface="標楷體" pitchFamily="65" charset="-120"/>
              </a:rPr>
              <a:t>含有致癌物質</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亞硝酸胺</a:t>
            </a:r>
            <a:endParaRPr lang="en-US" altLang="zh-TW" sz="3200" dirty="0" smtClean="0">
              <a:latin typeface="標楷體" pitchFamily="65" charset="-120"/>
              <a:ea typeface="標楷體" pitchFamily="65" charset="-120"/>
            </a:endParaRPr>
          </a:p>
          <a:p>
            <a:pPr eaLnBrk="1" hangingPunct="1"/>
            <a:endParaRPr lang="en-US" altLang="zh-TW" sz="3200" dirty="0" smtClean="0">
              <a:latin typeface="標楷體" pitchFamily="65" charset="-120"/>
              <a:ea typeface="標楷體" pitchFamily="65" charset="-120"/>
            </a:endParaRPr>
          </a:p>
          <a:p>
            <a:pPr eaLnBrk="1" hangingPunct="1"/>
            <a:r>
              <a:rPr lang="zh-TW" altLang="en-US" sz="3200" dirty="0" smtClean="0">
                <a:latin typeface="標楷體" pitchFamily="65" charset="-120"/>
                <a:ea typeface="標楷體" pitchFamily="65" charset="-120"/>
              </a:rPr>
              <a:t>影響黏膜系統，對腸胃腎臟有害</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endParaRPr lang="zh-TW" altLang="en-US" smtClean="0"/>
          </a:p>
        </p:txBody>
      </p:sp>
      <p:sp>
        <p:nvSpPr>
          <p:cNvPr id="26626" name="Rectangle 3"/>
          <p:cNvSpPr>
            <a:spLocks noGrp="1" noChangeArrowheads="1"/>
          </p:cNvSpPr>
          <p:nvPr>
            <p:ph type="body" idx="1"/>
          </p:nvPr>
        </p:nvSpPr>
        <p:spPr/>
        <p:txBody>
          <a:bodyPr/>
          <a:lstStyle/>
          <a:p>
            <a:pPr eaLnBrk="1" hangingPunct="1"/>
            <a:endParaRPr lang="zh-TW" altLang="en-US" smtClean="0"/>
          </a:p>
        </p:txBody>
      </p:sp>
      <p:pic>
        <p:nvPicPr>
          <p:cNvPr id="2050" name="Picture 2"/>
          <p:cNvPicPr>
            <a:picLocks noChangeAspect="1" noChangeArrowheads="1"/>
          </p:cNvPicPr>
          <p:nvPr/>
        </p:nvPicPr>
        <p:blipFill>
          <a:blip r:embed="rId3" cstate="print"/>
          <a:srcRect/>
          <a:stretch>
            <a:fillRect/>
          </a:stretch>
        </p:blipFill>
        <p:spPr bwMode="auto">
          <a:xfrm>
            <a:off x="844262" y="0"/>
            <a:ext cx="7452166"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000" dirty="0" smtClean="0">
                <a:latin typeface="標楷體" pitchFamily="65" charset="-120"/>
                <a:ea typeface="標楷體" pitchFamily="65" charset="-120"/>
              </a:rPr>
              <a:t>水</a:t>
            </a:r>
            <a:r>
              <a:rPr lang="zh-TW" altLang="en-US" sz="6000" dirty="0" smtClean="0">
                <a:latin typeface="標楷體" pitchFamily="65" charset="-120"/>
                <a:ea typeface="標楷體" pitchFamily="65" charset="-120"/>
              </a:rPr>
              <a:t>活性測定</a:t>
            </a:r>
            <a:r>
              <a:rPr lang="zh-TW" altLang="en-US" sz="6000" dirty="0" smtClean="0">
                <a:latin typeface="標楷體" pitchFamily="65" charset="-120"/>
                <a:ea typeface="標楷體" pitchFamily="65" charset="-120"/>
              </a:rPr>
              <a:t>儀</a:t>
            </a:r>
            <a:endParaRPr lang="zh-TW" altLang="en-US" sz="6000"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sz="3200" dirty="0" smtClean="0">
                <a:latin typeface="Calibri" pitchFamily="34" charset="0"/>
                <a:ea typeface="標楷體" pitchFamily="65" charset="-120"/>
              </a:rPr>
              <a:t>以</a:t>
            </a:r>
            <a:r>
              <a:rPr lang="zh-TW" altLang="en-US" sz="3200" dirty="0" smtClean="0">
                <a:latin typeface="Calibri" pitchFamily="34" charset="0"/>
                <a:ea typeface="標楷體" pitchFamily="65" charset="-120"/>
              </a:rPr>
              <a:t>食品</a:t>
            </a:r>
            <a:r>
              <a:rPr lang="zh-TW" altLang="en-US" sz="3200" dirty="0" smtClean="0">
                <a:latin typeface="Calibri" pitchFamily="34" charset="0"/>
                <a:ea typeface="標楷體" pitchFamily="65" charset="-120"/>
              </a:rPr>
              <a:t>中的含水量</a:t>
            </a:r>
            <a:r>
              <a:rPr lang="zh-TW" altLang="en-US" sz="3200" dirty="0" smtClean="0">
                <a:latin typeface="Calibri" pitchFamily="34" charset="0"/>
                <a:ea typeface="標楷體" pitchFamily="65" charset="-120"/>
              </a:rPr>
              <a:t>，無法</a:t>
            </a:r>
            <a:r>
              <a:rPr lang="zh-TW" altLang="en-US" sz="3200" dirty="0" smtClean="0">
                <a:latin typeface="Calibri" pitchFamily="34" charset="0"/>
                <a:ea typeface="標楷體" pitchFamily="65" charset="-120"/>
              </a:rPr>
              <a:t>表示</a:t>
            </a:r>
            <a:r>
              <a:rPr lang="zh-TW" altLang="en-US" sz="3200" dirty="0" smtClean="0">
                <a:latin typeface="Calibri" pitchFamily="34" charset="0"/>
                <a:ea typeface="標楷體" pitchFamily="65" charset="-120"/>
              </a:rPr>
              <a:t>微生物和食品</a:t>
            </a:r>
            <a:r>
              <a:rPr lang="zh-TW" altLang="en-US" sz="3200" dirty="0" smtClean="0">
                <a:latin typeface="Calibri" pitchFamily="34" charset="0"/>
                <a:ea typeface="標楷體" pitchFamily="65" charset="-120"/>
              </a:rPr>
              <a:t>腐敗的</a:t>
            </a:r>
            <a:r>
              <a:rPr lang="zh-TW" altLang="en-US" sz="3200" dirty="0" smtClean="0">
                <a:latin typeface="Calibri" pitchFamily="34" charset="0"/>
                <a:ea typeface="標楷體" pitchFamily="65" charset="-120"/>
              </a:rPr>
              <a:t>直接關係。通常必須</a:t>
            </a:r>
            <a:r>
              <a:rPr lang="zh-TW" altLang="en-US" sz="3200" dirty="0" smtClean="0">
                <a:latin typeface="Calibri" pitchFamily="34" charset="0"/>
                <a:ea typeface="標楷體" pitchFamily="65" charset="-120"/>
              </a:rPr>
              <a:t>測定在</a:t>
            </a:r>
            <a:r>
              <a:rPr lang="zh-TW" altLang="en-US" sz="3200" dirty="0" smtClean="0">
                <a:latin typeface="Calibri" pitchFamily="34" charset="0"/>
                <a:ea typeface="標楷體" pitchFamily="65" charset="-120"/>
              </a:rPr>
              <a:t>微生物生長環境中「自由」水的多寡，也就是水活性（</a:t>
            </a:r>
            <a:r>
              <a:rPr lang="en-US" altLang="zh-TW" sz="3200" dirty="0" smtClean="0">
                <a:latin typeface="Calibri" pitchFamily="34" charset="0"/>
                <a:ea typeface="標楷體" pitchFamily="65" charset="-120"/>
              </a:rPr>
              <a:t>aw</a:t>
            </a:r>
            <a:r>
              <a:rPr lang="zh-TW" altLang="en-US" sz="3200" dirty="0" smtClean="0">
                <a:latin typeface="Calibri" pitchFamily="34" charset="0"/>
                <a:ea typeface="標楷體" pitchFamily="65" charset="-120"/>
              </a:rPr>
              <a:t>）， 才</a:t>
            </a:r>
            <a:r>
              <a:rPr lang="zh-TW" altLang="en-US" sz="3200" dirty="0" smtClean="0">
                <a:latin typeface="Calibri" pitchFamily="34" charset="0"/>
                <a:ea typeface="標楷體" pitchFamily="65" charset="-120"/>
              </a:rPr>
              <a:t>足以決定</a:t>
            </a:r>
            <a:r>
              <a:rPr lang="zh-TW" altLang="en-US" sz="3200" dirty="0" smtClean="0">
                <a:latin typeface="Calibri" pitchFamily="34" charset="0"/>
                <a:ea typeface="標楷體" pitchFamily="65" charset="-120"/>
              </a:rPr>
              <a:t>食品腐敗和食品儲存的時間</a:t>
            </a:r>
            <a:r>
              <a:rPr lang="zh-TW" altLang="en-US" sz="3200" dirty="0" smtClean="0">
                <a:latin typeface="Calibri" pitchFamily="34" charset="0"/>
                <a:ea typeface="標楷體" pitchFamily="65" charset="-120"/>
              </a:rPr>
              <a:t>。</a:t>
            </a:r>
            <a:endParaRPr lang="zh-TW" altLang="en-US" sz="3200" dirty="0">
              <a:latin typeface="Calibri" pitchFamily="34" charset="0"/>
              <a:ea typeface="標楷體" pitchFamily="65"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3200" dirty="0" smtClean="0">
                <a:latin typeface="Calibri" pitchFamily="34" charset="0"/>
                <a:ea typeface="標楷體" pitchFamily="65" charset="-120"/>
              </a:rPr>
              <a:t>依據水分含量的</a:t>
            </a:r>
            <a:r>
              <a:rPr lang="zh-TW" altLang="en-US" sz="3200" dirty="0" smtClean="0">
                <a:latin typeface="Calibri" pitchFamily="34" charset="0"/>
                <a:ea typeface="標楷體" pitchFamily="65" charset="-120"/>
              </a:rPr>
              <a:t>多寡，</a:t>
            </a:r>
            <a:r>
              <a:rPr lang="zh-TW" altLang="en-US" sz="3200" dirty="0" smtClean="0">
                <a:latin typeface="Calibri" pitchFamily="34" charset="0"/>
                <a:ea typeface="標楷體" pitchFamily="65" charset="-120"/>
              </a:rPr>
              <a:t>食品可以區分</a:t>
            </a:r>
            <a:r>
              <a:rPr lang="zh-TW" altLang="en-US" sz="3200" dirty="0" smtClean="0">
                <a:latin typeface="Calibri" pitchFamily="34" charset="0"/>
                <a:ea typeface="標楷體" pitchFamily="65" charset="-120"/>
              </a:rPr>
              <a:t>為</a:t>
            </a:r>
            <a:endParaRPr lang="en-US" altLang="zh-TW" sz="3200" dirty="0" smtClean="0">
              <a:latin typeface="Calibri" pitchFamily="34" charset="0"/>
              <a:ea typeface="標楷體" pitchFamily="65" charset="-120"/>
            </a:endParaRPr>
          </a:p>
          <a:p>
            <a:r>
              <a:rPr lang="en-US" altLang="zh-TW" sz="3200" dirty="0" smtClean="0">
                <a:latin typeface="Calibri" pitchFamily="34" charset="0"/>
                <a:ea typeface="標楷體" pitchFamily="65" charset="-120"/>
              </a:rPr>
              <a:t>(1)</a:t>
            </a:r>
            <a:r>
              <a:rPr lang="zh-TW" altLang="en-US" sz="3200" dirty="0" smtClean="0">
                <a:latin typeface="Calibri" pitchFamily="34" charset="0"/>
                <a:ea typeface="標楷體" pitchFamily="65" charset="-120"/>
              </a:rPr>
              <a:t>高水分</a:t>
            </a:r>
            <a:r>
              <a:rPr lang="zh-TW" altLang="en-US" sz="3200" dirty="0" smtClean="0">
                <a:latin typeface="Calibri" pitchFamily="34" charset="0"/>
                <a:ea typeface="標楷體" pitchFamily="65" charset="-120"/>
              </a:rPr>
              <a:t>食品，水活性在</a:t>
            </a:r>
            <a:r>
              <a:rPr lang="en-US" altLang="zh-TW" sz="3200" dirty="0" smtClean="0">
                <a:latin typeface="Calibri" pitchFamily="34" charset="0"/>
                <a:ea typeface="標楷體" pitchFamily="65" charset="-120"/>
              </a:rPr>
              <a:t>0.9∼1.0 </a:t>
            </a:r>
            <a:r>
              <a:rPr lang="zh-TW" altLang="en-US" sz="3200" dirty="0" smtClean="0">
                <a:latin typeface="Calibri" pitchFamily="34" charset="0"/>
                <a:ea typeface="標楷體" pitchFamily="65" charset="-120"/>
              </a:rPr>
              <a:t>之間，例如生鮮水果、</a:t>
            </a:r>
            <a:r>
              <a:rPr lang="zh-TW" altLang="en-US" sz="3200" dirty="0" smtClean="0">
                <a:latin typeface="Calibri" pitchFamily="34" charset="0"/>
                <a:ea typeface="標楷體" pitchFamily="65" charset="-120"/>
              </a:rPr>
              <a:t>蔬菜</a:t>
            </a:r>
            <a:r>
              <a:rPr lang="zh-TW" altLang="en-US" sz="3200" dirty="0" smtClean="0">
                <a:latin typeface="Calibri" pitchFamily="34" charset="0"/>
                <a:ea typeface="標楷體" pitchFamily="65" charset="-120"/>
              </a:rPr>
              <a:t>和魚肉</a:t>
            </a:r>
            <a:r>
              <a:rPr lang="zh-TW" altLang="en-US" sz="3200" dirty="0" smtClean="0">
                <a:latin typeface="Calibri" pitchFamily="34" charset="0"/>
                <a:ea typeface="標楷體" pitchFamily="65" charset="-120"/>
              </a:rPr>
              <a:t>等</a:t>
            </a:r>
            <a:endParaRPr lang="en-US" altLang="zh-TW" sz="3200" dirty="0" smtClean="0">
              <a:latin typeface="Calibri" pitchFamily="34" charset="0"/>
              <a:ea typeface="標楷體" pitchFamily="65" charset="-120"/>
            </a:endParaRPr>
          </a:p>
          <a:p>
            <a:r>
              <a:rPr lang="en-US" altLang="zh-TW" sz="3200" dirty="0" smtClean="0">
                <a:latin typeface="Calibri" pitchFamily="34" charset="0"/>
                <a:ea typeface="標楷體" pitchFamily="65" charset="-120"/>
              </a:rPr>
              <a:t>(2)</a:t>
            </a:r>
            <a:r>
              <a:rPr lang="zh-TW" altLang="en-US" sz="3200" dirty="0" smtClean="0">
                <a:latin typeface="Calibri" pitchFamily="34" charset="0"/>
                <a:ea typeface="標楷體" pitchFamily="65" charset="-120"/>
              </a:rPr>
              <a:t>半</a:t>
            </a:r>
            <a:r>
              <a:rPr lang="zh-TW" altLang="en-US" sz="3200" dirty="0" smtClean="0">
                <a:latin typeface="Calibri" pitchFamily="34" charset="0"/>
                <a:ea typeface="標楷體" pitchFamily="65" charset="-120"/>
              </a:rPr>
              <a:t>乾性食品，水活性在</a:t>
            </a:r>
            <a:r>
              <a:rPr lang="en-US" altLang="zh-TW" sz="3200" dirty="0" smtClean="0">
                <a:latin typeface="Calibri" pitchFamily="34" charset="0"/>
                <a:ea typeface="標楷體" pitchFamily="65" charset="-120"/>
              </a:rPr>
              <a:t>0.6∼0.9</a:t>
            </a:r>
            <a:r>
              <a:rPr lang="zh-TW" altLang="en-US" sz="3200" dirty="0" smtClean="0">
                <a:latin typeface="Calibri" pitchFamily="34" charset="0"/>
                <a:ea typeface="標楷體" pitchFamily="65" charset="-120"/>
              </a:rPr>
              <a:t>的範圍內，像肉乾、肉角 和蜜餞</a:t>
            </a:r>
            <a:r>
              <a:rPr lang="zh-TW" altLang="en-US" sz="3200" dirty="0" smtClean="0">
                <a:latin typeface="Calibri" pitchFamily="34" charset="0"/>
                <a:ea typeface="標楷體" pitchFamily="65" charset="-120"/>
              </a:rPr>
              <a:t>等</a:t>
            </a:r>
            <a:endParaRPr lang="en-US" altLang="zh-TW" sz="3200" dirty="0" smtClean="0">
              <a:latin typeface="Calibri" pitchFamily="34" charset="0"/>
              <a:ea typeface="標楷體" pitchFamily="65" charset="-120"/>
            </a:endParaRPr>
          </a:p>
          <a:p>
            <a:r>
              <a:rPr lang="en-US" altLang="zh-TW" sz="3200" dirty="0" smtClean="0">
                <a:latin typeface="Calibri" pitchFamily="34" charset="0"/>
                <a:ea typeface="標楷體" pitchFamily="65" charset="-120"/>
              </a:rPr>
              <a:t>(3)</a:t>
            </a:r>
            <a:r>
              <a:rPr lang="zh-TW" altLang="en-US" sz="3200" dirty="0" smtClean="0">
                <a:latin typeface="Calibri" pitchFamily="34" charset="0"/>
                <a:ea typeface="標楷體" pitchFamily="65" charset="-120"/>
              </a:rPr>
              <a:t>低</a:t>
            </a:r>
            <a:r>
              <a:rPr lang="zh-TW" altLang="en-US" sz="3200" dirty="0" smtClean="0">
                <a:latin typeface="Calibri" pitchFamily="34" charset="0"/>
                <a:ea typeface="標楷體" pitchFamily="65" charset="-120"/>
              </a:rPr>
              <a:t>水分食品，水活性小於</a:t>
            </a:r>
            <a:r>
              <a:rPr lang="en-US" altLang="zh-TW" sz="3200" dirty="0" smtClean="0">
                <a:latin typeface="Calibri" pitchFamily="34" charset="0"/>
                <a:ea typeface="標楷體" pitchFamily="65" charset="-120"/>
              </a:rPr>
              <a:t>0.6</a:t>
            </a:r>
            <a:r>
              <a:rPr lang="zh-TW" altLang="en-US" sz="3200" dirty="0" smtClean="0">
                <a:latin typeface="Calibri" pitchFamily="34" charset="0"/>
                <a:ea typeface="標楷體" pitchFamily="65" charset="-120"/>
              </a:rPr>
              <a:t>，例如 稻米、乾穀物及蔗糖等。</a:t>
            </a:r>
            <a:endParaRPr lang="zh-TW" altLang="en-US" sz="3200" dirty="0">
              <a:latin typeface="Calibri" pitchFamily="34" charset="0"/>
              <a:ea typeface="標楷體" pitchFamily="65" charset="-12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zh-TW" altLang="en-US" sz="6000" dirty="0" smtClean="0">
                <a:latin typeface="標楷體" pitchFamily="65" charset="-120"/>
                <a:ea typeface="標楷體" pitchFamily="65" charset="-120"/>
              </a:rPr>
              <a:t>參考資料</a:t>
            </a:r>
          </a:p>
        </p:txBody>
      </p:sp>
      <p:sp>
        <p:nvSpPr>
          <p:cNvPr id="27650" name="Rectangle 3"/>
          <p:cNvSpPr>
            <a:spLocks noGrp="1" noChangeArrowheads="1"/>
          </p:cNvSpPr>
          <p:nvPr>
            <p:ph type="body" idx="1"/>
          </p:nvPr>
        </p:nvSpPr>
        <p:spPr/>
        <p:txBody>
          <a:bodyPr/>
          <a:lstStyle/>
          <a:p>
            <a:pPr eaLnBrk="1" hangingPunct="1"/>
            <a:r>
              <a:rPr lang="en-US" altLang="zh-TW" dirty="0" smtClean="0">
                <a:latin typeface="Calibri" pitchFamily="34" charset="0"/>
                <a:hlinkClick r:id="rId2"/>
              </a:rPr>
              <a:t>http://data.book.hexun.com.tw/chapter-1579-3-31.shtml</a:t>
            </a:r>
            <a:endParaRPr lang="en-US" altLang="zh-TW" dirty="0" smtClean="0">
              <a:latin typeface="Calibri" pitchFamily="34" charset="0"/>
            </a:endParaRPr>
          </a:p>
          <a:p>
            <a:pPr eaLnBrk="1" hangingPunct="1"/>
            <a:r>
              <a:rPr lang="en-US" altLang="zh-TW" dirty="0" smtClean="0">
                <a:latin typeface="標楷體" pitchFamily="65" charset="-120"/>
                <a:ea typeface="標楷體" pitchFamily="65" charset="-120"/>
              </a:rPr>
              <a:t>http://www.shs.edu.tw/works/essay/2011/03/2011033011102081.pdf</a:t>
            </a:r>
          </a:p>
          <a:p>
            <a:pPr eaLnBrk="1" hangingPunct="1"/>
            <a:r>
              <a:rPr lang="en-US" altLang="zh-TW" dirty="0" smtClean="0">
                <a:latin typeface="Calibri" pitchFamily="34" charset="0"/>
              </a:rPr>
              <a:t>https://zh.wikipedia.org/wiki/%E9%86%83</a:t>
            </a:r>
            <a:endParaRPr lang="zh-TW" altLang="en-US" dirty="0" smtClean="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6" name="Picture 2" descr="C:\Users\USER\Desktop\1001182014311770.jpg"/>
          <p:cNvPicPr>
            <a:picLocks noChangeAspect="1" noChangeArrowheads="1"/>
          </p:cNvPicPr>
          <p:nvPr/>
        </p:nvPicPr>
        <p:blipFill>
          <a:blip r:embed="rId2" cstate="print"/>
          <a:srcRect/>
          <a:stretch>
            <a:fillRect/>
          </a:stretch>
        </p:blipFill>
        <p:spPr bwMode="auto">
          <a:xfrm>
            <a:off x="4390688" y="332656"/>
            <a:ext cx="4753312" cy="2677699"/>
          </a:xfrm>
          <a:prstGeom prst="rect">
            <a:avLst/>
          </a:prstGeom>
          <a:noFill/>
        </p:spPr>
      </p:pic>
      <p:pic>
        <p:nvPicPr>
          <p:cNvPr id="1027" name="Picture 3" descr="C:\Users\USER\Desktop\cm20120714_165653_50359_f37f6af6f1878f09f9390040b7ca4acf898.jpg"/>
          <p:cNvPicPr>
            <a:picLocks noChangeAspect="1" noChangeArrowheads="1"/>
          </p:cNvPicPr>
          <p:nvPr/>
        </p:nvPicPr>
        <p:blipFill>
          <a:blip r:embed="rId3" cstate="print"/>
          <a:srcRect/>
          <a:stretch>
            <a:fillRect/>
          </a:stretch>
        </p:blipFill>
        <p:spPr bwMode="auto">
          <a:xfrm>
            <a:off x="0" y="0"/>
            <a:ext cx="4366937" cy="3384376"/>
          </a:xfrm>
          <a:prstGeom prst="rect">
            <a:avLst/>
          </a:prstGeom>
          <a:noFill/>
        </p:spPr>
      </p:pic>
      <p:pic>
        <p:nvPicPr>
          <p:cNvPr id="4" name="內容版面配置區 3" descr="liXXOPoWHTXU.jpg"/>
          <p:cNvPicPr>
            <a:picLocks noGrp="1" noChangeAspect="1"/>
          </p:cNvPicPr>
          <p:nvPr>
            <p:ph idx="1"/>
          </p:nvPr>
        </p:nvPicPr>
        <p:blipFill>
          <a:blip r:embed="rId4" cstate="print"/>
          <a:stretch>
            <a:fillRect/>
          </a:stretch>
        </p:blipFill>
        <p:spPr>
          <a:xfrm>
            <a:off x="0" y="3501008"/>
            <a:ext cx="4475990" cy="3356992"/>
          </a:xfrm>
        </p:spPr>
      </p:pic>
      <p:pic>
        <p:nvPicPr>
          <p:cNvPr id="7" name="圖片 6" descr="20159925251524373716.jpg"/>
          <p:cNvPicPr>
            <a:picLocks noChangeAspect="1"/>
          </p:cNvPicPr>
          <p:nvPr/>
        </p:nvPicPr>
        <p:blipFill>
          <a:blip r:embed="rId5" cstate="print"/>
          <a:stretch>
            <a:fillRect/>
          </a:stretch>
        </p:blipFill>
        <p:spPr>
          <a:xfrm>
            <a:off x="4355976" y="3002436"/>
            <a:ext cx="4788024" cy="385556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圖片 3" descr="7f5766896d79e6ca0e2a5b2c5e95247b.jpg"/>
          <p:cNvPicPr>
            <a:picLocks noChangeAspect="1"/>
          </p:cNvPicPr>
          <p:nvPr/>
        </p:nvPicPr>
        <p:blipFill>
          <a:blip r:embed="rId2" cstate="print"/>
          <a:srcRect/>
          <a:stretch>
            <a:fillRect/>
          </a:stretch>
        </p:blipFill>
        <p:spPr bwMode="auto">
          <a:xfrm>
            <a:off x="4000500" y="3571875"/>
            <a:ext cx="4929188" cy="3286125"/>
          </a:xfrm>
          <a:prstGeom prst="rect">
            <a:avLst/>
          </a:prstGeom>
          <a:noFill/>
          <a:ln w="9525">
            <a:noFill/>
            <a:miter lim="800000"/>
            <a:headEnd/>
            <a:tailEnd/>
          </a:ln>
        </p:spPr>
      </p:pic>
      <p:sp>
        <p:nvSpPr>
          <p:cNvPr id="21506" name="標題 1"/>
          <p:cNvSpPr>
            <a:spLocks noGrp="1"/>
          </p:cNvSpPr>
          <p:nvPr>
            <p:ph type="ctrTitle" idx="4294967295"/>
          </p:nvPr>
        </p:nvSpPr>
        <p:spPr>
          <a:xfrm>
            <a:off x="1187450" y="260350"/>
            <a:ext cx="7445375" cy="1270000"/>
          </a:xfrm>
        </p:spPr>
        <p:txBody>
          <a:bodyPr anchor="ctr"/>
          <a:lstStyle/>
          <a:p>
            <a:pPr algn="ctr" eaLnBrk="1" hangingPunct="1"/>
            <a:r>
              <a:rPr lang="zh-TW" altLang="en-US" sz="6000" b="1" dirty="0" smtClean="0">
                <a:latin typeface="標楷體" pitchFamily="65" charset="-120"/>
                <a:ea typeface="標楷體" pitchFamily="65" charset="-120"/>
              </a:rPr>
              <a:t>防腐劑無所不在</a:t>
            </a:r>
            <a:endParaRPr lang="zh-TW" altLang="en-US" sz="6000" dirty="0" smtClean="0">
              <a:latin typeface="標楷體" pitchFamily="65" charset="-120"/>
              <a:ea typeface="標楷體" pitchFamily="65" charset="-120"/>
            </a:endParaRPr>
          </a:p>
        </p:txBody>
      </p:sp>
      <p:sp>
        <p:nvSpPr>
          <p:cNvPr id="21507" name="副標題 2"/>
          <p:cNvSpPr>
            <a:spLocks noGrp="1"/>
          </p:cNvSpPr>
          <p:nvPr>
            <p:ph type="subTitle" idx="4294967295"/>
          </p:nvPr>
        </p:nvSpPr>
        <p:spPr>
          <a:xfrm>
            <a:off x="323850" y="2276475"/>
            <a:ext cx="8572500" cy="1995488"/>
          </a:xfrm>
        </p:spPr>
        <p:txBody>
          <a:bodyPr/>
          <a:lstStyle/>
          <a:p>
            <a:pPr marL="0" indent="0" algn="ctr" eaLnBrk="1" hangingPunct="1">
              <a:buFont typeface="Wingdings" pitchFamily="2" charset="2"/>
              <a:buNone/>
            </a:pPr>
            <a:r>
              <a:rPr lang="zh-TW" altLang="en-US" sz="3200" b="1" dirty="0" smtClean="0">
                <a:latin typeface="標楷體" pitchFamily="65" charset="-120"/>
                <a:ea typeface="標楷體" pitchFamily="65" charset="-120"/>
              </a:rPr>
              <a:t>現代生活中充斥添加防腐劑的產品，想要吃得安心，首先要瞭解什麼是防腐劑！</a:t>
            </a:r>
            <a:endParaRPr lang="zh-TW" altLang="en-US" sz="32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6600" b="1" dirty="0" smtClean="0">
                <a:latin typeface="標楷體" pitchFamily="65" charset="-120"/>
                <a:ea typeface="標楷體" pitchFamily="65" charset="-120"/>
              </a:rPr>
              <a:t>什麼是防腐劑？</a:t>
            </a:r>
            <a:endParaRPr lang="zh-TW" altLang="en-US" sz="6600" dirty="0"/>
          </a:p>
        </p:txBody>
      </p:sp>
      <p:sp>
        <p:nvSpPr>
          <p:cNvPr id="3" name="內容版面配置區 2"/>
          <p:cNvSpPr>
            <a:spLocks noGrp="1"/>
          </p:cNvSpPr>
          <p:nvPr>
            <p:ph idx="1"/>
          </p:nvPr>
        </p:nvSpPr>
        <p:spPr/>
        <p:txBody>
          <a:bodyPr/>
          <a:lstStyle/>
          <a:p>
            <a:endParaRPr lang="en-US" altLang="zh-TW" b="1"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防腐劑</a:t>
            </a:r>
            <a:r>
              <a:rPr lang="en-US" altLang="zh-TW" sz="3200" dirty="0" smtClean="0">
                <a:latin typeface="標楷體" pitchFamily="65" charset="-120"/>
                <a:ea typeface="標楷體" pitchFamily="65" charset="-120"/>
              </a:rPr>
              <a:t>(preservatives)</a:t>
            </a:r>
            <a:r>
              <a:rPr lang="zh-TW" altLang="en-US" sz="3200" dirty="0" smtClean="0">
                <a:latin typeface="標楷體" pitchFamily="65" charset="-120"/>
                <a:ea typeface="標楷體" pitchFamily="65" charset="-120"/>
              </a:rPr>
              <a:t>添加在食品後，能夠達到抑制或減緩微生物生長，能在保存期限內不會有腐敗或產生食物中毒的可能性。</a:t>
            </a:r>
            <a:endParaRPr lang="en-US" altLang="zh-TW" sz="3200" dirty="0" smtClean="0">
              <a:latin typeface="標楷體" pitchFamily="65" charset="-120"/>
              <a:ea typeface="標楷體" pitchFamily="65" charset="-120"/>
            </a:endParaRPr>
          </a:p>
          <a:p>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能夠防止或抑制細菌、黴菌等生長的化學物質</a:t>
            </a:r>
          </a:p>
          <a:p>
            <a:endParaRPr lang="zh-TW" altLang="en-US" sz="3200" dirty="0" smtClean="0">
              <a:latin typeface="標楷體" pitchFamily="65" charset="-120"/>
              <a:ea typeface="標楷體" pitchFamily="65" charset="-120"/>
            </a:endParaRPr>
          </a:p>
          <a:p>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標題 1"/>
          <p:cNvSpPr>
            <a:spLocks noGrp="1"/>
          </p:cNvSpPr>
          <p:nvPr>
            <p:ph type="title" idx="4294967295"/>
          </p:nvPr>
        </p:nvSpPr>
        <p:spPr>
          <a:xfrm>
            <a:off x="468313" y="260350"/>
            <a:ext cx="8229600" cy="1139825"/>
          </a:xfrm>
        </p:spPr>
        <p:txBody>
          <a:bodyPr anchor="ctr"/>
          <a:lstStyle/>
          <a:p>
            <a:pPr algn="ctr" eaLnBrk="1" hangingPunct="1"/>
            <a:r>
              <a:rPr lang="zh-TW" altLang="en-US" sz="6000" b="1" dirty="0" smtClean="0">
                <a:latin typeface="標楷體" pitchFamily="65" charset="-120"/>
                <a:ea typeface="標楷體" pitchFamily="65" charset="-120"/>
              </a:rPr>
              <a:t>什麼是防腐劑？</a:t>
            </a:r>
            <a:endParaRPr lang="zh-TW" altLang="en-US" sz="6000" dirty="0" smtClean="0">
              <a:latin typeface="標楷體" pitchFamily="65" charset="-120"/>
              <a:ea typeface="標楷體" pitchFamily="65" charset="-120"/>
            </a:endParaRPr>
          </a:p>
        </p:txBody>
      </p:sp>
      <p:sp>
        <p:nvSpPr>
          <p:cNvPr id="22530" name="內容版面配置區 2"/>
          <p:cNvSpPr>
            <a:spLocks noGrp="1"/>
          </p:cNvSpPr>
          <p:nvPr>
            <p:ph idx="4294967295"/>
          </p:nvPr>
        </p:nvSpPr>
        <p:spPr/>
        <p:txBody>
          <a:bodyPr/>
          <a:lstStyle/>
          <a:p>
            <a:pPr eaLnBrk="1" hangingPunct="1">
              <a:buNone/>
            </a:pPr>
            <a:endParaRPr lang="en-US" altLang="zh-TW" dirty="0" smtClean="0">
              <a:solidFill>
                <a:srgbClr val="376092"/>
              </a:solidFill>
              <a:latin typeface="標楷體" pitchFamily="65" charset="-120"/>
              <a:ea typeface="標楷體" pitchFamily="65" charset="-120"/>
            </a:endParaRPr>
          </a:p>
          <a:p>
            <a:pPr eaLnBrk="1" hangingPunct="1"/>
            <a:r>
              <a:rPr lang="zh-TW" altLang="en-US" sz="3600" dirty="0" smtClean="0">
                <a:latin typeface="標楷體" pitchFamily="65" charset="-120"/>
                <a:ea typeface="標楷體" pitchFamily="65" charset="-120"/>
              </a:rPr>
              <a:t>防腐劑毒性有高低之分</a:t>
            </a:r>
          </a:p>
        </p:txBody>
      </p:sp>
      <p:graphicFrame>
        <p:nvGraphicFramePr>
          <p:cNvPr id="14370" name="Group 34"/>
          <p:cNvGraphicFramePr>
            <a:graphicFrameLocks noGrp="1"/>
          </p:cNvGraphicFramePr>
          <p:nvPr/>
        </p:nvGraphicFramePr>
        <p:xfrm>
          <a:off x="1475656" y="3429000"/>
          <a:ext cx="6408712" cy="2376264"/>
        </p:xfrm>
        <a:graphic>
          <a:graphicData uri="http://schemas.openxmlformats.org/drawingml/2006/table">
            <a:tbl>
              <a:tblPr/>
              <a:tblGrid>
                <a:gridCol w="3204356"/>
                <a:gridCol w="3204356"/>
              </a:tblGrid>
              <a:tr h="70387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2400" b="0" i="0" u="none" strike="noStrike" cap="none" normalizeH="0" baseline="0" dirty="0" smtClean="0">
                          <a:ln>
                            <a:noFill/>
                          </a:ln>
                          <a:solidFill>
                            <a:schemeClr val="tx1"/>
                          </a:solidFill>
                          <a:effectLst/>
                          <a:latin typeface="標楷體" pitchFamily="65" charset="-120"/>
                          <a:ea typeface="標楷體" pitchFamily="65" charset="-120"/>
                        </a:rPr>
                        <a:t>毒性較 </a:t>
                      </a:r>
                      <a:r>
                        <a:rPr kumimoji="1" lang="zh-TW" altLang="en-US" sz="3600" b="1" i="0" u="none" strike="noStrike" cap="none" normalizeH="0" baseline="0" dirty="0" smtClean="0">
                          <a:ln>
                            <a:noFill/>
                          </a:ln>
                          <a:solidFill>
                            <a:srgbClr val="FF3300"/>
                          </a:solidFill>
                          <a:effectLst/>
                          <a:latin typeface="標楷體" pitchFamily="65" charset="-120"/>
                          <a:ea typeface="標楷體" pitchFamily="65" charset="-120"/>
                        </a:rPr>
                        <a:t>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2400" b="0" i="0" u="none" strike="noStrike" cap="none" normalizeH="0" baseline="0" dirty="0" smtClean="0">
                          <a:ln>
                            <a:noFill/>
                          </a:ln>
                          <a:solidFill>
                            <a:schemeClr val="tx1"/>
                          </a:solidFill>
                          <a:effectLst/>
                          <a:latin typeface="標楷體" pitchFamily="65" charset="-120"/>
                          <a:ea typeface="標楷體" pitchFamily="65" charset="-120"/>
                        </a:rPr>
                        <a:t>毒性較 </a:t>
                      </a:r>
                      <a:r>
                        <a:rPr kumimoji="1" lang="zh-TW" altLang="en-US" sz="3600" b="1" i="0" u="none" strike="noStrike" cap="none" normalizeH="0" baseline="0" dirty="0" smtClean="0">
                          <a:ln>
                            <a:noFill/>
                          </a:ln>
                          <a:solidFill>
                            <a:srgbClr val="FF3300"/>
                          </a:solidFill>
                          <a:effectLst/>
                          <a:latin typeface="標楷體" pitchFamily="65" charset="-120"/>
                          <a:ea typeface="標楷體" pitchFamily="65" charset="-120"/>
                        </a:rPr>
                        <a:t>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239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2400" b="0" i="0" u="none" strike="noStrike" cap="none" normalizeH="0" baseline="0" dirty="0" smtClean="0">
                          <a:ln>
                            <a:noFill/>
                          </a:ln>
                          <a:solidFill>
                            <a:schemeClr val="tx1"/>
                          </a:solidFill>
                          <a:effectLst/>
                          <a:latin typeface="標楷體" pitchFamily="65" charset="-120"/>
                          <a:ea typeface="標楷體" pitchFamily="65" charset="-120"/>
                        </a:rPr>
                        <a:t>去水醋酸</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2400" b="0" i="0" u="none" strike="noStrike" cap="none" normalizeH="0" baseline="0" dirty="0" smtClean="0">
                          <a:ln>
                            <a:noFill/>
                          </a:ln>
                          <a:solidFill>
                            <a:schemeClr val="tx1"/>
                          </a:solidFill>
                          <a:effectLst/>
                          <a:latin typeface="標楷體" pitchFamily="65" charset="-120"/>
                          <a:ea typeface="標楷體" pitchFamily="65" charset="-120"/>
                        </a:rPr>
                        <a:t>苯甲酸類</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2400" b="0" i="0" u="none" strike="noStrike" cap="none" normalizeH="0" baseline="0" dirty="0" smtClean="0">
                          <a:ln>
                            <a:noFill/>
                          </a:ln>
                          <a:solidFill>
                            <a:schemeClr val="tx1"/>
                          </a:solidFill>
                          <a:effectLst/>
                          <a:latin typeface="標楷體" pitchFamily="65" charset="-120"/>
                          <a:ea typeface="標楷體" pitchFamily="65" charset="-120"/>
                        </a:rPr>
                        <a:t>已二烯酸</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2400" b="0"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2400" b="0" i="0" u="none" strike="noStrike" cap="none" normalizeH="0" baseline="0" dirty="0" smtClean="0">
                          <a:ln>
                            <a:noFill/>
                          </a:ln>
                          <a:solidFill>
                            <a:schemeClr val="tx1"/>
                          </a:solidFill>
                          <a:effectLst/>
                          <a:latin typeface="標楷體" pitchFamily="65" charset="-120"/>
                          <a:ea typeface="標楷體" pitchFamily="65" charset="-120"/>
                        </a:rPr>
                        <a:t>常用於</a:t>
                      </a:r>
                      <a:r>
                        <a:rPr kumimoji="1" lang="zh-TW" altLang="en-US" sz="2400" b="0" i="0" u="none" strike="noStrike" cap="none" normalizeH="0" baseline="0" dirty="0" smtClean="0">
                          <a:ln>
                            <a:noFill/>
                          </a:ln>
                          <a:solidFill>
                            <a:srgbClr val="CC0066"/>
                          </a:solidFill>
                          <a:effectLst/>
                          <a:latin typeface="標楷體" pitchFamily="65" charset="-120"/>
                          <a:ea typeface="標楷體" pitchFamily="65" charset="-120"/>
                        </a:rPr>
                        <a:t>醃製</a:t>
                      </a:r>
                      <a:r>
                        <a:rPr kumimoji="1" lang="en-US" altLang="zh-TW" sz="2400" b="0" i="0" u="none" strike="noStrike" cap="none" normalizeH="0" baseline="0" dirty="0" smtClean="0">
                          <a:ln>
                            <a:noFill/>
                          </a:ln>
                          <a:solidFill>
                            <a:schemeClr val="tx1"/>
                          </a:solidFill>
                          <a:effectLst/>
                          <a:latin typeface="標楷體" pitchFamily="65" charset="-120"/>
                          <a:ea typeface="標楷體" pitchFamily="65" charset="-120"/>
                        </a:rPr>
                        <a: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2400" b="0" i="0" u="none" strike="noStrike" cap="none" normalizeH="0" baseline="0" dirty="0" smtClean="0">
                          <a:ln>
                            <a:noFill/>
                          </a:ln>
                          <a:solidFill>
                            <a:schemeClr val="tx1"/>
                          </a:solidFill>
                          <a:effectLst/>
                          <a:latin typeface="標楷體" pitchFamily="65" charset="-120"/>
                          <a:ea typeface="標楷體" pitchFamily="65" charset="-120"/>
                        </a:rPr>
                        <a:t>丙酸類</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algn="ctr" eaLnBrk="1" hangingPunct="1"/>
            <a:r>
              <a:rPr lang="zh-TW" altLang="en-US" sz="6000" b="1" dirty="0" smtClean="0">
                <a:latin typeface="標楷體" pitchFamily="65" charset="-120"/>
                <a:ea typeface="標楷體" pitchFamily="65" charset="-120"/>
              </a:rPr>
              <a:t>醃漬食品簡介</a:t>
            </a:r>
          </a:p>
        </p:txBody>
      </p:sp>
      <p:sp>
        <p:nvSpPr>
          <p:cNvPr id="15362" name="Rectangle 3"/>
          <p:cNvSpPr>
            <a:spLocks noGrp="1" noChangeArrowheads="1"/>
          </p:cNvSpPr>
          <p:nvPr>
            <p:ph type="body" sz="half" idx="1"/>
          </p:nvPr>
        </p:nvSpPr>
        <p:spPr>
          <a:xfrm>
            <a:off x="457200" y="1600200"/>
            <a:ext cx="8075613" cy="4530725"/>
          </a:xfrm>
        </p:spPr>
        <p:txBody>
          <a:bodyPr/>
          <a:lstStyle/>
          <a:p>
            <a:pPr eaLnBrk="1" hangingPunct="1">
              <a:lnSpc>
                <a:spcPct val="90000"/>
              </a:lnSpc>
            </a:pPr>
            <a:endParaRPr lang="en-US" altLang="zh-TW" sz="3200" dirty="0" smtClean="0">
              <a:latin typeface="標楷體" pitchFamily="65" charset="-120"/>
              <a:ea typeface="標楷體" pitchFamily="65" charset="-120"/>
            </a:endParaRPr>
          </a:p>
          <a:p>
            <a:pPr eaLnBrk="1" hangingPunct="1">
              <a:lnSpc>
                <a:spcPct val="90000"/>
              </a:lnSpc>
            </a:pPr>
            <a:r>
              <a:rPr lang="zh-TW" altLang="en-US" sz="3200" dirty="0" smtClean="0">
                <a:latin typeface="標楷體" pitchFamily="65" charset="-120"/>
                <a:ea typeface="標楷體" pitchFamily="65" charset="-120"/>
              </a:rPr>
              <a:t>食品醃漬是一種在中國古代開始已經相當常見的食物烹調和保存方法 </a:t>
            </a:r>
            <a:endParaRPr lang="en-US" altLang="zh-TW" sz="3200" dirty="0" smtClean="0">
              <a:latin typeface="標楷體" pitchFamily="65" charset="-120"/>
              <a:ea typeface="標楷體" pitchFamily="65" charset="-120"/>
            </a:endParaRPr>
          </a:p>
          <a:p>
            <a:pPr eaLnBrk="1" hangingPunct="1">
              <a:lnSpc>
                <a:spcPct val="90000"/>
              </a:lnSpc>
            </a:pPr>
            <a:endParaRPr lang="en-US" altLang="zh-TW" sz="3200" dirty="0" smtClean="0">
              <a:latin typeface="標楷體" pitchFamily="65" charset="-120"/>
              <a:ea typeface="標楷體" pitchFamily="65" charset="-120"/>
            </a:endParaRPr>
          </a:p>
          <a:p>
            <a:pPr eaLnBrk="1" hangingPunct="1">
              <a:lnSpc>
                <a:spcPct val="90000"/>
              </a:lnSpc>
            </a:pPr>
            <a:endParaRPr lang="en-US" altLang="zh-TW" sz="3200" dirty="0" smtClean="0">
              <a:latin typeface="標楷體" pitchFamily="65" charset="-120"/>
              <a:ea typeface="標楷體" pitchFamily="65" charset="-120"/>
            </a:endParaRPr>
          </a:p>
          <a:p>
            <a:pPr eaLnBrk="1" hangingPunct="1">
              <a:lnSpc>
                <a:spcPct val="90000"/>
              </a:lnSpc>
            </a:pPr>
            <a:r>
              <a:rPr lang="zh-TW" altLang="en-US" sz="3200" dirty="0" smtClean="0">
                <a:latin typeface="標楷體" pitchFamily="65" charset="-120"/>
                <a:ea typeface="標楷體" pitchFamily="65" charset="-120"/>
              </a:rPr>
              <a:t>食物腐壞是由微生物引起，把附在食物表面的水份抽乾，微生物就難以生存，食物亦可以得以保存。</a:t>
            </a:r>
          </a:p>
          <a:p>
            <a:pPr eaLnBrk="1" hangingPunct="1">
              <a:lnSpc>
                <a:spcPct val="90000"/>
              </a:lnSpc>
            </a:pPr>
            <a:endParaRPr lang="zh-TW" altLang="en-US" dirty="0" smtClean="0">
              <a:latin typeface="標楷體" pitchFamily="65" charset="-120"/>
              <a:ea typeface="標楷體" pitchFamily="65" charset="-120"/>
            </a:endParaRPr>
          </a:p>
          <a:p>
            <a:pPr eaLnBrk="1" hangingPunct="1">
              <a:lnSpc>
                <a:spcPct val="90000"/>
              </a:lnSpc>
            </a:pPr>
            <a:endParaRPr lang="zh-TW" altLang="en-US" dirty="0" smtClean="0">
              <a:latin typeface="標楷體" pitchFamily="65" charset="-120"/>
              <a:ea typeface="標楷體" pitchFamily="65" charset="-120"/>
            </a:endParaRPr>
          </a:p>
        </p:txBody>
      </p:sp>
      <p:sp>
        <p:nvSpPr>
          <p:cNvPr id="15363" name="Rectangle 5"/>
          <p:cNvSpPr>
            <a:spLocks noGrp="1" noChangeArrowheads="1"/>
          </p:cNvSpPr>
          <p:nvPr>
            <p:ph type="body" sz="half" idx="2"/>
          </p:nvPr>
        </p:nvSpPr>
        <p:spPr>
          <a:xfrm>
            <a:off x="5364088" y="6093296"/>
            <a:ext cx="2736850" cy="358775"/>
          </a:xfrm>
        </p:spPr>
        <p:txBody>
          <a:bodyPr/>
          <a:lstStyle/>
          <a:p>
            <a:pPr eaLnBrk="1" hangingPunct="1">
              <a:lnSpc>
                <a:spcPct val="90000"/>
              </a:lnSpc>
              <a:buFont typeface="Wingdings" pitchFamily="2" charset="2"/>
              <a:buNone/>
            </a:pPr>
            <a:endParaRPr lang="zh-TW" altLang="en-US" sz="18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6000" b="1" dirty="0" smtClean="0">
                <a:latin typeface="標楷體" pitchFamily="65" charset="-120"/>
                <a:ea typeface="標楷體" pitchFamily="65" charset="-120"/>
              </a:rPr>
              <a:t>醃漬食品簡介</a:t>
            </a:r>
            <a:endParaRPr lang="zh-TW" altLang="en-US" sz="6000" dirty="0"/>
          </a:p>
        </p:txBody>
      </p:sp>
      <p:sp>
        <p:nvSpPr>
          <p:cNvPr id="3" name="內容版面配置區 2"/>
          <p:cNvSpPr>
            <a:spLocks noGrp="1"/>
          </p:cNvSpPr>
          <p:nvPr>
            <p:ph idx="1"/>
          </p:nvPr>
        </p:nvSpPr>
        <p:spPr/>
        <p:txBody>
          <a:bodyPr/>
          <a:lstStyle/>
          <a:p>
            <a:pPr eaLnBrk="1" hangingPunct="1">
              <a:lnSpc>
                <a:spcPct val="90000"/>
              </a:lnSpc>
            </a:pPr>
            <a:endParaRPr kumimoji="0" lang="en-US" altLang="zh-TW" sz="3200" b="1" dirty="0" smtClean="0">
              <a:latin typeface="標楷體" pitchFamily="65" charset="-120"/>
              <a:ea typeface="標楷體" pitchFamily="65" charset="-120"/>
            </a:endParaRPr>
          </a:p>
          <a:p>
            <a:pPr eaLnBrk="1" hangingPunct="1">
              <a:lnSpc>
                <a:spcPct val="90000"/>
              </a:lnSpc>
            </a:pPr>
            <a:r>
              <a:rPr kumimoji="0" lang="zh-TW" altLang="en-US" sz="3200" b="1" dirty="0" smtClean="0">
                <a:latin typeface="標楷體" pitchFamily="65" charset="-120"/>
                <a:ea typeface="標楷體" pitchFamily="65" charset="-120"/>
              </a:rPr>
              <a:t>醃漬作用</a:t>
            </a:r>
            <a:r>
              <a:rPr lang="zh-TW" altLang="en-US" sz="3200" b="1" dirty="0" smtClean="0">
                <a:latin typeface="標楷體" pitchFamily="65" charset="-120"/>
                <a:ea typeface="標楷體" pitchFamily="65" charset="-120"/>
              </a:rPr>
              <a:t>：</a:t>
            </a:r>
            <a:endParaRPr kumimoji="0" lang="zh-TW" altLang="en-US" sz="3200" b="1" dirty="0" smtClean="0">
              <a:latin typeface="標楷體" pitchFamily="65" charset="-120"/>
              <a:ea typeface="標楷體" pitchFamily="65" charset="-120"/>
            </a:endParaRPr>
          </a:p>
          <a:p>
            <a:pPr eaLnBrk="1" hangingPunct="1">
              <a:lnSpc>
                <a:spcPct val="90000"/>
              </a:lnSpc>
              <a:buNone/>
            </a:pPr>
            <a:r>
              <a:rPr lang="zh-TW" altLang="en-US" sz="3200" dirty="0" smtClean="0">
                <a:latin typeface="標楷體" pitchFamily="65" charset="-120"/>
                <a:ea typeface="標楷體" pitchFamily="65" charset="-120"/>
              </a:rPr>
              <a:t>  一般食物</a:t>
            </a:r>
            <a:r>
              <a:rPr lang="zh-TW" altLang="en-US" sz="3200" dirty="0" smtClean="0">
                <a:solidFill>
                  <a:srgbClr val="FF3300"/>
                </a:solidFill>
                <a:latin typeface="標楷體" pitchFamily="65" charset="-120"/>
                <a:ea typeface="標楷體" pitchFamily="65" charset="-120"/>
              </a:rPr>
              <a:t>只要有</a:t>
            </a:r>
            <a:r>
              <a:rPr lang="en-US" altLang="zh-TW" sz="3200" dirty="0" smtClean="0">
                <a:solidFill>
                  <a:srgbClr val="FF3300"/>
                </a:solidFill>
                <a:latin typeface="標楷體" pitchFamily="65" charset="-120"/>
                <a:ea typeface="標楷體" pitchFamily="65" charset="-120"/>
              </a:rPr>
              <a:t>20</a:t>
            </a:r>
            <a:r>
              <a:rPr lang="zh-TW" altLang="en-US" sz="3200" dirty="0" smtClean="0">
                <a:solidFill>
                  <a:srgbClr val="FF3300"/>
                </a:solidFill>
                <a:latin typeface="標楷體" pitchFamily="65" charset="-120"/>
                <a:ea typeface="標楷體" pitchFamily="65" charset="-120"/>
              </a:rPr>
              <a:t>％含量鹽</a:t>
            </a:r>
            <a:r>
              <a:rPr lang="zh-TW" altLang="en-US" sz="3200" dirty="0" smtClean="0">
                <a:latin typeface="標楷體" pitchFamily="65" charset="-120"/>
                <a:ea typeface="標楷體" pitchFamily="65" charset="-120"/>
              </a:rPr>
              <a:t>就可殺死大部份細菌。 </a:t>
            </a:r>
          </a:p>
          <a:p>
            <a:pPr eaLnBrk="1" hangingPunct="1">
              <a:lnSpc>
                <a:spcPct val="90000"/>
              </a:lnSpc>
              <a:buNone/>
            </a:pPr>
            <a:endParaRPr lang="zh-TW" altLang="en-US" sz="3200" dirty="0" smtClean="0">
              <a:latin typeface="標楷體" pitchFamily="65" charset="-120"/>
              <a:ea typeface="標楷體" pitchFamily="65" charset="-120"/>
            </a:endParaRPr>
          </a:p>
          <a:p>
            <a:pPr eaLnBrk="1" hangingPunct="1">
              <a:lnSpc>
                <a:spcPct val="90000"/>
              </a:lnSpc>
            </a:pPr>
            <a:r>
              <a:rPr lang="zh-TW" altLang="en-US" sz="3200" b="1" dirty="0" smtClean="0">
                <a:latin typeface="標楷體" pitchFamily="65" charset="-120"/>
                <a:ea typeface="標楷體" pitchFamily="65" charset="-120"/>
              </a:rPr>
              <a:t>使用防腐劑：</a:t>
            </a:r>
          </a:p>
          <a:p>
            <a:pPr eaLnBrk="1" hangingPunct="1">
              <a:lnSpc>
                <a:spcPct val="90000"/>
              </a:lnSpc>
              <a:buNone/>
            </a:pPr>
            <a:r>
              <a:rPr lang="zh-TW" altLang="en-US" sz="3200" dirty="0" smtClean="0">
                <a:latin typeface="標楷體" pitchFamily="65" charset="-120"/>
                <a:ea typeface="標楷體" pitchFamily="65" charset="-120"/>
              </a:rPr>
              <a:t>   除了採用</a:t>
            </a:r>
            <a:r>
              <a:rPr lang="zh-TW" altLang="en-US" sz="3200" dirty="0" smtClean="0">
                <a:solidFill>
                  <a:srgbClr val="FF3300"/>
                </a:solidFill>
                <a:latin typeface="標楷體" pitchFamily="65" charset="-120"/>
                <a:ea typeface="標楷體" pitchFamily="65" charset="-120"/>
              </a:rPr>
              <a:t>天然的食鹽、白糖或蜂蜜</a:t>
            </a:r>
            <a:r>
              <a:rPr lang="zh-TW" altLang="en-US" sz="3200" dirty="0" smtClean="0">
                <a:latin typeface="標楷體" pitchFamily="65" charset="-120"/>
                <a:ea typeface="標楷體" pitchFamily="65" charset="-120"/>
              </a:rPr>
              <a:t>來保持食物以外，化學品亦可以達到防腐的效果。 </a:t>
            </a:r>
            <a:endParaRPr lang="zh-TW" altLang="en-US" sz="3200" b="1" dirty="0" smtClean="0">
              <a:latin typeface="標楷體" pitchFamily="65" charset="-120"/>
              <a:ea typeface="標楷體" pitchFamily="65" charset="-120"/>
            </a:endParaRPr>
          </a:p>
          <a:p>
            <a:endParaRPr lang="zh-TW"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2624_13521727313WLD"/>
          <p:cNvPicPr>
            <a:picLocks noChangeAspect="1" noChangeArrowheads="1"/>
          </p:cNvPicPr>
          <p:nvPr/>
        </p:nvPicPr>
        <p:blipFill>
          <a:blip r:embed="rId3" cstate="print">
            <a:lum bright="66000" contrast="18000"/>
          </a:blip>
          <a:srcRect/>
          <a:stretch>
            <a:fillRect/>
          </a:stretch>
        </p:blipFill>
        <p:spPr bwMode="auto">
          <a:xfrm>
            <a:off x="5580063" y="4437063"/>
            <a:ext cx="3563937" cy="2420937"/>
          </a:xfrm>
          <a:prstGeom prst="rect">
            <a:avLst/>
          </a:prstGeom>
          <a:noFill/>
          <a:ln w="9525">
            <a:noFill/>
            <a:miter lim="800000"/>
            <a:headEnd/>
            <a:tailEnd/>
          </a:ln>
        </p:spPr>
      </p:pic>
      <p:sp>
        <p:nvSpPr>
          <p:cNvPr id="19458" name="Rectangle 2"/>
          <p:cNvSpPr>
            <a:spLocks noGrp="1" noChangeArrowheads="1"/>
          </p:cNvSpPr>
          <p:nvPr>
            <p:ph type="title"/>
          </p:nvPr>
        </p:nvSpPr>
        <p:spPr/>
        <p:txBody>
          <a:bodyPr/>
          <a:lstStyle/>
          <a:p>
            <a:pPr algn="ctr" eaLnBrk="1" hangingPunct="1"/>
            <a:r>
              <a:rPr lang="zh-TW" altLang="en-US" sz="6000" b="1" smtClean="0">
                <a:latin typeface="標楷體" pitchFamily="65" charset="-120"/>
                <a:ea typeface="標楷體" pitchFamily="65" charset="-120"/>
              </a:rPr>
              <a:t>醃漬原理</a:t>
            </a:r>
          </a:p>
        </p:txBody>
      </p:sp>
      <p:sp>
        <p:nvSpPr>
          <p:cNvPr id="19459" name="Rectangle 3"/>
          <p:cNvSpPr>
            <a:spLocks noGrp="1" noChangeArrowheads="1"/>
          </p:cNvSpPr>
          <p:nvPr>
            <p:ph type="body" idx="1"/>
          </p:nvPr>
        </p:nvSpPr>
        <p:spPr>
          <a:xfrm>
            <a:off x="395288" y="1628775"/>
            <a:ext cx="8229600" cy="4997450"/>
          </a:xfrm>
        </p:spPr>
        <p:txBody>
          <a:bodyPr/>
          <a:lstStyle/>
          <a:p>
            <a:pPr eaLnBrk="1" hangingPunct="1"/>
            <a:r>
              <a:rPr lang="zh-TW" altLang="en-US" sz="3600" dirty="0" smtClean="0">
                <a:latin typeface="標楷體" pitchFamily="65" charset="-120"/>
                <a:ea typeface="標楷體" pitchFamily="65" charset="-120"/>
              </a:rPr>
              <a:t>微生物的生長與食鹽濃度關係 </a:t>
            </a:r>
          </a:p>
          <a:p>
            <a:pPr eaLnBrk="1" hangingPunct="1">
              <a:buFont typeface="Wingdings" pitchFamily="2" charset="2"/>
              <a:buNone/>
            </a:pPr>
            <a:r>
              <a:rPr lang="zh-TW" altLang="en-US" sz="3600" dirty="0" smtClean="0">
                <a:latin typeface="標楷體" pitchFamily="65" charset="-120"/>
                <a:ea typeface="標楷體" pitchFamily="65" charset="-120"/>
              </a:rPr>
              <a:t>（</a:t>
            </a:r>
            <a:r>
              <a:rPr lang="en-US" altLang="zh-TW" sz="3600" dirty="0" smtClean="0">
                <a:latin typeface="標楷體" pitchFamily="65" charset="-120"/>
                <a:ea typeface="標楷體" pitchFamily="65" charset="-120"/>
              </a:rPr>
              <a:t>1</a:t>
            </a:r>
            <a:r>
              <a:rPr lang="zh-TW" altLang="en-US" sz="3600" dirty="0" smtClean="0">
                <a:latin typeface="標楷體" pitchFamily="65" charset="-120"/>
                <a:ea typeface="標楷體" pitchFamily="65" charset="-120"/>
              </a:rPr>
              <a:t>）濃度 </a:t>
            </a:r>
            <a:r>
              <a:rPr lang="en-US" altLang="zh-TW" sz="3600" dirty="0" smtClean="0">
                <a:latin typeface="標楷體" pitchFamily="65" charset="-120"/>
                <a:ea typeface="標楷體" pitchFamily="65" charset="-120"/>
              </a:rPr>
              <a:t>2</a:t>
            </a:r>
            <a:r>
              <a:rPr lang="zh-TW" altLang="en-US" sz="3600" dirty="0" smtClean="0">
                <a:latin typeface="標楷體" pitchFamily="65" charset="-120"/>
                <a:ea typeface="標楷體" pitchFamily="65" charset="-120"/>
              </a:rPr>
              <a:t>～</a:t>
            </a:r>
            <a:r>
              <a:rPr lang="en-US" altLang="zh-TW" sz="3600" dirty="0" smtClean="0">
                <a:latin typeface="標楷體" pitchFamily="65" charset="-120"/>
                <a:ea typeface="標楷體" pitchFamily="65" charset="-120"/>
              </a:rPr>
              <a:t>4﹪</a:t>
            </a:r>
            <a:r>
              <a:rPr lang="zh-TW" altLang="en-US" sz="3600" dirty="0" smtClean="0">
                <a:latin typeface="標楷體" pitchFamily="65" charset="-120"/>
                <a:ea typeface="標楷體" pitchFamily="65" charset="-120"/>
              </a:rPr>
              <a:t>：低鹽醃漬物。</a:t>
            </a:r>
          </a:p>
          <a:p>
            <a:pPr eaLnBrk="1" hangingPunct="1">
              <a:buFont typeface="Wingdings" pitchFamily="2" charset="2"/>
              <a:buNone/>
            </a:pPr>
            <a:r>
              <a:rPr lang="zh-TW" altLang="en-US" sz="3600" dirty="0" smtClean="0">
                <a:latin typeface="標楷體" pitchFamily="65" charset="-120"/>
                <a:ea typeface="標楷體" pitchFamily="65" charset="-120"/>
              </a:rPr>
              <a:t>（</a:t>
            </a:r>
            <a:r>
              <a:rPr lang="en-US" altLang="zh-TW" sz="3600" dirty="0" smtClean="0">
                <a:latin typeface="標楷體" pitchFamily="65" charset="-120"/>
                <a:ea typeface="標楷體" pitchFamily="65" charset="-120"/>
              </a:rPr>
              <a:t>2</a:t>
            </a:r>
            <a:r>
              <a:rPr lang="zh-TW" altLang="en-US" sz="3600" dirty="0" smtClean="0">
                <a:latin typeface="標楷體" pitchFamily="65" charset="-120"/>
                <a:ea typeface="標楷體" pitchFamily="65" charset="-120"/>
              </a:rPr>
              <a:t>）濃度 </a:t>
            </a:r>
            <a:r>
              <a:rPr lang="en-US" altLang="zh-TW" sz="3600" dirty="0" smtClean="0">
                <a:latin typeface="標楷體" pitchFamily="65" charset="-120"/>
                <a:ea typeface="標楷體" pitchFamily="65" charset="-120"/>
              </a:rPr>
              <a:t>8﹪</a:t>
            </a:r>
            <a:r>
              <a:rPr lang="zh-TW" altLang="en-US" sz="3600" dirty="0" smtClean="0">
                <a:latin typeface="標楷體" pitchFamily="65" charset="-120"/>
                <a:ea typeface="標楷體" pitchFamily="65" charset="-120"/>
              </a:rPr>
              <a:t>：中鹽醃漬物。</a:t>
            </a:r>
          </a:p>
          <a:p>
            <a:pPr eaLnBrk="1" hangingPunct="1">
              <a:buFont typeface="Wingdings" pitchFamily="2" charset="2"/>
              <a:buNone/>
            </a:pPr>
            <a:r>
              <a:rPr lang="zh-TW" altLang="en-US" sz="3600" dirty="0" smtClean="0">
                <a:latin typeface="標楷體" pitchFamily="65" charset="-120"/>
                <a:ea typeface="標楷體" pitchFamily="65" charset="-120"/>
              </a:rPr>
              <a:t>（</a:t>
            </a:r>
            <a:r>
              <a:rPr lang="en-US" altLang="zh-TW" sz="3600" dirty="0" smtClean="0">
                <a:latin typeface="標楷體" pitchFamily="65" charset="-120"/>
                <a:ea typeface="標楷體" pitchFamily="65" charset="-120"/>
              </a:rPr>
              <a:t>3</a:t>
            </a:r>
            <a:r>
              <a:rPr lang="zh-TW" altLang="en-US" sz="3600" dirty="0" smtClean="0">
                <a:latin typeface="標楷體" pitchFamily="65" charset="-120"/>
                <a:ea typeface="標楷體" pitchFamily="65" charset="-120"/>
              </a:rPr>
              <a:t>）濃度 </a:t>
            </a:r>
            <a:r>
              <a:rPr lang="en-US" altLang="zh-TW" sz="3600" dirty="0" smtClean="0">
                <a:latin typeface="標楷體" pitchFamily="65" charset="-120"/>
                <a:ea typeface="標楷體" pitchFamily="65" charset="-120"/>
              </a:rPr>
              <a:t>8</a:t>
            </a:r>
            <a:r>
              <a:rPr lang="zh-TW" altLang="en-US" sz="3600" dirty="0" smtClean="0">
                <a:latin typeface="標楷體" pitchFamily="65" charset="-120"/>
                <a:ea typeface="標楷體" pitchFamily="65" charset="-120"/>
              </a:rPr>
              <a:t>～</a:t>
            </a:r>
            <a:r>
              <a:rPr lang="en-US" altLang="zh-TW" sz="3600" dirty="0" smtClean="0">
                <a:latin typeface="標楷體" pitchFamily="65" charset="-120"/>
                <a:ea typeface="標楷體" pitchFamily="65" charset="-120"/>
              </a:rPr>
              <a:t>10﹪</a:t>
            </a:r>
            <a:r>
              <a:rPr lang="zh-TW" altLang="en-US" sz="3600" dirty="0" smtClean="0">
                <a:latin typeface="標楷體" pitchFamily="65" charset="-120"/>
                <a:ea typeface="標楷體" pitchFamily="65" charset="-120"/>
              </a:rPr>
              <a:t>：高鹽漬物。</a:t>
            </a:r>
          </a:p>
          <a:p>
            <a:pPr eaLnBrk="1" hangingPunct="1">
              <a:buFont typeface="Wingdings" pitchFamily="2" charset="2"/>
              <a:buNone/>
            </a:pPr>
            <a:r>
              <a:rPr lang="zh-TW" altLang="en-US" sz="3600" dirty="0" smtClean="0">
                <a:latin typeface="標楷體" pitchFamily="65" charset="-120"/>
                <a:ea typeface="標楷體" pitchFamily="65" charset="-120"/>
              </a:rPr>
              <a:t>（</a:t>
            </a:r>
            <a:r>
              <a:rPr lang="en-US" altLang="zh-TW" sz="3600" dirty="0" smtClean="0">
                <a:latin typeface="標楷體" pitchFamily="65" charset="-120"/>
                <a:ea typeface="標楷體" pitchFamily="65" charset="-120"/>
              </a:rPr>
              <a:t>4</a:t>
            </a:r>
            <a:r>
              <a:rPr lang="zh-TW" altLang="en-US" sz="3600" dirty="0" smtClean="0">
                <a:latin typeface="標楷體" pitchFamily="65" charset="-120"/>
                <a:ea typeface="標楷體" pitchFamily="65" charset="-120"/>
              </a:rPr>
              <a:t>）濃度 </a:t>
            </a:r>
            <a:r>
              <a:rPr lang="en-US" altLang="zh-TW" sz="3600" dirty="0" smtClean="0">
                <a:latin typeface="標楷體" pitchFamily="65" charset="-120"/>
                <a:ea typeface="標楷體" pitchFamily="65" charset="-120"/>
              </a:rPr>
              <a:t>15</a:t>
            </a:r>
            <a:r>
              <a:rPr lang="zh-TW" altLang="en-US" sz="3600" dirty="0" smtClean="0">
                <a:latin typeface="標楷體" pitchFamily="65" charset="-120"/>
                <a:ea typeface="標楷體" pitchFamily="65" charset="-120"/>
              </a:rPr>
              <a:t>～</a:t>
            </a:r>
            <a:r>
              <a:rPr lang="en-US" altLang="zh-TW" sz="3600" dirty="0" smtClean="0">
                <a:latin typeface="標楷體" pitchFamily="65" charset="-120"/>
                <a:ea typeface="標楷體" pitchFamily="65" charset="-120"/>
              </a:rPr>
              <a:t>20﹪</a:t>
            </a:r>
            <a:r>
              <a:rPr lang="zh-TW" altLang="en-US" sz="3600" dirty="0" smtClean="0">
                <a:latin typeface="標楷體" pitchFamily="65" charset="-120"/>
                <a:ea typeface="標楷體" pitchFamily="65" charset="-120"/>
              </a:rPr>
              <a:t>：高鹽漬物。</a:t>
            </a:r>
          </a:p>
          <a:p>
            <a:pPr eaLnBrk="1" hangingPunct="1">
              <a:buFont typeface="Wingdings" pitchFamily="2" charset="2"/>
              <a:buNone/>
            </a:pPr>
            <a:r>
              <a:rPr lang="zh-TW" altLang="en-US" sz="3600" dirty="0" smtClean="0">
                <a:latin typeface="標楷體" pitchFamily="65" charset="-120"/>
                <a:ea typeface="標楷體" pitchFamily="65" charset="-120"/>
              </a:rPr>
              <a:t>（</a:t>
            </a:r>
            <a:r>
              <a:rPr lang="en-US" altLang="zh-TW" sz="3600" dirty="0" smtClean="0">
                <a:latin typeface="標楷體" pitchFamily="65" charset="-120"/>
                <a:ea typeface="標楷體" pitchFamily="65" charset="-120"/>
              </a:rPr>
              <a:t>5</a:t>
            </a:r>
            <a:r>
              <a:rPr lang="zh-TW" altLang="en-US" sz="3600" dirty="0" smtClean="0">
                <a:latin typeface="標楷體" pitchFamily="65" charset="-120"/>
                <a:ea typeface="標楷體" pitchFamily="65" charset="-120"/>
              </a:rPr>
              <a:t>）濃度 </a:t>
            </a:r>
            <a:r>
              <a:rPr lang="en-US" altLang="zh-TW" sz="3600" dirty="0" smtClean="0">
                <a:latin typeface="標楷體" pitchFamily="65" charset="-120"/>
                <a:ea typeface="標楷體" pitchFamily="65" charset="-120"/>
              </a:rPr>
              <a:t>26﹪</a:t>
            </a:r>
            <a:r>
              <a:rPr lang="zh-TW" altLang="en-US" sz="3600" dirty="0" smtClean="0">
                <a:latin typeface="標楷體" pitchFamily="65" charset="-120"/>
                <a:ea typeface="標楷體" pitchFamily="65" charset="-120"/>
              </a:rPr>
              <a:t>：飽和食鹽水。</a:t>
            </a:r>
          </a:p>
          <a:p>
            <a:pPr eaLnBrk="1" hangingPunct="1">
              <a:buFont typeface="Wingdings" pitchFamily="2" charset="2"/>
              <a:buNone/>
            </a:pPr>
            <a:endParaRPr lang="zh-TW" altLang="en-US" sz="3600" dirty="0" smtClean="0">
              <a:latin typeface="標楷體" pitchFamily="65" charset="-120"/>
              <a:ea typeface="標楷體" pitchFamily="65" charset="-120"/>
            </a:endParaRPr>
          </a:p>
          <a:p>
            <a:pPr eaLnBrk="1" hangingPunct="1">
              <a:buFont typeface="Wingdings" pitchFamily="2" charset="2"/>
              <a:buNone/>
            </a:pPr>
            <a:endParaRPr lang="zh-TW" altLang="en-US" sz="3600" dirty="0" smtClean="0">
              <a:latin typeface="標楷體" pitchFamily="65" charset="-120"/>
              <a:ea typeface="標楷體" pitchFamily="65" charset="-120"/>
            </a:endParaRPr>
          </a:p>
        </p:txBody>
      </p:sp>
      <p:sp>
        <p:nvSpPr>
          <p:cNvPr id="19460" name="Rectangle 6"/>
          <p:cNvSpPr>
            <a:spLocks noChangeArrowheads="1"/>
          </p:cNvSpPr>
          <p:nvPr/>
        </p:nvSpPr>
        <p:spPr bwMode="auto">
          <a:xfrm>
            <a:off x="250825" y="6092825"/>
            <a:ext cx="6265863" cy="576263"/>
          </a:xfrm>
          <a:prstGeom prst="rect">
            <a:avLst/>
          </a:prstGeom>
          <a:noFill/>
          <a:ln w="9525">
            <a:noFill/>
            <a:miter lim="800000"/>
            <a:headEnd/>
            <a:tailEnd/>
          </a:ln>
        </p:spPr>
        <p:txBody>
          <a:bodyPr/>
          <a:lstStyle/>
          <a:p>
            <a:pPr marL="342900" indent="-342900">
              <a:lnSpc>
                <a:spcPct val="90000"/>
              </a:lnSpc>
              <a:spcBef>
                <a:spcPct val="20000"/>
              </a:spcBef>
              <a:buClr>
                <a:schemeClr val="bg2"/>
              </a:buClr>
              <a:buSzPct val="75000"/>
              <a:buFont typeface="Wingdings" pitchFamily="2" charset="2"/>
              <a:buNone/>
            </a:pPr>
            <a:endParaRPr lang="en-US" altLang="zh-TW" sz="12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algn="ctr" eaLnBrk="1" hangingPunct="1"/>
            <a:r>
              <a:rPr lang="zh-TW" altLang="en-US" sz="6000" b="1" dirty="0" smtClean="0">
                <a:latin typeface="標楷體" pitchFamily="65" charset="-120"/>
                <a:ea typeface="標楷體" pitchFamily="65" charset="-120"/>
              </a:rPr>
              <a:t>醃漬原理</a:t>
            </a:r>
          </a:p>
        </p:txBody>
      </p:sp>
      <p:pic>
        <p:nvPicPr>
          <p:cNvPr id="17413" name="Picture 5" descr="o0200022010883242982"/>
          <p:cNvPicPr>
            <a:picLocks noChangeAspect="1" noChangeArrowheads="1"/>
          </p:cNvPicPr>
          <p:nvPr/>
        </p:nvPicPr>
        <p:blipFill>
          <a:blip r:embed="rId3" cstate="print">
            <a:lum bright="58000" contrast="-34000"/>
          </a:blip>
          <a:srcRect/>
          <a:stretch>
            <a:fillRect/>
          </a:stretch>
        </p:blipFill>
        <p:spPr bwMode="auto">
          <a:xfrm>
            <a:off x="7239000" y="4762500"/>
            <a:ext cx="1905000" cy="2095500"/>
          </a:xfrm>
          <a:prstGeom prst="rect">
            <a:avLst/>
          </a:prstGeom>
          <a:noFill/>
        </p:spPr>
      </p:pic>
      <p:sp>
        <p:nvSpPr>
          <p:cNvPr id="17410" name="Rectangle 3"/>
          <p:cNvSpPr>
            <a:spLocks noGrp="1" noChangeArrowheads="1"/>
          </p:cNvSpPr>
          <p:nvPr>
            <p:ph type="body" idx="1"/>
          </p:nvPr>
        </p:nvSpPr>
        <p:spPr>
          <a:xfrm>
            <a:off x="323850" y="1700213"/>
            <a:ext cx="8229600" cy="4924425"/>
          </a:xfrm>
        </p:spPr>
        <p:txBody>
          <a:bodyPr/>
          <a:lstStyle/>
          <a:p>
            <a:pPr eaLnBrk="1" hangingPunct="1"/>
            <a:r>
              <a:rPr lang="zh-TW" altLang="en-US" sz="3200" dirty="0" smtClean="0">
                <a:latin typeface="標楷體" pitchFamily="65" charset="-120"/>
                <a:ea typeface="標楷體" pitchFamily="65" charset="-120"/>
              </a:rPr>
              <a:t>把附在食物表面的</a:t>
            </a:r>
            <a:r>
              <a:rPr lang="zh-TW" altLang="en-US" sz="3200" dirty="0" smtClean="0">
                <a:solidFill>
                  <a:srgbClr val="FF3300"/>
                </a:solidFill>
                <a:latin typeface="標楷體" pitchFamily="65" charset="-120"/>
                <a:ea typeface="標楷體" pitchFamily="65" charset="-120"/>
              </a:rPr>
              <a:t>微生物水份抽乾</a:t>
            </a:r>
            <a:r>
              <a:rPr lang="zh-TW" altLang="en-US" sz="3200" dirty="0" smtClean="0">
                <a:latin typeface="標楷體" pitchFamily="65" charset="-120"/>
                <a:ea typeface="標楷體" pitchFamily="65" charset="-120"/>
              </a:rPr>
              <a:t>，微生物就難以生存，食物亦可以得以保存。</a:t>
            </a:r>
          </a:p>
          <a:p>
            <a:pPr eaLnBrk="1" hangingPunct="1"/>
            <a:endParaRPr lang="en-US" altLang="zh-TW" sz="3200" dirty="0" smtClean="0">
              <a:latin typeface="標楷體" pitchFamily="65" charset="-120"/>
              <a:ea typeface="標楷體" pitchFamily="65" charset="-120"/>
            </a:endParaRPr>
          </a:p>
          <a:p>
            <a:pPr eaLnBrk="1" hangingPunct="1"/>
            <a:r>
              <a:rPr lang="zh-TW" altLang="en-US" sz="3200" dirty="0" smtClean="0">
                <a:latin typeface="標楷體" pitchFamily="65" charset="-120"/>
                <a:ea typeface="標楷體" pitchFamily="65" charset="-120"/>
              </a:rPr>
              <a:t>醃漬方法中比較特別的醋漬</a:t>
            </a:r>
          </a:p>
          <a:p>
            <a:pPr eaLnBrk="1" hangingPunct="1">
              <a:buFont typeface="Wingdings" pitchFamily="2" charset="2"/>
              <a:buNone/>
            </a:pPr>
            <a:r>
              <a:rPr lang="en-US" altLang="zh-TW" sz="3200" dirty="0" smtClean="0">
                <a:solidFill>
                  <a:srgbClr val="FF3300"/>
                </a:solidFill>
                <a:latin typeface="標楷體" pitchFamily="65" charset="-120"/>
                <a:ea typeface="標楷體" pitchFamily="65" charset="-120"/>
              </a:rPr>
              <a:t>      PH </a:t>
            </a:r>
            <a:r>
              <a:rPr lang="zh-TW" altLang="en-US" sz="3200" dirty="0" smtClean="0">
                <a:latin typeface="標楷體" pitchFamily="65" charset="-120"/>
                <a:ea typeface="標楷體" pitchFamily="65" charset="-120"/>
              </a:rPr>
              <a:t>值下降，使微生物體內蛋白質變性   </a:t>
            </a:r>
          </a:p>
          <a:p>
            <a:pPr eaLnBrk="1" hangingPunct="1"/>
            <a:r>
              <a:rPr lang="zh-TW" altLang="en-US" sz="3200" dirty="0" smtClean="0">
                <a:latin typeface="標楷體" pitchFamily="65" charset="-120"/>
                <a:ea typeface="標楷體" pitchFamily="65" charset="-120"/>
              </a:rPr>
              <a:t>微生物的耐酸性：</a:t>
            </a:r>
            <a:r>
              <a:rPr lang="zh-TW" altLang="en-US" sz="3200" dirty="0" smtClean="0">
                <a:solidFill>
                  <a:srgbClr val="CC0066"/>
                </a:solidFill>
                <a:latin typeface="標楷體" pitchFamily="65" charset="-120"/>
                <a:ea typeface="標楷體" pitchFamily="65" charset="-120"/>
              </a:rPr>
              <a:t>黴菌 </a:t>
            </a:r>
            <a:r>
              <a:rPr lang="zh-TW" altLang="en-US" sz="3200" b="1" dirty="0" smtClean="0">
                <a:solidFill>
                  <a:srgbClr val="CC0066"/>
                </a:solidFill>
                <a:latin typeface="標楷體" pitchFamily="65" charset="-120"/>
                <a:ea typeface="標楷體" pitchFamily="65" charset="-120"/>
              </a:rPr>
              <a:t>＞</a:t>
            </a:r>
            <a:r>
              <a:rPr lang="zh-TW" altLang="en-US" sz="3200" dirty="0" smtClean="0">
                <a:solidFill>
                  <a:srgbClr val="CC0066"/>
                </a:solidFill>
                <a:latin typeface="標楷體" pitchFamily="65" charset="-120"/>
                <a:ea typeface="標楷體" pitchFamily="65" charset="-120"/>
              </a:rPr>
              <a:t> 酵母 </a:t>
            </a:r>
            <a:r>
              <a:rPr lang="zh-TW" altLang="en-US" sz="3200" b="1" dirty="0" smtClean="0">
                <a:solidFill>
                  <a:srgbClr val="CC0066"/>
                </a:solidFill>
                <a:latin typeface="標楷體" pitchFamily="65" charset="-120"/>
                <a:ea typeface="標楷體" pitchFamily="65" charset="-120"/>
              </a:rPr>
              <a:t>＞</a:t>
            </a:r>
            <a:r>
              <a:rPr lang="zh-TW" altLang="en-US" sz="3200" dirty="0" smtClean="0">
                <a:solidFill>
                  <a:srgbClr val="CC0066"/>
                </a:solidFill>
                <a:latin typeface="標楷體" pitchFamily="65" charset="-120"/>
                <a:ea typeface="標楷體" pitchFamily="65" charset="-120"/>
              </a:rPr>
              <a:t>細菌</a:t>
            </a:r>
            <a:r>
              <a:rPr lang="zh-TW" altLang="en-US" dirty="0" smtClean="0">
                <a:solidFill>
                  <a:srgbClr val="CC0066"/>
                </a:solidFill>
                <a:latin typeface="標楷體" pitchFamily="65" charset="-120"/>
                <a:ea typeface="標楷體" pitchFamily="65" charset="-120"/>
              </a:rPr>
              <a:t> </a:t>
            </a:r>
          </a:p>
        </p:txBody>
      </p:sp>
      <p:sp>
        <p:nvSpPr>
          <p:cNvPr id="17411" name="AutoShape 4"/>
          <p:cNvSpPr>
            <a:spLocks noChangeArrowheads="1"/>
          </p:cNvSpPr>
          <p:nvPr/>
        </p:nvSpPr>
        <p:spPr bwMode="auto">
          <a:xfrm>
            <a:off x="539750" y="3933825"/>
            <a:ext cx="649288" cy="503238"/>
          </a:xfrm>
          <a:prstGeom prst="rightArrow">
            <a:avLst>
              <a:gd name="adj1" fmla="val 50000"/>
              <a:gd name="adj2" fmla="val 32256"/>
            </a:avLst>
          </a:prstGeom>
          <a:solidFill>
            <a:schemeClr val="accent1"/>
          </a:solidFill>
          <a:ln w="9525">
            <a:solidFill>
              <a:schemeClr val="tx1"/>
            </a:solidFill>
            <a:miter lim="800000"/>
            <a:headEnd/>
            <a:tailEnd/>
          </a:ln>
        </p:spPr>
        <p:txBody>
          <a:bodyPr wrap="none" anchor="ctr"/>
          <a:lstStyle/>
          <a:p>
            <a:endParaRPr lang="zh-TW" altLang="en-US">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1068</TotalTime>
  <Words>1319</Words>
  <Application>Microsoft Office PowerPoint</Application>
  <PresentationFormat>如螢幕大小 (4:3)</PresentationFormat>
  <Paragraphs>103</Paragraphs>
  <Slides>15</Slides>
  <Notes>8</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Level</vt:lpstr>
      <vt:lpstr>醃漬食品的防腐</vt:lpstr>
      <vt:lpstr>投影片 2</vt:lpstr>
      <vt:lpstr>防腐劑無所不在</vt:lpstr>
      <vt:lpstr>什麼是防腐劑？</vt:lpstr>
      <vt:lpstr>什麼是防腐劑？</vt:lpstr>
      <vt:lpstr>醃漬食品簡介</vt:lpstr>
      <vt:lpstr>醃漬食品簡介</vt:lpstr>
      <vt:lpstr>醃漬原理</vt:lpstr>
      <vt:lpstr>醃漬原理</vt:lpstr>
      <vt:lpstr>醃製防腐作法</vt:lpstr>
      <vt:lpstr>醃製食品吃多危害健康</vt:lpstr>
      <vt:lpstr>投影片 12</vt:lpstr>
      <vt:lpstr>水活性測定儀</vt:lpstr>
      <vt:lpstr>投影片 14</vt:lpstr>
      <vt:lpstr>參考資料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防腐劑無所不在？</dc:title>
  <dc:creator>OEM USER</dc:creator>
  <cp:lastModifiedBy>USER</cp:lastModifiedBy>
  <cp:revision>62</cp:revision>
  <dcterms:created xsi:type="dcterms:W3CDTF">2015-12-17T14:32:28Z</dcterms:created>
  <dcterms:modified xsi:type="dcterms:W3CDTF">2015-12-29T16:28:03Z</dcterms:modified>
</cp:coreProperties>
</file>