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75" r:id="rId4"/>
    <p:sldId id="258" r:id="rId5"/>
    <p:sldId id="272" r:id="rId6"/>
    <p:sldId id="273" r:id="rId7"/>
    <p:sldId id="267" r:id="rId8"/>
    <p:sldId id="280" r:id="rId9"/>
    <p:sldId id="261" r:id="rId10"/>
    <p:sldId id="278" r:id="rId11"/>
    <p:sldId id="279" r:id="rId12"/>
    <p:sldId id="265" r:id="rId13"/>
    <p:sldId id="266" r:id="rId14"/>
    <p:sldId id="281" r:id="rId15"/>
    <p:sldId id="282" r:id="rId16"/>
    <p:sldId id="276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2015/12/29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5%9C%B0%E6%B2%9F%E6%B2%B9" TargetMode="External"/><Relationship Id="rId2" Type="http://schemas.openxmlformats.org/officeDocument/2006/relationships/hyperlink" Target="http://www.fda.gov.tw/TC/siteContent.aspx?sid=4094#.Vnlc_NLzq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news.com.tw/readnews.php?id=18490" TargetMode="External"/><Relationship Id="rId4" Type="http://schemas.openxmlformats.org/officeDocument/2006/relationships/hyperlink" Target="http://opinion.udn.com/opinion/story/5753/10166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第三組</a:t>
            </a:r>
            <a:r>
              <a:rPr lang="en-US" altLang="zh-TW" dirty="0" smtClean="0"/>
              <a:t>-</a:t>
            </a:r>
            <a:r>
              <a:rPr lang="zh-TW" altLang="en-US" dirty="0" smtClean="0"/>
              <a:t>餿水油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68144" y="4869160"/>
            <a:ext cx="2808312" cy="1800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4A2H0024 </a:t>
            </a:r>
            <a:r>
              <a:rPr lang="zh-TW" altLang="en-US" dirty="0" smtClean="0"/>
              <a:t> 王</a:t>
            </a:r>
            <a:r>
              <a:rPr lang="zh-TW" altLang="en-US" dirty="0"/>
              <a:t>宣</a:t>
            </a:r>
            <a:r>
              <a:rPr lang="zh-TW" altLang="en-US" dirty="0" smtClean="0"/>
              <a:t>雅</a:t>
            </a:r>
            <a:endParaRPr lang="en-US" altLang="zh-TW" dirty="0" smtClean="0"/>
          </a:p>
          <a:p>
            <a:r>
              <a:rPr lang="en-US" altLang="zh-TW" dirty="0" smtClean="0"/>
              <a:t>4A2H0058</a:t>
            </a:r>
            <a:r>
              <a:rPr lang="zh-TW" altLang="en-US" dirty="0" smtClean="0"/>
              <a:t>  蘇永誠</a:t>
            </a:r>
            <a:endParaRPr lang="en-US" altLang="zh-TW" dirty="0" smtClean="0"/>
          </a:p>
          <a:p>
            <a:r>
              <a:rPr lang="en-US" altLang="zh-TW" dirty="0" smtClean="0"/>
              <a:t>4A2H0057</a:t>
            </a:r>
            <a:r>
              <a:rPr lang="zh-TW" altLang="en-US" dirty="0" smtClean="0"/>
              <a:t>  張智鈞</a:t>
            </a:r>
            <a:endParaRPr lang="en-US" altLang="zh-TW" dirty="0" smtClean="0"/>
          </a:p>
          <a:p>
            <a:r>
              <a:rPr lang="en-US" altLang="zh-TW" dirty="0"/>
              <a:t>4A2H0062 </a:t>
            </a:r>
            <a:r>
              <a:rPr lang="zh-TW" altLang="en-US" dirty="0" smtClean="0"/>
              <a:t> 邱婉榕</a:t>
            </a:r>
            <a:endParaRPr lang="en-US" altLang="zh-TW" dirty="0" smtClean="0"/>
          </a:p>
          <a:p>
            <a:r>
              <a:rPr lang="en-US" altLang="zh-TW" dirty="0" smtClean="0"/>
              <a:t>4A20H069</a:t>
            </a:r>
            <a:r>
              <a:rPr lang="zh-TW" altLang="en-US" dirty="0" smtClean="0"/>
              <a:t>  林宜樺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83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300" b="1" dirty="0" smtClean="0"/>
              <a:t>在</a:t>
            </a:r>
            <a:r>
              <a:rPr lang="zh-TW" altLang="en-US" sz="3300" b="1" dirty="0"/>
              <a:t>生活中應多吃可排毒或預防癌症的食物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dirty="0" smtClean="0"/>
              <a:t>營養師建議</a:t>
            </a:r>
            <a:endParaRPr lang="en-US" altLang="zh-TW" dirty="0" smtClean="0"/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解</a:t>
            </a:r>
            <a:r>
              <a:rPr lang="zh-TW" altLang="en-US" dirty="0"/>
              <a:t>黃麴毒素：深綠色蔬菜</a:t>
            </a:r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解</a:t>
            </a:r>
            <a:r>
              <a:rPr lang="zh-TW" altLang="en-US" dirty="0"/>
              <a:t>氧化膽固醇：洋蔥，五穀高纖維食物</a:t>
            </a:r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解</a:t>
            </a:r>
            <a:r>
              <a:rPr lang="zh-TW" altLang="en-US" dirty="0"/>
              <a:t>重金屬：（因此次有皮革擔心鉻）多吃富含高維生素</a:t>
            </a:r>
            <a:r>
              <a:rPr lang="en-US" altLang="zh-TW" dirty="0"/>
              <a:t>c</a:t>
            </a:r>
            <a:r>
              <a:rPr lang="zh-TW" altLang="en-US" dirty="0"/>
              <a:t>的水果芭樂，蕃茄，奇異果</a:t>
            </a:r>
          </a:p>
          <a:p>
            <a:pPr marL="624078" indent="-514350">
              <a:buFont typeface="+mj-lt"/>
              <a:buAutoNum type="arabicPeriod"/>
            </a:pPr>
            <a:r>
              <a:rPr lang="zh-TW" altLang="en-US" dirty="0"/>
              <a:t>平日多喝水</a:t>
            </a:r>
          </a:p>
          <a:p>
            <a:pPr marL="624078" indent="-514350">
              <a:buFont typeface="+mj-lt"/>
              <a:buAutoNum type="arabicPeriod"/>
            </a:pPr>
            <a:r>
              <a:rPr lang="zh-TW" altLang="en-US" dirty="0" smtClean="0"/>
              <a:t>多</a:t>
            </a:r>
            <a:r>
              <a:rPr lang="zh-TW" altLang="en-US" dirty="0"/>
              <a:t>吃新鮮蔬菜水果，加速代謝體內水溶性、脂溶性毒素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55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>
                <a:latin typeface="Arial" panose="020B0604020202020204" pitchFamily="34" charset="0"/>
                <a:ea typeface="Roboto"/>
              </a:rPr>
              <a:t>過了這</a:t>
            </a:r>
            <a:r>
              <a:rPr lang="zh-TW" altLang="en-US" sz="3600" dirty="0">
                <a:latin typeface="Arial" panose="020B0604020202020204" pitchFamily="34" charset="0"/>
                <a:ea typeface="Roboto"/>
              </a:rPr>
              <a:t>麼</a:t>
            </a:r>
            <a:r>
              <a:rPr lang="zh-TW" altLang="zh-TW" sz="3600" dirty="0">
                <a:latin typeface="Arial" panose="020B0604020202020204" pitchFamily="34" charset="0"/>
                <a:ea typeface="Roboto"/>
              </a:rPr>
              <a:t>多年，經歷這</a:t>
            </a:r>
            <a:r>
              <a:rPr lang="zh-TW" altLang="en-US" sz="3600" dirty="0">
                <a:latin typeface="Arial" panose="020B0604020202020204" pitchFamily="34" charset="0"/>
                <a:ea typeface="Roboto"/>
              </a:rPr>
              <a:t>麼</a:t>
            </a:r>
            <a:r>
              <a:rPr lang="zh-TW" altLang="zh-TW" sz="3600" dirty="0">
                <a:latin typeface="Arial" panose="020B0604020202020204" pitchFamily="34" charset="0"/>
                <a:ea typeface="Roboto"/>
              </a:rPr>
              <a:t>多事，食安管理在台灣仍然是­原地</a:t>
            </a:r>
            <a:r>
              <a:rPr lang="zh-TW" altLang="zh-TW" sz="3600" dirty="0" smtClean="0">
                <a:latin typeface="Arial" panose="020B0604020202020204" pitchFamily="34" charset="0"/>
                <a:ea typeface="Roboto"/>
              </a:rPr>
              <a:t>踏步</a:t>
            </a:r>
            <a:r>
              <a:rPr lang="zh-TW" altLang="en-US" sz="3600" dirty="0">
                <a:latin typeface="Arial" panose="020B0604020202020204" pitchFamily="34" charset="0"/>
                <a:ea typeface="Roboto"/>
              </a:rPr>
              <a:t>，唯有人類的良心才能解決食安的問題。</a:t>
            </a:r>
            <a:endParaRPr lang="zh-TW" altLang="en-US" sz="3600" dirty="0"/>
          </a:p>
          <a:p>
            <a:endParaRPr lang="zh-TW" altLang="en-US" sz="3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7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參考文獻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http://www.fda.gov.tw/TC/siteContent.aspx?sid=4094#.</a:t>
            </a:r>
            <a:r>
              <a:rPr lang="en-US" altLang="zh-TW" dirty="0" smtClean="0">
                <a:hlinkClick r:id="rId2"/>
              </a:rPr>
              <a:t>Vnlc_NLzqUk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https://zh.wikipedia.org/zh-tw/%</a:t>
            </a:r>
            <a:r>
              <a:rPr lang="en-US" altLang="zh-TW" dirty="0" smtClean="0">
                <a:hlinkClick r:id="rId3"/>
              </a:rPr>
              <a:t>E5%9C%B0%E6%B2%9F%E6%B2%B9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http://opinion.udn.com/opinion/story/5753/101669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http://www.healthnews.com.tw/readnews.php?id=18490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11500" dirty="0" smtClean="0"/>
              <a:t>Q&amp;A</a:t>
            </a:r>
            <a:endParaRPr lang="zh-TW" alt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altLang="zh-TW" b="1" dirty="0">
                <a:solidFill>
                  <a:srgbClr val="FF0000"/>
                </a:solidFill>
                <a:latin typeface="+mj-lt"/>
              </a:rPr>
              <a:t>Q1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en-US" sz="2600" u="sng" dirty="0"/>
              <a:t>國內食品管理事件分為幾級</a:t>
            </a:r>
            <a:r>
              <a:rPr lang="en-US" altLang="zh-TW" sz="2600" u="sng" dirty="0" smtClean="0"/>
              <a:t>﹖</a:t>
            </a:r>
            <a:endParaRPr lang="en-US" altLang="zh-TW" sz="2600" b="1" dirty="0">
              <a:solidFill>
                <a:srgbClr val="FF0000"/>
              </a:solidFill>
              <a:latin typeface="+mj-lt"/>
            </a:endParaRP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+mj-lt"/>
              </a:rPr>
              <a:t>A1:</a:t>
            </a:r>
          </a:p>
          <a:p>
            <a:pPr marL="109728" indent="0">
              <a:buNone/>
            </a:pPr>
            <a:r>
              <a:rPr lang="zh-TW" altLang="en-US" sz="2000" dirty="0" smtClean="0">
                <a:latin typeface="+mj-lt"/>
              </a:rPr>
              <a:t>依據</a:t>
            </a:r>
            <a:r>
              <a:rPr lang="zh-TW" altLang="en-US" sz="2000" dirty="0">
                <a:latin typeface="+mj-lt"/>
              </a:rPr>
              <a:t>食品管理事件對民眾健康之危害，食品管理採一到四級，第一級是「短期食用、立即危害」，第二級為「不符合但無立即危害」，第三級是「攙偽、假冒或標示誇大」，第四級為「標示不符或不完整」</a:t>
            </a:r>
            <a:r>
              <a:rPr lang="zh-TW" altLang="en-US" sz="2000" dirty="0" smtClean="0">
                <a:latin typeface="+mj-lt"/>
              </a:rPr>
              <a:t>。</a:t>
            </a:r>
            <a:endParaRPr lang="en-US" altLang="zh-TW" sz="2000" dirty="0" smtClean="0">
              <a:latin typeface="+mj-lt"/>
            </a:endParaRPr>
          </a:p>
          <a:p>
            <a:pPr marL="109728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Q2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en-US" sz="2600" u="sng" dirty="0"/>
              <a:t>這些黑心油品，到底有沒有健康風險</a:t>
            </a:r>
            <a:r>
              <a:rPr lang="en-US" altLang="zh-TW" sz="2600" u="sng" dirty="0"/>
              <a:t>﹖</a:t>
            </a:r>
          </a:p>
          <a:p>
            <a:pPr marL="109728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A2:</a:t>
            </a:r>
            <a:r>
              <a:rPr lang="zh-TW" altLang="en-US" sz="2000" dirty="0">
                <a:latin typeface="+mn-ea"/>
              </a:rPr>
              <a:t>藥署經過</a:t>
            </a:r>
            <a:r>
              <a:rPr lang="en-US" altLang="zh-TW" sz="2000" dirty="0">
                <a:latin typeface="+mn-ea"/>
              </a:rPr>
              <a:t>9</a:t>
            </a:r>
            <a:r>
              <a:rPr lang="zh-TW" altLang="en-US" sz="2000" dirty="0">
                <a:latin typeface="+mn-ea"/>
              </a:rPr>
              <a:t>月</a:t>
            </a:r>
            <a:r>
              <a:rPr lang="en-US" altLang="zh-TW" sz="2000" dirty="0">
                <a:latin typeface="+mn-ea"/>
              </a:rPr>
              <a:t>5</a:t>
            </a:r>
            <a:r>
              <a:rPr lang="zh-TW" altLang="en-US" sz="2000" dirty="0">
                <a:latin typeface="+mn-ea"/>
              </a:rPr>
              <a:t>日召開專家會議所獲得的結論，前科學文獻並無直接證據證明，黑心油品會立即危害人體健康。</a:t>
            </a:r>
            <a:endParaRPr lang="en-US" altLang="zh-TW" sz="2000" dirty="0">
              <a:latin typeface="+mn-ea"/>
            </a:endParaRPr>
          </a:p>
          <a:p>
            <a:pPr marL="109728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Q3:</a:t>
            </a:r>
            <a:r>
              <a:rPr lang="zh-TW" altLang="en-US" sz="2600" u="sng" dirty="0"/>
              <a:t>油品的製作過程為何</a:t>
            </a:r>
            <a:r>
              <a:rPr lang="en-US" altLang="zh-TW" sz="2600" dirty="0"/>
              <a:t>﹖</a:t>
            </a:r>
          </a:p>
          <a:p>
            <a:pPr marL="109728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A3:</a:t>
            </a:r>
            <a:endParaRPr lang="en-US" altLang="zh-TW" dirty="0"/>
          </a:p>
          <a:p>
            <a:pPr marL="452628" indent="-342900">
              <a:buFont typeface="+mj-lt"/>
              <a:buAutoNum type="arabicPeriod"/>
            </a:pPr>
            <a:r>
              <a:rPr lang="zh-TW" altLang="en-US" sz="2000" dirty="0">
                <a:latin typeface="+mn-ea"/>
              </a:rPr>
              <a:t>原料萃取：從動物或植物組織中，提煉出「粗油」。 </a:t>
            </a:r>
          </a:p>
          <a:p>
            <a:pPr marL="452628" indent="-342900">
              <a:buFont typeface="+mj-lt"/>
              <a:buAutoNum type="arabicPeriod"/>
            </a:pPr>
            <a:r>
              <a:rPr lang="zh-TW" altLang="en-US" sz="2000" dirty="0">
                <a:latin typeface="+mn-ea"/>
              </a:rPr>
              <a:t>粗油精煉：是將油脂經過精製</a:t>
            </a:r>
            <a:r>
              <a:rPr lang="en-US" altLang="zh-TW" sz="2000" dirty="0">
                <a:latin typeface="+mn-ea"/>
              </a:rPr>
              <a:t>(refining)</a:t>
            </a:r>
            <a:r>
              <a:rPr lang="zh-TW" altLang="en-US" sz="2000" dirty="0">
                <a:latin typeface="+mn-ea"/>
              </a:rPr>
              <a:t>、脫色</a:t>
            </a:r>
            <a:r>
              <a:rPr lang="en-US" altLang="zh-TW" sz="2000" dirty="0">
                <a:latin typeface="+mn-ea"/>
              </a:rPr>
              <a:t>(bleaching)</a:t>
            </a:r>
            <a:r>
              <a:rPr lang="zh-TW" altLang="en-US" sz="2000" dirty="0">
                <a:latin typeface="+mn-ea"/>
              </a:rPr>
              <a:t>、脫臭</a:t>
            </a:r>
            <a:r>
              <a:rPr lang="en-US" altLang="zh-TW" sz="2000" dirty="0">
                <a:latin typeface="+mn-ea"/>
              </a:rPr>
              <a:t>(deodorization)</a:t>
            </a:r>
            <a:r>
              <a:rPr lang="zh-TW" altLang="en-US" sz="2000" dirty="0">
                <a:latin typeface="+mn-ea"/>
              </a:rPr>
              <a:t>步驟，去除「粗油」的雜質，例如游離脂肪酸、色素、不良氣味等，製成精煉油。 </a:t>
            </a:r>
          </a:p>
          <a:p>
            <a:pPr marL="452628" indent="-342900">
              <a:buFont typeface="+mj-lt"/>
              <a:buAutoNum type="arabicPeriod"/>
            </a:pPr>
            <a:r>
              <a:rPr lang="zh-TW" altLang="en-US" sz="2000" dirty="0">
                <a:latin typeface="+mn-ea"/>
              </a:rPr>
              <a:t>油脂氫化：部分精煉油脂會進行氫化，以改變油脂飽和度，使液態油脂變成半固態或固態，如人造奶油、酥油。</a:t>
            </a:r>
          </a:p>
          <a:p>
            <a:pPr marL="109728" indent="0">
              <a:buNone/>
            </a:pPr>
            <a:endParaRPr lang="zh-TW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6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7378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2600" b="1" dirty="0" smtClean="0">
                <a:solidFill>
                  <a:srgbClr val="FF0000"/>
                </a:solidFill>
                <a:latin typeface="+mj-lt"/>
              </a:rPr>
              <a:t>Q4:</a:t>
            </a:r>
            <a:r>
              <a:rPr lang="zh-TW" altLang="en-US" sz="2400" u="sng" dirty="0" smtClean="0"/>
              <a:t>目前</a:t>
            </a:r>
            <a:r>
              <a:rPr lang="zh-TW" altLang="en-US" sz="2400" u="sng" dirty="0"/>
              <a:t>市面上有一些快篩試劑，是否可以買來測驗黑心油品</a:t>
            </a:r>
            <a:r>
              <a:rPr lang="en-US" altLang="zh-TW" sz="2400" u="sng" dirty="0"/>
              <a:t>﹖</a:t>
            </a:r>
            <a:r>
              <a:rPr lang="zh-TW" altLang="en-US" dirty="0"/>
              <a:t> 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sz="2600" b="1" dirty="0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TW" sz="26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US" altLang="zh-TW" sz="26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zh-TW" altLang="en-US" sz="1800" dirty="0">
                <a:latin typeface="+mj-lt"/>
              </a:rPr>
              <a:t>目前市面上的快篩試劑，檢測的項目大多為單一品項，例如</a:t>
            </a:r>
            <a:r>
              <a:rPr lang="zh-TW" altLang="en-US" sz="1800" dirty="0">
                <a:solidFill>
                  <a:srgbClr val="00B0F0"/>
                </a:solidFill>
                <a:latin typeface="+mj-lt"/>
              </a:rPr>
              <a:t>油脂老化試紙</a:t>
            </a:r>
            <a:r>
              <a:rPr lang="zh-TW" altLang="en-US" sz="1800" dirty="0">
                <a:latin typeface="+mj-lt"/>
              </a:rPr>
              <a:t>是用來</a:t>
            </a:r>
            <a:r>
              <a:rPr lang="zh-TW" altLang="en-US" sz="1800" dirty="0">
                <a:solidFill>
                  <a:srgbClr val="00B0F0"/>
                </a:solidFill>
                <a:latin typeface="+mj-lt"/>
              </a:rPr>
              <a:t>測試</a:t>
            </a:r>
            <a:r>
              <a:rPr lang="zh-TW" altLang="en-US" sz="1800" dirty="0">
                <a:latin typeface="+mj-lt"/>
              </a:rPr>
              <a:t>油脂的</a:t>
            </a:r>
            <a:r>
              <a:rPr lang="zh-TW" altLang="en-US" sz="1800" dirty="0">
                <a:solidFill>
                  <a:srgbClr val="00B0F0"/>
                </a:solidFill>
                <a:latin typeface="+mj-lt"/>
              </a:rPr>
              <a:t>酸價</a:t>
            </a:r>
            <a:r>
              <a:rPr lang="zh-TW" altLang="en-US" sz="1800" dirty="0" smtClean="0">
                <a:latin typeface="+mj-lt"/>
              </a:rPr>
              <a:t>。</a:t>
            </a:r>
            <a:endParaRPr lang="en-US" altLang="zh-TW" sz="1800" dirty="0" smtClean="0">
              <a:latin typeface="+mj-lt"/>
            </a:endParaRPr>
          </a:p>
          <a:p>
            <a:pPr marL="109728" indent="0">
              <a:buNone/>
            </a:pPr>
            <a:r>
              <a:rPr lang="zh-TW" altLang="en-US" sz="1800" dirty="0" smtClean="0">
                <a:latin typeface="+mj-lt"/>
              </a:rPr>
              <a:t>總</a:t>
            </a:r>
            <a:r>
              <a:rPr lang="zh-TW" altLang="en-US" sz="1800" dirty="0">
                <a:latin typeface="+mj-lt"/>
              </a:rPr>
              <a:t>極性物質快速檢測器，則用來量測油脂中總極性物質含量百分比</a:t>
            </a:r>
            <a:r>
              <a:rPr lang="zh-TW" altLang="en-US" sz="1800" dirty="0" smtClean="0">
                <a:latin typeface="+mj-lt"/>
              </a:rPr>
              <a:t>。</a:t>
            </a:r>
            <a:endParaRPr lang="en-US" altLang="zh-TW" sz="1800" dirty="0" smtClean="0">
              <a:latin typeface="+mj-lt"/>
            </a:endParaRPr>
          </a:p>
          <a:p>
            <a:pPr marL="109728" indent="0">
              <a:buNone/>
            </a:pPr>
            <a:r>
              <a:rPr lang="en-US" altLang="zh-TW" sz="2600" b="1" dirty="0">
                <a:solidFill>
                  <a:srgbClr val="FF0000"/>
                </a:solidFill>
              </a:rPr>
              <a:t>Q5:</a:t>
            </a:r>
            <a:r>
              <a:rPr lang="zh-TW" altLang="en-US" sz="2400" u="sng" dirty="0"/>
              <a:t>油品變質的主要原因為何</a:t>
            </a:r>
            <a:r>
              <a:rPr lang="en-US" altLang="zh-TW" sz="2400" u="sng" dirty="0"/>
              <a:t>﹖</a:t>
            </a:r>
          </a:p>
          <a:p>
            <a:pPr marL="109728" indent="0">
              <a:buNone/>
            </a:pPr>
            <a:r>
              <a:rPr lang="en-US" altLang="zh-TW" sz="2600" b="1" dirty="0">
                <a:solidFill>
                  <a:srgbClr val="FF0000"/>
                </a:solidFill>
              </a:rPr>
              <a:t>A5:</a:t>
            </a:r>
          </a:p>
          <a:p>
            <a:pPr marL="109728" indent="0">
              <a:buNone/>
            </a:pPr>
            <a:endParaRPr lang="zh-TW" altLang="en-US" sz="1800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0205" y="407707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28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44163"/>
              </p:ext>
            </p:extLst>
          </p:nvPr>
        </p:nvGraphicFramePr>
        <p:xfrm>
          <a:off x="529208" y="3586857"/>
          <a:ext cx="8147248" cy="3302000"/>
        </p:xfrm>
        <a:graphic>
          <a:graphicData uri="http://schemas.openxmlformats.org/drawingml/2006/table">
            <a:tbl>
              <a:tblPr firstRow="1" firstCol="1" bandRow="1"/>
              <a:tblGrid>
                <a:gridCol w="1256557"/>
                <a:gridCol w="1411386"/>
                <a:gridCol w="1639554"/>
                <a:gridCol w="1523840"/>
                <a:gridCol w="2315911"/>
              </a:tblGrid>
              <a:tr h="288486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標楷體"/>
                          <a:cs typeface="Times New Roman"/>
                        </a:rPr>
                        <a:t>反應名稱</a:t>
                      </a:r>
                      <a:r>
                        <a:rPr lang="zh-TW" altLang="en-US" sz="2000" b="1" dirty="0">
                          <a:effectLst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標楷體"/>
                          <a:cs typeface="Times New Roman"/>
                        </a:rPr>
                        <a:t>作用因子</a:t>
                      </a:r>
                      <a:r>
                        <a:rPr lang="zh-TW" altLang="en-US" sz="2000" b="1" dirty="0">
                          <a:effectLst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標楷體"/>
                          <a:cs typeface="Times New Roman"/>
                        </a:rPr>
                        <a:t>作用機制</a:t>
                      </a:r>
                      <a:r>
                        <a:rPr lang="zh-TW" altLang="en-US" sz="2000" b="1" dirty="0">
                          <a:effectLst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標楷體"/>
                          <a:cs typeface="Times New Roman"/>
                        </a:rPr>
                        <a:t>主要產物</a:t>
                      </a:r>
                      <a:r>
                        <a:rPr lang="zh-TW" altLang="en-US" sz="2000" b="1" dirty="0">
                          <a:effectLst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dirty="0">
                          <a:effectLst/>
                          <a:latin typeface="標楷體"/>
                          <a:cs typeface="Times New Roman"/>
                        </a:rPr>
                        <a:t>產生的結果</a:t>
                      </a:r>
                      <a:r>
                        <a:rPr lang="zh-TW" altLang="en-US" sz="2000" b="1" dirty="0">
                          <a:effectLst/>
                        </a:rPr>
                        <a:t> </a:t>
                      </a:r>
                      <a:endParaRPr lang="zh-TW" altLang="en-US" sz="2000" dirty="0"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4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水解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水分、高溫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與油脂的酯鍵反應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游離脂肪酸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提高酸價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445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氧化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氧氣、光線、金屬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與油脂的雙鍵反應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氫過氧化物、酸類、自由基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提高酸價、總極性化合物含量、氣味物質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75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熱反應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高溫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連結</a:t>
                      </a:r>
                      <a:r>
                        <a:rPr lang="en-US" altLang="zh-TW" sz="1800" dirty="0">
                          <a:effectLst/>
                        </a:rPr>
                        <a:t>(</a:t>
                      </a: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聚合</a:t>
                      </a:r>
                      <a:r>
                        <a:rPr lang="en-US" altLang="zh-TW" sz="1800" dirty="0">
                          <a:effectLst/>
                        </a:rPr>
                        <a:t>)</a:t>
                      </a: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水解及氧化的小分子油脂成大分子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>
                          <a:effectLst/>
                          <a:latin typeface="標楷體"/>
                          <a:cs typeface="Times New Roman"/>
                        </a:rPr>
                        <a:t>聚合物</a:t>
                      </a:r>
                      <a:r>
                        <a:rPr lang="zh-TW" altLang="en-US" sz="180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標楷體"/>
                          <a:cs typeface="Times New Roman"/>
                        </a:rPr>
                        <a:t>提高油炸油黏性、食品吸油量、總極性化合物含量</a:t>
                      </a:r>
                      <a:r>
                        <a:rPr lang="zh-TW" altLang="en-US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1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 smtClean="0"/>
              <a:t>謝謝大家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5920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油對食品的重要性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5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7032" y="1700808"/>
            <a:ext cx="4556530" cy="216024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餿水油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          地溝油</a:t>
            </a:r>
            <a:r>
              <a:rPr lang="en-US" altLang="zh-TW" b="1" dirty="0" smtClean="0"/>
              <a:t>?</a:t>
            </a:r>
            <a:r>
              <a:rPr lang="zh-TW" altLang="en-US" b="1" dirty="0" smtClean="0"/>
              <a:t> 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                     坑渠油</a:t>
            </a:r>
            <a:r>
              <a:rPr lang="en-US" altLang="zh-TW" b="1" dirty="0" smtClean="0"/>
              <a:t>?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2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2602"/>
            <a:ext cx="8229600" cy="846158"/>
          </a:xfrm>
        </p:spPr>
        <p:txBody>
          <a:bodyPr/>
          <a:lstStyle/>
          <a:p>
            <a:r>
              <a:rPr lang="zh-TW" altLang="en-US" dirty="0" smtClean="0"/>
              <a:t>黑心油的流</a:t>
            </a:r>
            <a:r>
              <a:rPr lang="zh-TW" altLang="en-US" dirty="0"/>
              <a:t>向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70144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20140904149548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6388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zh-TW" altLang="en-US" dirty="0"/>
              <a:t>黑心油品可以靠檢驗得知嗎</a:t>
            </a:r>
            <a:r>
              <a:rPr lang="en-US" altLang="zh-TW" dirty="0"/>
              <a:t>﹖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30" y="1618117"/>
            <a:ext cx="7736540" cy="48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zh-TW" altLang="en-US" sz="3100" dirty="0"/>
              <a:t>為什麼食藥署選定「酸價」、「總極性物質」等作為黑心油品的檢驗項目</a:t>
            </a:r>
            <a:r>
              <a:rPr lang="en-US" altLang="zh-TW" sz="3100" dirty="0"/>
              <a:t>﹖ 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68052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dirty="0" smtClean="0"/>
              <a:t>為了</a:t>
            </a:r>
            <a:r>
              <a:rPr lang="zh-TW" altLang="en-US" dirty="0"/>
              <a:t>盡速釐清黑心油品事件送驗檢體的狀況，食藥署選定油品品質關鍵指標</a:t>
            </a:r>
            <a:r>
              <a:rPr lang="en-US" altLang="zh-TW" dirty="0"/>
              <a:t>(</a:t>
            </a:r>
            <a:r>
              <a:rPr lang="zh-TW" altLang="en-US" dirty="0"/>
              <a:t>酸價、總極性物質</a:t>
            </a:r>
            <a:r>
              <a:rPr lang="en-US" altLang="zh-TW" dirty="0"/>
              <a:t>)</a:t>
            </a:r>
            <a:r>
              <a:rPr lang="zh-TW" altLang="en-US" dirty="0"/>
              <a:t>，以及各界關注的有害</a:t>
            </a:r>
            <a:r>
              <a:rPr lang="zh-TW" altLang="en-US" dirty="0" smtClean="0"/>
              <a:t>物質</a:t>
            </a:r>
            <a:endParaRPr lang="en-US" altLang="zh-TW" dirty="0"/>
          </a:p>
          <a:p>
            <a:r>
              <a:rPr lang="zh-TW" altLang="en-US" dirty="0" smtClean="0"/>
              <a:t>重金屬</a:t>
            </a:r>
            <a:r>
              <a:rPr lang="en-US" altLang="zh-TW" dirty="0"/>
              <a:t>(</a:t>
            </a:r>
            <a:r>
              <a:rPr lang="zh-TW" altLang="en-US" dirty="0"/>
              <a:t>砷、鉛、汞、銅、錫、鉻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黃</a:t>
            </a:r>
            <a:r>
              <a:rPr lang="zh-TW" altLang="en-US" dirty="0"/>
              <a:t>麴</a:t>
            </a:r>
            <a:r>
              <a:rPr lang="zh-TW" altLang="en-US" dirty="0" smtClean="0"/>
              <a:t>毒素</a:t>
            </a:r>
            <a:endParaRPr lang="en-US" altLang="zh-TW" dirty="0" smtClean="0"/>
          </a:p>
          <a:p>
            <a:r>
              <a:rPr lang="zh-TW" altLang="en-US" dirty="0" smtClean="0"/>
              <a:t>苯</a:t>
            </a:r>
            <a:r>
              <a:rPr lang="zh-TW" altLang="en-US" dirty="0"/>
              <a:t>駢芘</a:t>
            </a:r>
            <a:r>
              <a:rPr lang="en-US" altLang="zh-TW" dirty="0"/>
              <a:t>[</a:t>
            </a:r>
            <a:r>
              <a:rPr lang="en-US" altLang="zh-TW" dirty="0" err="1" smtClean="0"/>
              <a:t>benzopyrene</a:t>
            </a:r>
            <a:r>
              <a:rPr lang="en-US" altLang="zh-TW" dirty="0" smtClean="0"/>
              <a:t>]</a:t>
            </a:r>
          </a:p>
          <a:p>
            <a:pPr marL="109728" indent="0">
              <a:buNone/>
            </a:pPr>
            <a:r>
              <a:rPr lang="zh-TW" altLang="en-US" dirty="0" smtClean="0"/>
              <a:t>進行</a:t>
            </a:r>
            <a:r>
              <a:rPr lang="zh-TW" altLang="en-US" dirty="0"/>
              <a:t>檢驗，並於最短時間內完成初步檢驗。未來規劃召集專家學者，共同研商進一步抽驗及檢驗項目事宜。</a:t>
            </a:r>
          </a:p>
        </p:txBody>
      </p:sp>
    </p:spTree>
    <p:extLst>
      <p:ext uri="{BB962C8B-B14F-4D97-AF65-F5344CB8AC3E}">
        <p14:creationId xmlns:p14="http://schemas.microsoft.com/office/powerpoint/2010/main" val="22859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</a:t>
            </a:r>
            <a:r>
              <a:rPr lang="zh-TW" altLang="en-US" dirty="0"/>
              <a:t>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油品的品質管理不能只依賴檢驗結果，對於原料端的管控才是關鍵</a:t>
            </a:r>
            <a:endParaRPr lang="en-US" altLang="zh-TW" dirty="0" smtClean="0">
              <a:latin typeface="細明體"/>
              <a:ea typeface="細明體"/>
            </a:endParaRPr>
          </a:p>
          <a:p>
            <a:r>
              <a:rPr lang="zh-TW" altLang="en-US" dirty="0"/>
              <a:t>管理這些餿水油事誰來管</a:t>
            </a:r>
            <a:r>
              <a:rPr lang="en-US" altLang="zh-TW" dirty="0"/>
              <a:t>?</a:t>
            </a:r>
            <a:r>
              <a:rPr lang="zh-TW" altLang="en-US" dirty="0"/>
              <a:t>衛服部，應該要把回收廢油的回收廠商全部列管</a:t>
            </a:r>
            <a:endParaRPr lang="en-US" altLang="zh-TW" dirty="0"/>
          </a:p>
          <a:p>
            <a:r>
              <a:rPr lang="zh-TW" altLang="en-US" dirty="0"/>
              <a:t>將收據變成電子化方便追緝</a:t>
            </a:r>
            <a:r>
              <a:rPr lang="zh-TW" altLang="en-US" dirty="0" smtClean="0"/>
              <a:t>來源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政府的措施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5112568" cy="5912524"/>
          </a:xfrm>
        </p:spPr>
      </p:pic>
    </p:spTree>
    <p:extLst>
      <p:ext uri="{BB962C8B-B14F-4D97-AF65-F5344CB8AC3E}">
        <p14:creationId xmlns:p14="http://schemas.microsoft.com/office/powerpoint/2010/main" val="3026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268760"/>
            <a:ext cx="91503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857</TotalTime>
  <Words>602</Words>
  <Application>Microsoft Office PowerPoint</Application>
  <PresentationFormat>如螢幕大小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Roboto</vt:lpstr>
      <vt:lpstr>細明體</vt:lpstr>
      <vt:lpstr>微軟正黑體</vt:lpstr>
      <vt:lpstr>新細明體</vt:lpstr>
      <vt:lpstr>標楷體</vt:lpstr>
      <vt:lpstr>Arial</vt:lpstr>
      <vt:lpstr>Georgia</vt:lpstr>
      <vt:lpstr>Times New Roman</vt:lpstr>
      <vt:lpstr>Trebuchet MS</vt:lpstr>
      <vt:lpstr>Wingdings 2</vt:lpstr>
      <vt:lpstr>都會</vt:lpstr>
      <vt:lpstr>第三組-餿水油</vt:lpstr>
      <vt:lpstr>油對食品的重要性</vt:lpstr>
      <vt:lpstr>餿水油?             地溝油?                        坑渠油? </vt:lpstr>
      <vt:lpstr>黑心油的流向?</vt:lpstr>
      <vt:lpstr>黑心油品可以靠檢驗得知嗎﹖ </vt:lpstr>
      <vt:lpstr>為什麼食藥署選定「酸價」、「總極性物質」等作為黑心油品的檢驗項目﹖  </vt:lpstr>
      <vt:lpstr>管理</vt:lpstr>
      <vt:lpstr>政府的措施</vt:lpstr>
      <vt:lpstr>PowerPoint 簡報</vt:lpstr>
      <vt:lpstr>在生活中應多吃可排毒或預防癌症的食物 </vt:lpstr>
      <vt:lpstr>結論</vt:lpstr>
      <vt:lpstr>參考文獻</vt:lpstr>
      <vt:lpstr>Q&amp;A</vt:lpstr>
      <vt:lpstr>PowerPoint 簡報</vt:lpstr>
      <vt:lpstr>PowerPoint 簡報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DingBangSu</cp:lastModifiedBy>
  <cp:revision>54</cp:revision>
  <dcterms:created xsi:type="dcterms:W3CDTF">2015-12-21T16:51:08Z</dcterms:created>
  <dcterms:modified xsi:type="dcterms:W3CDTF">2015-12-29T15:22:22Z</dcterms:modified>
</cp:coreProperties>
</file>