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23" r:id="rId2"/>
  </p:sldMasterIdLst>
  <p:notesMasterIdLst>
    <p:notesMasterId r:id="rId31"/>
  </p:notesMasterIdLst>
  <p:handoutMasterIdLst>
    <p:handoutMasterId r:id="rId32"/>
  </p:handoutMasterIdLst>
  <p:sldIdLst>
    <p:sldId id="4867" r:id="rId3"/>
    <p:sldId id="4868" r:id="rId4"/>
    <p:sldId id="4869" r:id="rId5"/>
    <p:sldId id="4870" r:id="rId6"/>
    <p:sldId id="4894" r:id="rId7"/>
    <p:sldId id="4871" r:id="rId8"/>
    <p:sldId id="4872" r:id="rId9"/>
    <p:sldId id="4873" r:id="rId10"/>
    <p:sldId id="4864" r:id="rId11"/>
    <p:sldId id="4865" r:id="rId12"/>
    <p:sldId id="4866" r:id="rId13"/>
    <p:sldId id="4886" r:id="rId14"/>
    <p:sldId id="4884" r:id="rId15"/>
    <p:sldId id="4887" r:id="rId16"/>
    <p:sldId id="4888" r:id="rId17"/>
    <p:sldId id="4889" r:id="rId18"/>
    <p:sldId id="4890" r:id="rId19"/>
    <p:sldId id="4892" r:id="rId20"/>
    <p:sldId id="4891" r:id="rId21"/>
    <p:sldId id="4893" r:id="rId22"/>
    <p:sldId id="4875" r:id="rId23"/>
    <p:sldId id="4876" r:id="rId24"/>
    <p:sldId id="4877" r:id="rId25"/>
    <p:sldId id="4878" r:id="rId26"/>
    <p:sldId id="4880" r:id="rId27"/>
    <p:sldId id="4882" r:id="rId28"/>
    <p:sldId id="4896" r:id="rId29"/>
    <p:sldId id="4895" r:id="rId30"/>
  </p:sldIdLst>
  <p:sldSz cx="12858750" cy="723265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9589"/>
    <a:srgbClr val="8DB04B"/>
    <a:srgbClr val="006600"/>
    <a:srgbClr val="4A6644"/>
    <a:srgbClr val="009900"/>
    <a:srgbClr val="134B73"/>
    <a:srgbClr val="B1B1AE"/>
    <a:srgbClr val="ADE4C3"/>
    <a:srgbClr val="A47291"/>
    <a:srgbClr val="48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2" autoAdjust="0"/>
    <p:restoredTop sz="95274" autoAdjust="0"/>
  </p:normalViewPr>
  <p:slideViewPr>
    <p:cSldViewPr>
      <p:cViewPr varScale="1">
        <p:scale>
          <a:sx n="68" d="100"/>
          <a:sy n="68" d="100"/>
        </p:scale>
        <p:origin x="636" y="4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23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3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24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79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992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304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039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33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026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9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2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10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3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748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986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365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212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69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621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777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23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6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81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9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76373-C80D-4C9F-B3BF-B095CCECF7DF}" type="slidenum">
              <a:rPr lang="zh-CN" altLang="en-US"/>
              <a:pPr/>
              <a:t>6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32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30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35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3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51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E02E-178E-4708-B765-E67AB9A5B94B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D323-DE78-4916-AE90-258201CD1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40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20A9-DA74-42BF-9043-257E1E63600C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759F-E270-46AF-BBBD-F20907FA53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3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20A9-DA74-42BF-9043-257E1E63600C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759F-E270-46AF-BBBD-F20907FA53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2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mUUpkkoI8SM" TargetMode="Externa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04520" y="2514660"/>
            <a:ext cx="3251202" cy="139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434" spc="422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zh-CN" altLang="en-US" sz="8434" spc="422" dirty="0">
              <a:solidFill>
                <a:srgbClr val="FFC00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26875" y="3557447"/>
            <a:ext cx="2405000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39" dirty="0">
                <a:solidFill>
                  <a:srgbClr val="FFC000"/>
                </a:solidFill>
              </a:rPr>
              <a:t>Business</a:t>
            </a:r>
            <a:endParaRPr lang="zh-CN" altLang="en-US" sz="4639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76980" y="4256870"/>
            <a:ext cx="330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Power Point Template</a:t>
            </a:r>
            <a:endParaRPr lang="zh-CN" altLang="en-US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5" name="L 形 13"/>
          <p:cNvSpPr/>
          <p:nvPr/>
        </p:nvSpPr>
        <p:spPr>
          <a:xfrm flipV="1">
            <a:off x="4192387" y="2143462"/>
            <a:ext cx="632636" cy="629799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 dirty="0">
              <a:solidFill>
                <a:srgbClr val="FFC000"/>
              </a:solidFill>
            </a:endParaRPr>
          </a:p>
        </p:txBody>
      </p:sp>
      <p:sp>
        <p:nvSpPr>
          <p:cNvPr id="16" name="L 形 13"/>
          <p:cNvSpPr/>
          <p:nvPr/>
        </p:nvSpPr>
        <p:spPr>
          <a:xfrm flipH="1">
            <a:off x="8035219" y="4461846"/>
            <a:ext cx="632636" cy="629799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 dirty="0">
              <a:solidFill>
                <a:srgbClr val="FFC000"/>
              </a:solidFill>
            </a:endParaRPr>
          </a:p>
        </p:txBody>
      </p:sp>
      <p:sp>
        <p:nvSpPr>
          <p:cNvPr id="17" name="L 形 13"/>
          <p:cNvSpPr/>
          <p:nvPr/>
        </p:nvSpPr>
        <p:spPr>
          <a:xfrm>
            <a:off x="4190485" y="4461846"/>
            <a:ext cx="632636" cy="629799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 dirty="0">
              <a:solidFill>
                <a:srgbClr val="FFC000"/>
              </a:solidFill>
            </a:endParaRPr>
          </a:p>
        </p:txBody>
      </p:sp>
      <p:sp>
        <p:nvSpPr>
          <p:cNvPr id="18" name="L 形 13"/>
          <p:cNvSpPr/>
          <p:nvPr/>
        </p:nvSpPr>
        <p:spPr>
          <a:xfrm flipH="1" flipV="1">
            <a:off x="8035221" y="2143461"/>
            <a:ext cx="632636" cy="629799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 dirty="0">
              <a:solidFill>
                <a:srgbClr val="FFC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9E43B7-00C7-4DDD-B2AE-38423C4AE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" y="1117"/>
            <a:ext cx="12865180" cy="72366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5FFCA9B5-0BA0-4342-94CC-E447BD091B79}"/>
              </a:ext>
            </a:extLst>
          </p:cNvPr>
          <p:cNvSpPr txBox="1">
            <a:spLocks/>
          </p:cNvSpPr>
          <p:nvPr/>
        </p:nvSpPr>
        <p:spPr>
          <a:xfrm>
            <a:off x="1121950" y="732786"/>
            <a:ext cx="11086642" cy="1397546"/>
          </a:xfrm>
          <a:prstGeom prst="rect">
            <a:avLst/>
          </a:prstGeom>
        </p:spPr>
        <p:txBody>
          <a:bodyPr vert="horz" lIns="96406" tIns="48203" rIns="96406" bIns="482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3374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br>
              <a:rPr lang="en-US" altLang="zh-TW" sz="3374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374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734021B-F46A-4CBA-A780-E89C4346C31B}"/>
              </a:ext>
            </a:extLst>
          </p:cNvPr>
          <p:cNvSpPr/>
          <p:nvPr/>
        </p:nvSpPr>
        <p:spPr>
          <a:xfrm>
            <a:off x="4331" y="2503486"/>
            <a:ext cx="12865180" cy="1063013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98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4707D1C-86C9-4DBE-908D-648C41A1B75B}"/>
              </a:ext>
            </a:extLst>
          </p:cNvPr>
          <p:cNvSpPr/>
          <p:nvPr/>
        </p:nvSpPr>
        <p:spPr>
          <a:xfrm>
            <a:off x="1089487" y="5368311"/>
            <a:ext cx="11276170" cy="1667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zh-TW" altLang="en-US" sz="3374" b="1" spc="316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「中文閱讀與表達」授課教師</a:t>
            </a:r>
            <a:endParaRPr lang="en-US" altLang="zh-TW" sz="3374" b="1" spc="316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898" b="1" spc="316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spc="316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陳憶蘇、熊仙如、林麗美</a:t>
            </a:r>
            <a:endParaRPr lang="en-US" altLang="zh-TW" b="1" spc="316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spc="316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陳金英、施寬文、楊雅琪</a:t>
            </a:r>
            <a:endParaRPr lang="zh-TW" altLang="en-US" sz="1898" b="1" spc="316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8F5D8F8-D09C-4906-B7B0-14DECC70DF0A}"/>
              </a:ext>
            </a:extLst>
          </p:cNvPr>
          <p:cNvSpPr txBox="1"/>
          <p:nvPr/>
        </p:nvSpPr>
        <p:spPr>
          <a:xfrm>
            <a:off x="5600180" y="4311364"/>
            <a:ext cx="2130182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952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106-2</a:t>
            </a:r>
            <a:endParaRPr lang="zh-TW" altLang="en-US" sz="2952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3198165C-6555-40F5-A937-39E1939043CA}"/>
              </a:ext>
            </a:extLst>
          </p:cNvPr>
          <p:cNvSpPr txBox="1">
            <a:spLocks/>
          </p:cNvSpPr>
          <p:nvPr/>
        </p:nvSpPr>
        <p:spPr>
          <a:xfrm>
            <a:off x="1089485" y="2749123"/>
            <a:ext cx="9066537" cy="896507"/>
          </a:xfrm>
          <a:prstGeom prst="rect">
            <a:avLst/>
          </a:prstGeom>
        </p:spPr>
        <p:txBody>
          <a:bodyPr vert="horz" lIns="96406" tIns="48203" rIns="96406" bIns="48203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693" b="1" spc="316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全人觀點</a:t>
            </a:r>
            <a:r>
              <a:rPr lang="en-US" altLang="zh-TW" sz="5693" b="1" spc="316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5693" b="1" spc="316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從心讀寫</a:t>
            </a:r>
          </a:p>
        </p:txBody>
      </p:sp>
    </p:spTree>
    <p:extLst>
      <p:ext uri="{BB962C8B-B14F-4D97-AF65-F5344CB8AC3E}">
        <p14:creationId xmlns:p14="http://schemas.microsoft.com/office/powerpoint/2010/main" val="34589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BA26BF-E508-4EF9-8FF2-FDBFD5C172CE}"/>
              </a:ext>
            </a:extLst>
          </p:cNvPr>
          <p:cNvSpPr/>
          <p:nvPr/>
        </p:nvSpPr>
        <p:spPr>
          <a:xfrm>
            <a:off x="884759" y="192736"/>
            <a:ext cx="8725942" cy="5325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在陽光依然照耀的清晨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延展綠色藤蔓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與惡臭毒水垃圾堆爭生存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綻放紫色小花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面向油汙的海面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朵朵都像吹響誓言的喇叭</a:t>
            </a:r>
          </a:p>
        </p:txBody>
      </p:sp>
      <p:pic>
        <p:nvPicPr>
          <p:cNvPr id="2050" name="Picture 2" descr="攝於日本西表島">
            <a:extLst>
              <a:ext uri="{FF2B5EF4-FFF2-40B4-BE49-F238E27FC236}">
                <a16:creationId xmlns:a16="http://schemas.microsoft.com/office/drawing/2014/main" id="{05AC98C9-309D-4BAB-BDD1-AC7A3AB3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19" y="1714354"/>
            <a:ext cx="5583431" cy="40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627FF51-13EE-49FA-8109-9F0D1998BAF9}"/>
              </a:ext>
            </a:extLst>
          </p:cNvPr>
          <p:cNvSpPr/>
          <p:nvPr/>
        </p:nvSpPr>
        <p:spPr>
          <a:xfrm>
            <a:off x="7275319" y="5972048"/>
            <a:ext cx="5583431" cy="67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98" dirty="0"/>
              <a:t>https://commons.wikimedia.org/w/index.php?curid=2925954</a:t>
            </a:r>
          </a:p>
        </p:txBody>
      </p:sp>
    </p:spTree>
    <p:extLst>
      <p:ext uri="{BB962C8B-B14F-4D97-AF65-F5344CB8AC3E}">
        <p14:creationId xmlns:p14="http://schemas.microsoft.com/office/powerpoint/2010/main" val="825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BA26BF-E508-4EF9-8FF2-FDBFD5C172CE}"/>
              </a:ext>
            </a:extLst>
          </p:cNvPr>
          <p:cNvSpPr/>
          <p:nvPr/>
        </p:nvSpPr>
        <p:spPr>
          <a:xfrm>
            <a:off x="2180903" y="1024037"/>
            <a:ext cx="8725942" cy="251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堅持為悲傷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留下些許希望的顏彩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684959" y="4624437"/>
            <a:ext cx="6768752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土地的悲傷！詩人的悲傷！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生命永遠不絕望，然希望何所寄？</a:t>
            </a:r>
          </a:p>
        </p:txBody>
      </p:sp>
    </p:spTree>
    <p:extLst>
      <p:ext uri="{BB962C8B-B14F-4D97-AF65-F5344CB8AC3E}">
        <p14:creationId xmlns:p14="http://schemas.microsoft.com/office/powerpoint/2010/main" val="28198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A652E6-2080-42C3-8168-3A20BD40A9A5}"/>
              </a:ext>
            </a:extLst>
          </p:cNvPr>
          <p:cNvSpPr/>
          <p:nvPr/>
        </p:nvSpPr>
        <p:spPr>
          <a:xfrm>
            <a:off x="308869" y="2281084"/>
            <a:ext cx="8733631" cy="47525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265484-7694-4887-AFAE-5D17C14AD190}"/>
              </a:ext>
            </a:extLst>
          </p:cNvPr>
          <p:cNvSpPr/>
          <p:nvPr/>
        </p:nvSpPr>
        <p:spPr>
          <a:xfrm>
            <a:off x="4675684" y="375965"/>
            <a:ext cx="8566641" cy="15585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〈</a:t>
            </a:r>
            <a:r>
              <a:rPr lang="zh-TW" alt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土地從來不屬於</a:t>
            </a:r>
            <a:r>
              <a:rPr lang="en-US" altLang="zh-TW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〉</a:t>
            </a:r>
            <a:endParaRPr lang="zh-TW" alt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194454" y="5617141"/>
            <a:ext cx="26642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340" b="1" dirty="0"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選文二</a:t>
            </a:r>
            <a:endParaRPr lang="en-US" altLang="zh-TW" sz="5340" b="1" dirty="0"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516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A652E6-2080-42C3-8168-3A20BD40A9A5}"/>
              </a:ext>
            </a:extLst>
          </p:cNvPr>
          <p:cNvSpPr/>
          <p:nvPr/>
        </p:nvSpPr>
        <p:spPr>
          <a:xfrm>
            <a:off x="-97681" y="0"/>
            <a:ext cx="13054111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4D4078-DDFE-49F9-8905-DE808C84D6FE}"/>
              </a:ext>
            </a:extLst>
          </p:cNvPr>
          <p:cNvSpPr/>
          <p:nvPr/>
        </p:nvSpPr>
        <p:spPr>
          <a:xfrm>
            <a:off x="596727" y="447973"/>
            <a:ext cx="11017224" cy="5328592"/>
          </a:xfrm>
          <a:prstGeom prst="rect">
            <a:avLst/>
          </a:prstGeom>
          <a:solidFill>
            <a:srgbClr val="8DB04B">
              <a:alpha val="81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土地，從來不屬於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你，不屬於我，不屬於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任何人，只是暫時借用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供養生命所需 </a:t>
            </a:r>
          </a:p>
        </p:txBody>
      </p:sp>
      <p:pic>
        <p:nvPicPr>
          <p:cNvPr id="8" name="圖片 7" descr="一張含有 藍色 的圖片&#10;&#10;描述是以高可信度產生">
            <a:extLst>
              <a:ext uri="{FF2B5EF4-FFF2-40B4-BE49-F238E27FC236}">
                <a16:creationId xmlns:a16="http://schemas.microsoft.com/office/drawing/2014/main" id="{24726FB1-8D2A-41CD-BF27-287FD14D6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34" y="2079477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3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A652E6-2080-42C3-8168-3A20BD40A9A5}"/>
              </a:ext>
            </a:extLst>
          </p:cNvPr>
          <p:cNvSpPr/>
          <p:nvPr/>
        </p:nvSpPr>
        <p:spPr>
          <a:xfrm>
            <a:off x="-97681" y="0"/>
            <a:ext cx="13054111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4D4078-DDFE-49F9-8905-DE808C84D6FE}"/>
              </a:ext>
            </a:extLst>
          </p:cNvPr>
          <p:cNvSpPr/>
          <p:nvPr/>
        </p:nvSpPr>
        <p:spPr>
          <a:xfrm>
            <a:off x="920763" y="447973"/>
            <a:ext cx="11017224" cy="6336704"/>
          </a:xfrm>
          <a:prstGeom prst="rect">
            <a:avLst/>
          </a:prstGeom>
          <a:solidFill>
            <a:srgbClr val="8DB04B">
              <a:alpha val="81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一坵田，八百代主人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歷代祖先，守護土地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再交付下一代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看顧，即使擁有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也只是億萬年生命史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匆匆一瞬</a:t>
            </a:r>
          </a:p>
        </p:txBody>
      </p:sp>
      <p:pic>
        <p:nvPicPr>
          <p:cNvPr id="3" name="圖片 2" descr="一張含有 天空, 室外, 樹 的圖片&#10;&#10;描述是以非常高的可信度產生">
            <a:extLst>
              <a:ext uri="{FF2B5EF4-FFF2-40B4-BE49-F238E27FC236}">
                <a16:creationId xmlns:a16="http://schemas.microsoft.com/office/drawing/2014/main" id="{2D284774-978F-454B-85DB-8333045B17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9415" y="2655116"/>
            <a:ext cx="5788319" cy="435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90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A652E6-2080-42C3-8168-3A20BD40A9A5}"/>
              </a:ext>
            </a:extLst>
          </p:cNvPr>
          <p:cNvSpPr/>
          <p:nvPr/>
        </p:nvSpPr>
        <p:spPr>
          <a:xfrm>
            <a:off x="-97681" y="0"/>
            <a:ext cx="13054111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4D4078-DDFE-49F9-8905-DE808C84D6FE}"/>
              </a:ext>
            </a:extLst>
          </p:cNvPr>
          <p:cNvSpPr/>
          <p:nvPr/>
        </p:nvSpPr>
        <p:spPr>
          <a:xfrm>
            <a:off x="920763" y="447973"/>
            <a:ext cx="11017224" cy="6336704"/>
          </a:xfrm>
          <a:prstGeom prst="rect">
            <a:avLst/>
          </a:prstGeom>
          <a:solidFill>
            <a:srgbClr val="8DB04B">
              <a:alpha val="81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鳥，飛掠天空、借宿樹梢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魚，悠游海洋溪流，棲息水草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獸，覓食森林原野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散居山坡、丘陵、平原、海濱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每一片土地的子民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也都只是暫住者</a:t>
            </a:r>
          </a:p>
        </p:txBody>
      </p:sp>
      <p:pic>
        <p:nvPicPr>
          <p:cNvPr id="8" name="圖片 7" descr="一張含有 大型貓科動物, 獅, 動物, 哺乳類 的圖片&#10;&#10;描述是以非常高的可信度產生">
            <a:extLst>
              <a:ext uri="{FF2B5EF4-FFF2-40B4-BE49-F238E27FC236}">
                <a16:creationId xmlns:a16="http://schemas.microsoft.com/office/drawing/2014/main" id="{D444608D-2794-4C89-8E09-CF2F06681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040" y="4164432"/>
            <a:ext cx="3262952" cy="3068218"/>
          </a:xfrm>
          <a:prstGeom prst="rect">
            <a:avLst/>
          </a:prstGeom>
        </p:spPr>
      </p:pic>
      <p:pic>
        <p:nvPicPr>
          <p:cNvPr id="6" name="圖片 5" descr="一張含有 動物, 魚 的圖片&#10;&#10;描述是以非常高的可信度產生">
            <a:extLst>
              <a:ext uri="{FF2B5EF4-FFF2-40B4-BE49-F238E27FC236}">
                <a16:creationId xmlns:a16="http://schemas.microsoft.com/office/drawing/2014/main" id="{B0393A82-37F5-4EA6-B994-DCA2F3F343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379" y="2120047"/>
            <a:ext cx="2693220" cy="219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 descr="一張含有 動物, 鳥 的圖片&#10;&#10;描述是以非常高的可信度產生">
            <a:extLst>
              <a:ext uri="{FF2B5EF4-FFF2-40B4-BE49-F238E27FC236}">
                <a16:creationId xmlns:a16="http://schemas.microsoft.com/office/drawing/2014/main" id="{64CF4C8F-BDE7-41D5-B647-BC13D5985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3210" y="0"/>
            <a:ext cx="2693220" cy="241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63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A652E6-2080-42C3-8168-3A20BD40A9A5}"/>
              </a:ext>
            </a:extLst>
          </p:cNvPr>
          <p:cNvSpPr/>
          <p:nvPr/>
        </p:nvSpPr>
        <p:spPr>
          <a:xfrm>
            <a:off x="-97681" y="0"/>
            <a:ext cx="13054111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4D4078-DDFE-49F9-8905-DE808C84D6FE}"/>
              </a:ext>
            </a:extLst>
          </p:cNvPr>
          <p:cNvSpPr/>
          <p:nvPr/>
        </p:nvSpPr>
        <p:spPr>
          <a:xfrm>
            <a:off x="920763" y="447973"/>
            <a:ext cx="11017224" cy="6336704"/>
          </a:xfrm>
          <a:prstGeom prst="rect">
            <a:avLst/>
          </a:prstGeom>
          <a:solidFill>
            <a:srgbClr val="8DB04B">
              <a:alpha val="81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請解放我們的腳掌和肌膚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請敞開我們的鼻息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請貼近我們的心胸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直接傾聽土地深處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最深處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汨汨流動的訴說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316F3E9-1361-4CEC-8B25-A2D29E835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5" y="2104157"/>
            <a:ext cx="6192180" cy="41281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687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A652E6-2080-42C3-8168-3A20BD40A9A5}"/>
              </a:ext>
            </a:extLst>
          </p:cNvPr>
          <p:cNvSpPr/>
          <p:nvPr/>
        </p:nvSpPr>
        <p:spPr>
          <a:xfrm>
            <a:off x="-97681" y="0"/>
            <a:ext cx="13054111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4D4078-DDFE-49F9-8905-DE808C84D6FE}"/>
              </a:ext>
            </a:extLst>
          </p:cNvPr>
          <p:cNvSpPr/>
          <p:nvPr/>
        </p:nvSpPr>
        <p:spPr>
          <a:xfrm>
            <a:off x="-162691" y="-56083"/>
            <a:ext cx="13119121" cy="7288733"/>
          </a:xfrm>
          <a:prstGeom prst="rect">
            <a:avLst/>
          </a:prstGeom>
          <a:solidFill>
            <a:srgbClr val="8DB04B">
              <a:alpha val="81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992483-FE5E-4DA2-BBA1-A0AC1C48C584}"/>
              </a:ext>
            </a:extLst>
          </p:cNvPr>
          <p:cNvSpPr txBox="1"/>
          <p:nvPr/>
        </p:nvSpPr>
        <p:spPr>
          <a:xfrm>
            <a:off x="357223" y="-56083"/>
            <a:ext cx="6017967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土地，孕育豐饒多樣的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生命，綿延不息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任何經濟數字，沒有資格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估算多少價值與意義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土地，在大自然的懷抱中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上天的照拂下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從來不虧欠、不背棄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人們，為何一再換來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8A9E32C-74C2-41DA-86AD-5B67D2701454}"/>
              </a:ext>
            </a:extLst>
          </p:cNvPr>
          <p:cNvSpPr txBox="1"/>
          <p:nvPr/>
        </p:nvSpPr>
        <p:spPr>
          <a:xfrm>
            <a:off x="6895104" y="397887"/>
            <a:ext cx="720080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粗暴的傷害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今日活著的我們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明日即將離去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何忍放任永無魘足的貪念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吞噬有限的山林溪流綠地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成為不肖的祖先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如何向子孫交代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321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A652E6-2080-42C3-8168-3A20BD40A9A5}"/>
              </a:ext>
            </a:extLst>
          </p:cNvPr>
          <p:cNvSpPr/>
          <p:nvPr/>
        </p:nvSpPr>
        <p:spPr>
          <a:xfrm>
            <a:off x="-97681" y="0"/>
            <a:ext cx="13054111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4D4078-DDFE-49F9-8905-DE808C84D6FE}"/>
              </a:ext>
            </a:extLst>
          </p:cNvPr>
          <p:cNvSpPr/>
          <p:nvPr/>
        </p:nvSpPr>
        <p:spPr>
          <a:xfrm>
            <a:off x="144192" y="293967"/>
            <a:ext cx="12570364" cy="6644713"/>
          </a:xfrm>
          <a:prstGeom prst="rect">
            <a:avLst/>
          </a:prstGeom>
          <a:solidFill>
            <a:srgbClr val="8DB04B">
              <a:alpha val="81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992483-FE5E-4DA2-BBA1-A0AC1C48C584}"/>
              </a:ext>
            </a:extLst>
          </p:cNvPr>
          <p:cNvSpPr txBox="1"/>
          <p:nvPr/>
        </p:nvSpPr>
        <p:spPr>
          <a:xfrm>
            <a:off x="291781" y="639881"/>
            <a:ext cx="613594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每一片土地的毀棄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都是萬劫不復的災難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將我們快速逼近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無處立足的絕境</a:t>
            </a:r>
          </a:p>
        </p:txBody>
      </p:sp>
      <p:pic>
        <p:nvPicPr>
          <p:cNvPr id="8196" name="Picture 4" descr="爆炸, 火球, 火, 品牌, 审美, 株, 日志, 烧掉, 天空, 蘑菇, 火 蘑菇, 地球, 结束时间">
            <a:extLst>
              <a:ext uri="{FF2B5EF4-FFF2-40B4-BE49-F238E27FC236}">
                <a16:creationId xmlns:a16="http://schemas.microsoft.com/office/drawing/2014/main" id="{6573ED2D-BC39-4BFA-901A-09001EF5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79" y="2114134"/>
            <a:ext cx="6739012" cy="4478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3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A652E6-2080-42C3-8168-3A20BD40A9A5}"/>
              </a:ext>
            </a:extLst>
          </p:cNvPr>
          <p:cNvSpPr/>
          <p:nvPr/>
        </p:nvSpPr>
        <p:spPr>
          <a:xfrm>
            <a:off x="-97681" y="0"/>
            <a:ext cx="13054111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4D4078-DDFE-49F9-8905-DE808C84D6FE}"/>
              </a:ext>
            </a:extLst>
          </p:cNvPr>
          <p:cNvSpPr/>
          <p:nvPr/>
        </p:nvSpPr>
        <p:spPr>
          <a:xfrm>
            <a:off x="144192" y="293967"/>
            <a:ext cx="12570364" cy="6644713"/>
          </a:xfrm>
          <a:prstGeom prst="rect">
            <a:avLst/>
          </a:prstGeom>
          <a:solidFill>
            <a:srgbClr val="8DB04B">
              <a:alpha val="81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0E52054-7572-4309-BF0A-696AD35025D7}"/>
              </a:ext>
            </a:extLst>
          </p:cNvPr>
          <p:cNvSpPr txBox="1"/>
          <p:nvPr/>
        </p:nvSpPr>
        <p:spPr>
          <a:xfrm>
            <a:off x="179663" y="880021"/>
            <a:ext cx="8296184" cy="490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彷如空氣、彷如陽光、彷如四季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土地，從來不屬於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任何人，任何世代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誰也沒有權力</a:t>
            </a:r>
          </a:p>
          <a:p>
            <a:pPr indent="374900">
              <a:lnSpc>
                <a:spcPct val="1500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剝奪下一代的未來</a:t>
            </a:r>
          </a:p>
        </p:txBody>
      </p:sp>
    </p:spTree>
    <p:extLst>
      <p:ext uri="{BB962C8B-B14F-4D97-AF65-F5344CB8AC3E}">
        <p14:creationId xmlns:p14="http://schemas.microsoft.com/office/powerpoint/2010/main" val="109691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7" y="-3135"/>
            <a:ext cx="4524150" cy="723578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90916" y="95022"/>
            <a:ext cx="3194422" cy="330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958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吳晟 </a:t>
            </a:r>
            <a:endParaRPr lang="en-US" altLang="zh-TW" sz="6958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958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詩三首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12ED18-5E23-4CAD-B180-340F7B0365A7}"/>
              </a:ext>
            </a:extLst>
          </p:cNvPr>
          <p:cNvSpPr/>
          <p:nvPr/>
        </p:nvSpPr>
        <p:spPr>
          <a:xfrm>
            <a:off x="4659469" y="602514"/>
            <a:ext cx="8196947" cy="330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馬鞍藤</a:t>
            </a: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憂傷西海岸之二</a:t>
            </a: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b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土地從來不屬於</a:t>
            </a: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b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與樹約定</a:t>
            </a: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zh-TW" altLang="en-US" sz="4639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CC91CBE-2904-4D83-97B3-D3EC9F69140C}"/>
              </a:ext>
            </a:extLst>
          </p:cNvPr>
          <p:cNvSpPr/>
          <p:nvPr/>
        </p:nvSpPr>
        <p:spPr>
          <a:xfrm>
            <a:off x="5277247" y="5128493"/>
            <a:ext cx="6427039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簡報製作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指導老師：陳憶蘇   教學助理：陳禹潔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2018.02.06</a:t>
            </a:r>
            <a:endParaRPr lang="en-US" altLang="zh-TW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03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9E43B7-00C7-4DDD-B2AE-38423C4AE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" y="1117"/>
            <a:ext cx="12865180" cy="72366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479F0AE0-6FB7-4B4F-A609-85B8590C78AC}"/>
              </a:ext>
            </a:extLst>
          </p:cNvPr>
          <p:cNvGrpSpPr/>
          <p:nvPr/>
        </p:nvGrpSpPr>
        <p:grpSpPr>
          <a:xfrm>
            <a:off x="20569" y="663997"/>
            <a:ext cx="12865180" cy="1667267"/>
            <a:chOff x="20569" y="663997"/>
            <a:chExt cx="12865180" cy="166726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734021B-F46A-4CBA-A780-E89C4346C31B}"/>
                </a:ext>
              </a:extLst>
            </p:cNvPr>
            <p:cNvSpPr/>
            <p:nvPr/>
          </p:nvSpPr>
          <p:spPr>
            <a:xfrm>
              <a:off x="20569" y="663997"/>
              <a:ext cx="12865180" cy="1512168"/>
            </a:xfrm>
            <a:prstGeom prst="rect">
              <a:avLst/>
            </a:prstGeom>
            <a:solidFill>
              <a:schemeClr val="bg2">
                <a:lumMod val="50000"/>
                <a:alpha val="52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98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F96C713-102E-45E7-8BEF-958C0ABE0677}"/>
                </a:ext>
              </a:extLst>
            </p:cNvPr>
            <p:cNvSpPr/>
            <p:nvPr/>
          </p:nvSpPr>
          <p:spPr>
            <a:xfrm>
              <a:off x="1172791" y="663997"/>
              <a:ext cx="11276170" cy="166726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zh-TW" altLang="en-US" sz="4800" b="1" spc="316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西雅圖酋長的智慧</a:t>
              </a:r>
              <a:r>
                <a:rPr lang="en-US" altLang="zh-TW" sz="4800" b="1" spc="316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800" b="1" spc="316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影片欣賞</a:t>
              </a:r>
              <a:endParaRPr lang="en-US" altLang="zh-TW" sz="3200" b="1" spc="316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6B316630-E79E-42C8-9BDF-A345E5A89EAA}"/>
              </a:ext>
            </a:extLst>
          </p:cNvPr>
          <p:cNvGrpSpPr/>
          <p:nvPr/>
        </p:nvGrpSpPr>
        <p:grpSpPr>
          <a:xfrm>
            <a:off x="9884904" y="4768453"/>
            <a:ext cx="2233103" cy="2056644"/>
            <a:chOff x="5543464" y="3385077"/>
            <a:chExt cx="2534823" cy="2488692"/>
          </a:xfrm>
        </p:grpSpPr>
        <p:pic>
          <p:nvPicPr>
            <p:cNvPr id="5" name="圖形 4" descr="播放">
              <a:hlinkClick r:id="rId6"/>
              <a:extLst>
                <a:ext uri="{FF2B5EF4-FFF2-40B4-BE49-F238E27FC236}">
                  <a16:creationId xmlns:a16="http://schemas.microsoft.com/office/drawing/2014/main" id="{8007E0A1-C141-421A-A496-3C2F1B47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54792" y="3708543"/>
              <a:ext cx="1897360" cy="1897360"/>
            </a:xfrm>
            <a:prstGeom prst="rect">
              <a:avLst/>
            </a:prstGeom>
          </p:spPr>
        </p:pic>
        <p:sp>
          <p:nvSpPr>
            <p:cNvPr id="6" name="橢圓 5">
              <a:hlinkClick r:id="rId6"/>
              <a:extLst>
                <a:ext uri="{FF2B5EF4-FFF2-40B4-BE49-F238E27FC236}">
                  <a16:creationId xmlns:a16="http://schemas.microsoft.com/office/drawing/2014/main" id="{039337FA-DE7C-4672-8D4D-A51A8E107F42}"/>
                </a:ext>
              </a:extLst>
            </p:cNvPr>
            <p:cNvSpPr/>
            <p:nvPr/>
          </p:nvSpPr>
          <p:spPr>
            <a:xfrm>
              <a:off x="5543464" y="3385077"/>
              <a:ext cx="2534823" cy="2488692"/>
            </a:xfrm>
            <a:prstGeom prst="ellipse">
              <a:avLst/>
            </a:prstGeom>
            <a:noFill/>
            <a:ln w="254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1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4E767D78-D735-4FEC-BB2A-9B196C83B582}"/>
              </a:ext>
            </a:extLst>
          </p:cNvPr>
          <p:cNvGrpSpPr/>
          <p:nvPr/>
        </p:nvGrpSpPr>
        <p:grpSpPr>
          <a:xfrm>
            <a:off x="3575215" y="707160"/>
            <a:ext cx="5664693" cy="5664693"/>
            <a:chOff x="3632102" y="783979"/>
            <a:chExt cx="5664693" cy="5664693"/>
          </a:xfrm>
        </p:grpSpPr>
        <p:sp>
          <p:nvSpPr>
            <p:cNvPr id="17" name="椭圆 16"/>
            <p:cNvSpPr/>
            <p:nvPr/>
          </p:nvSpPr>
          <p:spPr>
            <a:xfrm rot="3560054">
              <a:off x="3632102" y="783979"/>
              <a:ext cx="5664693" cy="566469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6330">
                  <a:schemeClr val="bg1">
                    <a:alpha val="30000"/>
                  </a:schemeClr>
                </a:gs>
                <a:gs pos="70000">
                  <a:schemeClr val="bg1">
                    <a:alpha val="49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74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EF886AB0-3973-48A3-A39D-C65BE6361674}"/>
                </a:ext>
              </a:extLst>
            </p:cNvPr>
            <p:cNvGrpSpPr/>
            <p:nvPr/>
          </p:nvGrpSpPr>
          <p:grpSpPr>
            <a:xfrm>
              <a:off x="4030278" y="1127910"/>
              <a:ext cx="4905621" cy="4885905"/>
              <a:chOff x="4030278" y="1127910"/>
              <a:chExt cx="4905621" cy="4885905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030278" y="1218836"/>
                <a:ext cx="4794979" cy="479497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9994" y="1127910"/>
                <a:ext cx="4885905" cy="4885905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6119659" y="2406731"/>
                <a:ext cx="1742657" cy="268919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sz="10124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樹定</a:t>
                </a:r>
                <a:endParaRPr lang="zh-CN" altLang="en-US" sz="10124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818835" y="2406731"/>
                <a:ext cx="1742657" cy="268919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sz="10124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與約</a:t>
                </a:r>
                <a:endParaRPr lang="zh-CN" altLang="en-US" sz="10124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2" name="PA_文本框 11">
            <a:extLst>
              <a:ext uri="{FF2B5EF4-FFF2-40B4-BE49-F238E27FC236}">
                <a16:creationId xmlns:a16="http://schemas.microsoft.com/office/drawing/2014/main" id="{EDE3E9F1-59C5-457F-9AF7-04F6F1910E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24109" y="5696027"/>
            <a:ext cx="2637057" cy="1329964"/>
          </a:xfrm>
          <a:prstGeom prst="rect">
            <a:avLst/>
          </a:prstGeom>
          <a:noFill/>
        </p:spPr>
        <p:txBody>
          <a:bodyPr wrap="square" lIns="96376" tIns="48189" rIns="96376" bIns="481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5340" b="1" dirty="0"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選文三</a:t>
            </a:r>
            <a:endParaRPr lang="en-US" altLang="zh-TW" sz="5340" b="1" dirty="0"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9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BA26BF-E508-4EF9-8FF2-FDBFD5C172CE}"/>
              </a:ext>
            </a:extLst>
          </p:cNvPr>
          <p:cNvSpPr/>
          <p:nvPr/>
        </p:nvSpPr>
        <p:spPr>
          <a:xfrm>
            <a:off x="1892871" y="159941"/>
            <a:ext cx="8725942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對抗過酷暑、抵禦過寒流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哪有時間再感嘆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趁著早春時節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我們相約，一起來植樹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迎接雨水綿綿的滋潤</a:t>
            </a:r>
          </a:p>
        </p:txBody>
      </p:sp>
      <p:pic>
        <p:nvPicPr>
          <p:cNvPr id="1026" name="Picture 2" descr="「植樹」的圖片搜尋結果">
            <a:extLst>
              <a:ext uri="{FF2B5EF4-FFF2-40B4-BE49-F238E27FC236}">
                <a16:creationId xmlns:a16="http://schemas.microsoft.com/office/drawing/2014/main" id="{8821E928-ACBB-4728-8C79-9FB23790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67" y="3976365"/>
            <a:ext cx="42095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172791" y="5200501"/>
            <a:ext cx="5832648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坐而言不如起而行，詩人種樹，你呢？</a:t>
            </a:r>
          </a:p>
        </p:txBody>
      </p:sp>
    </p:spTree>
    <p:extLst>
      <p:ext uri="{BB962C8B-B14F-4D97-AF65-F5344CB8AC3E}">
        <p14:creationId xmlns:p14="http://schemas.microsoft.com/office/powerpoint/2010/main" val="17142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BA26BF-E508-4EF9-8FF2-FDBFD5C172CE}"/>
              </a:ext>
            </a:extLst>
          </p:cNvPr>
          <p:cNvSpPr/>
          <p:nvPr/>
        </p:nvSpPr>
        <p:spPr>
          <a:xfrm>
            <a:off x="1307413" y="432895"/>
            <a:ext cx="872594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我們聽見聲聲召喚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在海濱召喚鬱鬱蒼蒼的防風林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為島嶼，披上柔軟綠綠圍巾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在市鎮、郊區、村落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在尋尋覓覓的記憶中</a:t>
            </a:r>
          </a:p>
        </p:txBody>
      </p:sp>
      <p:pic>
        <p:nvPicPr>
          <p:cNvPr id="3074" name="Picture 2" descr="照片: 白樺防風林">
            <a:extLst>
              <a:ext uri="{FF2B5EF4-FFF2-40B4-BE49-F238E27FC236}">
                <a16:creationId xmlns:a16="http://schemas.microsoft.com/office/drawing/2014/main" id="{01390319-94E5-47DF-AEB4-6E60EB62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25" y="3832349"/>
            <a:ext cx="5787525" cy="3252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5A08957-E867-4033-8007-024BC05DDB08}"/>
              </a:ext>
            </a:extLst>
          </p:cNvPr>
          <p:cNvSpPr/>
          <p:nvPr/>
        </p:nvSpPr>
        <p:spPr>
          <a:xfrm>
            <a:off x="869546" y="278506"/>
            <a:ext cx="8725942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召喚親切的大樹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庇蔭來往旅人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邀請群鳥棲息、築巢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寵愛孩童攀爬、嬉戲、編織夢想</a:t>
            </a:r>
          </a:p>
        </p:txBody>
      </p:sp>
      <p:pic>
        <p:nvPicPr>
          <p:cNvPr id="2050" name="Picture 2" descr="Girl, Drawing, Camping, Tree, Nature, Kid, Paint">
            <a:extLst>
              <a:ext uri="{FF2B5EF4-FFF2-40B4-BE49-F238E27FC236}">
                <a16:creationId xmlns:a16="http://schemas.microsoft.com/office/drawing/2014/main" id="{44A32F29-0A03-4EAA-897B-F10A69B4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95" y="4657027"/>
            <a:ext cx="3549055" cy="2366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孩子, 树, 播放, 玩耍, 攀登, 目睹, 想象力, 单, 儿童, 小, 自然, 蹒跚, 乐趣, 播放">
            <a:extLst>
              <a:ext uri="{FF2B5EF4-FFF2-40B4-BE49-F238E27FC236}">
                <a16:creationId xmlns:a16="http://schemas.microsoft.com/office/drawing/2014/main" id="{048A85E5-2DCD-4622-BC96-A7113A9B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15" y="2248173"/>
            <a:ext cx="3389058" cy="2397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2684247-C3B0-4E63-BCAA-2E38AE3C7B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79" y="-35294"/>
            <a:ext cx="3117403" cy="235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1BD1C09-5326-4020-A3C9-284A324AEF4D}"/>
              </a:ext>
            </a:extLst>
          </p:cNvPr>
          <p:cNvSpPr/>
          <p:nvPr/>
        </p:nvSpPr>
        <p:spPr>
          <a:xfrm>
            <a:off x="903107" y="4432611"/>
            <a:ext cx="8725942" cy="172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款待長者休憩、沉思、回味歲月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流傳島嶼身世</a:t>
            </a:r>
          </a:p>
        </p:txBody>
      </p:sp>
    </p:spTree>
    <p:extLst>
      <p:ext uri="{BB962C8B-B14F-4D97-AF65-F5344CB8AC3E}">
        <p14:creationId xmlns:p14="http://schemas.microsoft.com/office/powerpoint/2010/main" val="27780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goodfreephotos.com/albums/vector-images/tree-roots-vector-clipart.png">
            <a:extLst>
              <a:ext uri="{FF2B5EF4-FFF2-40B4-BE49-F238E27FC236}">
                <a16:creationId xmlns:a16="http://schemas.microsoft.com/office/drawing/2014/main" id="{97581365-F958-4000-8B20-1DD754C0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230">
            <a:off x="4221776" y="2921918"/>
            <a:ext cx="9505077" cy="43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244DFC5-2304-44F9-B3DB-6BED26C1E302}"/>
              </a:ext>
            </a:extLst>
          </p:cNvPr>
          <p:cNvSpPr/>
          <p:nvPr/>
        </p:nvSpPr>
        <p:spPr>
          <a:xfrm>
            <a:off x="1244799" y="375965"/>
            <a:ext cx="8725942" cy="4421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立足寬厚土壤，根鬚才能伸長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牢牢抓住大地，枝幹才能挺拔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拒絕僵固水泥，霸道封鎖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不容許荒漠乾涸，持續擴張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凌虐我們的島嶼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84759" y="5776565"/>
            <a:ext cx="612068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樹的功能、價值與意義值得深思</a:t>
            </a:r>
          </a:p>
        </p:txBody>
      </p:sp>
    </p:spTree>
    <p:extLst>
      <p:ext uri="{BB962C8B-B14F-4D97-AF65-F5344CB8AC3E}">
        <p14:creationId xmlns:p14="http://schemas.microsoft.com/office/powerpoint/2010/main" val="26828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244DFC5-2304-44F9-B3DB-6BED26C1E302}"/>
              </a:ext>
            </a:extLst>
          </p:cNvPr>
          <p:cNvSpPr/>
          <p:nvPr/>
        </p:nvSpPr>
        <p:spPr>
          <a:xfrm>
            <a:off x="1244799" y="375965"/>
            <a:ext cx="872594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趕上早春時節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相約，一起來植樹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向每一株散播希望的樹苗致謝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向青翠的未來承諾</a:t>
            </a:r>
            <a:endParaRPr lang="en-US" altLang="zh-TW" sz="4000" b="1" dirty="0">
              <a:solidFill>
                <a:srgbClr val="134B7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我們會細心看顧、親密陪伴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solidFill>
                  <a:srgbClr val="134B7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傳給一代又一代</a:t>
            </a:r>
          </a:p>
        </p:txBody>
      </p:sp>
      <p:sp>
        <p:nvSpPr>
          <p:cNvPr id="3" name="AutoShape 4" descr="乞讨, 手, 可怜, 希望, 慈善机构, 接收, 饿, 乞丐, 支持, 慈悲, 伸出援助之手">
            <a:extLst>
              <a:ext uri="{FF2B5EF4-FFF2-40B4-BE49-F238E27FC236}">
                <a16:creationId xmlns:a16="http://schemas.microsoft.com/office/drawing/2014/main" id="{26A96376-0A29-425D-AE77-0DFD993AE9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76975" y="3463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一張含有 個人, 室內 的圖片&#10;&#10;描述是以非常高的可信度產生">
            <a:extLst>
              <a:ext uri="{FF2B5EF4-FFF2-40B4-BE49-F238E27FC236}">
                <a16:creationId xmlns:a16="http://schemas.microsoft.com/office/drawing/2014/main" id="{99798AB3-2921-4056-9ECE-121174E28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41" y="3228766"/>
            <a:ext cx="4863599" cy="36476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5F777F3-888D-45D3-A50E-2C7E88994C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07" y="1531169"/>
            <a:ext cx="3395193" cy="33951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044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04839" y="880021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問題討論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180903" y="2392189"/>
            <a:ext cx="8352928" cy="381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觀察你的家鄉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或你生活的地方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有沒有環境遭到破壞的現象？試探究其原因及所造成之影響。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45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為保護環境，使地球永續發展，我們可以有哪些具體的行動？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05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04520" y="2514660"/>
            <a:ext cx="3251202" cy="139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434" spc="422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2015</a:t>
            </a:r>
            <a:endParaRPr lang="zh-CN" altLang="en-US" sz="8434" spc="422" dirty="0">
              <a:solidFill>
                <a:srgbClr val="FFC00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26875" y="3557447"/>
            <a:ext cx="2405000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39" dirty="0">
                <a:solidFill>
                  <a:srgbClr val="FFC000"/>
                </a:solidFill>
              </a:rPr>
              <a:t>Business</a:t>
            </a:r>
            <a:endParaRPr lang="zh-CN" altLang="en-US" sz="4639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76980" y="4256870"/>
            <a:ext cx="330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Power Point Template</a:t>
            </a:r>
            <a:endParaRPr lang="zh-CN" altLang="en-US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5" name="L 形 13"/>
          <p:cNvSpPr/>
          <p:nvPr/>
        </p:nvSpPr>
        <p:spPr>
          <a:xfrm flipV="1">
            <a:off x="4192387" y="2143462"/>
            <a:ext cx="632636" cy="629799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 dirty="0">
              <a:solidFill>
                <a:srgbClr val="FFC000"/>
              </a:solidFill>
            </a:endParaRPr>
          </a:p>
        </p:txBody>
      </p:sp>
      <p:sp>
        <p:nvSpPr>
          <p:cNvPr id="16" name="L 形 13"/>
          <p:cNvSpPr/>
          <p:nvPr/>
        </p:nvSpPr>
        <p:spPr>
          <a:xfrm flipH="1">
            <a:off x="8035219" y="4461846"/>
            <a:ext cx="632636" cy="629799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 dirty="0">
              <a:solidFill>
                <a:srgbClr val="FFC000"/>
              </a:solidFill>
            </a:endParaRPr>
          </a:p>
        </p:txBody>
      </p:sp>
      <p:sp>
        <p:nvSpPr>
          <p:cNvPr id="17" name="L 形 13"/>
          <p:cNvSpPr/>
          <p:nvPr/>
        </p:nvSpPr>
        <p:spPr>
          <a:xfrm>
            <a:off x="4190485" y="4461846"/>
            <a:ext cx="632636" cy="629799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 dirty="0">
              <a:solidFill>
                <a:srgbClr val="FFC000"/>
              </a:solidFill>
            </a:endParaRPr>
          </a:p>
        </p:txBody>
      </p:sp>
      <p:sp>
        <p:nvSpPr>
          <p:cNvPr id="18" name="L 形 13"/>
          <p:cNvSpPr/>
          <p:nvPr/>
        </p:nvSpPr>
        <p:spPr>
          <a:xfrm flipH="1" flipV="1">
            <a:off x="8035221" y="2143461"/>
            <a:ext cx="632636" cy="629799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 dirty="0">
              <a:solidFill>
                <a:srgbClr val="FFC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9E43B7-00C7-4DDD-B2AE-38423C4AE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" y="1117"/>
            <a:ext cx="12865180" cy="72366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734021B-F46A-4CBA-A780-E89C4346C31B}"/>
              </a:ext>
            </a:extLst>
          </p:cNvPr>
          <p:cNvSpPr/>
          <p:nvPr/>
        </p:nvSpPr>
        <p:spPr>
          <a:xfrm>
            <a:off x="4331" y="2503486"/>
            <a:ext cx="12865180" cy="2122716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98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3198165C-6555-40F5-A937-39E1939043CA}"/>
              </a:ext>
            </a:extLst>
          </p:cNvPr>
          <p:cNvSpPr txBox="1">
            <a:spLocks/>
          </p:cNvSpPr>
          <p:nvPr/>
        </p:nvSpPr>
        <p:spPr>
          <a:xfrm>
            <a:off x="2036887" y="2854570"/>
            <a:ext cx="9066537" cy="1614570"/>
          </a:xfrm>
          <a:prstGeom prst="rect">
            <a:avLst/>
          </a:prstGeom>
        </p:spPr>
        <p:txBody>
          <a:bodyPr vert="horz" lIns="96406" tIns="48203" rIns="96406" bIns="48203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9600" b="1" spc="316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END</a:t>
            </a:r>
            <a:endParaRPr lang="zh-TW" altLang="en-US" sz="9600" b="1" spc="316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3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一張含有 樹, 文字 的圖片&#10;&#10;產生非常高可信度的描述">
            <a:extLst>
              <a:ext uri="{FF2B5EF4-FFF2-40B4-BE49-F238E27FC236}">
                <a16:creationId xmlns:a16="http://schemas.microsoft.com/office/drawing/2014/main" id="{F5EDE3DA-DF63-4278-B52C-1AFA7286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0279" cy="7230418"/>
          </a:xfrm>
          <a:prstGeom prst="rect">
            <a:avLst/>
          </a:prstGeom>
        </p:spPr>
      </p:pic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1BFDDDE4-D35B-4787-A7FC-F5D7ED145BFA}"/>
              </a:ext>
            </a:extLst>
          </p:cNvPr>
          <p:cNvSpPr txBox="1">
            <a:spLocks/>
          </p:cNvSpPr>
          <p:nvPr/>
        </p:nvSpPr>
        <p:spPr>
          <a:xfrm>
            <a:off x="5062337" y="352807"/>
            <a:ext cx="7712446" cy="652480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90"/>
              </a:lnSpc>
              <a:spcAft>
                <a:spcPts val="1265"/>
              </a:spcAft>
              <a:buNone/>
            </a:pPr>
            <a:r>
              <a:rPr lang="zh-TW" altLang="en-US" sz="4639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吳晟</a:t>
            </a:r>
            <a:endParaRPr lang="en-US" altLang="zh-TW" sz="4639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90"/>
              </a:lnSpc>
              <a:spcAft>
                <a:spcPts val="1265"/>
              </a:spcAft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本名吳勝雄，台灣彰化人，一九四四年生，屏東農業專科學校畜牧科畢業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今屏科大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90"/>
              </a:lnSpc>
              <a:spcAft>
                <a:spcPts val="1265"/>
              </a:spcAft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過去任教於彰化溪洲國中，現專事耕讀。</a:t>
            </a:r>
            <a:endParaRPr lang="en-US" altLang="zh-TW" sz="25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90"/>
              </a:lnSpc>
              <a:spcAft>
                <a:spcPts val="1265"/>
              </a:spcAft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台灣鄉土文學作家，創作以新詩為主、散文為輔，寫作之餘亦從事農事。</a:t>
            </a:r>
            <a:endParaRPr lang="en-US" altLang="zh-TW" sz="25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90"/>
              </a:lnSpc>
              <a:spcAft>
                <a:spcPts val="1265"/>
              </a:spcAft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「寫台灣人、敘台灣事、繪台灣景、抒台灣情」是吳晟的創作主張。</a:t>
            </a:r>
            <a:endParaRPr lang="en-US" altLang="zh-TW" sz="25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90"/>
              </a:lnSpc>
              <a:spcAft>
                <a:spcPts val="1265"/>
              </a:spcAft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在彰化溪州種了一片樹園名為純園，取自母親之名，園內有三千多棵原生種樹木。</a:t>
            </a:r>
            <a:endParaRPr lang="en-US" altLang="zh-TW" sz="25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675D07B-3EAD-4C68-BF8F-B4F80A4A185A}"/>
              </a:ext>
            </a:extLst>
          </p:cNvPr>
          <p:cNvSpPr/>
          <p:nvPr/>
        </p:nvSpPr>
        <p:spPr>
          <a:xfrm>
            <a:off x="5853311" y="6861086"/>
            <a:ext cx="670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作者照片來源：http://news.ltn.com.tw/news/life/breakingnews/1995233</a:t>
            </a:r>
          </a:p>
        </p:txBody>
      </p:sp>
    </p:spTree>
    <p:extLst>
      <p:ext uri="{BB962C8B-B14F-4D97-AF65-F5344CB8AC3E}">
        <p14:creationId xmlns:p14="http://schemas.microsoft.com/office/powerpoint/2010/main" val="30408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66C48B72-E2B0-48E8-9A31-9BCE3CE72F58}"/>
              </a:ext>
            </a:extLst>
          </p:cNvPr>
          <p:cNvGrpSpPr/>
          <p:nvPr/>
        </p:nvGrpSpPr>
        <p:grpSpPr>
          <a:xfrm>
            <a:off x="566768" y="129509"/>
            <a:ext cx="5748829" cy="2042464"/>
            <a:chOff x="244786" y="185284"/>
            <a:chExt cx="3662918" cy="25601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86" y="185284"/>
              <a:ext cx="2578099" cy="25601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859704" y="613681"/>
              <a:ext cx="3048000" cy="157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7591" b="1" dirty="0">
                  <a:solidFill>
                    <a:srgbClr val="FFC0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著作</a:t>
              </a:r>
              <a:endParaRPr lang="zh-CN" altLang="en-US" sz="7591" b="1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2DCB406D-9190-4FC3-B102-A09562A4C20B}"/>
              </a:ext>
            </a:extLst>
          </p:cNvPr>
          <p:cNvSpPr/>
          <p:nvPr/>
        </p:nvSpPr>
        <p:spPr>
          <a:xfrm>
            <a:off x="566768" y="2309251"/>
            <a:ext cx="6427039" cy="49233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飄搖裏</a:t>
            </a: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吾鄉印象</a:t>
            </a: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374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泥土</a:t>
            </a: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向孩子說</a:t>
            </a: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吳晟詩集</a:t>
            </a: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吳晟詩選 </a:t>
            </a: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1963-1999》</a:t>
            </a:r>
            <a:endParaRPr lang="zh-TW" altLang="en-US" sz="3374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他還年輕</a:t>
            </a:r>
            <a:r>
              <a:rPr lang="en-US" altLang="zh-TW" sz="3374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endParaRPr lang="zh-TW" altLang="en-US" sz="337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46EEF84-156C-40B3-BA66-6F3078DB377A}"/>
              </a:ext>
            </a:extLst>
          </p:cNvPr>
          <p:cNvSpPr/>
          <p:nvPr/>
        </p:nvSpPr>
        <p:spPr>
          <a:xfrm>
            <a:off x="6139526" y="303957"/>
            <a:ext cx="7060418" cy="596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農婦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店仔頭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無悔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374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不如相忘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筆記濁水溪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一首詩一個故事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吳晟散文選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374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守護母親之河：筆記濁水溪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種樹的詩人：吳晟的呼喚，和你預約一片綠蔭，一座未來森林。</a:t>
            </a:r>
            <a:r>
              <a:rPr lang="en-US" altLang="zh-TW" sz="3374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》</a:t>
            </a:r>
            <a:endParaRPr lang="zh-TW" altLang="en-US" sz="3374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D85051F-7AAE-4CF3-9953-8F2093554A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9735" y="129509"/>
            <a:ext cx="2253435" cy="330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8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4799" y="1744117"/>
            <a:ext cx="10945216" cy="330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馬鞍藤</a:t>
            </a: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憂傷西海岸之二</a:t>
            </a: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463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揭露問題</a:t>
            </a:r>
            <a:br>
              <a:rPr lang="en-US" altLang="zh-TW" sz="463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土地從來不屬於</a:t>
            </a: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〉→</a:t>
            </a:r>
            <a:r>
              <a:rPr lang="zh-TW" altLang="en-US" sz="463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表達想法</a:t>
            </a:r>
            <a:b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與樹約定</a:t>
            </a:r>
            <a:r>
              <a:rPr lang="en-US" altLang="zh-TW" sz="4639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〉→</a:t>
            </a:r>
            <a:r>
              <a:rPr lang="zh-TW" altLang="en-US" sz="463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付諸行動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460823" y="663997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詩人對土地的描述</a:t>
            </a:r>
          </a:p>
        </p:txBody>
      </p:sp>
    </p:spTree>
    <p:extLst>
      <p:ext uri="{BB962C8B-B14F-4D97-AF65-F5344CB8AC3E}">
        <p14:creationId xmlns:p14="http://schemas.microsoft.com/office/powerpoint/2010/main" val="403600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C24A98-3C96-406C-91EB-4875BCA9D693}"/>
              </a:ext>
            </a:extLst>
          </p:cNvPr>
          <p:cNvGrpSpPr/>
          <p:nvPr/>
        </p:nvGrpSpPr>
        <p:grpSpPr>
          <a:xfrm>
            <a:off x="4320" y="-20077"/>
            <a:ext cx="12850112" cy="7251611"/>
            <a:chOff x="1881" y="-20101"/>
            <a:chExt cx="12188238" cy="6878101"/>
          </a:xfrm>
        </p:grpSpPr>
        <p:pic>
          <p:nvPicPr>
            <p:cNvPr id="1026" name="PA_图片 2" descr="C:\Documents and Settings\Administrator\桌面\7.pn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" y="-20101"/>
              <a:ext cx="12188238" cy="687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A_文本框 11"/>
            <p:cNvSpPr txBox="1"/>
            <p:nvPr>
              <p:custDataLst>
                <p:tags r:id="rId3"/>
              </p:custDataLst>
            </p:nvPr>
          </p:nvSpPr>
          <p:spPr>
            <a:xfrm>
              <a:off x="4366149" y="1251582"/>
              <a:ext cx="7725473" cy="2430616"/>
            </a:xfrm>
            <a:prstGeom prst="rect">
              <a:avLst/>
            </a:prstGeom>
            <a:noFill/>
          </p:spPr>
          <p:txBody>
            <a:bodyPr wrap="square" lIns="96376" tIns="48189" rIns="96376" bIns="481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TW" altLang="en-US" sz="534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itchFamily="34" charset="0"/>
                </a:rPr>
                <a:t>    </a:t>
              </a:r>
              <a:r>
                <a:rPr lang="en-US" altLang="zh-TW" sz="534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itchFamily="34" charset="0"/>
                </a:rPr>
                <a:t>〈</a:t>
              </a:r>
              <a:r>
                <a:rPr lang="zh-TW" altLang="en-US" sz="534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itchFamily="34" charset="0"/>
                </a:rPr>
                <a:t>馬鞍藤</a:t>
              </a:r>
              <a:r>
                <a:rPr lang="en-US" altLang="zh-TW" sz="534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itchFamily="34" charset="0"/>
                </a:rPr>
                <a:t>—</a:t>
              </a:r>
            </a:p>
            <a:p>
              <a:pPr>
                <a:lnSpc>
                  <a:spcPct val="150000"/>
                </a:lnSpc>
              </a:pPr>
              <a:r>
                <a:rPr lang="zh-TW" altLang="en-US" sz="534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itchFamily="34" charset="0"/>
                </a:rPr>
                <a:t>            憂傷西海岸之二</a:t>
              </a:r>
              <a:r>
                <a:rPr lang="en-US" altLang="zh-TW" sz="5340" b="1" dirty="0">
                  <a:solidFill>
                    <a:srgbClr val="00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itchFamily="34" charset="0"/>
                </a:rPr>
                <a:t>〉</a:t>
              </a:r>
            </a:p>
          </p:txBody>
        </p:sp>
        <p:sp>
          <p:nvSpPr>
            <p:cNvPr id="3" name="PA_矩形 2"/>
            <p:cNvSpPr/>
            <p:nvPr>
              <p:custDataLst>
                <p:tags r:id="rId4"/>
              </p:custDataLst>
            </p:nvPr>
          </p:nvSpPr>
          <p:spPr bwMode="auto">
            <a:xfrm>
              <a:off x="1881" y="6679111"/>
              <a:ext cx="9445797" cy="17888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8501" tIns="64251" rIns="128501" bIns="6425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84955" eaLnBrk="0" fontAlgn="ctr" hangingPunct="0">
                <a:buClr>
                  <a:srgbClr val="FF0000"/>
                </a:buClr>
                <a:buSzPct val="70000"/>
              </a:pPr>
              <a:endParaRPr lang="zh-CN" altLang="en-US" sz="1968">
                <a:latin typeface="微软雅黑" pitchFamily="34" charset="-122"/>
              </a:endParaRPr>
            </a:p>
          </p:txBody>
        </p:sp>
        <p:sp>
          <p:nvSpPr>
            <p:cNvPr id="17" name="PA_矩形 16"/>
            <p:cNvSpPr/>
            <p:nvPr>
              <p:custDataLst>
                <p:tags r:id="rId5"/>
              </p:custDataLst>
            </p:nvPr>
          </p:nvSpPr>
          <p:spPr bwMode="auto">
            <a:xfrm>
              <a:off x="8228886" y="6679111"/>
              <a:ext cx="3961233" cy="178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8501" tIns="64251" rIns="128501" bIns="6425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84955" eaLnBrk="0" fontAlgn="ctr" hangingPunct="0">
                <a:buClr>
                  <a:srgbClr val="FF0000"/>
                </a:buClr>
                <a:buSzPct val="70000"/>
              </a:pPr>
              <a:endParaRPr lang="zh-CN" altLang="en-US" sz="1968">
                <a:latin typeface="微软雅黑" pitchFamily="34" charset="-122"/>
              </a:endParaRPr>
            </a:p>
          </p:txBody>
        </p:sp>
      </p:grpSp>
      <p:sp>
        <p:nvSpPr>
          <p:cNvPr id="14" name="PA_文本框 11">
            <a:extLst>
              <a:ext uri="{FF2B5EF4-FFF2-40B4-BE49-F238E27FC236}">
                <a16:creationId xmlns:a16="http://schemas.microsoft.com/office/drawing/2014/main" id="{6716AA17-0A2C-41B8-976B-C168730D18D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219358" y="5537932"/>
            <a:ext cx="2637057" cy="1184733"/>
          </a:xfrm>
          <a:prstGeom prst="rect">
            <a:avLst/>
          </a:prstGeom>
          <a:noFill/>
        </p:spPr>
        <p:txBody>
          <a:bodyPr wrap="square" lIns="96376" tIns="48189" rIns="96376" bIns="481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5340" b="1" dirty="0"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選文一</a:t>
            </a:r>
            <a:endParaRPr lang="en-US" altLang="zh-TW" sz="5340" b="1" dirty="0"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5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2892CEA-95AB-467B-B550-817F554C2FB3}"/>
              </a:ext>
            </a:extLst>
          </p:cNvPr>
          <p:cNvSpPr/>
          <p:nvPr/>
        </p:nvSpPr>
        <p:spPr>
          <a:xfrm>
            <a:off x="884759" y="303957"/>
            <a:ext cx="6740788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長臂大勺的怪手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一公里一公里挺進開挖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島嶼優美的海岸線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歷經億萬年浪潮溫柔雕塑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正快速被切割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C8F06A-9C08-4830-BAB4-E8ED52CE1D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36" y="2232"/>
            <a:ext cx="5422814" cy="723041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44799" y="5166888"/>
            <a:ext cx="496855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人為力量破壞自然之美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億萬年的造化毀於一旦</a:t>
            </a:r>
          </a:p>
        </p:txBody>
      </p:sp>
    </p:spTree>
    <p:extLst>
      <p:ext uri="{BB962C8B-B14F-4D97-AF65-F5344CB8AC3E}">
        <p14:creationId xmlns:p14="http://schemas.microsoft.com/office/powerpoint/2010/main" val="16359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BA26BF-E508-4EF9-8FF2-FDBFD5C172CE}"/>
              </a:ext>
            </a:extLst>
          </p:cNvPr>
          <p:cNvSpPr/>
          <p:nvPr/>
        </p:nvSpPr>
        <p:spPr>
          <a:xfrm>
            <a:off x="236687" y="231949"/>
            <a:ext cx="8725942" cy="531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騰壺、花跳、燒酒螺、招潮蟹……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沼澤濕地洶湧的生機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倉皇走避不及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死亡的驚呼警鐘般響起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波濤起伏間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猛烈敲打無人聽聞的海岸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FE0CBD9-0C2D-4D4E-87BF-93210845D0B2}"/>
              </a:ext>
            </a:extLst>
          </p:cNvPr>
          <p:cNvGrpSpPr/>
          <p:nvPr/>
        </p:nvGrpSpPr>
        <p:grpSpPr>
          <a:xfrm>
            <a:off x="6421960" y="2392189"/>
            <a:ext cx="5949954" cy="4440249"/>
            <a:chOff x="5900177" y="2414852"/>
            <a:chExt cx="5916685" cy="4188545"/>
          </a:xfrm>
        </p:grpSpPr>
        <p:pic>
          <p:nvPicPr>
            <p:cNvPr id="1026" name="Picture 2" descr="天花, 藤壶, Rankenfuesser, 无柄动物, 北海, 甲壳类动物, 关闭">
              <a:extLst>
                <a:ext uri="{FF2B5EF4-FFF2-40B4-BE49-F238E27FC236}">
                  <a16:creationId xmlns:a16="http://schemas.microsoft.com/office/drawing/2014/main" id="{C2EE5F85-D094-4251-B580-95F2A3A697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00177" y="2414852"/>
              <a:ext cx="2899291" cy="18509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F553551-3407-4066-AEE3-E8ADE0220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2557" y="2414852"/>
              <a:ext cx="2774305" cy="18509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A4FDDAA-9751-4084-9B4D-46FFAB6BB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2557" y="4698609"/>
              <a:ext cx="2774305" cy="1904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79514B5-42F3-449F-8C31-889D00DD4C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00177" y="4698607"/>
              <a:ext cx="2899291" cy="19047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文字方塊 7"/>
          <p:cNvSpPr txBox="1"/>
          <p:nvPr/>
        </p:nvSpPr>
        <p:spPr>
          <a:xfrm>
            <a:off x="1244799" y="6064597"/>
            <a:ext cx="446449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破壞海岸造成生態危機</a:t>
            </a:r>
          </a:p>
        </p:txBody>
      </p:sp>
    </p:spTree>
    <p:extLst>
      <p:ext uri="{BB962C8B-B14F-4D97-AF65-F5344CB8AC3E}">
        <p14:creationId xmlns:p14="http://schemas.microsoft.com/office/powerpoint/2010/main" val="32363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BA26BF-E508-4EF9-8FF2-FDBFD5C172CE}"/>
              </a:ext>
            </a:extLst>
          </p:cNvPr>
          <p:cNvSpPr/>
          <p:nvPr/>
        </p:nvSpPr>
        <p:spPr>
          <a:xfrm>
            <a:off x="740743" y="231949"/>
            <a:ext cx="8725942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原生植被紛紛棄守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馬鞍藤也橫遭截肢斷軀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卻仍不死心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掙扎伸出細軟的不定根</a:t>
            </a:r>
          </a:p>
          <a:p>
            <a:pPr indent="374900">
              <a:lnSpc>
                <a:spcPts val="6400"/>
              </a:lnSpc>
              <a:spcBef>
                <a:spcPts val="633"/>
              </a:spcBef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抓住，隨時可能崩去的島嶼</a:t>
            </a:r>
          </a:p>
        </p:txBody>
      </p:sp>
      <p:pic>
        <p:nvPicPr>
          <p:cNvPr id="2052" name="Picture 4" descr="https://upload.wikimedia.org/wikipedia/commons/c/c3/%E7%A3%BA%E6%B8%AF%E6%BC%81%E6%B8%AF%E9%99%84%E8%BF%91%E7%9A%84%E9%A6%AC%E9%9E%8D%E8%97%A4%282%29.jpg">
            <a:extLst>
              <a:ext uri="{FF2B5EF4-FFF2-40B4-BE49-F238E27FC236}">
                <a16:creationId xmlns:a16="http://schemas.microsoft.com/office/drawing/2014/main" id="{D619090E-8AE8-4CF4-8F89-9DFC3D9FF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3511" y="720268"/>
            <a:ext cx="4834277" cy="341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20863" y="5416525"/>
            <a:ext cx="986509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馬鞍藤的「不死心」能否喚醒島嶼上的人「心不死」？</a:t>
            </a:r>
          </a:p>
        </p:txBody>
      </p:sp>
    </p:spTree>
    <p:extLst>
      <p:ext uri="{BB962C8B-B14F-4D97-AF65-F5344CB8AC3E}">
        <p14:creationId xmlns:p14="http://schemas.microsoft.com/office/powerpoint/2010/main" val="34314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自定义设计方案">
  <a:themeElements>
    <a:clrScheme name="自定义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9589"/>
      </a:accent1>
      <a:accent2>
        <a:srgbClr val="ADE4C3"/>
      </a:accent2>
      <a:accent3>
        <a:srgbClr val="329589"/>
      </a:accent3>
      <a:accent4>
        <a:srgbClr val="ADE4C3"/>
      </a:accent4>
      <a:accent5>
        <a:srgbClr val="329589"/>
      </a:accent5>
      <a:accent6>
        <a:srgbClr val="ADE4C3"/>
      </a:accent6>
      <a:hlink>
        <a:srgbClr val="329589"/>
      </a:hlink>
      <a:folHlink>
        <a:srgbClr val="ADE4C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9589"/>
      </a:accent1>
      <a:accent2>
        <a:srgbClr val="ADE4C3"/>
      </a:accent2>
      <a:accent3>
        <a:srgbClr val="329589"/>
      </a:accent3>
      <a:accent4>
        <a:srgbClr val="ADE4C3"/>
      </a:accent4>
      <a:accent5>
        <a:srgbClr val="329589"/>
      </a:accent5>
      <a:accent6>
        <a:srgbClr val="ADE4C3"/>
      </a:accent6>
      <a:hlink>
        <a:srgbClr val="329589"/>
      </a:hlink>
      <a:folHlink>
        <a:srgbClr val="ADE4C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1102</Words>
  <Application>Microsoft Office PowerPoint</Application>
  <PresentationFormat>自訂</PresentationFormat>
  <Paragraphs>194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43" baseType="lpstr">
      <vt:lpstr>Clear Sans Light</vt:lpstr>
      <vt:lpstr>微软雅黑</vt:lpstr>
      <vt:lpstr>Microsoft YaHei UI</vt:lpstr>
      <vt:lpstr>Microsoft YaHei UI Light</vt:lpstr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Segoe UI Black</vt:lpstr>
      <vt:lpstr>Wingdings 2</vt:lpstr>
      <vt:lpstr>自定义设计方案</vt:lpstr>
      <vt:lpstr>1_自定义设计方案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2016-11-29T11:45:09Z</dcterms:created>
  <dcterms:modified xsi:type="dcterms:W3CDTF">2018-02-22T06:41:30Z</dcterms:modified>
</cp:coreProperties>
</file>