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912"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103DBA9-8800-4A62-A121-51F076F32575}" type="datetimeFigureOut">
              <a:rPr lang="zh-TW" altLang="en-US" smtClean="0"/>
              <a:t>2013/12/9</a:t>
            </a:fld>
            <a:endParaRPr lang="zh-TW" alt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CD3DE7F-014A-4F43-B4E6-D7708AF7C967}" type="slidenum">
              <a:rPr lang="zh-TW" altLang="en-US" smtClean="0"/>
              <a:t>‹#›</a:t>
            </a:fld>
            <a:endParaRPr lang="zh-TW" alt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zh-TW" alt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zh-TW" altLang="en-US" smtClean="0"/>
              <a:t>按一下以編輯母片標題樣式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103DBA9-8800-4A62-A121-51F076F32575}" type="datetimeFigureOut">
              <a:rPr lang="zh-TW" altLang="en-US" smtClean="0"/>
              <a:t>2013/12/9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CD3DE7F-014A-4F43-B4E6-D7708AF7C967}"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103DBA9-8800-4A62-A121-51F076F32575}" type="datetimeFigureOut">
              <a:rPr lang="zh-TW" altLang="en-US" smtClean="0"/>
              <a:t>2013/12/9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CD3DE7F-014A-4F43-B4E6-D7708AF7C967}"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103DBA9-8800-4A62-A121-51F076F32575}" type="datetimeFigureOut">
              <a:rPr lang="zh-TW" altLang="en-US" smtClean="0"/>
              <a:t>2013/12/9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CD3DE7F-014A-4F43-B4E6-D7708AF7C967}"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9" name="Date Placeholder 8"/>
          <p:cNvSpPr>
            <a:spLocks noGrp="1"/>
          </p:cNvSpPr>
          <p:nvPr>
            <p:ph type="dt" sz="half" idx="10"/>
          </p:nvPr>
        </p:nvSpPr>
        <p:spPr/>
        <p:txBody>
          <a:bodyPr/>
          <a:lstStyle>
            <a:lvl1pPr>
              <a:defRPr>
                <a:solidFill>
                  <a:srgbClr val="FFFFFF"/>
                </a:solidFill>
              </a:defRPr>
            </a:lvl1pPr>
          </a:lstStyle>
          <a:p>
            <a:fld id="{0103DBA9-8800-4A62-A121-51F076F32575}" type="datetimeFigureOut">
              <a:rPr lang="zh-TW" altLang="en-US" smtClean="0"/>
              <a:t>2013/12/9</a:t>
            </a:fld>
            <a:endParaRPr lang="zh-TW" alt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CD3DE7F-014A-4F43-B4E6-D7708AF7C967}" type="slidenum">
              <a:rPr lang="zh-TW" altLang="en-US" smtClean="0"/>
              <a:t>‹#›</a:t>
            </a:fld>
            <a:endParaRPr lang="zh-TW" alt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zh-TW" alt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zh-TW" altLang="en-US" smtClean="0"/>
              <a:t>按一下以編輯母片標題樣式</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0103DBA9-8800-4A62-A121-51F076F32575}" type="datetimeFigureOut">
              <a:rPr lang="zh-TW" altLang="en-US" smtClean="0"/>
              <a:t>2013/12/9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CD3DE7F-014A-4F43-B4E6-D7708AF7C967}"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103DBA9-8800-4A62-A121-51F076F32575}" type="datetimeFigureOut">
              <a:rPr lang="zh-TW" altLang="en-US" smtClean="0"/>
              <a:t>2013/12/9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ECD3DE7F-014A-4F43-B4E6-D7708AF7C967}" type="slidenum">
              <a:rPr lang="zh-TW" altLang="en-US" smtClean="0"/>
              <a:t>‹#›</a:t>
            </a:fld>
            <a:endParaRPr lang="zh-TW" altLang="en-US"/>
          </a:p>
        </p:txBody>
      </p:sp>
      <p:sp>
        <p:nvSpPr>
          <p:cNvPr id="10" name="Title 9"/>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103DBA9-8800-4A62-A121-51F076F32575}" type="datetimeFigureOut">
              <a:rPr lang="zh-TW" altLang="en-US" smtClean="0"/>
              <a:t>2013/12/9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ECD3DE7F-014A-4F43-B4E6-D7708AF7C967}" type="slidenum">
              <a:rPr lang="zh-TW" altLang="en-US" smtClean="0"/>
              <a:t>‹#›</a:t>
            </a:fld>
            <a:endParaRPr lang="zh-TW" altLang="en-US"/>
          </a:p>
        </p:txBody>
      </p:sp>
      <p:sp>
        <p:nvSpPr>
          <p:cNvPr id="6" name="Title 5"/>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103DBA9-8800-4A62-A121-51F076F32575}" type="datetimeFigureOut">
              <a:rPr lang="zh-TW" altLang="en-US" smtClean="0"/>
              <a:t>2013/12/9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ECD3DE7F-014A-4F43-B4E6-D7708AF7C967}"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103DBA9-8800-4A62-A121-51F076F32575}" type="datetimeFigureOut">
              <a:rPr lang="zh-TW" altLang="en-US" smtClean="0"/>
              <a:t>2013/12/9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CD3DE7F-014A-4F43-B4E6-D7708AF7C967}" type="slidenum">
              <a:rPr lang="zh-TW" altLang="en-US" smtClean="0"/>
              <a:t>‹#›</a:t>
            </a:fld>
            <a:endParaRPr lang="zh-TW" alt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zh-TW" altLang="en-US" smtClean="0"/>
              <a:t>按一下以編輯母片標題樣式</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103DBA9-8800-4A62-A121-51F076F32575}" type="datetimeFigureOut">
              <a:rPr lang="zh-TW" altLang="en-US" smtClean="0"/>
              <a:t>2013/12/9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CD3DE7F-014A-4F43-B4E6-D7708AF7C967}" type="slidenum">
              <a:rPr lang="zh-TW" altLang="en-US" smtClean="0"/>
              <a:t>‹#›</a:t>
            </a:fld>
            <a:endParaRPr lang="zh-TW" alt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zh-TW" altLang="en-US" smtClean="0"/>
              <a:t>按一下以編輯母片標題樣式</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103DBA9-8800-4A62-A121-51F076F32575}" type="datetimeFigureOut">
              <a:rPr lang="zh-TW" altLang="en-US" smtClean="0"/>
              <a:t>2013/12/9</a:t>
            </a:fld>
            <a:endParaRPr lang="zh-TW" alt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zh-TW" alt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CD3DE7F-014A-4F43-B4E6-D7708AF7C967}"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tw.news.yahoo.com/%E8%A8%B1%E9%9B%85%E9%88%9E%E6%B6%89%E8%B3%A3%E8%82%A1%E9%81%BF%E6%90%8D-%E6%AA%A2%E6%BC%8F%E5%A4%9C%E8%A4%87%E8%A8%8A-155939523.html" TargetMode="External"/><Relationship Id="rId2" Type="http://schemas.openxmlformats.org/officeDocument/2006/relationships/hyperlink" Target="http://tw.news.yahoo.com/%E8%83%96%E9%81%94%E4%BA%BA%E9%96%8B%E5%A7%8B%E5%B0%B1%E6%B7%BB%E9%A6%99%E7%B2%BE-%E5%89%8D%E8%91%A3%E5%BA%A7%E8%AA%8D%E4%BA%86-221222187.html" TargetMode="Externa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tw.news.yahoo.com/%E9%A6%99%E6%B8%AF%E6%9F%A5%E8%83%96%E9%81%94%E4%BA%BA-%E6%9C%80%E9%87%8D5%E5%B9%B4%E7%89%A2%E9%A3%AF-213000507.html"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tw.news.yahoo.com/%E7%8D%A8%E5%AE%B6-%E9%A6%99%E7%B2%BE%E9%A2%A8%E6%B3%A2%E6%95%88%E6%87%89-%E8%83%96%E9%81%94%E4%BA%BA%E5%B7%A6%E7%87%9F%E5%BA%97%E5%AE%A3%E5%B8%83%E9%97%9C%E9%96%80-100400010.html" TargetMode="External"/><Relationship Id="rId2" Type="http://schemas.openxmlformats.org/officeDocument/2006/relationships/hyperlink" Target="http://www.ettoday.net/news/20130823/260691.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79512" y="332656"/>
            <a:ext cx="7011888" cy="1584176"/>
          </a:xfrm>
        </p:spPr>
        <p:txBody>
          <a:bodyPr>
            <a:normAutofit/>
          </a:bodyPr>
          <a:lstStyle/>
          <a:p>
            <a:pPr algn="ctr"/>
            <a:r>
              <a:rPr lang="zh-TW" altLang="en-US" sz="4000" b="1" dirty="0" smtClean="0">
                <a:solidFill>
                  <a:schemeClr val="bg2">
                    <a:lumMod val="20000"/>
                    <a:lumOff val="80000"/>
                  </a:schemeClr>
                </a:solidFill>
              </a:rPr>
              <a:t>胖達人香精風波</a:t>
            </a:r>
            <a:endParaRPr lang="zh-TW" altLang="en-US" sz="4000" b="1" dirty="0">
              <a:solidFill>
                <a:schemeClr val="bg2">
                  <a:lumMod val="20000"/>
                  <a:lumOff val="80000"/>
                </a:schemeClr>
              </a:solidFill>
            </a:endParaRPr>
          </a:p>
        </p:txBody>
      </p:sp>
      <p:sp>
        <p:nvSpPr>
          <p:cNvPr id="2" name="標題 1"/>
          <p:cNvSpPr>
            <a:spLocks noGrp="1"/>
          </p:cNvSpPr>
          <p:nvPr>
            <p:ph type="title"/>
          </p:nvPr>
        </p:nvSpPr>
        <p:spPr/>
        <p:txBody>
          <a:bodyPr/>
          <a:lstStyle/>
          <a:p>
            <a:r>
              <a:rPr lang="zh-TW" altLang="en-US" sz="2800" dirty="0">
                <a:solidFill>
                  <a:schemeClr val="accent2"/>
                </a:solidFill>
                <a:latin typeface="+mj-ea"/>
              </a:rPr>
              <a:t>指導老師：</a:t>
            </a:r>
            <a:r>
              <a:rPr lang="zh-TW" altLang="en-US" sz="2800" dirty="0" smtClean="0">
                <a:solidFill>
                  <a:schemeClr val="accent2"/>
                </a:solidFill>
                <a:latin typeface="+mj-ea"/>
              </a:rPr>
              <a:t>陳孟修</a:t>
            </a:r>
            <a:r>
              <a:rPr lang="en-US" altLang="zh-TW" sz="2800" dirty="0" smtClean="0">
                <a:solidFill>
                  <a:schemeClr val="accent2"/>
                </a:solidFill>
                <a:latin typeface="+mj-ea"/>
              </a:rPr>
              <a:t/>
            </a:r>
            <a:br>
              <a:rPr lang="en-US" altLang="zh-TW" sz="2800" dirty="0" smtClean="0">
                <a:solidFill>
                  <a:schemeClr val="accent2"/>
                </a:solidFill>
                <a:latin typeface="+mj-ea"/>
              </a:rPr>
            </a:br>
            <a:r>
              <a:rPr lang="zh-TW" altLang="en-US" sz="2400" dirty="0" smtClean="0">
                <a:solidFill>
                  <a:schemeClr val="accent2"/>
                </a:solidFill>
                <a:latin typeface="+mj-ea"/>
              </a:rPr>
              <a:t>組員：嚴家俊</a:t>
            </a:r>
            <a:r>
              <a:rPr lang="en-US" altLang="zh-TW" sz="2400" dirty="0">
                <a:solidFill>
                  <a:schemeClr val="accent2"/>
                </a:solidFill>
                <a:latin typeface="+mj-ea"/>
              </a:rPr>
              <a:t>4a080178</a:t>
            </a:r>
            <a:r>
              <a:rPr lang="zh-TW" altLang="en-US" sz="2400" dirty="0" smtClean="0">
                <a:solidFill>
                  <a:schemeClr val="accent2"/>
                </a:solidFill>
                <a:latin typeface="+mj-ea"/>
              </a:rPr>
              <a:t>、吳秀雯</a:t>
            </a:r>
            <a:r>
              <a:rPr lang="en-US" altLang="zh-TW" sz="2400" dirty="0" smtClean="0">
                <a:solidFill>
                  <a:schemeClr val="accent2"/>
                </a:solidFill>
                <a:latin typeface="+mj-ea"/>
              </a:rPr>
              <a:t>4a080102</a:t>
            </a:r>
            <a:r>
              <a:rPr lang="zh-TW" altLang="en-US" sz="2400" dirty="0">
                <a:solidFill>
                  <a:schemeClr val="tx1">
                    <a:lumMod val="85000"/>
                    <a:lumOff val="15000"/>
                  </a:schemeClr>
                </a:solidFill>
                <a:latin typeface="+mj-ea"/>
              </a:rPr>
              <a:t/>
            </a:r>
            <a:br>
              <a:rPr lang="zh-TW" altLang="en-US" sz="2400" dirty="0">
                <a:solidFill>
                  <a:schemeClr val="tx1">
                    <a:lumMod val="85000"/>
                    <a:lumOff val="15000"/>
                  </a:schemeClr>
                </a:solidFill>
                <a:latin typeface="+mj-ea"/>
              </a:rPr>
            </a:br>
            <a:endParaRPr lang="zh-TW" altLang="en-US" sz="2400" dirty="0">
              <a:latin typeface="+mj-ea"/>
            </a:endParaRPr>
          </a:p>
        </p:txBody>
      </p:sp>
    </p:spTree>
    <p:extLst>
      <p:ext uri="{BB962C8B-B14F-4D97-AF65-F5344CB8AC3E}">
        <p14:creationId xmlns:p14="http://schemas.microsoft.com/office/powerpoint/2010/main" val="144097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en-US" b="1" dirty="0" smtClean="0">
                <a:hlinkClick r:id="rId2"/>
              </a:rPr>
              <a:t> 胖達人驚爆開始就添香精 胖達人前董座認了</a:t>
            </a:r>
            <a:r>
              <a:rPr lang="zh-TW" altLang="en-US" dirty="0" smtClean="0">
                <a:hlinkClick r:id="rId2"/>
              </a:rPr>
              <a:t/>
            </a:r>
            <a:br>
              <a:rPr lang="zh-TW" altLang="en-US" dirty="0" smtClean="0">
                <a:hlinkClick r:id="rId2"/>
              </a:rPr>
            </a:br>
            <a:r>
              <a:rPr lang="zh-TW" altLang="en-US" dirty="0" smtClean="0"/>
              <a:t/>
            </a:r>
            <a:br>
              <a:rPr lang="zh-TW" altLang="en-US" dirty="0" smtClean="0"/>
            </a:br>
            <a:r>
              <a:rPr lang="zh-TW" altLang="en-US" dirty="0" smtClean="0"/>
              <a:t>「胖達人」麵包店驚爆產品添加人工香精，稽查結果</a:t>
            </a:r>
            <a:endParaRPr lang="en-US" altLang="zh-TW" dirty="0" smtClean="0"/>
          </a:p>
          <a:p>
            <a:pPr marL="45720" indent="0">
              <a:buNone/>
            </a:pPr>
            <a:r>
              <a:rPr lang="zh-TW" altLang="en-US" dirty="0" smtClean="0"/>
              <a:t>部分產品被查出，</a:t>
            </a:r>
            <a:r>
              <a:rPr lang="zh-TW" altLang="en-US" dirty="0"/>
              <a:t>像是：黑眼豆豆、巧克力、藍莓</a:t>
            </a:r>
            <a:r>
              <a:rPr lang="zh-TW" altLang="en-US" dirty="0" smtClean="0"/>
              <a:t>、</a:t>
            </a:r>
            <a:endParaRPr lang="en-US" altLang="zh-TW" dirty="0" smtClean="0"/>
          </a:p>
          <a:p>
            <a:pPr marL="45720" indent="0">
              <a:buNone/>
            </a:pPr>
            <a:r>
              <a:rPr lang="zh-TW" altLang="en-US" dirty="0" smtClean="0"/>
              <a:t>蜂</a:t>
            </a:r>
            <a:r>
              <a:rPr lang="zh-TW" altLang="en-US" dirty="0"/>
              <a:t>糖等口味的麵包都有添加人工</a:t>
            </a:r>
            <a:r>
              <a:rPr lang="zh-TW" altLang="en-US" dirty="0" smtClean="0"/>
              <a:t>香精，對外卻標榜</a:t>
            </a:r>
            <a:r>
              <a:rPr lang="zh-TW" altLang="en-US" dirty="0"/>
              <a:t>食</a:t>
            </a:r>
            <a:r>
              <a:rPr lang="zh-TW" altLang="en-US" dirty="0" smtClean="0"/>
              <a:t>材</a:t>
            </a:r>
            <a:endParaRPr lang="en-US" altLang="zh-TW" dirty="0" smtClean="0"/>
          </a:p>
          <a:p>
            <a:pPr marL="45720" indent="0">
              <a:buNone/>
            </a:pPr>
            <a:r>
              <a:rPr lang="zh-TW" altLang="en-US" dirty="0" smtClean="0"/>
              <a:t>純</a:t>
            </a:r>
            <a:r>
              <a:rPr lang="zh-TW" altLang="en-US" dirty="0"/>
              <a:t>天然，無化學</a:t>
            </a:r>
            <a:r>
              <a:rPr lang="zh-TW" altLang="en-US" dirty="0" smtClean="0"/>
              <a:t>添加物。</a:t>
            </a:r>
            <a:endParaRPr lang="en-US" altLang="zh-TW" b="1" dirty="0">
              <a:hlinkClick r:id="rId3"/>
            </a:endParaRPr>
          </a:p>
          <a:p>
            <a:r>
              <a:rPr lang="zh-TW" altLang="en-US" b="1" dirty="0" smtClean="0">
                <a:hlinkClick r:id="rId3"/>
              </a:rPr>
              <a:t> 許雅鈞</a:t>
            </a:r>
            <a:r>
              <a:rPr lang="zh-TW" altLang="en-US" b="1" dirty="0">
                <a:hlinkClick r:id="rId3"/>
              </a:rPr>
              <a:t>涉賣股避損 檢漏夜複訊</a:t>
            </a:r>
            <a:r>
              <a:rPr lang="zh-TW" altLang="en-US" dirty="0"/>
              <a:t/>
            </a:r>
            <a:br>
              <a:rPr lang="zh-TW" altLang="en-US" dirty="0"/>
            </a:br>
            <a:r>
              <a:rPr lang="zh-TW" altLang="en-US" dirty="0"/>
              <a:t/>
            </a:r>
            <a:br>
              <a:rPr lang="zh-TW" altLang="en-US" dirty="0"/>
            </a:br>
            <a:r>
              <a:rPr lang="zh-TW" altLang="en-US" dirty="0"/>
              <a:t>藝人小</a:t>
            </a:r>
            <a:r>
              <a:rPr lang="en-US" altLang="zh-TW" dirty="0"/>
              <a:t>S</a:t>
            </a:r>
            <a:r>
              <a:rPr lang="zh-TW" altLang="en-US" dirty="0"/>
              <a:t>丈夫許雅鈞及胖達人董座徐洵平等</a:t>
            </a:r>
            <a:r>
              <a:rPr lang="en-US" altLang="zh-TW" dirty="0"/>
              <a:t>5</a:t>
            </a:r>
            <a:r>
              <a:rPr lang="zh-TW" altLang="en-US" dirty="0"/>
              <a:t>人，涉嫌在基因國際利空消息發布前，出脫持股避損逾</a:t>
            </a:r>
            <a:r>
              <a:rPr lang="en-US" altLang="zh-TW" dirty="0"/>
              <a:t>6000</a:t>
            </a:r>
            <a:r>
              <a:rPr lang="zh-TW" altLang="en-US" dirty="0" smtClean="0"/>
              <a:t>萬</a:t>
            </a:r>
            <a:endParaRPr lang="en-US" altLang="zh-TW" dirty="0" smtClean="0"/>
          </a:p>
          <a:p>
            <a:pPr marL="45720" indent="0">
              <a:buNone/>
            </a:pPr>
            <a:r>
              <a:rPr lang="zh-TW" altLang="en-US" dirty="0" smtClean="0"/>
              <a:t>元。藝人小</a:t>
            </a:r>
            <a:r>
              <a:rPr lang="en-US" altLang="zh-TW" dirty="0" smtClean="0"/>
              <a:t>S</a:t>
            </a:r>
            <a:r>
              <a:rPr lang="zh-TW" altLang="en-US" dirty="0" smtClean="0"/>
              <a:t>也應代言問題被捲入此風波。</a:t>
            </a:r>
            <a:endParaRPr lang="en-US" altLang="zh-TW" dirty="0" smtClean="0"/>
          </a:p>
        </p:txBody>
      </p:sp>
      <p:sp>
        <p:nvSpPr>
          <p:cNvPr id="2" name="標題 1"/>
          <p:cNvSpPr>
            <a:spLocks noGrp="1"/>
          </p:cNvSpPr>
          <p:nvPr>
            <p:ph type="title"/>
          </p:nvPr>
        </p:nvSpPr>
        <p:spPr/>
        <p:txBody>
          <a:bodyPr/>
          <a:lstStyle/>
          <a:p>
            <a:r>
              <a:rPr lang="zh-TW" altLang="zh-TW" b="1" dirty="0"/>
              <a:t>一、個案內容介紹</a:t>
            </a:r>
            <a:endParaRPr lang="zh-TW" altLang="en-US" dirty="0"/>
          </a:p>
        </p:txBody>
      </p:sp>
      <p:pic>
        <p:nvPicPr>
          <p:cNvPr id="4" name="圖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3639" y="1514062"/>
            <a:ext cx="1998507" cy="2652886"/>
          </a:xfrm>
          <a:prstGeom prst="rect">
            <a:avLst/>
          </a:prstGeom>
          <a:ln>
            <a:noFill/>
          </a:ln>
          <a:effectLst>
            <a:outerShdw blurRad="190500" algn="tl" rotWithShape="0">
              <a:srgbClr val="000000">
                <a:alpha val="70000"/>
              </a:srgbClr>
            </a:outerShdw>
          </a:effectLst>
        </p:spPr>
      </p:pic>
      <p:pic>
        <p:nvPicPr>
          <p:cNvPr id="5" name="圖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84889" y="4653135"/>
            <a:ext cx="2857500" cy="2009775"/>
          </a:xfrm>
          <a:prstGeom prst="rect">
            <a:avLst/>
          </a:prstGeom>
          <a:ln>
            <a:noFill/>
          </a:ln>
          <a:effectLst>
            <a:softEdge rad="112500"/>
          </a:effectLst>
        </p:spPr>
      </p:pic>
    </p:spTree>
    <p:extLst>
      <p:ext uri="{BB962C8B-B14F-4D97-AF65-F5344CB8AC3E}">
        <p14:creationId xmlns:p14="http://schemas.microsoft.com/office/powerpoint/2010/main" val="1312338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b="1" dirty="0">
                <a:hlinkClick r:id="rId2"/>
              </a:rPr>
              <a:t> 香港查胖達人 最重</a:t>
            </a:r>
            <a:r>
              <a:rPr lang="en-US" altLang="zh-TW" b="1" dirty="0">
                <a:hlinkClick r:id="rId2"/>
              </a:rPr>
              <a:t>5</a:t>
            </a:r>
            <a:r>
              <a:rPr lang="zh-TW" altLang="en-US" b="1" dirty="0">
                <a:hlinkClick r:id="rId2"/>
              </a:rPr>
              <a:t>年牢飯</a:t>
            </a:r>
            <a:r>
              <a:rPr lang="zh-TW" altLang="en-US" dirty="0"/>
              <a:t/>
            </a:r>
            <a:br>
              <a:rPr lang="zh-TW" altLang="en-US" dirty="0"/>
            </a:br>
            <a:r>
              <a:rPr lang="zh-TW" altLang="en-US" dirty="0"/>
              <a:t/>
            </a:r>
            <a:br>
              <a:rPr lang="zh-TW" altLang="en-US" dirty="0"/>
            </a:br>
            <a:r>
              <a:rPr lang="zh-TW" altLang="en-US" dirty="0"/>
              <a:t>胖達人手感烘焙坦承添加人工香精後，香港官方已至香港分店進行調查，一旦發現蓄意以不實標示誤導消費者，最重可處</a:t>
            </a:r>
            <a:r>
              <a:rPr lang="en-US" altLang="zh-TW" dirty="0"/>
              <a:t>50</a:t>
            </a:r>
            <a:r>
              <a:rPr lang="zh-TW" altLang="en-US" dirty="0"/>
              <a:t>萬元港幣（約</a:t>
            </a:r>
            <a:r>
              <a:rPr lang="en-US" altLang="zh-TW" dirty="0"/>
              <a:t>200</a:t>
            </a:r>
            <a:r>
              <a:rPr lang="zh-TW" altLang="en-US" dirty="0"/>
              <a:t>萬台幣），負責人還要吃</a:t>
            </a:r>
            <a:r>
              <a:rPr lang="en-US" altLang="zh-TW" dirty="0"/>
              <a:t>5</a:t>
            </a:r>
            <a:r>
              <a:rPr lang="zh-TW" altLang="en-US" dirty="0"/>
              <a:t>年牢飯。對照之下，台北市衛生局只依法開罰</a:t>
            </a:r>
            <a:r>
              <a:rPr lang="en-US" altLang="zh-TW" dirty="0"/>
              <a:t>18</a:t>
            </a:r>
            <a:r>
              <a:rPr lang="zh-TW" altLang="en-US" dirty="0"/>
              <a:t>萬元，罰則天差地別。</a:t>
            </a:r>
          </a:p>
        </p:txBody>
      </p:sp>
      <p:sp>
        <p:nvSpPr>
          <p:cNvPr id="2" name="標題 1"/>
          <p:cNvSpPr>
            <a:spLocks noGrp="1"/>
          </p:cNvSpPr>
          <p:nvPr>
            <p:ph type="title"/>
          </p:nvPr>
        </p:nvSpPr>
        <p:spPr/>
        <p:txBody>
          <a:bodyPr/>
          <a:lstStyle/>
          <a:p>
            <a:r>
              <a:rPr lang="zh-TW" altLang="zh-TW" b="1" dirty="0"/>
              <a:t>一、個案內容</a:t>
            </a:r>
            <a:r>
              <a:rPr lang="zh-TW" altLang="zh-TW" b="1" dirty="0" smtClean="0"/>
              <a:t>介紹</a:t>
            </a:r>
            <a:endParaRPr lang="zh-TW" altLang="en-US"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429000"/>
            <a:ext cx="2104266" cy="3109753"/>
          </a:xfrm>
          <a:prstGeom prst="rect">
            <a:avLst/>
          </a:prstGeom>
          <a:ln>
            <a:noFill/>
          </a:ln>
          <a:effectLst>
            <a:softEdge rad="112500"/>
          </a:effectLst>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4787" y="3833676"/>
            <a:ext cx="4176464" cy="28121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9675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95536" y="1844824"/>
            <a:ext cx="8407893" cy="4407408"/>
          </a:xfrm>
        </p:spPr>
        <p:txBody>
          <a:bodyPr>
            <a:normAutofit/>
          </a:bodyPr>
          <a:lstStyle/>
          <a:p>
            <a:r>
              <a:rPr lang="en-US" altLang="zh-TW" b="1" dirty="0">
                <a:latin typeface="+mn-ea"/>
              </a:rPr>
              <a:t>1.</a:t>
            </a:r>
            <a:r>
              <a:rPr lang="zh-TW" altLang="zh-TW" b="1" dirty="0" smtClean="0">
                <a:latin typeface="+mn-ea"/>
              </a:rPr>
              <a:t>員工</a:t>
            </a:r>
            <a:r>
              <a:rPr lang="zh-TW" altLang="en-US" b="1" dirty="0" smtClean="0">
                <a:latin typeface="+mn-ea"/>
              </a:rPr>
              <a:t>：</a:t>
            </a:r>
            <a:r>
              <a:rPr lang="zh-TW" altLang="en-US" dirty="0" smtClean="0">
                <a:latin typeface="+mn-ea"/>
              </a:rPr>
              <a:t>因</a:t>
            </a:r>
            <a:r>
              <a:rPr lang="zh-TW" altLang="en-US" dirty="0">
                <a:latin typeface="+mn-ea"/>
              </a:rPr>
              <a:t>勒令停工而造成</a:t>
            </a:r>
            <a:r>
              <a:rPr lang="zh-TW" altLang="en-US" dirty="0" smtClean="0">
                <a:latin typeface="+mn-ea"/>
              </a:rPr>
              <a:t>失業。</a:t>
            </a:r>
            <a:endParaRPr lang="zh-TW" altLang="zh-TW" dirty="0">
              <a:latin typeface="+mn-ea"/>
            </a:endParaRPr>
          </a:p>
          <a:p>
            <a:endParaRPr lang="en-US" altLang="zh-TW" b="1" dirty="0">
              <a:latin typeface="+mn-ea"/>
            </a:endParaRPr>
          </a:p>
          <a:p>
            <a:r>
              <a:rPr lang="en-US" altLang="zh-TW" b="1" dirty="0">
                <a:latin typeface="+mn-ea"/>
              </a:rPr>
              <a:t>2.</a:t>
            </a:r>
            <a:r>
              <a:rPr lang="zh-TW" altLang="zh-TW" b="1" dirty="0" smtClean="0">
                <a:latin typeface="+mn-ea"/>
              </a:rPr>
              <a:t>股東</a:t>
            </a:r>
            <a:r>
              <a:rPr lang="zh-TW" altLang="en-US" b="1" dirty="0" smtClean="0">
                <a:latin typeface="+mn-ea"/>
              </a:rPr>
              <a:t>：</a:t>
            </a:r>
            <a:r>
              <a:rPr lang="zh-TW" altLang="en-US" dirty="0" smtClean="0">
                <a:latin typeface="+mn-ea"/>
              </a:rPr>
              <a:t>風波爆發後可能造成股市及營收下滑。</a:t>
            </a:r>
            <a:endParaRPr lang="en-US" altLang="zh-TW" dirty="0" smtClean="0">
              <a:latin typeface="+mn-ea"/>
            </a:endParaRPr>
          </a:p>
          <a:p>
            <a:pPr marL="45720" indent="0">
              <a:buNone/>
            </a:pPr>
            <a:endParaRPr lang="en-US" altLang="zh-TW" b="1" dirty="0">
              <a:latin typeface="+mn-ea"/>
            </a:endParaRPr>
          </a:p>
          <a:p>
            <a:r>
              <a:rPr lang="en-US" altLang="zh-TW" b="1" dirty="0" smtClean="0">
                <a:latin typeface="+mn-ea"/>
              </a:rPr>
              <a:t>3.</a:t>
            </a:r>
            <a:r>
              <a:rPr lang="zh-TW" altLang="zh-TW" b="1" dirty="0" smtClean="0">
                <a:latin typeface="+mn-ea"/>
              </a:rPr>
              <a:t>消費者</a:t>
            </a:r>
            <a:r>
              <a:rPr lang="zh-TW" altLang="en-US" dirty="0" smtClean="0">
                <a:latin typeface="+mn-ea"/>
              </a:rPr>
              <a:t>：成份添加物標示不明可能對人體有害，會影響購買意願。</a:t>
            </a:r>
            <a:endParaRPr lang="zh-TW" altLang="zh-TW" dirty="0" smtClean="0">
              <a:latin typeface="+mn-ea"/>
            </a:endParaRPr>
          </a:p>
          <a:p>
            <a:endParaRPr lang="en-US" altLang="zh-TW" b="1" dirty="0">
              <a:latin typeface="+mn-ea"/>
            </a:endParaRPr>
          </a:p>
          <a:p>
            <a:r>
              <a:rPr lang="en-US" altLang="zh-TW" b="1" dirty="0">
                <a:latin typeface="+mn-ea"/>
              </a:rPr>
              <a:t>4.</a:t>
            </a:r>
            <a:r>
              <a:rPr lang="zh-TW" altLang="zh-TW" b="1" dirty="0" smtClean="0">
                <a:latin typeface="+mn-ea"/>
              </a:rPr>
              <a:t>競爭者</a:t>
            </a:r>
            <a:r>
              <a:rPr lang="zh-TW" altLang="en-US" b="1" dirty="0" smtClean="0">
                <a:latin typeface="+mn-ea"/>
              </a:rPr>
              <a:t>：</a:t>
            </a:r>
            <a:r>
              <a:rPr lang="zh-TW" altLang="en-US" dirty="0" smtClean="0">
                <a:latin typeface="+mn-ea"/>
              </a:rPr>
              <a:t>有利於其他相近產品銷量。</a:t>
            </a:r>
            <a:endParaRPr lang="zh-TW" altLang="zh-TW" dirty="0">
              <a:latin typeface="+mn-ea"/>
            </a:endParaRPr>
          </a:p>
          <a:p>
            <a:endParaRPr lang="en-US" altLang="zh-TW" b="1" dirty="0">
              <a:latin typeface="+mn-ea"/>
            </a:endParaRPr>
          </a:p>
          <a:p>
            <a:r>
              <a:rPr lang="en-US" altLang="zh-TW" b="1" dirty="0">
                <a:latin typeface="+mn-ea"/>
              </a:rPr>
              <a:t>5.</a:t>
            </a:r>
            <a:r>
              <a:rPr lang="zh-TW" altLang="zh-TW" b="1" dirty="0" smtClean="0">
                <a:latin typeface="+mn-ea"/>
              </a:rPr>
              <a:t>供應商</a:t>
            </a:r>
            <a:r>
              <a:rPr lang="zh-TW" altLang="en-US" b="1" dirty="0" smtClean="0">
                <a:latin typeface="+mn-ea"/>
              </a:rPr>
              <a:t>：</a:t>
            </a:r>
            <a:r>
              <a:rPr lang="zh-TW" altLang="en-US" dirty="0" smtClean="0">
                <a:latin typeface="+mn-ea"/>
              </a:rPr>
              <a:t>需求量減少可能導致供應商停工。</a:t>
            </a:r>
            <a:endParaRPr lang="en-US" altLang="zh-TW" dirty="0" smtClean="0">
              <a:latin typeface="+mn-ea"/>
            </a:endParaRPr>
          </a:p>
          <a:p>
            <a:endParaRPr lang="en-US" altLang="zh-TW" b="1" dirty="0" smtClean="0">
              <a:latin typeface="+mn-ea"/>
            </a:endParaRPr>
          </a:p>
          <a:p>
            <a:r>
              <a:rPr lang="en-US" altLang="zh-TW" sz="2200" b="1" dirty="0" smtClean="0">
                <a:latin typeface="標楷體" panose="03000509000000000000" pitchFamily="65" charset="-120"/>
                <a:ea typeface="標楷體" panose="03000509000000000000" pitchFamily="65" charset="-120"/>
              </a:rPr>
              <a:t>6</a:t>
            </a:r>
            <a:r>
              <a:rPr lang="en-US" altLang="zh-TW" b="1" dirty="0">
                <a:latin typeface="標楷體" panose="03000509000000000000" pitchFamily="65" charset="-120"/>
                <a:ea typeface="標楷體" panose="03000509000000000000" pitchFamily="65" charset="-120"/>
              </a:rPr>
              <a:t>.</a:t>
            </a:r>
            <a:r>
              <a:rPr lang="zh-TW" altLang="zh-TW" b="1" dirty="0">
                <a:latin typeface="標楷體" panose="03000509000000000000" pitchFamily="65" charset="-120"/>
                <a:ea typeface="標楷體" panose="03000509000000000000" pitchFamily="65" charset="-120"/>
              </a:rPr>
              <a:t>協力</a:t>
            </a:r>
            <a:r>
              <a:rPr lang="zh-TW" altLang="zh-TW" b="1" dirty="0" smtClean="0">
                <a:latin typeface="標楷體" panose="03000509000000000000" pitchFamily="65" charset="-120"/>
                <a:ea typeface="標楷體" panose="03000509000000000000" pitchFamily="65" charset="-120"/>
              </a:rPr>
              <a:t>廠商</a:t>
            </a:r>
            <a:r>
              <a:rPr lang="zh-TW" altLang="en-US" b="1" dirty="0" smtClean="0">
                <a:latin typeface="標楷體" panose="03000509000000000000" pitchFamily="65" charset="-120"/>
                <a:ea typeface="標楷體" panose="03000509000000000000" pitchFamily="65" charset="-120"/>
              </a:rPr>
              <a:t>：</a:t>
            </a:r>
            <a:r>
              <a:rPr lang="zh-TW" altLang="en-US" dirty="0" smtClean="0">
                <a:latin typeface="+mn-ea"/>
              </a:rPr>
              <a:t>因供應商停工，可能遭受連帶影響。</a:t>
            </a:r>
            <a:endParaRPr lang="en-US" altLang="zh-TW" b="1" dirty="0">
              <a:latin typeface="標楷體" panose="03000509000000000000" pitchFamily="65" charset="-120"/>
              <a:ea typeface="標楷體" panose="03000509000000000000" pitchFamily="65" charset="-120"/>
            </a:endParaRPr>
          </a:p>
          <a:p>
            <a:endParaRPr lang="en-US" altLang="zh-TW" b="1" dirty="0">
              <a:latin typeface="+mn-ea"/>
            </a:endParaRPr>
          </a:p>
        </p:txBody>
      </p:sp>
      <p:sp>
        <p:nvSpPr>
          <p:cNvPr id="3" name="標題 2"/>
          <p:cNvSpPr>
            <a:spLocks noGrp="1"/>
          </p:cNvSpPr>
          <p:nvPr>
            <p:ph type="title"/>
          </p:nvPr>
        </p:nvSpPr>
        <p:spPr/>
        <p:txBody>
          <a:bodyPr/>
          <a:lstStyle/>
          <a:p>
            <a:r>
              <a:rPr lang="zh-TW" altLang="zh-TW" b="1" dirty="0"/>
              <a:t>二、個案心得</a:t>
            </a:r>
            <a:r>
              <a:rPr lang="en-US" altLang="zh-TW" b="1" dirty="0"/>
              <a:t>(</a:t>
            </a:r>
            <a:r>
              <a:rPr lang="zh-TW" altLang="zh-TW" b="1" dirty="0"/>
              <a:t>影響層面</a:t>
            </a:r>
            <a:r>
              <a:rPr lang="en-US" altLang="zh-TW" b="1" dirty="0"/>
              <a:t>)</a:t>
            </a:r>
            <a:endParaRPr lang="zh-TW" altLang="en-US" dirty="0"/>
          </a:p>
        </p:txBody>
      </p:sp>
    </p:spTree>
    <p:extLst>
      <p:ext uri="{BB962C8B-B14F-4D97-AF65-F5344CB8AC3E}">
        <p14:creationId xmlns:p14="http://schemas.microsoft.com/office/powerpoint/2010/main" val="2542180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sz="2200" b="1" dirty="0">
                <a:latin typeface="+mn-ea"/>
              </a:rPr>
              <a:t>7.</a:t>
            </a:r>
            <a:r>
              <a:rPr lang="zh-TW" altLang="zh-TW" b="1" dirty="0">
                <a:latin typeface="+mn-ea"/>
              </a:rPr>
              <a:t>社區</a:t>
            </a:r>
            <a:r>
              <a:rPr lang="zh-TW" altLang="zh-TW" b="1" dirty="0" smtClean="0">
                <a:latin typeface="+mn-ea"/>
              </a:rPr>
              <a:t>居民</a:t>
            </a:r>
            <a:r>
              <a:rPr lang="zh-TW" altLang="en-US" b="1" dirty="0" smtClean="0">
                <a:latin typeface="+mn-ea"/>
              </a:rPr>
              <a:t>：</a:t>
            </a:r>
            <a:r>
              <a:rPr lang="zh-TW" altLang="en-US" dirty="0" smtClean="0">
                <a:latin typeface="+mn-ea"/>
              </a:rPr>
              <a:t>購買的選擇性減少。</a:t>
            </a:r>
            <a:endParaRPr lang="en-US" altLang="zh-TW" dirty="0" smtClean="0">
              <a:latin typeface="+mn-ea"/>
            </a:endParaRPr>
          </a:p>
          <a:p>
            <a:pPr marL="36576" indent="0">
              <a:buNone/>
            </a:pPr>
            <a:r>
              <a:rPr lang="zh-TW" altLang="en-US" sz="2200" dirty="0" smtClean="0">
                <a:latin typeface="+mn-ea"/>
              </a:rPr>
              <a:t>   </a:t>
            </a:r>
            <a:endParaRPr lang="en-US" altLang="zh-TW" dirty="0" smtClean="0">
              <a:latin typeface="+mn-ea"/>
            </a:endParaRPr>
          </a:p>
          <a:p>
            <a:r>
              <a:rPr lang="en-US" altLang="zh-TW" sz="2200" b="1" dirty="0" smtClean="0">
                <a:latin typeface="+mn-ea"/>
              </a:rPr>
              <a:t>8</a:t>
            </a:r>
            <a:r>
              <a:rPr lang="en-US" altLang="zh-TW" sz="2200" b="1" dirty="0">
                <a:latin typeface="+mn-ea"/>
              </a:rPr>
              <a:t>.</a:t>
            </a:r>
            <a:r>
              <a:rPr lang="zh-TW" altLang="zh-TW" b="1" dirty="0">
                <a:latin typeface="+mn-ea"/>
              </a:rPr>
              <a:t>社會</a:t>
            </a:r>
            <a:r>
              <a:rPr lang="zh-TW" altLang="zh-TW" b="1" dirty="0" smtClean="0">
                <a:latin typeface="+mn-ea"/>
              </a:rPr>
              <a:t>大眾</a:t>
            </a:r>
            <a:r>
              <a:rPr lang="zh-TW" altLang="en-US" b="1" dirty="0">
                <a:latin typeface="+mn-ea"/>
              </a:rPr>
              <a:t>：</a:t>
            </a:r>
            <a:r>
              <a:rPr lang="zh-TW" altLang="en-US" dirty="0">
                <a:latin typeface="+mn-ea"/>
              </a:rPr>
              <a:t>對於胖達人相關產品的信心度會大幅度下降。</a:t>
            </a:r>
            <a:endParaRPr lang="en-US" altLang="zh-TW" dirty="0">
              <a:latin typeface="+mn-ea"/>
            </a:endParaRPr>
          </a:p>
          <a:p>
            <a:pPr marL="0" indent="0">
              <a:buNone/>
            </a:pPr>
            <a:endParaRPr lang="en-US" altLang="zh-TW" dirty="0">
              <a:latin typeface="+mn-ea"/>
            </a:endParaRPr>
          </a:p>
          <a:p>
            <a:r>
              <a:rPr lang="en-US" altLang="zh-TW" b="1" dirty="0">
                <a:latin typeface="+mn-ea"/>
              </a:rPr>
              <a:t>9.</a:t>
            </a:r>
            <a:r>
              <a:rPr lang="zh-TW" altLang="zh-TW" b="1" dirty="0">
                <a:latin typeface="+mn-ea"/>
              </a:rPr>
              <a:t>政府</a:t>
            </a:r>
            <a:r>
              <a:rPr lang="zh-TW" altLang="zh-TW" b="1" dirty="0" smtClean="0">
                <a:latin typeface="+mn-ea"/>
              </a:rPr>
              <a:t>機關</a:t>
            </a:r>
            <a:r>
              <a:rPr lang="zh-TW" altLang="en-US" b="1" dirty="0" smtClean="0">
                <a:latin typeface="+mn-ea"/>
              </a:rPr>
              <a:t>：</a:t>
            </a:r>
            <a:endParaRPr lang="en-US" altLang="zh-TW" b="1" dirty="0">
              <a:latin typeface="+mn-ea"/>
            </a:endParaRPr>
          </a:p>
          <a:p>
            <a:pPr marL="36576" indent="0">
              <a:buNone/>
            </a:pPr>
            <a:r>
              <a:rPr lang="zh-TW" altLang="en-US" sz="2200" dirty="0">
                <a:latin typeface="+mn-ea"/>
              </a:rPr>
              <a:t>   </a:t>
            </a:r>
            <a:r>
              <a:rPr lang="zh-TW" altLang="en-US" sz="2200" dirty="0" smtClean="0">
                <a:latin typeface="+mn-ea"/>
              </a:rPr>
              <a:t>應</a:t>
            </a:r>
            <a:r>
              <a:rPr lang="zh-TW" altLang="en-US" dirty="0" smtClean="0">
                <a:latin typeface="+mn-ea"/>
              </a:rPr>
              <a:t>給予勒令停工等相關處罰，及適度的罰鍰刑責等。</a:t>
            </a:r>
            <a:endParaRPr lang="zh-TW" altLang="zh-TW" dirty="0">
              <a:latin typeface="+mn-ea"/>
            </a:endParaRPr>
          </a:p>
          <a:p>
            <a:endParaRPr lang="zh-TW" altLang="en-US" dirty="0"/>
          </a:p>
        </p:txBody>
      </p:sp>
      <p:sp>
        <p:nvSpPr>
          <p:cNvPr id="3" name="標題 2"/>
          <p:cNvSpPr>
            <a:spLocks noGrp="1"/>
          </p:cNvSpPr>
          <p:nvPr>
            <p:ph type="title"/>
          </p:nvPr>
        </p:nvSpPr>
        <p:spPr/>
        <p:txBody>
          <a:bodyPr/>
          <a:lstStyle/>
          <a:p>
            <a:r>
              <a:rPr lang="zh-TW" altLang="zh-TW" b="1" dirty="0"/>
              <a:t>二、個案心得</a:t>
            </a:r>
            <a:r>
              <a:rPr lang="en-US" altLang="zh-TW" b="1" dirty="0"/>
              <a:t>(</a:t>
            </a:r>
            <a:r>
              <a:rPr lang="zh-TW" altLang="zh-TW" b="1" dirty="0"/>
              <a:t>影響層面</a:t>
            </a:r>
            <a:r>
              <a:rPr lang="en-US" altLang="zh-TW" b="1" dirty="0"/>
              <a:t>)</a:t>
            </a:r>
            <a:endParaRPr lang="zh-TW" altLang="en-US" dirty="0"/>
          </a:p>
        </p:txBody>
      </p:sp>
    </p:spTree>
    <p:extLst>
      <p:ext uri="{BB962C8B-B14F-4D97-AF65-F5344CB8AC3E}">
        <p14:creationId xmlns:p14="http://schemas.microsoft.com/office/powerpoint/2010/main" val="241888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 </a:t>
            </a:r>
            <a:r>
              <a:rPr lang="zh-TW" altLang="en-US" dirty="0" smtClean="0"/>
              <a:t>結論：</a:t>
            </a:r>
            <a:endParaRPr lang="en-US" altLang="zh-TW" dirty="0" smtClean="0"/>
          </a:p>
          <a:p>
            <a:pPr marL="45720" indent="0">
              <a:buNone/>
            </a:pPr>
            <a:r>
              <a:rPr lang="zh-TW" altLang="en-US" dirty="0" smtClean="0"/>
              <a:t>日前超夯麵包店「胖達人手感烘焙麵包」被網友踢爆，麵包香氣久久不散，是因為添加人工香精的效果，不滿業者宣稱無添加人工香精。廠商出面表示自己誤信香精廠商藉此推責，但事後證實該產品確實有添加非天然香精，對此該廠商停工內部檢討。</a:t>
            </a:r>
            <a:endParaRPr lang="en-US" altLang="zh-TW" dirty="0" smtClean="0"/>
          </a:p>
          <a:p>
            <a:pPr marL="45720" indent="0">
              <a:buNone/>
            </a:pPr>
            <a:endParaRPr lang="en-US" altLang="zh-TW" dirty="0"/>
          </a:p>
          <a:p>
            <a:pPr marL="45720" indent="0">
              <a:buNone/>
            </a:pPr>
            <a:endParaRPr lang="en-US" altLang="zh-TW" dirty="0" smtClean="0"/>
          </a:p>
          <a:p>
            <a:r>
              <a:rPr lang="zh-TW" altLang="en-US" b="1" dirty="0" smtClean="0">
                <a:latin typeface="+mn-ea"/>
              </a:rPr>
              <a:t>建議：</a:t>
            </a:r>
            <a:endParaRPr lang="en-US" altLang="zh-TW" b="1" dirty="0" smtClean="0">
              <a:latin typeface="+mn-ea"/>
            </a:endParaRPr>
          </a:p>
          <a:p>
            <a:pPr marL="45720" indent="0">
              <a:buNone/>
            </a:pPr>
            <a:r>
              <a:rPr lang="zh-TW" altLang="en-US" dirty="0"/>
              <a:t>市售的相關食品種類相當多，其中不肖製造商為獲得消費者喜好而添加的非天然香料更是不在話下，雖然很難完全去隔絕化學香精，但消費者對於食品的選擇還是要再三比較安全。</a:t>
            </a:r>
            <a:endParaRPr lang="zh-TW" altLang="zh-TW" dirty="0"/>
          </a:p>
        </p:txBody>
      </p:sp>
      <p:sp>
        <p:nvSpPr>
          <p:cNvPr id="3" name="標題 2"/>
          <p:cNvSpPr>
            <a:spLocks noGrp="1"/>
          </p:cNvSpPr>
          <p:nvPr>
            <p:ph type="title"/>
          </p:nvPr>
        </p:nvSpPr>
        <p:spPr/>
        <p:txBody>
          <a:bodyPr/>
          <a:lstStyle/>
          <a:p>
            <a:r>
              <a:rPr lang="zh-TW" altLang="en-US" b="1" dirty="0"/>
              <a:t>三、結論與建議</a:t>
            </a:r>
            <a:endParaRPr lang="zh-TW" altLang="en-US" dirty="0"/>
          </a:p>
        </p:txBody>
      </p:sp>
    </p:spTree>
    <p:extLst>
      <p:ext uri="{BB962C8B-B14F-4D97-AF65-F5344CB8AC3E}">
        <p14:creationId xmlns:p14="http://schemas.microsoft.com/office/powerpoint/2010/main" val="2046108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hlinkClick r:id="rId2"/>
              </a:rPr>
              <a:t>http://</a:t>
            </a:r>
            <a:r>
              <a:rPr lang="en-US" altLang="zh-TW" dirty="0" smtClean="0">
                <a:hlinkClick r:id="rId2"/>
              </a:rPr>
              <a:t>www.ettoday.net/news/20130823/260691.htm</a:t>
            </a:r>
            <a:endParaRPr lang="en-US" altLang="zh-TW" dirty="0" smtClean="0"/>
          </a:p>
          <a:p>
            <a:endParaRPr lang="en-US" altLang="zh-TW" dirty="0" smtClean="0"/>
          </a:p>
          <a:p>
            <a:r>
              <a:rPr lang="en-US" altLang="zh-TW" dirty="0">
                <a:hlinkClick r:id="rId3"/>
              </a:rPr>
              <a:t>http://tw.news.yahoo.com/%E7%8D%A8%E5%AE%B6-%E9%A6%99%E7%B2%BE%E9%A2%A8%E6%B3%A2%E6%95%88%E6%87%89-%E8%83%96%E9%81%94%E4%BA%BA%E5%B7%A6%E7%87%9F%E5%BA%97%E5%AE%A3%E5%B8%83%E9%97%9C%E9%96%80-100400010.html</a:t>
            </a:r>
            <a:endParaRPr lang="zh-TW" altLang="en-US" dirty="0"/>
          </a:p>
        </p:txBody>
      </p:sp>
      <p:sp>
        <p:nvSpPr>
          <p:cNvPr id="3" name="標題 2"/>
          <p:cNvSpPr>
            <a:spLocks noGrp="1"/>
          </p:cNvSpPr>
          <p:nvPr>
            <p:ph type="title"/>
          </p:nvPr>
        </p:nvSpPr>
        <p:spPr/>
        <p:txBody>
          <a:bodyPr/>
          <a:lstStyle/>
          <a:p>
            <a:r>
              <a:rPr lang="zh-TW" altLang="en-US" dirty="0" smtClean="0"/>
              <a:t>參考資料</a:t>
            </a:r>
            <a:endParaRPr lang="zh-TW" altLang="en-US" dirty="0"/>
          </a:p>
        </p:txBody>
      </p:sp>
    </p:spTree>
    <p:extLst>
      <p:ext uri="{BB962C8B-B14F-4D97-AF65-F5344CB8AC3E}">
        <p14:creationId xmlns:p14="http://schemas.microsoft.com/office/powerpoint/2010/main" val="3528040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格線">
  <a:themeElements>
    <a:clrScheme name="格線">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格線">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格線">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144</TotalTime>
  <Words>337</Words>
  <Application>Microsoft Office PowerPoint</Application>
  <PresentationFormat>如螢幕大小 (4:3)</PresentationFormat>
  <Paragraphs>41</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格線</vt:lpstr>
      <vt:lpstr>指導老師：陳孟修 組員：嚴家俊4a080178、吳秀雯4a080102 </vt:lpstr>
      <vt:lpstr>一、個案內容介紹</vt:lpstr>
      <vt:lpstr>一、個案內容介紹</vt:lpstr>
      <vt:lpstr>二、個案心得(影響層面)</vt:lpstr>
      <vt:lpstr>二、個案心得(影響層面)</vt:lpstr>
      <vt:lpstr>三、結論與建議</vt:lpstr>
      <vt:lpstr>參考資料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指導老師：陳孟修 組員：嚴家俊4a080、吳秀雯4a080102</dc:title>
  <dc:creator>S409</dc:creator>
  <cp:lastModifiedBy>user</cp:lastModifiedBy>
  <cp:revision>14</cp:revision>
  <dcterms:created xsi:type="dcterms:W3CDTF">2013-12-09T05:13:06Z</dcterms:created>
  <dcterms:modified xsi:type="dcterms:W3CDTF">2013-12-09T13:29:47Z</dcterms:modified>
</cp:coreProperties>
</file>