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5" r:id="rId3"/>
    <p:sldId id="261" r:id="rId4"/>
    <p:sldId id="262" r:id="rId5"/>
    <p:sldId id="257" r:id="rId6"/>
    <p:sldId id="258" r:id="rId7"/>
    <p:sldId id="259" r:id="rId8"/>
    <p:sldId id="263" r:id="rId9"/>
    <p:sldId id="264" r:id="rId10"/>
    <p:sldId id="260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F7C76C0D-E7CA-4956-A7AF-C672A7021D3C}" type="datetimeFigureOut">
              <a:rPr lang="zh-TW" altLang="en-US" smtClean="0"/>
              <a:t>2012/6/3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96FEDC1D-D3D3-406A-997F-2FDA83A77B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tw.knowledge.yahoo.com/question/question?qid=1206092302483----" TargetMode="External"/><Relationship Id="rId2" Type="http://schemas.openxmlformats.org/officeDocument/2006/relationships/hyperlink" Target="http://liveon-mars.blogspot.tw/2009/10/blog-post_24.html----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aQc3RyfemHE" TargetMode="External"/><Relationship Id="rId4" Type="http://schemas.openxmlformats.org/officeDocument/2006/relationships/hyperlink" Target="http://www.shs.edu.tw/works/essay/2006/04/2006040711332012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43608" y="4293096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 smtClean="0"/>
              <a:t>班級</a:t>
            </a:r>
            <a:r>
              <a:rPr lang="zh-TW" altLang="en-US" sz="3600" dirty="0" smtClean="0">
                <a:latin typeface="新細明體"/>
                <a:ea typeface="新細明體"/>
              </a:rPr>
              <a:t>：自控三乙</a:t>
            </a:r>
            <a:endParaRPr lang="en-US" altLang="zh-TW" sz="3600" dirty="0">
              <a:latin typeface="新細明體"/>
              <a:ea typeface="新細明體"/>
            </a:endParaRPr>
          </a:p>
          <a:p>
            <a:r>
              <a:rPr lang="zh-TW" altLang="en-US" sz="3600" dirty="0" smtClean="0">
                <a:latin typeface="新細明體"/>
                <a:ea typeface="新細明體"/>
              </a:rPr>
              <a:t>姓名</a:t>
            </a:r>
            <a:r>
              <a:rPr lang="zh-TW" altLang="en-US" sz="3600" dirty="0" smtClean="0">
                <a:latin typeface="新細明體"/>
              </a:rPr>
              <a:t>：張閎棋</a:t>
            </a:r>
            <a:endParaRPr lang="en-US" altLang="zh-TW" sz="3600" dirty="0" smtClean="0">
              <a:latin typeface="新細明體"/>
              <a:ea typeface="新細明體"/>
            </a:endParaRPr>
          </a:p>
          <a:p>
            <a:r>
              <a:rPr lang="zh-TW" altLang="en-US" sz="3600" dirty="0">
                <a:latin typeface="新細明體"/>
                <a:ea typeface="新細明體"/>
              </a:rPr>
              <a:t>學</a:t>
            </a:r>
            <a:r>
              <a:rPr lang="zh-TW" altLang="en-US" sz="3600" dirty="0" smtClean="0">
                <a:latin typeface="新細明體"/>
                <a:ea typeface="新細明體"/>
              </a:rPr>
              <a:t>號</a:t>
            </a:r>
            <a:r>
              <a:rPr lang="zh-TW" altLang="en-US" sz="3600" dirty="0" smtClean="0">
                <a:latin typeface="新細明體"/>
              </a:rPr>
              <a:t>：</a:t>
            </a:r>
            <a:r>
              <a:rPr lang="en-US" altLang="zh-TW" sz="3600" dirty="0" smtClean="0">
                <a:latin typeface="新細明體"/>
              </a:rPr>
              <a:t>49812090</a:t>
            </a:r>
            <a:endParaRPr lang="en-US" altLang="zh-TW" sz="3600" dirty="0" smtClean="0">
              <a:latin typeface="新細明體"/>
              <a:ea typeface="新細明體"/>
            </a:endParaRP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188640" y="692696"/>
            <a:ext cx="7772400" cy="1470025"/>
          </a:xfrm>
        </p:spPr>
        <p:txBody>
          <a:bodyPr/>
          <a:lstStyle/>
          <a:p>
            <a:r>
              <a:rPr lang="zh-TW" altLang="en-US" sz="6000" dirty="0" smtClean="0"/>
              <a:t>太陽能發電</a:t>
            </a:r>
            <a:endParaRPr lang="zh-TW" altLang="en-US" sz="6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025" y="260648"/>
            <a:ext cx="374441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62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/>
              <a:t>台灣太陽能的發展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/>
              <a:t>台灣發展太陽光電產業有相當的</a:t>
            </a:r>
            <a:r>
              <a:rPr lang="zh-TW" altLang="en-US" sz="2400" dirty="0" smtClean="0"/>
              <a:t>優勢</a:t>
            </a:r>
            <a:r>
              <a:rPr lang="zh-TW" altLang="en-US" sz="2400" dirty="0" smtClean="0">
                <a:latin typeface="新細明體"/>
                <a:ea typeface="新細明體"/>
              </a:rPr>
              <a:t>，</a:t>
            </a:r>
            <a:r>
              <a:rPr lang="zh-TW" altLang="en-US" sz="2400" dirty="0"/>
              <a:t>強大的</a:t>
            </a:r>
            <a:r>
              <a:rPr lang="zh-TW" altLang="en-US" sz="2400" dirty="0" smtClean="0"/>
              <a:t>半導體產業</a:t>
            </a:r>
            <a:r>
              <a:rPr lang="zh-TW" altLang="en-US" sz="2400" dirty="0">
                <a:latin typeface="新細明體"/>
                <a:ea typeface="新細明體"/>
              </a:rPr>
              <a:t>，</a:t>
            </a:r>
            <a:r>
              <a:rPr lang="zh-TW" altLang="en-US" sz="2400" dirty="0" smtClean="0"/>
              <a:t>兩者</a:t>
            </a:r>
            <a:r>
              <a:rPr lang="zh-TW" altLang="en-US" sz="2400" dirty="0"/>
              <a:t>的生產技術</a:t>
            </a:r>
            <a:r>
              <a:rPr lang="zh-TW" altLang="en-US" sz="2400" dirty="0" smtClean="0"/>
              <a:t>雷同</a:t>
            </a:r>
            <a:endParaRPr lang="en-US" altLang="zh-TW" sz="2400" dirty="0">
              <a:latin typeface="新細明體"/>
              <a:ea typeface="新細明體"/>
            </a:endParaRPr>
          </a:p>
          <a:p>
            <a:endParaRPr lang="en-US" altLang="zh-TW" sz="2400" dirty="0" smtClean="0">
              <a:latin typeface="新細明體"/>
              <a:ea typeface="新細明體"/>
            </a:endParaRPr>
          </a:p>
          <a:p>
            <a:r>
              <a:rPr lang="zh-TW" altLang="en-US" sz="2400" dirty="0" smtClean="0"/>
              <a:t>環境因素影響太陽能發展的重要條件之一</a:t>
            </a:r>
            <a:r>
              <a:rPr lang="zh-TW" altLang="en-US" sz="2400" dirty="0" smtClean="0">
                <a:latin typeface="新細明體"/>
                <a:ea typeface="新細明體"/>
              </a:rPr>
              <a:t>，</a:t>
            </a:r>
            <a:r>
              <a:rPr lang="zh-TW" altLang="en-US" sz="2400" dirty="0"/>
              <a:t>日照</a:t>
            </a:r>
            <a:r>
              <a:rPr lang="zh-TW" altLang="en-US" sz="2400" dirty="0" smtClean="0"/>
              <a:t>充足</a:t>
            </a:r>
            <a:r>
              <a:rPr lang="zh-TW" altLang="en-US" sz="2400" dirty="0">
                <a:latin typeface="新細明體"/>
                <a:ea typeface="新細明體"/>
              </a:rPr>
              <a:t>，</a:t>
            </a:r>
            <a:r>
              <a:rPr lang="zh-TW" altLang="en-US" sz="2400" dirty="0" smtClean="0"/>
              <a:t>用</a:t>
            </a:r>
            <a:r>
              <a:rPr lang="zh-TW" altLang="en-US" sz="2400" dirty="0"/>
              <a:t>電負載</a:t>
            </a:r>
            <a:r>
              <a:rPr lang="zh-TW" altLang="en-US" sz="2400" dirty="0" smtClean="0"/>
              <a:t>最高時，</a:t>
            </a:r>
            <a:r>
              <a:rPr lang="zh-TW" altLang="en-US" sz="2400" dirty="0"/>
              <a:t>都是太陽光最強烈的時候，此時太陽能的效率也</a:t>
            </a:r>
            <a:r>
              <a:rPr lang="zh-TW" altLang="en-US" sz="2400" dirty="0" smtClean="0"/>
              <a:t>最高</a:t>
            </a:r>
            <a:endParaRPr lang="en-US" altLang="zh-TW" sz="2400" dirty="0" smtClean="0"/>
          </a:p>
          <a:p>
            <a:pPr marL="0" indent="0">
              <a:buNone/>
            </a:pPr>
            <a:endParaRPr lang="en-US" altLang="zh-TW" sz="2400" dirty="0" smtClean="0"/>
          </a:p>
          <a:p>
            <a:r>
              <a:rPr lang="zh-TW" altLang="en-US" sz="2400" dirty="0" smtClean="0"/>
              <a:t>半導體產業</a:t>
            </a:r>
            <a:r>
              <a:rPr lang="zh-TW" altLang="en-US" sz="2400" dirty="0"/>
              <a:t>雄厚的基礎，在各項的優勢條件</a:t>
            </a:r>
            <a:r>
              <a:rPr lang="zh-TW" altLang="en-US" sz="2400" dirty="0" smtClean="0"/>
              <a:t>下</a:t>
            </a:r>
            <a:r>
              <a:rPr lang="zh-TW" altLang="en-US" sz="2400" dirty="0">
                <a:latin typeface="新細明體"/>
                <a:ea typeface="新細明體"/>
              </a:rPr>
              <a:t>， </a:t>
            </a:r>
            <a:r>
              <a:rPr lang="en-US" altLang="zh-TW" sz="2400" dirty="0" smtClean="0"/>
              <a:t>­</a:t>
            </a:r>
            <a:r>
              <a:rPr lang="zh-TW" altLang="en-US" sz="2400" dirty="0"/>
              <a:t>太陽能光電</a:t>
            </a:r>
            <a:r>
              <a:rPr lang="zh-TW" altLang="en-US" sz="2400" dirty="0" smtClean="0"/>
              <a:t>產業大步向前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7853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924800" cy="1143000"/>
          </a:xfrm>
        </p:spPr>
        <p:txBody>
          <a:bodyPr/>
          <a:lstStyle/>
          <a:p>
            <a:r>
              <a:rPr lang="zh-TW" altLang="en-US" sz="5400" dirty="0" smtClean="0"/>
              <a:t>台灣適不適合太陽能發電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1916832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台灣四季都有</a:t>
            </a:r>
            <a:r>
              <a:rPr lang="zh-TW" altLang="en-US" sz="3200" dirty="0" smtClean="0"/>
              <a:t>太陽</a:t>
            </a:r>
            <a:r>
              <a:rPr lang="zh-TW" altLang="en-US" sz="3200" dirty="0" smtClean="0">
                <a:latin typeface="新細明體"/>
                <a:ea typeface="新細明體"/>
              </a:rPr>
              <a:t>、</a:t>
            </a:r>
            <a:r>
              <a:rPr lang="zh-TW" altLang="en-US" sz="3200" dirty="0" smtClean="0"/>
              <a:t>夏季</a:t>
            </a:r>
            <a:r>
              <a:rPr lang="zh-TW" altLang="en-US" sz="3200" dirty="0"/>
              <a:t>家庭的用</a:t>
            </a:r>
            <a:r>
              <a:rPr lang="zh-TW" altLang="en-US" sz="3200" dirty="0" smtClean="0"/>
              <a:t>電量最高峰</a:t>
            </a:r>
            <a:r>
              <a:rPr lang="zh-TW" altLang="en-US" sz="3200" dirty="0">
                <a:latin typeface="新細明體"/>
                <a:ea typeface="新細明體"/>
              </a:rPr>
              <a:t>、</a:t>
            </a:r>
            <a:r>
              <a:rPr lang="zh-TW" altLang="en-US" sz="3200" dirty="0" smtClean="0"/>
              <a:t>太陽</a:t>
            </a:r>
            <a:r>
              <a:rPr lang="zh-TW" altLang="en-US" sz="3200" dirty="0"/>
              <a:t>直射</a:t>
            </a:r>
            <a:r>
              <a:rPr lang="zh-TW" altLang="en-US" sz="3200" dirty="0" smtClean="0"/>
              <a:t>台灣</a:t>
            </a:r>
            <a:r>
              <a:rPr lang="zh-TW" altLang="en-US" sz="3200" dirty="0" smtClean="0">
                <a:latin typeface="新細明體"/>
                <a:ea typeface="新細明體"/>
              </a:rPr>
              <a:t>、</a:t>
            </a:r>
            <a:r>
              <a:rPr lang="zh-TW" altLang="en-US" sz="3200" dirty="0" smtClean="0"/>
              <a:t>台灣可以</a:t>
            </a:r>
            <a:r>
              <a:rPr lang="zh-TW" altLang="en-US" sz="3200" dirty="0"/>
              <a:t>真正的成為非核家園</a:t>
            </a:r>
            <a:r>
              <a:rPr lang="en-US" altLang="zh-TW" sz="3200" dirty="0"/>
              <a:t>,</a:t>
            </a:r>
            <a:r>
              <a:rPr lang="zh-TW" altLang="en-US" sz="3200" dirty="0"/>
              <a:t>也不用再跟外國買那麼多的非再生</a:t>
            </a:r>
            <a:r>
              <a:rPr lang="zh-TW" altLang="en-US" sz="3200" dirty="0" smtClean="0"/>
              <a:t>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0450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908720"/>
            <a:ext cx="79248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u="sng" dirty="0">
                <a:hlinkClick r:id="rId2"/>
              </a:rPr>
              <a:t>http://liveon-mars.blogspot.tw/2009/10/blog-post_24.html----</a:t>
            </a:r>
            <a:r>
              <a:rPr lang="zh-TW" altLang="zh-TW" sz="2000" dirty="0"/>
              <a:t>太陽能鍋</a:t>
            </a:r>
          </a:p>
          <a:p>
            <a:pPr marL="0" indent="0">
              <a:buNone/>
            </a:pPr>
            <a:r>
              <a:rPr lang="en-US" altLang="zh-TW" sz="2000" u="sng" dirty="0">
                <a:hlinkClick r:id="rId3"/>
              </a:rPr>
              <a:t>http://tw.knowledge.yahoo.com/question/question?qid=1206092302483----</a:t>
            </a:r>
            <a:r>
              <a:rPr lang="zh-TW" altLang="zh-TW" sz="2000" dirty="0"/>
              <a:t>太陽能應用</a:t>
            </a:r>
          </a:p>
          <a:p>
            <a:pPr marL="0" indent="0">
              <a:buNone/>
            </a:pPr>
            <a:r>
              <a:rPr lang="en-US" altLang="zh-TW" sz="2000" u="sng" dirty="0">
                <a:hlinkClick r:id="rId4"/>
              </a:rPr>
              <a:t>http://www.shs.edu.tw/works/essay/2006/04/2006040711332012</a:t>
            </a:r>
            <a:endParaRPr lang="zh-TW" altLang="zh-TW" sz="2000" dirty="0"/>
          </a:p>
          <a:p>
            <a:pPr marL="0" indent="0">
              <a:buNone/>
            </a:pPr>
            <a:r>
              <a:rPr lang="en-US" altLang="zh-TW" sz="2000" dirty="0"/>
              <a:t>http://tw.search.yahoo.com/search;_ylt=A8tUwZh3fctPim4AVWVr1gt.;_ylc=X1MDMjExNDcwNTAwMwRfcgMyBGFvA2FvBGNzcmNwdmlkA19FOS55c3RVd0YuVm9mZFNUOHQ5WmdkSmNpLjJVa19MZlhNQUNudGoEZnIDeWZwBGZyMgNzYnRuBG5fZ3BzAzQEb3JpZ2luA3NycARwcXN0cgqAVBHF1ZXJ5A9TUEc2FvAzEEdnRlc3RpZANWSVBUVzEy?p=%E5%A4%AA%E9%99%BD%E8%83%BD%E6%8A%80%E8%A1%93%E7%99%BC%E5%B1%95&amp;fr2=sb-top&amp;fr=yfp&amp;pqstr=%</a:t>
            </a:r>
            <a:r>
              <a:rPr lang="en-US" altLang="zh-TW" sz="2000" dirty="0" smtClean="0"/>
              <a:t>E5%A4%AA%E9%99%BD%E8%83%BD%E6%8A%80%E8%A1%93%E7%99%BC%E5%B1%95</a:t>
            </a:r>
          </a:p>
          <a:p>
            <a:pPr marL="0" indent="0">
              <a:buNone/>
            </a:pPr>
            <a:r>
              <a:rPr lang="en-US" altLang="zh-TW" sz="2000" u="sng" dirty="0">
                <a:hlinkClick r:id="rId5"/>
              </a:rPr>
              <a:t>http://www.youtube.com/watch?v=aQc3RyfemHE</a:t>
            </a:r>
            <a:endParaRPr lang="zh-TW" altLang="zh-TW" sz="2000" dirty="0"/>
          </a:p>
          <a:p>
            <a:pPr marL="0" indent="0">
              <a:buNone/>
            </a:pP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8643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1052736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sz="8000" dirty="0" smtClean="0"/>
          </a:p>
          <a:p>
            <a:pPr marL="0" indent="0">
              <a:buNone/>
            </a:pPr>
            <a:r>
              <a:rPr lang="zh-TW" altLang="en-US" sz="8000" dirty="0"/>
              <a:t>      </a:t>
            </a:r>
            <a:r>
              <a:rPr lang="zh-TW" altLang="en-US" sz="8000" dirty="0" smtClean="0"/>
              <a:t>  謝謝觀看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03079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548680"/>
            <a:ext cx="79248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dirty="0" smtClean="0"/>
              <a:t>人類文明的發展</a:t>
            </a:r>
            <a:r>
              <a:rPr lang="zh-TW" altLang="en-US" sz="2800" dirty="0" smtClean="0">
                <a:latin typeface="新細明體"/>
                <a:ea typeface="新細明體"/>
              </a:rPr>
              <a:t>、</a:t>
            </a:r>
            <a:r>
              <a:rPr lang="zh-TW" altLang="en-US" sz="2800" dirty="0" smtClean="0"/>
              <a:t>社會的進步</a:t>
            </a:r>
            <a:r>
              <a:rPr lang="zh-TW" altLang="en-US" sz="2800" dirty="0" smtClean="0">
                <a:latin typeface="新細明體"/>
                <a:ea typeface="新細明體"/>
              </a:rPr>
              <a:t>、</a:t>
            </a:r>
            <a:r>
              <a:rPr lang="zh-TW" altLang="en-US" sz="2800" dirty="0" smtClean="0"/>
              <a:t>對能源的需求越來越強烈</a:t>
            </a:r>
            <a:r>
              <a:rPr lang="zh-TW" altLang="en-US" sz="2800" dirty="0" smtClean="0">
                <a:latin typeface="新細明體"/>
                <a:ea typeface="新細明體"/>
              </a:rPr>
              <a:t>、</a:t>
            </a:r>
            <a:r>
              <a:rPr lang="zh-TW" altLang="en-US" sz="2800" dirty="0"/>
              <a:t>替代</a:t>
            </a:r>
            <a:r>
              <a:rPr lang="zh-TW" altLang="en-US" sz="2800" dirty="0" smtClean="0"/>
              <a:t>能源的</a:t>
            </a:r>
            <a:r>
              <a:rPr lang="zh-TW" altLang="en-US" sz="2800" dirty="0"/>
              <a:t>迫切程度越來越</a:t>
            </a:r>
            <a:r>
              <a:rPr lang="zh-TW" altLang="en-US" sz="2800" dirty="0" smtClean="0"/>
              <a:t>大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 smtClean="0"/>
              <a:t>火力具</a:t>
            </a:r>
            <a:r>
              <a:rPr lang="zh-TW" altLang="en-US" sz="2800" dirty="0"/>
              <a:t>高度污染</a:t>
            </a:r>
            <a:r>
              <a:rPr lang="zh-TW" altLang="en-US" sz="2800" dirty="0" smtClean="0"/>
              <a:t>性</a:t>
            </a:r>
            <a:r>
              <a:rPr lang="zh-TW" altLang="en-US" sz="2800" dirty="0" smtClean="0">
                <a:latin typeface="新細明體"/>
                <a:ea typeface="新細明體"/>
              </a:rPr>
              <a:t>、</a:t>
            </a:r>
            <a:r>
              <a:rPr lang="zh-TW" altLang="en-US" sz="2800" dirty="0"/>
              <a:t>導致酸雨和</a:t>
            </a:r>
            <a:r>
              <a:rPr lang="zh-TW" altLang="en-US" sz="2800" dirty="0" smtClean="0"/>
              <a:t>溫室效應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/>
              <a:t>核</a:t>
            </a:r>
            <a:r>
              <a:rPr lang="zh-TW" altLang="en-US" sz="2800" dirty="0" smtClean="0"/>
              <a:t>電有</a:t>
            </a:r>
            <a:r>
              <a:rPr lang="zh-TW" altLang="en-US" sz="2800" dirty="0"/>
              <a:t>高度的危險</a:t>
            </a:r>
            <a:r>
              <a:rPr lang="zh-TW" altLang="en-US" sz="2800" dirty="0" smtClean="0"/>
              <a:t>程度</a:t>
            </a:r>
            <a:r>
              <a:rPr lang="zh-TW" altLang="en-US" sz="2800" dirty="0">
                <a:latin typeface="新細明體"/>
                <a:ea typeface="新細明體"/>
              </a:rPr>
              <a:t>、</a:t>
            </a:r>
            <a:r>
              <a:rPr lang="zh-TW" altLang="en-US" sz="2800" dirty="0" smtClean="0"/>
              <a:t>核</a:t>
            </a:r>
            <a:r>
              <a:rPr lang="zh-TW" altLang="en-US" sz="2800" dirty="0"/>
              <a:t>廢料</a:t>
            </a:r>
            <a:r>
              <a:rPr lang="zh-TW" altLang="en-US" sz="2800" dirty="0" smtClean="0"/>
              <a:t>處理問題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 smtClean="0"/>
              <a:t>人類開始</a:t>
            </a:r>
            <a:r>
              <a:rPr lang="zh-TW" altLang="en-US" sz="2800" dirty="0"/>
              <a:t>尋找更好的替代能源</a:t>
            </a:r>
          </a:p>
        </p:txBody>
      </p:sp>
    </p:spTree>
    <p:extLst>
      <p:ext uri="{BB962C8B-B14F-4D97-AF65-F5344CB8AC3E}">
        <p14:creationId xmlns:p14="http://schemas.microsoft.com/office/powerpoint/2010/main" val="268268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67544" y="278092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6000" dirty="0" smtClean="0"/>
              <a:t>    取之不盡</a:t>
            </a:r>
            <a:r>
              <a:rPr lang="en-US" altLang="zh-TW" sz="6000" dirty="0" smtClean="0">
                <a:latin typeface="新細明體"/>
                <a:ea typeface="新細明體"/>
              </a:rPr>
              <a:t>，</a:t>
            </a:r>
            <a:r>
              <a:rPr lang="zh-TW" altLang="en-US" sz="6000" dirty="0" smtClean="0"/>
              <a:t>用之不竭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61687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67544" y="285293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/>
              <a:t>  無危險性</a:t>
            </a:r>
            <a:r>
              <a:rPr lang="zh-TW" altLang="en-US" sz="4000" dirty="0" smtClean="0">
                <a:latin typeface="新細明體"/>
                <a:ea typeface="新細明體"/>
              </a:rPr>
              <a:t>、</a:t>
            </a:r>
            <a:r>
              <a:rPr lang="zh-TW" altLang="en-US" sz="4000" dirty="0" smtClean="0"/>
              <a:t>安全</a:t>
            </a:r>
            <a:r>
              <a:rPr lang="zh-TW" altLang="en-US" sz="4000" dirty="0"/>
              <a:t>無</a:t>
            </a:r>
            <a:r>
              <a:rPr lang="zh-TW" altLang="en-US" sz="4000" dirty="0" smtClean="0"/>
              <a:t>虞</a:t>
            </a:r>
            <a:r>
              <a:rPr lang="zh-TW" altLang="en-US" sz="4000" dirty="0">
                <a:latin typeface="新細明體"/>
              </a:rPr>
              <a:t>、</a:t>
            </a:r>
            <a:r>
              <a:rPr lang="zh-TW" altLang="en-US" sz="4000" dirty="0" smtClean="0"/>
              <a:t>不</a:t>
            </a:r>
            <a:r>
              <a:rPr lang="zh-TW" altLang="en-US" sz="4000" dirty="0"/>
              <a:t>俱污染性</a:t>
            </a:r>
          </a:p>
        </p:txBody>
      </p:sp>
    </p:spTree>
    <p:extLst>
      <p:ext uri="{BB962C8B-B14F-4D97-AF65-F5344CB8AC3E}">
        <p14:creationId xmlns:p14="http://schemas.microsoft.com/office/powerpoint/2010/main" val="424805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6000" dirty="0" smtClean="0"/>
              <a:t> 太陽能科技發展的過程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05249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四階段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sz="3200" dirty="0" smtClean="0"/>
              <a:t>第一階段</a:t>
            </a:r>
            <a:r>
              <a:rPr lang="en-US" altLang="zh-TW" sz="3200" dirty="0" smtClean="0"/>
              <a:t>---1901~1945</a:t>
            </a:r>
            <a:r>
              <a:rPr lang="zh-TW" altLang="en-US" sz="3200" dirty="0">
                <a:latin typeface="新細明體"/>
              </a:rPr>
              <a:t> 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重於</a:t>
            </a:r>
            <a:r>
              <a:rPr lang="zh-TW" altLang="en-US" sz="3200" dirty="0" smtClean="0"/>
              <a:t>太陽能動力裝置</a:t>
            </a:r>
            <a:r>
              <a:rPr lang="zh-TW" altLang="en-US" sz="3200" dirty="0" smtClean="0">
                <a:latin typeface="新細明體"/>
                <a:ea typeface="新細明體"/>
              </a:rPr>
              <a:t>、</a:t>
            </a:r>
            <a:r>
              <a:rPr lang="zh-TW" altLang="en-US" sz="3200" dirty="0" smtClean="0">
                <a:effectLst/>
              </a:rPr>
              <a:t>造價偏高</a:t>
            </a:r>
            <a:r>
              <a:rPr lang="zh-TW" altLang="en-US" sz="3200" dirty="0" smtClean="0">
                <a:latin typeface="新細明體"/>
              </a:rPr>
              <a:t>、石油的大量利用、水利發電的開發使太陽能源研究停歇</a:t>
            </a:r>
            <a:endParaRPr lang="en-US" altLang="zh-TW" sz="3200" dirty="0" smtClean="0">
              <a:latin typeface="新細明體"/>
            </a:endParaRPr>
          </a:p>
          <a:p>
            <a:endParaRPr lang="en-US" altLang="zh-TW" dirty="0" smtClean="0"/>
          </a:p>
          <a:p>
            <a:r>
              <a:rPr lang="zh-TW" altLang="en-US" sz="3200" dirty="0" smtClean="0"/>
              <a:t>第二階段</a:t>
            </a:r>
            <a:r>
              <a:rPr lang="en-US" altLang="zh-TW" sz="3200" dirty="0" smtClean="0"/>
              <a:t>---1946~1972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/>
              <a:t>第二次世界大戰後復建階段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化石資源逐漸減少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太陽能製品的開發有顯著的突破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化石礦產價格低廉世人危機意識不高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太陽能技術製成品的產值甚緩</a:t>
            </a:r>
            <a:endParaRPr lang="en-US" altLang="zh-TW" sz="32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621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57200" y="548680"/>
            <a:ext cx="8229600" cy="5760640"/>
          </a:xfrm>
        </p:spPr>
        <p:txBody>
          <a:bodyPr/>
          <a:lstStyle/>
          <a:p>
            <a:r>
              <a:rPr lang="zh-TW" altLang="en-US" sz="3200" dirty="0" smtClean="0"/>
              <a:t>第三階段</a:t>
            </a:r>
            <a:r>
              <a:rPr lang="en-US" altLang="zh-TW" sz="3200" dirty="0" smtClean="0"/>
              <a:t>---1973~1990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石油危機的關係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 「能源危機」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大力加強對太陽能技術的發展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太陽能計算器、太陽能熱水器和太陽能蓄電池等器材產品、小規模太陽能產業，經濟效益並不理想</a:t>
            </a:r>
            <a:endParaRPr lang="en-US" altLang="zh-TW" sz="3200" dirty="0" smtClean="0">
              <a:effectLst/>
            </a:endParaRPr>
          </a:p>
          <a:p>
            <a:pPr marL="0" indent="0">
              <a:buNone/>
            </a:pPr>
            <a:endParaRPr lang="en-US" altLang="zh-TW" dirty="0" smtClean="0">
              <a:effectLst/>
            </a:endParaRPr>
          </a:p>
          <a:p>
            <a:r>
              <a:rPr lang="zh-TW" altLang="en-US" sz="3200" dirty="0"/>
              <a:t>第四</a:t>
            </a:r>
            <a:r>
              <a:rPr lang="zh-TW" altLang="en-US" sz="3200" dirty="0" smtClean="0"/>
              <a:t>階段</a:t>
            </a:r>
            <a:r>
              <a:rPr lang="en-US" altLang="zh-TW" sz="3200" dirty="0" smtClean="0"/>
              <a:t>---1991~2000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環境污染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生態破壞嚴重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將科技成果轉化為生產行動</a:t>
            </a:r>
            <a:r>
              <a:rPr lang="zh-TW" altLang="en-US" sz="3200" dirty="0" smtClean="0">
                <a:latin typeface="新細明體"/>
              </a:rPr>
              <a:t>、</a:t>
            </a:r>
            <a:r>
              <a:rPr lang="zh-TW" altLang="en-US" sz="3200" dirty="0" smtClean="0">
                <a:effectLst/>
              </a:rPr>
              <a:t>廣泛利用太陽能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8208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7924800" cy="1143000"/>
          </a:xfrm>
        </p:spPr>
        <p:txBody>
          <a:bodyPr/>
          <a:lstStyle/>
          <a:p>
            <a:r>
              <a:rPr lang="zh-TW" altLang="en-US" sz="5400" dirty="0" smtClean="0"/>
              <a:t>太陽能的應用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1268760"/>
            <a:ext cx="7924800" cy="4709120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太陽能鍋 再生能源落實生活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  <a:p>
            <a:endParaRPr lang="en-US" altLang="zh-TW" dirty="0" smtClean="0"/>
          </a:p>
          <a:p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sz="2000" dirty="0" smtClean="0"/>
              <a:t>太陽能</a:t>
            </a:r>
            <a:r>
              <a:rPr lang="zh-TW" altLang="en-US" sz="2000" dirty="0"/>
              <a:t>是台灣前景最被看好</a:t>
            </a:r>
            <a:r>
              <a:rPr lang="zh-TW" altLang="en-US" sz="2000" dirty="0" smtClean="0"/>
              <a:t>的再生能源產業</a:t>
            </a:r>
            <a:r>
              <a:rPr lang="zh-TW" altLang="en-US" sz="2000" dirty="0"/>
              <a:t>，繼太陽能熱水器後</a:t>
            </a:r>
            <a:r>
              <a:rPr lang="zh-TW" altLang="en-US" sz="2000" dirty="0" smtClean="0"/>
              <a:t>，今天</a:t>
            </a:r>
            <a:r>
              <a:rPr lang="zh-TW" altLang="en-US" sz="2000" dirty="0"/>
              <a:t>訪問大地旅人工作室一文也提到，不必燒柴點瓦斯的「太陽能鍋」，只要兩三個小時，就能烹煮食物，但台灣科技大學電子工程系葉文昌教授受訪表示，由於太陽能鍋需要的面積大、且只能在野外使用，因此還不算是個符合經濟效益的產品</a:t>
            </a:r>
            <a:r>
              <a:rPr lang="zh-TW" altLang="en-US" sz="2000" dirty="0" smtClean="0"/>
              <a:t>。</a:t>
            </a:r>
            <a:endParaRPr lang="zh-TW" altLang="en-US" sz="2000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844824"/>
            <a:ext cx="331236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59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548680"/>
            <a:ext cx="7924800" cy="60486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altLang="zh-TW" sz="4300" dirty="0" smtClean="0"/>
          </a:p>
          <a:p>
            <a:pPr marL="0" indent="0">
              <a:buNone/>
            </a:pPr>
            <a:r>
              <a:rPr lang="zh-TW" altLang="en-US" sz="6400" dirty="0" smtClean="0"/>
              <a:t>太陽能產品</a:t>
            </a:r>
            <a:r>
              <a:rPr lang="zh-TW" altLang="en-US" sz="6400" dirty="0" smtClean="0">
                <a:latin typeface="新細明體"/>
                <a:ea typeface="新細明體"/>
              </a:rPr>
              <a:t>：</a:t>
            </a:r>
            <a:r>
              <a:rPr lang="zh-TW" altLang="en-US" sz="6400" dirty="0" smtClean="0"/>
              <a:t>計算機、手錶、熱水器、電源</a:t>
            </a:r>
            <a:r>
              <a:rPr lang="zh-TW" altLang="en-US" sz="6400" dirty="0"/>
              <a:t>儲存</a:t>
            </a:r>
            <a:r>
              <a:rPr lang="zh-TW" altLang="en-US" sz="6400" dirty="0" smtClean="0"/>
              <a:t>器</a:t>
            </a:r>
            <a:r>
              <a:rPr lang="en-US" altLang="zh-TW" sz="6400" dirty="0" smtClean="0"/>
              <a:t>……</a:t>
            </a:r>
            <a:r>
              <a:rPr lang="zh-TW" altLang="en-US" sz="6400" dirty="0" smtClean="0"/>
              <a:t>等等</a:t>
            </a:r>
            <a:endParaRPr lang="en-US" altLang="zh-TW" sz="6400" dirty="0" smtClean="0">
              <a:latin typeface="新細明體"/>
              <a:ea typeface="新細明體"/>
            </a:endParaRPr>
          </a:p>
          <a:p>
            <a:pPr marL="0" indent="0">
              <a:buNone/>
            </a:pPr>
            <a:endParaRPr lang="en-US" altLang="zh-TW" sz="4300" dirty="0" smtClean="0"/>
          </a:p>
          <a:p>
            <a:pPr marL="0" indent="0">
              <a:buNone/>
            </a:pPr>
            <a:r>
              <a:rPr lang="zh-TW" altLang="en-US" sz="6400" dirty="0" smtClean="0"/>
              <a:t>太陽能熱水器</a:t>
            </a:r>
            <a:r>
              <a:rPr lang="zh-TW" altLang="en-US" sz="6400" dirty="0" smtClean="0">
                <a:latin typeface="新細明體"/>
                <a:ea typeface="新細明體"/>
              </a:rPr>
              <a:t>：環保效益</a:t>
            </a:r>
            <a:r>
              <a:rPr lang="zh-TW" altLang="en-US" sz="6400" dirty="0"/>
              <a:t>、</a:t>
            </a:r>
            <a:r>
              <a:rPr lang="zh-TW" altLang="en-US" sz="6400" dirty="0" smtClean="0"/>
              <a:t>節約能源</a:t>
            </a:r>
            <a:r>
              <a:rPr lang="zh-TW" altLang="en-US" sz="6400" dirty="0"/>
              <a:t>、安全、不佔空間、具經濟</a:t>
            </a:r>
            <a:r>
              <a:rPr lang="zh-TW" altLang="en-US" sz="6400" dirty="0" smtClean="0"/>
              <a:t>效益</a:t>
            </a:r>
            <a:r>
              <a:rPr lang="zh-TW" altLang="en-US" sz="6400" dirty="0"/>
              <a:t>、</a:t>
            </a:r>
            <a:r>
              <a:rPr lang="zh-TW" altLang="en-US" sz="6400" dirty="0" smtClean="0"/>
              <a:t>能源</a:t>
            </a:r>
            <a:r>
              <a:rPr lang="zh-TW" altLang="en-US" sz="6400" dirty="0"/>
              <a:t>不</a:t>
            </a:r>
            <a:r>
              <a:rPr lang="zh-TW" altLang="en-US" sz="6400" dirty="0" smtClean="0"/>
              <a:t>中斷</a:t>
            </a:r>
            <a:r>
              <a:rPr lang="zh-TW" altLang="en-US" sz="6400" dirty="0"/>
              <a:t>、</a:t>
            </a:r>
            <a:r>
              <a:rPr lang="zh-TW" altLang="en-US" sz="6400" dirty="0" smtClean="0"/>
              <a:t>安裝</a:t>
            </a:r>
            <a:r>
              <a:rPr lang="zh-TW" altLang="en-US" sz="6400" dirty="0"/>
              <a:t>成本高</a:t>
            </a:r>
            <a:br>
              <a:rPr lang="zh-TW" altLang="en-US" sz="6400" dirty="0"/>
            </a:br>
            <a:r>
              <a:rPr lang="zh-TW" altLang="en-US" sz="4300" dirty="0"/>
              <a:t/>
            </a:r>
            <a:br>
              <a:rPr lang="zh-TW" altLang="en-US" sz="4300" dirty="0"/>
            </a:b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/>
            </a:r>
            <a:br>
              <a:rPr lang="zh-TW" altLang="en-US" sz="2800" dirty="0"/>
            </a:b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834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288</TotalTime>
  <Words>515</Words>
  <Application>Microsoft Office PowerPoint</Application>
  <PresentationFormat>如螢幕大小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地平線</vt:lpstr>
      <vt:lpstr>太陽能發電</vt:lpstr>
      <vt:lpstr>PowerPoint 簡報</vt:lpstr>
      <vt:lpstr>PowerPoint 簡報</vt:lpstr>
      <vt:lpstr>PowerPoint 簡報</vt:lpstr>
      <vt:lpstr> 太陽能科技發展的過程</vt:lpstr>
      <vt:lpstr>四階段</vt:lpstr>
      <vt:lpstr>PowerPoint 簡報</vt:lpstr>
      <vt:lpstr>太陽能的應用</vt:lpstr>
      <vt:lpstr>PowerPoint 簡報</vt:lpstr>
      <vt:lpstr>台灣太陽能的發展</vt:lpstr>
      <vt:lpstr>台灣適不適合太陽能發電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太陽能發電</dc:title>
  <dc:creator>user</dc:creator>
  <cp:lastModifiedBy>user</cp:lastModifiedBy>
  <cp:revision>16</cp:revision>
  <dcterms:created xsi:type="dcterms:W3CDTF">2012-06-03T10:26:08Z</dcterms:created>
  <dcterms:modified xsi:type="dcterms:W3CDTF">2012-06-03T15:15:45Z</dcterms:modified>
</cp:coreProperties>
</file>