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2" r:id="rId2"/>
    <p:sldId id="256" r:id="rId3"/>
    <p:sldId id="258" r:id="rId4"/>
    <p:sldId id="291" r:id="rId5"/>
    <p:sldId id="267" r:id="rId6"/>
    <p:sldId id="281" r:id="rId7"/>
    <p:sldId id="259" r:id="rId8"/>
    <p:sldId id="285" r:id="rId9"/>
    <p:sldId id="282" r:id="rId10"/>
    <p:sldId id="284" r:id="rId11"/>
    <p:sldId id="286" r:id="rId12"/>
    <p:sldId id="288" r:id="rId13"/>
    <p:sldId id="289" r:id="rId14"/>
    <p:sldId id="268" r:id="rId15"/>
    <p:sldId id="283" r:id="rId16"/>
    <p:sldId id="290" r:id="rId17"/>
    <p:sldId id="270" r:id="rId18"/>
    <p:sldId id="263" r:id="rId19"/>
    <p:sldId id="292" r:id="rId20"/>
    <p:sldId id="310" r:id="rId21"/>
    <p:sldId id="264" r:id="rId22"/>
    <p:sldId id="265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3399"/>
    <a:srgbClr val="99FF66"/>
    <a:srgbClr val="FFFF66"/>
    <a:srgbClr val="0000FF"/>
    <a:srgbClr val="CF2D21"/>
    <a:srgbClr val="00FF00"/>
    <a:srgbClr val="009900"/>
    <a:srgbClr val="33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086" y="-84"/>
      </p:cViewPr>
      <p:guideLst>
        <p:guide orient="horz" pos="2160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0EAC9-BB86-473C-8350-7FC8F5298195}" type="doc">
      <dgm:prSet loTypeId="urn:microsoft.com/office/officeart/2005/8/layout/process4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zh-TW" altLang="en-US"/>
        </a:p>
      </dgm:t>
    </dgm:pt>
    <dgm:pt modelId="{26D09489-D5A1-4156-BC2C-2DA7766723B6}" type="pres">
      <dgm:prSet presAssocID="{BCB0EAC9-BB86-473C-8350-7FC8F52981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D56917-4C8C-4CE4-B804-C81C9222BE0B}" type="presOf" srcId="{BCB0EAC9-BB86-473C-8350-7FC8F5298195}" destId="{26D09489-D5A1-4156-BC2C-2DA7766723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4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zh-CN" sz="2000"/>
              <a:t>美濃水庫</a:t>
            </a:r>
            <a:r>
              <a:rPr lang="en-US" altLang="zh-TW" sz="2000"/>
              <a:t>:早在日治時期即有提出，惟經地質探勘結果，由於地質較鬆軟，工程補強投資太大，經濟效益不高，遂將計劃擱置</a:t>
            </a:r>
            <a:r>
              <a:rPr lang="zh-TW" altLang="en-US" sz="2000"/>
              <a:t>，美濃水庫抗爭在台灣環保史上相當具指標性，自1992年行政院核定美濃水庫興建案後，即遭地方政府及環團強烈抗議，後來</a:t>
            </a:r>
            <a:r>
              <a:rPr lang="zh-TW" altLang="zh-CN" sz="2000"/>
              <a:t>因水庫建成後將會淹沒全球獨一無二的黃蝶翠谷，且竹頭山斷層也通過水庫大壩底，恐將造成安全疑慮，經長期抗爭，在2000年後進度幾乎完全停擺。</a:t>
            </a:r>
          </a:p>
          <a:p>
            <a:endParaRPr lang="zh-TW" altLang="zh-CN" sz="2000"/>
          </a:p>
          <a:p>
            <a:r>
              <a:rPr lang="zh-TW" altLang="zh-CN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國光石化與白海豚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:國光石化八輕廠準備開發的預定地是彰化大城濕地，其為過去二十幾年仍維持很完整的濕地生態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，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包括健康高產能漁業生產、鹿港百年璀燦的媽祖文化，更提供瀕危的白海豚覓食、迴游和休憩的伊甸園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。國光石化將打造的離島工業區預計填海造陸，面積高達四千公頃，影響範圍多達八千公頃。這項開發案將毀掉整片濕地，以及它所孕育的生物多樣性，而其對於台灣白海豚的生存威脅大致有兩方面：一、填海造陸將對其迴游廊道造成阻絕效應。此外，也將導致其食物來源減少。二、強大的水下噪音與污染直接危害其生存。而這群數量不到一百隻的白海豚可能便因此而走上滅絕之路。</a:t>
            </a:r>
          </a:p>
          <a:p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美麗灣渡假村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美麗灣渡假村是距離潮汐線五十公尺的鬆軟沙灘，這裡原本是海水浴場的簡易設施建築，在美麗華集團取得開發許可後，將原本的設施拆除，取得代之的是五層樓高的水泥建築，目前主體工程施工已逾一年，而粗暴的施工方式，不但處處違法，更造成生態的大浩劫。</a:t>
            </a:r>
          </a:p>
          <a:p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 開發案的南北兩側是珍貴的珊瑚礁海岸，湛藍的海水下有各式的珊湖群、熱帶魚穿梭其間，甚至拿著麵包皮坐在近海處，俗稱豆仔魚的鯔魚、飛魚仔、虱目魚也跟著群聚；潮間帶則可輕鬆發現招潮蟹、海參、魔鬼海膽、馬糞海膽等生物，還有世界保育類的車渠貝，偶爾還可以看到綠蜥龜上岸產卵。</a:t>
            </a:r>
          </a:p>
          <a:p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然而業者施工一年多來，已將整個沙灘吞噬了大半，不但將一旁的保安林砍掉，工程廢土一遇大雨就沖刷入海，珊瑚礁上已覆蓋上一層爛泥，嚴重影響珊瑚礁生長，生物鏈也遭到破壞，未來附近開發案陸續動工，他們憂心多年來的復育成果，可能毀於一旦。</a:t>
            </a:r>
          </a:p>
          <a:p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環保聯盟人員曾到現場開挖，發現沙灘底層有十五公分的廢土層，這是業者鑽法律漏洞，不為工程廢土尋找合法棄土場，就近棄置在沙灘裡，為掩人耳目，才又在上方覆蓋細沙。陳世岳說，杉原南岸隔鄰也有十甲（公頃）的娜魯灣預定地，北岸隔鄰山坡地則有十二甲的福華預定地，等美麗灣營業後就會跟著開發起來，「這些開發案若不好好管理，這片海洋恐將不保」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>
          <a:xfrm>
            <a:off x="935038" y="619125"/>
            <a:ext cx="7272337" cy="9937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</a:p>
        </p:txBody>
      </p:sp>
      <p:sp>
        <p:nvSpPr>
          <p:cNvPr id="6" name="內容版面配置區 2"/>
          <p:cNvSpPr txBox="1"/>
          <p:nvPr/>
        </p:nvSpPr>
        <p:spPr>
          <a:xfrm>
            <a:off x="2205038" y="4025900"/>
            <a:ext cx="5418138" cy="2076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 defTabSz="685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514350" indent="-171450" defTabSz="685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857250" indent="-171450" defTabSz="685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200150" indent="-171450" defTabSz="685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543050" indent="-171450" defTabSz="685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「中文閱讀與表達」授課教師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陳憶蘇、熊仙如、林麗美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陳金英、施寬文、楊雅琪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5313" y="1981200"/>
            <a:ext cx="5915025" cy="638175"/>
          </a:xfrm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全人觀點</a:t>
            </a:r>
            <a:r>
              <a:rPr kumimoji="0" lang="en-US" altLang="zh-TW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‧</a:t>
            </a:r>
            <a:r>
              <a:rPr kumimoji="0" lang="zh-TW" altLang="en-US" sz="405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從心讀寫</a:t>
            </a:r>
          </a:p>
        </p:txBody>
      </p:sp>
      <p:sp>
        <p:nvSpPr>
          <p:cNvPr id="2053" name="文字方塊 12"/>
          <p:cNvSpPr txBox="1"/>
          <p:nvPr/>
        </p:nvSpPr>
        <p:spPr>
          <a:xfrm>
            <a:off x="4165600" y="3082925"/>
            <a:ext cx="89408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</a:rPr>
              <a:t>105-2</a:t>
            </a:r>
          </a:p>
        </p:txBody>
      </p:sp>
      <p:sp>
        <p:nvSpPr>
          <p:cNvPr id="2054" name="投影片編號版面配置區 8"/>
          <p:cNvSpPr txBox="1">
            <a:spLocks noGrp="1"/>
          </p:cNvSpPr>
          <p:nvPr>
            <p:ph type="sldNum" sz="quarter" idx="12"/>
          </p:nvPr>
        </p:nvSpPr>
        <p:spPr>
          <a:xfrm>
            <a:off x="6934200" y="6345238"/>
            <a:ext cx="2057400" cy="274637"/>
          </a:xfrm>
          <a:ln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BB962C8B-B14F-4D97-AF65-F5344CB8AC3E}" type="datetime1">
              <a:rPr lang="zh-TW" altLang="en-US" sz="1000" dirty="0"/>
              <a:t>2017/2/16</a:t>
            </a:fld>
            <a:r>
              <a:rPr lang="zh-TW" altLang="en-US" sz="1000" dirty="0"/>
              <a:t>               </a:t>
            </a:r>
            <a:fld id="{9A0DB2DC-4C9A-4742-B13C-FB6460FD3503}" type="slidenum">
              <a:rPr lang="zh-TW" altLang="en-US" sz="1000" dirty="0"/>
              <a:t>1</a:t>
            </a:fld>
            <a:endParaRPr lang="zh-TW" altLang="en-US" sz="1000" dirty="0"/>
          </a:p>
        </p:txBody>
      </p:sp>
      <p:sp>
        <p:nvSpPr>
          <p:cNvPr id="11" name="頁尾版面配置區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rcRect l="14424"/>
          <a:stretch>
            <a:fillRect/>
          </a:stretch>
        </p:blipFill>
        <p:spPr>
          <a:xfrm>
            <a:off x="4366260" y="3155950"/>
            <a:ext cx="4488815" cy="3374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>
            <a:picLocks noChangeAspect="1"/>
          </p:cNvPicPr>
          <p:nvPr/>
        </p:nvPicPr>
        <p:blipFill>
          <a:blip r:embed="rId3"/>
          <a:srcRect l="2084" t="2029" r="1712" b="2312"/>
          <a:stretch>
            <a:fillRect/>
          </a:stretch>
        </p:blipFill>
        <p:spPr>
          <a:xfrm>
            <a:off x="331153" y="1241743"/>
            <a:ext cx="4367212" cy="261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5"/>
          <p:cNvSpPr txBox="1"/>
          <p:nvPr/>
        </p:nvSpPr>
        <p:spPr>
          <a:xfrm>
            <a:off x="4971415" y="1414145"/>
            <a:ext cx="376428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中橫公路遠近馳名，常可於畫冊、郵票見其瑰麗身影。</a:t>
            </a:r>
          </a:p>
        </p:txBody>
      </p:sp>
      <p:sp>
        <p:nvSpPr>
          <p:cNvPr id="11269" name="文字方塊 1"/>
          <p:cNvSpPr txBox="1"/>
          <p:nvPr/>
        </p:nvSpPr>
        <p:spPr>
          <a:xfrm>
            <a:off x="2581910" y="337185"/>
            <a:ext cx="4090035" cy="64008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背景知識    </a:t>
            </a:r>
          </a:p>
        </p:txBody>
      </p:sp>
      <p:sp>
        <p:nvSpPr>
          <p:cNvPr id="11270" name="矩形 2"/>
          <p:cNvSpPr/>
          <p:nvPr/>
        </p:nvSpPr>
        <p:spPr>
          <a:xfrm>
            <a:off x="245745" y="4126230"/>
            <a:ext cx="4381500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當我們讚嘆這斷崖</a:t>
            </a:r>
            <a:r>
              <a:rPr lang="zh-TW" altLang="zh-CN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</a:t>
            </a:r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瀑的美景時，可曾想過這條串連臺灣東西兩側的美麗公路，是如何胼手胝足、一斧一鑿開闢出來？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/>
          <p:nvPr/>
        </p:nvSpPr>
        <p:spPr>
          <a:xfrm>
            <a:off x="669925" y="620713"/>
            <a:ext cx="8002588" cy="57912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dirty="0"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阿寶的觀察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sym typeface="SimSun" panose="02010600030101010101" pitchFamily="2" charset="-122"/>
              </a:rPr>
              <a:t>#1</a:t>
            </a:r>
            <a:endParaRPr lang="zh-TW" altLang="zh-CN" dirty="0">
              <a:latin typeface="Times New Roman" panose="02020603050405020304" pitchFamily="18" charset="0"/>
              <a:ea typeface="標楷體" panose="03000509000000000000" pitchFamily="65" charset="-120"/>
              <a:sym typeface="SimSun" panose="02010600030101010101" pitchFamily="2" charset="-122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30" y="2567305"/>
            <a:ext cx="5709920" cy="3820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1"/>
          <p:cNvSpPr/>
          <p:nvPr/>
        </p:nvSpPr>
        <p:spPr>
          <a:xfrm>
            <a:off x="372745" y="3038475"/>
            <a:ext cx="2706370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直到斧鑿已多，青山綠水即將變色，政府再要回收造林卻困難重重。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12293" name="矩形 2"/>
          <p:cNvSpPr/>
          <p:nvPr/>
        </p:nvSpPr>
        <p:spPr>
          <a:xfrm>
            <a:off x="372745" y="1842770"/>
            <a:ext cx="8597265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最初只見墾拓帶來的經濟效益，不見永續經營的環境意識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allAtOnce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 descr="20160131004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635340"/>
            <a:ext cx="4346575" cy="3260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 descr="20160131004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5" y="3144520"/>
            <a:ext cx="4669790" cy="3510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"/>
          <p:cNvSpPr txBox="1">
            <a:spLocks noChangeArrowheads="1"/>
          </p:cNvSpPr>
          <p:nvPr/>
        </p:nvSpPr>
        <p:spPr bwMode="auto">
          <a:xfrm rot="5400000">
            <a:off x="1383640" y="3713480"/>
            <a:ext cx="103632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風災後動輒</a:t>
            </a:r>
            <a:r>
              <a:rPr kumimoji="0" lang="zh-TW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柔腸寸斷的橫貫公路</a:t>
            </a:r>
          </a:p>
        </p:txBody>
      </p:sp>
      <p:sp>
        <p:nvSpPr>
          <p:cNvPr id="13318" name="文字方塊 1"/>
          <p:cNvSpPr txBox="1"/>
          <p:nvPr/>
        </p:nvSpPr>
        <p:spPr>
          <a:xfrm>
            <a:off x="4969510" y="2171065"/>
            <a:ext cx="314071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北橫、中橫、南橫</a:t>
            </a:r>
          </a:p>
        </p:txBody>
      </p:sp>
      <p:sp>
        <p:nvSpPr>
          <p:cNvPr id="13317" name="文本框 2"/>
          <p:cNvSpPr txBox="1"/>
          <p:nvPr/>
        </p:nvSpPr>
        <p:spPr>
          <a:xfrm>
            <a:off x="4969509" y="770890"/>
            <a:ext cx="3550285" cy="94488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三條橫貫公路</a:t>
            </a:r>
            <a:r>
              <a:rPr lang="zh-TW" altLang="zh-CN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的現況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/>
          <p:nvPr/>
        </p:nvSpPr>
        <p:spPr>
          <a:xfrm>
            <a:off x="230505" y="274955"/>
            <a:ext cx="5336540" cy="579120"/>
          </a:xfrm>
          <a:prstGeom prst="rect">
            <a:avLst/>
          </a:prstGeom>
          <a:solidFill>
            <a:srgbClr val="FF9933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dirty="0">
                <a:solidFill>
                  <a:srgbClr val="1A1A1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阿寶的觀察</a:t>
            </a:r>
            <a:r>
              <a:rPr lang="en-US" altLang="zh-TW" dirty="0">
                <a:solidFill>
                  <a:srgbClr val="1A1A1A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#2</a:t>
            </a:r>
            <a:endParaRPr lang="en-US" altLang="zh-TW" dirty="0">
              <a:solidFill>
                <a:srgbClr val="1A1A1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3823970"/>
            <a:ext cx="4759960" cy="260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peaches-1586955"/>
          <p:cNvPicPr>
            <a:picLocks noChangeAspect="1"/>
          </p:cNvPicPr>
          <p:nvPr/>
        </p:nvPicPr>
        <p:blipFill>
          <a:blip r:embed="rId3"/>
          <a:srcRect r="9390"/>
          <a:stretch>
            <a:fillRect/>
          </a:stretch>
        </p:blipFill>
        <p:spPr>
          <a:xfrm>
            <a:off x="5704840" y="274955"/>
            <a:ext cx="3247390" cy="6035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505" y="1213485"/>
            <a:ext cx="5407025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開發伊始的銳意急進，忽略了對環境問題的高瞻遠矚，開發的土地連峰披嶺地泛漫開來，沒有釐定水域的保護範圍，以緩衝農藥肥料對水源的污染</a:t>
            </a:r>
            <a:r>
              <a:rPr lang="zh-TW" altLang="zh-CN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/>
          <p:nvPr/>
        </p:nvSpPr>
        <p:spPr>
          <a:xfrm>
            <a:off x="4761865" y="1416685"/>
            <a:ext cx="4137025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雨水沖刷土地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連帶著農藥汙染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水源</a:t>
            </a:r>
            <a:endParaRPr lang="zh-TW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3" name="图片 2" descr="770-1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3274695"/>
            <a:ext cx="6087110" cy="342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250825"/>
            <a:ext cx="4163695" cy="311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/>
          <p:nvPr/>
        </p:nvSpPr>
        <p:spPr>
          <a:xfrm>
            <a:off x="588963" y="1558608"/>
            <a:ext cx="8088312" cy="9448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對於自己在實質上安於物質文明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而精神上嚮往自然的狀態感到困惑而懷疑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8" name="矩形 2"/>
          <p:cNvSpPr/>
          <p:nvPr/>
        </p:nvSpPr>
        <p:spPr>
          <a:xfrm>
            <a:off x="588963" y="5245418"/>
            <a:ext cx="8088312" cy="944880"/>
          </a:xfrm>
          <a:prstGeom prst="rect">
            <a:avLst/>
          </a:prstGeom>
          <a:solidFill>
            <a:srgbClr val="CCCC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在人與自然的關係裡找出自己的定位，成為我年過三十之後最迫切需要解答的命題。</a:t>
            </a:r>
          </a:p>
        </p:txBody>
      </p:sp>
      <p:sp>
        <p:nvSpPr>
          <p:cNvPr id="16389" name="矩形 3"/>
          <p:cNvSpPr/>
          <p:nvPr/>
        </p:nvSpPr>
        <p:spPr>
          <a:xfrm>
            <a:off x="588963" y="2975293"/>
            <a:ext cx="8088312" cy="1798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既然覺得別人利用土地的方式不夠好，自己來做管理者是不是能創出一點新意？緩和一些人與自然的衝突？期望別人抛捨利益如此困難，自己是不是願意拋捨看看？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4481" y="564515"/>
            <a:ext cx="3103424" cy="579120"/>
          </a:xfrm>
          <a:prstGeom prst="rect">
            <a:avLst/>
          </a:prstGeom>
          <a:solidFill>
            <a:srgbClr val="FFFF66"/>
          </a:solidFill>
        </p:spPr>
        <p:txBody>
          <a:bodyPr wrap="square" rtlCol="0" anchor="t">
            <a:spAutoFit/>
          </a:bodyPr>
          <a:lstStyle/>
          <a:p>
            <a:r>
              <a:rPr lang="zh-TW" altLang="zh-CN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阿寶的反求諸己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8" grpId="0" animBg="1"/>
      <p:bldP spid="163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/>
          <p:nvPr/>
        </p:nvSpPr>
        <p:spPr>
          <a:xfrm>
            <a:off x="749935" y="1752600"/>
            <a:ext cx="7705090" cy="9448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於是決心放手一搏，深入議題核心，找出自己的答案。</a:t>
            </a:r>
          </a:p>
        </p:txBody>
      </p:sp>
      <p:sp>
        <p:nvSpPr>
          <p:cNvPr id="17411" name="矩形 1"/>
          <p:cNvSpPr/>
          <p:nvPr/>
        </p:nvSpPr>
        <p:spPr>
          <a:xfrm>
            <a:off x="808673" y="594043"/>
            <a:ext cx="3115255" cy="57912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zh-CN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imSun" panose="02010600030101010101" pitchFamily="2" charset="-122"/>
              </a:rPr>
              <a:t>阿寶的討山實踐</a:t>
            </a:r>
          </a:p>
        </p:txBody>
      </p:sp>
      <p:sp>
        <p:nvSpPr>
          <p:cNvPr id="17412" name="矩形 2"/>
          <p:cNvSpPr/>
          <p:nvPr/>
        </p:nvSpPr>
        <p:spPr>
          <a:xfrm>
            <a:off x="749618" y="3400425"/>
            <a:ext cx="7618412" cy="944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1" hangingPunct="1"/>
            <a:r>
              <a:rPr lang="zh-TW" altLang="zh-CN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租下一片果園，陡坡植樹造林，緩坡友善耕作，水果的收益用以支付地租</a:t>
            </a:r>
          </a:p>
        </p:txBody>
      </p:sp>
      <p:sp>
        <p:nvSpPr>
          <p:cNvPr id="17413" name="矩形 3"/>
          <p:cNvSpPr/>
          <p:nvPr/>
        </p:nvSpPr>
        <p:spPr>
          <a:xfrm>
            <a:off x="749935" y="4915535"/>
            <a:ext cx="7705090" cy="944880"/>
          </a:xfrm>
          <a:prstGeom prst="rect">
            <a:avLst/>
          </a:prstGeom>
          <a:solidFill>
            <a:srgbClr val="CC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zh-CN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一生中要有一段日子，流汗低頭向土地索食，生命的過程才算完整。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animBg="1"/>
      <p:bldP spid="174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8272"/>
            <a:ext cx="8424936" cy="6848922"/>
          </a:xfrm>
          <a:prstGeom prst="rect">
            <a:avLst/>
          </a:prstGeom>
        </p:spPr>
      </p:pic>
      <p:sp>
        <p:nvSpPr>
          <p:cNvPr id="18437" name="文本框 1"/>
          <p:cNvSpPr txBox="1"/>
          <p:nvPr/>
        </p:nvSpPr>
        <p:spPr>
          <a:xfrm rot="5400000">
            <a:off x="-2232077" y="2790959"/>
            <a:ext cx="5601533" cy="76200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阿寶現在做</a:t>
            </a:r>
            <a:r>
              <a:rPr lang="zh-TW" altLang="zh-CN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CN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7205" y="573405"/>
            <a:ext cx="3177540" cy="76200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+mn-ea"/>
              </a:rPr>
              <a:t>活動與討論</a:t>
            </a: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8475" y="2026920"/>
            <a:ext cx="8255635" cy="393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阿寶</a:t>
            </a:r>
            <a:r>
              <a:rPr kumimoji="0" lang="zh-TW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的討山行動即知即行，你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是否有過</a:t>
            </a:r>
            <a:r>
              <a:rPr kumimoji="0" lang="zh-TW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像這樣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生活正軌外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」或「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父母期望值外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」的夢想</a:t>
            </a:r>
            <a:r>
              <a:rPr kumimoji="0" lang="zh-TW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，你試著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築夢圓夢</a:t>
            </a:r>
            <a:r>
              <a:rPr kumimoji="0" lang="zh-TW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了嗎？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如果曾經</a:t>
            </a:r>
            <a:r>
              <a:rPr kumimoji="0" lang="zh-TW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嘗試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，前後的生活、心境、價值觀有何改變？</a:t>
            </a:r>
            <a:r>
              <a:rPr lang="zh-CN" altLang="en-US" sz="32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如果遲遲未能</a:t>
            </a:r>
            <a:r>
              <a:rPr lang="zh-TW" altLang="zh-CN" sz="32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，什麼因素阻礙你成行？有沒有可能克服？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/>
          <p:nvPr/>
        </p:nvSpPr>
        <p:spPr>
          <a:xfrm>
            <a:off x="807720" y="745490"/>
            <a:ext cx="7750810" cy="199263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有機會深處自然天地之間，你會做什麼？看到什麼？想到什麼？是否曾與天地對話？請描述當時的經驗與情境。</a:t>
            </a:r>
          </a:p>
        </p:txBody>
      </p:sp>
      <p:pic>
        <p:nvPicPr>
          <p:cNvPr id="3" name="图片 2" descr="beach-1866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65" y="3153410"/>
            <a:ext cx="4822825" cy="3215640"/>
          </a:xfrm>
          <a:prstGeom prst="rect">
            <a:avLst/>
          </a:prstGeom>
        </p:spPr>
      </p:pic>
      <p:pic>
        <p:nvPicPr>
          <p:cNvPr id="4" name="图片 3" descr="557ef69bbade1"/>
          <p:cNvPicPr>
            <a:picLocks noChangeAspect="1"/>
          </p:cNvPicPr>
          <p:nvPr/>
        </p:nvPicPr>
        <p:blipFill>
          <a:blip r:embed="rId3"/>
          <a:srcRect l="7072"/>
          <a:stretch>
            <a:fillRect/>
          </a:stretch>
        </p:blipFill>
        <p:spPr>
          <a:xfrm>
            <a:off x="386080" y="3153410"/>
            <a:ext cx="4480560" cy="32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2"/>
          <p:cNvSpPr txBox="1"/>
          <p:nvPr/>
        </p:nvSpPr>
        <p:spPr>
          <a:xfrm>
            <a:off x="642620" y="1849755"/>
            <a:ext cx="7960360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zh-CN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女農討山誌</a:t>
            </a:r>
            <a:r>
              <a:rPr lang="en-US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en-US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–</a:t>
            </a:r>
            <a:r>
              <a:rPr lang="zh-TW" altLang="zh-CN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討山緣起</a:t>
            </a:r>
          </a:p>
        </p:txBody>
      </p:sp>
      <p:sp>
        <p:nvSpPr>
          <p:cNvPr id="3075" name="文本框 3"/>
          <p:cNvSpPr txBox="1"/>
          <p:nvPr/>
        </p:nvSpPr>
        <p:spPr>
          <a:xfrm>
            <a:off x="3352800" y="4094163"/>
            <a:ext cx="2540000" cy="166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簡報製作</a:t>
            </a: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老師</a:t>
            </a:r>
            <a:r>
              <a:rPr lang="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林麗美     </a:t>
            </a: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助理</a:t>
            </a:r>
            <a:r>
              <a:rPr lang="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林庭意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5775" y="673100"/>
            <a:ext cx="8318500" cy="262636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3.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海島台灣美麗而珍貴，須要你我共同守護，然而經濟開發與環境保護之間的衝突亦時所見聞，請你找出一個案例，反思兩者之間是否可能平衡？</a:t>
            </a:r>
            <a:endParaRPr lang="zh-CN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66327" y="3610171"/>
            <a:ext cx="4557395" cy="5181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美濃水庫興建案與黃蝶翠谷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8930" y="4434205"/>
            <a:ext cx="3061970" cy="5181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國光石化與白海豚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03880" y="5380990"/>
            <a:ext cx="2359025" cy="5181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美麗灣渡假村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9650" y="3576864"/>
            <a:ext cx="125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CN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7925" y="512763"/>
            <a:ext cx="2830513" cy="76200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+mn-ea"/>
              </a:rPr>
              <a:t>參考資料</a:t>
            </a: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1507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180" y="167890"/>
            <a:ext cx="2063750" cy="1672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2"/>
          <p:cNvSpPr txBox="1"/>
          <p:nvPr/>
        </p:nvSpPr>
        <p:spPr>
          <a:xfrm>
            <a:off x="283845" y="1556792"/>
            <a:ext cx="8427085" cy="48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博客來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http://www.books.com.tw/products/0010251172</a:t>
            </a:r>
            <a:endParaRPr lang="zh-TW" altLang="en-US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TW" altLang="en-US" sz="20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蓮園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http://www.love-mountain.com/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https://zh.wikipedia.org/wiki/%E7%BE%8E%E9%BA%97%E7%81%A3%E6%B8%A1%E5%81%87%E6%9D%91%E7%88%AD%E8%AD%B0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李寶蓮的臉書</a:t>
            </a:r>
            <a:r>
              <a:rPr lang="zh-TW" altLang="en-US" sz="2400" dirty="0">
                <a:latin typeface="Times New Roman" panose="02020603050405020304" pitchFamily="18" charset="0"/>
              </a:rPr>
              <a:t/>
            </a:r>
            <a:br>
              <a:rPr lang="zh-TW" altLang="en-US" sz="2400" dirty="0">
                <a:latin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</a:rPr>
              <a:t> https://www.facebook.com/paolien.lee.3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 descr="the-en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2863" y="2379663"/>
            <a:ext cx="6759575" cy="392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f_6539634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" y="495935"/>
            <a:ext cx="3616960" cy="5817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3"/>
          <p:cNvSpPr txBox="1"/>
          <p:nvPr/>
        </p:nvSpPr>
        <p:spPr>
          <a:xfrm>
            <a:off x="5068888" y="1057910"/>
            <a:ext cx="2727325" cy="695325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李寶蓮</a:t>
            </a:r>
          </a:p>
        </p:txBody>
      </p:sp>
      <p:pic>
        <p:nvPicPr>
          <p:cNvPr id="4" name="图片 3" descr="1382594775-25673665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95" y="2617470"/>
            <a:ext cx="499491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/>
          <p:nvPr/>
        </p:nvSpPr>
        <p:spPr>
          <a:xfrm>
            <a:off x="900113" y="692150"/>
            <a:ext cx="7632700" cy="57800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宜蘭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1965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東吳大學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中文系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任國家公園的解說員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特別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關懷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人與自然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的衝突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曾經為學攝影而謀職於照相館，接觸化學藥劑而對此愛好心生動搖，漸漸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以畫筆取代相機</a:t>
            </a:r>
            <a:r>
              <a:rPr lang="zh-CN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1994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自由旅行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以單車、徒步、趕驢等方式遊走西藏、尼泊爾、印度，結束雲遊後蟄居花蓮竹村，不定期在梨山打工。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ct val="0"/>
              </a:spcBef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1999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年，將對山林土地的關懷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付諸實踐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，正式成為梨山女農，並寫下</a:t>
            </a:r>
            <a:r>
              <a:rPr lang="zh-CN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《女農討山誌》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" descr="pic04"/>
          <p:cNvPicPr>
            <a:picLocks noChangeAspect="1"/>
          </p:cNvPicPr>
          <p:nvPr/>
        </p:nvPicPr>
        <p:blipFill>
          <a:blip r:embed="rId2"/>
          <a:srcRect l="828" t="810" r="1417" b="1586"/>
          <a:stretch>
            <a:fillRect/>
          </a:stretch>
        </p:blipFill>
        <p:spPr>
          <a:xfrm>
            <a:off x="269875" y="204470"/>
            <a:ext cx="5410835" cy="4100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960110" y="1262380"/>
            <a:ext cx="310261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自己搭建</a:t>
            </a:r>
            <a:r>
              <a:rPr lang="zh-TW" altLang="zh-CN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竹屋，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夜間</a:t>
            </a:r>
            <a:r>
              <a:rPr lang="zh-TW" altLang="zh-CN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點煤油燈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的山居歲月。</a:t>
            </a:r>
          </a:p>
        </p:txBody>
      </p:sp>
      <p:pic>
        <p:nvPicPr>
          <p:cNvPr id="2" name="图片 1" descr="1442831475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25" y="3293110"/>
            <a:ext cx="5793105" cy="325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531813"/>
            <a:ext cx="6986588" cy="76200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將理念付諸實踐的自然書寫</a:t>
            </a:r>
            <a:endParaRPr kumimoji="0" lang="zh-TW" altLang="zh-CN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581025" y="4432935"/>
            <a:ext cx="8168005" cy="17983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21</a:t>
            </a:r>
            <a:r>
              <a:rPr lang="zh-TW" altLang="zh-CN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世紀初，台灣女子阿寶，為了逐一個自己都沒有把握的夢，向天借膽，向人借錢，在山上自力造屋，用善待土地的方法耕作，實踐著想要與山林和平共存的理想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CN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390" y="1639570"/>
            <a:ext cx="8168005" cy="944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19</a:t>
            </a:r>
            <a:r>
              <a:rPr lang="zh-TW" altLang="zh-CN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世紀中葉，亨</a:t>
            </a:r>
            <a:r>
              <a:rPr lang="zh-TW" altLang="zh-CN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·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梭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羅在《湖濱散記》中詳細記下他的材料支出和農田總收入。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025" y="2814320"/>
            <a:ext cx="816737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世紀，美國中產階級聶爾寧夫婦經歷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60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餘年自給自足的農耕生活後，完成《農莊生活手記》，開啟了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世紀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60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年代「回歸自然運動」的風潮。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1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"/>
          <p:cNvSpPr txBox="1"/>
          <p:nvPr/>
        </p:nvSpPr>
        <p:spPr>
          <a:xfrm>
            <a:off x="4165600" y="969645"/>
            <a:ext cx="463391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女農討山誌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一個女子與土地的深情記事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6280" y="523558"/>
            <a:ext cx="2882900" cy="828675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TW" altLang="zh-CN" sz="4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作品介紹</a:t>
            </a:r>
            <a:endParaRPr kumimoji="0" lang="zh-TW" altLang="zh-CN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8196" name="图片 4" descr="2004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8" y="1830070"/>
            <a:ext cx="3090862" cy="434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1"/>
          <p:cNvSpPr txBox="1"/>
          <p:nvPr/>
        </p:nvSpPr>
        <p:spPr>
          <a:xfrm>
            <a:off x="4075430" y="2527300"/>
            <a:ext cx="4813935" cy="3078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她在自序裡這樣寫到：</a:t>
            </a:r>
            <a:r>
              <a:rPr lang="zh-CN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「特別喜歡『討』這個字眼，有股剛強而不失謙卑的味道，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第一次聽到人們把漁夫叫做『討海人』時，這個字就交揉著這二股剛柔的勁力打在心坎上，讓我升起一種感動和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尊敬</a:t>
            </a:r>
            <a:r>
              <a:rPr lang="en-US" altLang="zh-CN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9610" y="670560"/>
            <a:ext cx="5224463" cy="768350"/>
          </a:xfrm>
          <a:prstGeom prst="rect">
            <a:avLst/>
          </a:prstGeom>
          <a:solidFill>
            <a:srgbClr val="99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eaLnBrk="1" hangingPunct="1"/>
            <a:r>
              <a:rPr lang="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討山緣起</a:t>
            </a:r>
            <a:r>
              <a:rPr lang="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</a:p>
        </p:txBody>
      </p:sp>
      <p:sp>
        <p:nvSpPr>
          <p:cNvPr id="9219" name="文字方塊 2"/>
          <p:cNvSpPr txBox="1"/>
          <p:nvPr/>
        </p:nvSpPr>
        <p:spPr>
          <a:xfrm>
            <a:off x="1475656" y="1972945"/>
            <a:ext cx="6480720" cy="57912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高山濫墾濫伐問題溯源</a:t>
            </a:r>
          </a:p>
        </p:txBody>
      </p:sp>
      <p:sp>
        <p:nvSpPr>
          <p:cNvPr id="9220" name="文字方塊 3"/>
          <p:cNvSpPr txBox="1"/>
          <p:nvPr/>
        </p:nvSpPr>
        <p:spPr>
          <a:xfrm>
            <a:off x="1475657" y="3573016"/>
            <a:ext cx="6480719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眼見人的生存與山林土地的存在諸多衝突，乃反思解決之道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1" name="文字方塊 4"/>
          <p:cNvSpPr txBox="1"/>
          <p:nvPr/>
        </p:nvSpPr>
        <p:spPr>
          <a:xfrm>
            <a:off x="1475657" y="5461967"/>
            <a:ext cx="648072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透過友善土地的耕作方式，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把不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適合開發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利用的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山地還給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森林。</a:t>
            </a:r>
          </a:p>
        </p:txBody>
      </p:sp>
      <p:sp>
        <p:nvSpPr>
          <p:cNvPr id="3" name="下箭头 2"/>
          <p:cNvSpPr/>
          <p:nvPr/>
        </p:nvSpPr>
        <p:spPr>
          <a:xfrm>
            <a:off x="4307205" y="2774315"/>
            <a:ext cx="634365" cy="647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>
            <a:off x="4307205" y="4797152"/>
            <a:ext cx="634365" cy="647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93332325"/>
              </p:ext>
            </p:extLst>
          </p:nvPr>
        </p:nvGraphicFramePr>
        <p:xfrm>
          <a:off x="8532440" y="2262505"/>
          <a:ext cx="2808312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"/>
          <p:cNvSpPr txBox="1"/>
          <p:nvPr/>
        </p:nvSpPr>
        <p:spPr>
          <a:xfrm>
            <a:off x="787718" y="2651443"/>
            <a:ext cx="7807325" cy="2834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zh-TW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民國四十年代，為了豐饒物產、富裕民生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CN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en-US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安頓隨國民政府播遷而來的退除役官兵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en-US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斧鋸伐林在先，鋤犁墾耕在後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；開闢北、中、南</a:t>
            </a:r>
            <a:r>
              <a:rPr lang="en-US" altLang="zh-CN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三大橫貫公路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3" name="文本框 4"/>
          <p:cNvSpPr txBox="1"/>
          <p:nvPr/>
        </p:nvSpPr>
        <p:spPr>
          <a:xfrm>
            <a:off x="882015" y="908368"/>
            <a:ext cx="7620000" cy="10668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阿寶首先追溯了臺灣高海拔山區土地開發的歷史淵源</a:t>
            </a:r>
            <a:r>
              <a:rPr lang="zh-TW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1391</Words>
  <Application>Microsoft Office PowerPoint</Application>
  <PresentationFormat>如螢幕大小 (4:3)</PresentationFormat>
  <Paragraphs>85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默认设计模板</vt:lpstr>
      <vt:lpstr>教育部 全校型中文閱讀書寫課程革新推動計畫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全校型中文閱讀書寫課程革新推動計畫</dc:title>
  <dc:creator>林庭意</dc:creator>
  <cp:lastModifiedBy>user</cp:lastModifiedBy>
  <cp:revision>42</cp:revision>
  <dcterms:created xsi:type="dcterms:W3CDTF">2017-02-08T05:12:51Z</dcterms:created>
  <dcterms:modified xsi:type="dcterms:W3CDTF">2017-02-16T15:44:48Z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