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6"/>
  </p:notesMasterIdLst>
  <p:sldIdLst>
    <p:sldId id="273" r:id="rId2"/>
    <p:sldId id="288" r:id="rId3"/>
    <p:sldId id="280" r:id="rId4"/>
    <p:sldId id="290" r:id="rId5"/>
    <p:sldId id="301" r:id="rId6"/>
    <p:sldId id="302" r:id="rId7"/>
    <p:sldId id="306" r:id="rId8"/>
    <p:sldId id="303" r:id="rId9"/>
    <p:sldId id="304" r:id="rId10"/>
    <p:sldId id="305" r:id="rId11"/>
    <p:sldId id="292" r:id="rId12"/>
    <p:sldId id="312" r:id="rId13"/>
    <p:sldId id="293" r:id="rId14"/>
    <p:sldId id="281" r:id="rId15"/>
    <p:sldId id="313" r:id="rId16"/>
    <p:sldId id="282" r:id="rId17"/>
    <p:sldId id="307" r:id="rId18"/>
    <p:sldId id="314" r:id="rId19"/>
    <p:sldId id="308" r:id="rId20"/>
    <p:sldId id="309" r:id="rId21"/>
    <p:sldId id="315" r:id="rId22"/>
    <p:sldId id="310" r:id="rId23"/>
    <p:sldId id="284" r:id="rId24"/>
    <p:sldId id="31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A2A"/>
    <a:srgbClr val="B21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F490-0A88-4FE9-B7DF-56836F466A6D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7F3D1-2F79-4D7D-AA49-47C8B3B5E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47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64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85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94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1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47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05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70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97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54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8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76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FB1C-817E-4616-A531-2CC42A7A3109}" type="datetimeFigureOut">
              <a:rPr lang="zh-TW" altLang="en-US" smtClean="0"/>
              <a:t>17/2/12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42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99" y="0"/>
            <a:ext cx="9144000" cy="6909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751" y="450037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200" b="1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教育部</a:t>
            </a:r>
            <a:r>
              <a:rPr lang="en-US" altLang="zh-TW" sz="3200" b="1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/>
            </a:r>
            <a:br>
              <a:rPr lang="en-US" altLang="zh-TW" sz="3200" b="1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</a:br>
            <a:r>
              <a:rPr lang="zh-TW" altLang="en-US" sz="3200" b="1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全校型中文閱讀書寫課程革新推動計畫</a:t>
            </a:r>
            <a:endParaRPr lang="zh-TW" altLang="en-US" sz="3200" b="1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63154" y="4197350"/>
            <a:ext cx="5671542" cy="85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800" b="1" spc="300" dirty="0" smtClean="0">
                <a:solidFill>
                  <a:schemeClr val="accent2">
                    <a:lumMod val="50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「中文閱讀與表達」授課教師</a:t>
            </a:r>
            <a:endParaRPr lang="en-US" altLang="zh-TW" sz="2800" b="1" spc="300" dirty="0" smtClean="0">
              <a:solidFill>
                <a:schemeClr val="accent2">
                  <a:lumMod val="50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zh-TW" altLang="en-US" sz="5400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77280" y="4799332"/>
            <a:ext cx="7886700" cy="85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陳憶蘇、熊仙如、林麗美</a:t>
            </a:r>
            <a:endParaRPr lang="en-US" altLang="zh-TW" sz="2400" b="1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陳金英、施寬文、楊雅琪</a:t>
            </a:r>
            <a:endParaRPr lang="zh-TW" altLang="en-US" sz="2400" b="1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898" y="2348732"/>
            <a:ext cx="9151898" cy="1008260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506662"/>
            <a:ext cx="7886700" cy="850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spc="300" dirty="0" smtClean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全人</a:t>
            </a:r>
            <a:r>
              <a:rPr lang="zh-TW" altLang="en-US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觀點</a:t>
            </a:r>
            <a:r>
              <a:rPr lang="en-US" altLang="zh-TW" sz="5400" b="1" spc="300" dirty="0" smtClean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‧</a:t>
            </a:r>
            <a:r>
              <a:rPr lang="zh-TW" altLang="en-US" sz="5400" b="1" spc="300" dirty="0" smtClean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從心讀寫</a:t>
            </a:r>
            <a:endParaRPr lang="zh-TW" altLang="en-US" sz="5400" b="1" spc="300" dirty="0">
              <a:solidFill>
                <a:schemeClr val="bg1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751" y="4124332"/>
            <a:ext cx="8021525" cy="1581391"/>
          </a:xfrm>
          <a:prstGeom prst="rect">
            <a:avLst/>
          </a:prstGeom>
          <a:noFill/>
          <a:ln w="28575">
            <a:solidFill>
              <a:schemeClr val="accent2">
                <a:lumMod val="75000"/>
                <a:alpha val="40000"/>
              </a:schemeClr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337288" y="35925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105-1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1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陶淵明紀念館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563118"/>
            <a:ext cx="6264696" cy="4698522"/>
          </a:xfrm>
        </p:spPr>
      </p:pic>
    </p:spTree>
    <p:extLst>
      <p:ext uri="{BB962C8B-B14F-4D97-AF65-F5344CB8AC3E}">
        <p14:creationId xmlns:p14="http://schemas.microsoft.com/office/powerpoint/2010/main" val="228074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形影神三首：序</a:t>
            </a:r>
            <a:endParaRPr kumimoji="1" lang="zh-TW" altLang="en-US" sz="40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貴賤賢愚，莫不營營以惜生，斯甚惑焉！故極陳形影之苦，言神辨自然以釋之。好事君子，共取其心焉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6738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「形」「神」之聯繫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zh-TW" sz="3200" dirty="0" smtClean="0"/>
              <a:t>司馬談</a:t>
            </a:r>
            <a:r>
              <a:rPr lang="zh-TW" altLang="zh-TW" sz="3200" dirty="0"/>
              <a:t>〈論六家要旨〉：「</a:t>
            </a: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凡人所生者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神</a:t>
            </a: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也，所託者</a:t>
            </a:r>
            <a:r>
              <a:rPr lang="zh-TW" altLang="zh-TW" sz="3200" dirty="0">
                <a:solidFill>
                  <a:srgbClr val="3366FF"/>
                </a:solidFill>
                <a:latin typeface="標楷體" pitchFamily="65" charset="-120"/>
                <a:ea typeface="標楷體" pitchFamily="65" charset="-120"/>
              </a:rPr>
              <a:t>形</a:t>
            </a: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也。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神</a:t>
            </a: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大用則竭，</a:t>
            </a:r>
            <a:r>
              <a:rPr lang="zh-TW" altLang="zh-TW" sz="3200" dirty="0">
                <a:solidFill>
                  <a:srgbClr val="3366FF"/>
                </a:solidFill>
                <a:latin typeface="標楷體" pitchFamily="65" charset="-120"/>
                <a:ea typeface="標楷體" pitchFamily="65" charset="-120"/>
              </a:rPr>
              <a:t>形</a:t>
            </a: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大勞則敝，</a:t>
            </a:r>
            <a:r>
              <a:rPr lang="zh-TW" altLang="zh-TW" sz="3200" dirty="0">
                <a:solidFill>
                  <a:srgbClr val="3366FF"/>
                </a:solidFill>
                <a:latin typeface="標楷體" pitchFamily="65" charset="-120"/>
                <a:ea typeface="標楷體" pitchFamily="65" charset="-120"/>
              </a:rPr>
              <a:t>形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神</a:t>
            </a: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離則死。死者不可復生，離者不可復反，故聖人重之。由是觀之，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神</a:t>
            </a: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者生之本也，</a:t>
            </a:r>
            <a:r>
              <a:rPr lang="zh-TW" altLang="zh-TW" sz="3200" dirty="0">
                <a:solidFill>
                  <a:srgbClr val="3366FF"/>
                </a:solidFill>
                <a:latin typeface="標楷體" pitchFamily="65" charset="-120"/>
                <a:ea typeface="標楷體" pitchFamily="65" charset="-120"/>
              </a:rPr>
              <a:t>形</a:t>
            </a: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者生之具也。</a:t>
            </a:r>
            <a:r>
              <a:rPr lang="zh-TW" altLang="zh-TW" sz="3200" dirty="0" smtClean="0"/>
              <a:t>」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3847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形影神三首</a:t>
            </a:r>
            <a:r>
              <a:rPr kumimoji="1" lang="zh-TW" altLang="en-US" sz="4000" dirty="0" smtClean="0"/>
              <a:t>：形贈影</a:t>
            </a:r>
            <a:endParaRPr kumimoji="1" lang="zh-TW" altLang="en-US" sz="40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天地長不沒，山川無改時。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草木得常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理，霜露榮悴之。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謂人最靈智，獨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復不如茲。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適見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在世中，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奄去靡歸期。</a:t>
            </a:r>
            <a:endParaRPr kumimoji="1" lang="zh-TW" altLang="en-US" sz="3600" dirty="0"/>
          </a:p>
          <a:p>
            <a:pPr marL="0" indent="0" algn="just">
              <a:lnSpc>
                <a:spcPct val="120000"/>
              </a:lnSpc>
              <a:buNone/>
            </a:pP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6738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形贈</a:t>
            </a:r>
            <a:r>
              <a:rPr kumimoji="1" lang="zh-TW" altLang="en-US" sz="4000" dirty="0"/>
              <a:t>影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奚覺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無一人，親識豈相思？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但餘平生物，舉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目情悽洏！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我無騰化術，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必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爾不復疑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願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君取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吾言，得酒莫苟辭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zh-TW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4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形：及時行樂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7975798" cy="46277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zh-TW" sz="3600" dirty="0" smtClean="0"/>
              <a:t>人生短暫</a:t>
            </a:r>
            <a:r>
              <a:rPr lang="zh-TW" altLang="zh-TW" sz="3600" dirty="0"/>
              <a:t>，</a:t>
            </a:r>
            <a:r>
              <a:rPr lang="zh-TW" altLang="zh-TW" sz="3600" dirty="0" smtClean="0"/>
              <a:t>不如自然之永恒</a:t>
            </a:r>
            <a:r>
              <a:rPr lang="zh-TW" altLang="en-US" sz="3600" dirty="0" smtClean="0"/>
              <a:t>。神仙長生之術渺茫難求，不如暢飲美酒，及時行樂。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89435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形影神三首</a:t>
            </a:r>
            <a:r>
              <a:rPr kumimoji="1" lang="zh-TW" altLang="en-US" sz="4000" dirty="0" smtClean="0"/>
              <a:t>：影答形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存生不可言，衛生每苦拙。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誠願遊崑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華，邈然茲道絕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與子相遇來，未嘗異悲悅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憩蔭苦暫乖，止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日終不別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zh-TW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4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影</a:t>
            </a:r>
            <a:r>
              <a:rPr kumimoji="1" lang="zh-TW" altLang="en-US" sz="4000" dirty="0"/>
              <a:t>答形</a:t>
            </a:r>
            <a:endParaRPr kumimoji="1"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此同既難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常，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黯爾俱時滅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身沒名亦盡，念之五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情熱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立善有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遺愛，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胡可不自竭？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酒云能消憂，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方此詎不劣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029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影：三不朽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kumimoji="1" lang="zh-TW" altLang="en-US" sz="3600" dirty="0" smtClean="0"/>
              <a:t>神仙</a:t>
            </a:r>
            <a:r>
              <a:rPr kumimoji="1" lang="zh-TW" altLang="en-US" sz="3600" dirty="0" smtClean="0"/>
              <a:t>長生</a:t>
            </a:r>
            <a:r>
              <a:rPr kumimoji="1" lang="zh-TW" altLang="en-US" sz="3600" dirty="0" smtClean="0"/>
              <a:t>之術難以追</a:t>
            </a:r>
            <a:r>
              <a:rPr kumimoji="1" lang="zh-TW" altLang="en-US" sz="3600" dirty="0" smtClean="0"/>
              <a:t>求，</a:t>
            </a:r>
            <a:r>
              <a:rPr kumimoji="1" lang="zh-TW" altLang="en-US" sz="3600" dirty="0" smtClean="0"/>
              <a:t>而</a:t>
            </a:r>
            <a:r>
              <a:rPr kumimoji="1" lang="zh-TW" altLang="en-US" sz="3600" dirty="0" smtClean="0"/>
              <a:t>死生</a:t>
            </a:r>
            <a:r>
              <a:rPr kumimoji="1" lang="zh-TW" altLang="en-US" sz="3600" dirty="0"/>
              <a:t>無常</a:t>
            </a:r>
            <a:r>
              <a:rPr kumimoji="1" lang="zh-TW" altLang="en-US" sz="3600" dirty="0" smtClean="0"/>
              <a:t>，一旦</a:t>
            </a:r>
            <a:r>
              <a:rPr kumimoji="1" lang="zh-TW" altLang="en-US" sz="3600" dirty="0" smtClean="0"/>
              <a:t>去</a:t>
            </a:r>
            <a:r>
              <a:rPr kumimoji="1" lang="zh-TW" altLang="en-US" sz="3600" dirty="0" smtClean="0"/>
              <a:t>世，形影</a:t>
            </a:r>
            <a:r>
              <a:rPr kumimoji="1" lang="zh-TW" altLang="en-US" sz="3600" dirty="0" smtClean="0"/>
              <a:t>同</a:t>
            </a:r>
            <a:r>
              <a:rPr kumimoji="1" lang="zh-TW" altLang="en-US" sz="3600" dirty="0" smtClean="0"/>
              <a:t>滅，</a:t>
            </a:r>
            <a:r>
              <a:rPr kumimoji="1" lang="zh-TW" altLang="en-US" sz="3600" dirty="0" smtClean="0"/>
              <a:t>身</a:t>
            </a:r>
            <a:r>
              <a:rPr kumimoji="1" lang="zh-TW" altLang="en-US" sz="3600" dirty="0" smtClean="0"/>
              <a:t>與</a:t>
            </a:r>
            <a:r>
              <a:rPr kumimoji="1" lang="zh-TW" altLang="en-US" sz="3600" dirty="0" smtClean="0"/>
              <a:t>名</a:t>
            </a:r>
            <a:r>
              <a:rPr kumimoji="1" lang="zh-TW" altLang="en-US" sz="3600" dirty="0" smtClean="0"/>
              <a:t>俱</a:t>
            </a:r>
            <a:r>
              <a:rPr kumimoji="1" lang="zh-TW" altLang="en-US" sz="3600" dirty="0" smtClean="0"/>
              <a:t>亡。</a:t>
            </a:r>
            <a:r>
              <a:rPr kumimoji="1" lang="zh-TW" altLang="en-US" sz="3600" dirty="0" smtClean="0"/>
              <a:t>但是，可以藉</a:t>
            </a:r>
            <a:r>
              <a:rPr kumimoji="1" lang="zh-TW" altLang="en-US" sz="3600" dirty="0" smtClean="0"/>
              <a:t>由立善而留名</a:t>
            </a:r>
            <a:r>
              <a:rPr kumimoji="1" lang="zh-TW" altLang="en-US" sz="3600" dirty="0" smtClean="0"/>
              <a:t>後世</a:t>
            </a:r>
            <a:r>
              <a:rPr kumimoji="1" lang="zh-TW" altLang="en-US" sz="3600" dirty="0" smtClean="0"/>
              <a:t>，</a:t>
            </a:r>
            <a:r>
              <a:rPr kumimoji="1" lang="zh-TW" altLang="en-US" sz="3600" dirty="0" smtClean="0"/>
              <a:t>即等同</a:t>
            </a:r>
            <a:r>
              <a:rPr kumimoji="1" lang="zh-TW" altLang="en-US" sz="3600" dirty="0" smtClean="0"/>
              <a:t>不朽</a:t>
            </a:r>
            <a:r>
              <a:rPr kumimoji="1" lang="zh-TW" altLang="en-US" sz="3600" dirty="0" smtClean="0"/>
              <a:t>。藉</a:t>
            </a:r>
            <a:r>
              <a:rPr kumimoji="1" lang="zh-TW" altLang="en-US" sz="3600" dirty="0" smtClean="0"/>
              <a:t>酒</a:t>
            </a:r>
            <a:r>
              <a:rPr kumimoji="1" lang="zh-TW" altLang="en-US" sz="3600" dirty="0" smtClean="0"/>
              <a:t>澆</a:t>
            </a:r>
            <a:r>
              <a:rPr kumimoji="1" lang="zh-TW" altLang="en-US" sz="3600" dirty="0" smtClean="0"/>
              <a:t>愁</a:t>
            </a:r>
            <a:r>
              <a:rPr kumimoji="1" lang="zh-TW" altLang="en-US" sz="3600" dirty="0" smtClean="0"/>
              <a:t>、及時行樂</a:t>
            </a:r>
            <a:r>
              <a:rPr kumimoji="1" lang="zh-TW" altLang="en-US" sz="3600" dirty="0" smtClean="0"/>
              <a:t>的</a:t>
            </a:r>
            <a:r>
              <a:rPr kumimoji="1" lang="zh-TW" altLang="en-US" sz="3600" dirty="0" smtClean="0"/>
              <a:t>消極</a:t>
            </a:r>
            <a:r>
              <a:rPr kumimoji="1" lang="zh-TW" altLang="en-US" sz="3600" dirty="0" smtClean="0"/>
              <a:t>處世</a:t>
            </a:r>
            <a:r>
              <a:rPr kumimoji="1" lang="zh-TW" altLang="en-US" sz="3600" dirty="0" smtClean="0"/>
              <a:t>態度</a:t>
            </a:r>
            <a:r>
              <a:rPr kumimoji="1" lang="zh-TW" altLang="en-US" sz="3600" dirty="0" smtClean="0"/>
              <a:t>，</a:t>
            </a:r>
            <a:r>
              <a:rPr kumimoji="1" lang="zh-TW" altLang="en-US" sz="3600" dirty="0" smtClean="0"/>
              <a:t>豈能與</a:t>
            </a:r>
            <a:r>
              <a:rPr kumimoji="1" lang="zh-TW" altLang="en-US" sz="3600" dirty="0" smtClean="0"/>
              <a:t>追求身後</a:t>
            </a:r>
            <a:r>
              <a:rPr kumimoji="1" lang="zh-TW" altLang="en-US" sz="3600" dirty="0" smtClean="0"/>
              <a:t>不朽之</a:t>
            </a:r>
            <a:r>
              <a:rPr kumimoji="1" lang="zh-TW" altLang="en-US" sz="3600" dirty="0" smtClean="0"/>
              <a:t>名</a:t>
            </a:r>
            <a:r>
              <a:rPr kumimoji="1" lang="zh-TW" altLang="en-US" sz="3600" dirty="0" smtClean="0"/>
              <a:t>相提並論！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2204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形影神三首：</a:t>
            </a:r>
            <a:r>
              <a:rPr kumimoji="1" lang="zh-TW" altLang="en-US" sz="4000" dirty="0" smtClean="0"/>
              <a:t>神釋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zh-TW" altLang="en-US" sz="4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大鈞無私力</a:t>
            </a:r>
            <a:r>
              <a:rPr lang="zh-TW" altLang="en-US" sz="4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萬物自森著。</a:t>
            </a:r>
            <a:endParaRPr lang="zh-TW" altLang="en-US" sz="4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zh-TW" altLang="en-US" sz="4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人為</a:t>
            </a:r>
            <a:r>
              <a:rPr lang="zh-TW" altLang="en-US" sz="4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三才中</a:t>
            </a:r>
            <a:r>
              <a:rPr lang="zh-TW" altLang="en-US" sz="4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，豈不以</a:t>
            </a:r>
            <a:r>
              <a:rPr lang="zh-TW" altLang="en-US" sz="4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我故</a:t>
            </a:r>
            <a:r>
              <a:rPr lang="zh-TW" altLang="en-US" sz="4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zh-TW" altLang="en-US" sz="4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與君雖</a:t>
            </a:r>
            <a:r>
              <a:rPr lang="zh-TW" altLang="en-US" sz="4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異物，生而相依附。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zh-TW" altLang="en-US" sz="4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結託善惡同，安得不相語？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zh-TW" altLang="en-US" sz="4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皇大聖人</a:t>
            </a:r>
            <a:r>
              <a:rPr lang="zh-TW" altLang="en-US" sz="4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，今復在何處？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zh-TW" altLang="en-US" sz="4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彭祖愛</a:t>
            </a:r>
            <a:r>
              <a:rPr lang="zh-TW" altLang="en-US" sz="4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永年，</a:t>
            </a:r>
            <a:r>
              <a:rPr lang="zh-TW" altLang="en-US" sz="4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欲留不得住。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739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8280920" cy="172819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84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形影神三首並序</a:t>
            </a:r>
            <a:r>
              <a:rPr lang="en-US" altLang="zh-TW" sz="8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84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8400" b="1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陶淵明</a:t>
            </a:r>
            <a:endParaRPr lang="en-US" altLang="zh-TW" sz="8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zh-TW" altLang="en-US" sz="6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465584" y="2333058"/>
            <a:ext cx="8208912" cy="171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簡報製作：施寬文、鄭姿函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2017.02.12</a:t>
            </a:r>
            <a:endParaRPr lang="zh-TW" altLang="en-US" sz="1400" dirty="0" smtClean="0">
              <a:solidFill>
                <a:schemeClr val="bg1">
                  <a:lumMod val="50000"/>
                </a:schemeClr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algn="l">
              <a:lnSpc>
                <a:spcPct val="150000"/>
              </a:lnSpc>
            </a:pPr>
            <a:endParaRPr lang="en-US" altLang="zh-TW" sz="1400" b="1" dirty="0" smtClean="0">
              <a:solidFill>
                <a:schemeClr val="bg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l">
              <a:lnSpc>
                <a:spcPct val="150000"/>
              </a:lnSpc>
            </a:pPr>
            <a:endParaRPr lang="zh-TW" altLang="en-US" sz="1400" b="1" dirty="0">
              <a:solidFill>
                <a:schemeClr val="bg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83568" y="55892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2034" y="3290501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1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神釋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老少同一死，賢愚無復數。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日醉或能忘，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將非促齡具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立善常所欣，誰當為汝譽？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甚念傷吾生，正宜委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運去。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縱浪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大化中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，不喜亦不懼。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應盡便須盡，無復獨多慮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252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神</a:t>
            </a:r>
            <a:r>
              <a:rPr kumimoji="1" lang="zh-TW" altLang="en-US" sz="4000" dirty="0" smtClean="0"/>
              <a:t>：</a:t>
            </a:r>
            <a:r>
              <a:rPr kumimoji="1" lang="zh-TW" altLang="en-US" sz="4000" dirty="0" smtClean="0"/>
              <a:t>「自然」</a:t>
            </a:r>
            <a:r>
              <a:rPr kumimoji="1" lang="en-US" altLang="zh-TW" sz="4000" dirty="0" smtClean="0"/>
              <a:t>──</a:t>
            </a:r>
            <a:r>
              <a:rPr kumimoji="1" lang="zh-TW" altLang="en-US" sz="4000" dirty="0" smtClean="0"/>
              <a:t>安時處順</a:t>
            </a:r>
            <a:endParaRPr kumimoji="1"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zh-TW" altLang="en-US" sz="3600" dirty="0" smtClean="0"/>
              <a:t>批評追求長生不死之說、沉湎美酒的及時行樂之說</a:t>
            </a:r>
            <a:r>
              <a:rPr lang="zh-TW" altLang="en-US" sz="3600" smtClean="0"/>
              <a:t>，以及追求名聲不朽者之說</a:t>
            </a:r>
            <a:r>
              <a:rPr lang="zh-TW" altLang="zh-TW" sz="3600" dirty="0" smtClean="0"/>
              <a:t>。</a:t>
            </a:r>
            <a:r>
              <a:rPr lang="zh-TW" altLang="en-US" sz="3600" dirty="0" smtClean="0"/>
              <a:t>主張順任</a:t>
            </a:r>
            <a:r>
              <a:rPr lang="zh-TW" altLang="zh-TW" sz="3600" dirty="0" smtClean="0"/>
              <a:t>自然，</a:t>
            </a:r>
            <a:r>
              <a:rPr lang="zh-TW" altLang="en-US" sz="3600" dirty="0" smtClean="0"/>
              <a:t>安時而處順。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26328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王叔岷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/>
          <a:lstStyle/>
          <a:p>
            <a:pPr marL="0" indent="0" algn="just">
              <a:lnSpc>
                <a:spcPct val="140000"/>
              </a:lnSpc>
              <a:buNone/>
            </a:pPr>
            <a:r>
              <a:rPr kumimoji="1" lang="zh-TW" altLang="en-US" sz="3600" dirty="0" smtClean="0"/>
              <a:t>這組詩體現</a:t>
            </a:r>
            <a:r>
              <a:rPr kumimoji="1" lang="en-US" altLang="zh-TW" sz="3600" dirty="0" smtClean="0"/>
              <a:t>──</a:t>
            </a:r>
            <a:r>
              <a:rPr kumimoji="1" lang="zh-TW" altLang="en-US" sz="3600" dirty="0" smtClean="0"/>
              <a:t>「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陶公富於詩人之情趣；兼有儒者之抱負，而歸宿於道家之超脫。三詩分陳行樂、立善、順化之旨，為陶公人生觀三種境界。</a:t>
            </a:r>
            <a:r>
              <a:rPr kumimoji="1" lang="zh-TW" altLang="en-US" sz="3600" dirty="0"/>
              <a:t>」</a:t>
            </a:r>
            <a:r>
              <a:rPr kumimoji="1" lang="zh-TW" altLang="en-US" sz="3600" dirty="0" smtClean="0"/>
              <a:t>（</a:t>
            </a:r>
            <a:r>
              <a:rPr kumimoji="1" lang="en-US" altLang="zh-TW" sz="3600" dirty="0" smtClean="0"/>
              <a:t>《</a:t>
            </a:r>
            <a:r>
              <a:rPr kumimoji="1" lang="zh-TW" altLang="en-US" sz="3600" dirty="0"/>
              <a:t>陶淵明詩箋證稿</a:t>
            </a:r>
            <a:r>
              <a:rPr kumimoji="1" lang="en-US" altLang="zh-TW" sz="3600" dirty="0"/>
              <a:t>》</a:t>
            </a:r>
            <a:r>
              <a:rPr kumimoji="1" lang="zh-TW" altLang="en-US" sz="3600" dirty="0"/>
              <a:t>卷二</a:t>
            </a:r>
            <a:r>
              <a:rPr kumimoji="1" lang="zh-TW" altLang="en-US" sz="3600" dirty="0" smtClean="0"/>
              <a:t>）</a:t>
            </a:r>
            <a:endParaRPr kumimoji="1" lang="zh-TW" altLang="en-US" sz="3600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886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想一想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600" dirty="0" smtClean="0">
                <a:solidFill>
                  <a:srgbClr val="000000"/>
                </a:solidFill>
              </a:rPr>
              <a:t>「形影神」詩中的人生觀，你或妳比較認同哪種？為什麼？</a:t>
            </a:r>
            <a:endParaRPr lang="zh-TW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83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/>
              <a:t>資料來源</a:t>
            </a:r>
            <a:endParaRPr kumimoji="1"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sz="3200" dirty="0" smtClean="0"/>
              <a:t>逯欽立校注：</a:t>
            </a:r>
            <a:r>
              <a:rPr kumimoji="1" lang="en-US" altLang="zh-TW" sz="3200" dirty="0" smtClean="0"/>
              <a:t>《</a:t>
            </a:r>
            <a:r>
              <a:rPr kumimoji="1" lang="zh-TW" altLang="en-US" sz="3200" dirty="0" smtClean="0"/>
              <a:t>陶淵明集</a:t>
            </a:r>
            <a:r>
              <a:rPr kumimoji="1" lang="en-US" altLang="zh-TW" sz="3200" dirty="0" smtClean="0"/>
              <a:t>》</a:t>
            </a:r>
            <a:r>
              <a:rPr kumimoji="1" lang="zh-TW" altLang="en-US" sz="3200" dirty="0" smtClean="0"/>
              <a:t>（台北：里仁書局，</a:t>
            </a:r>
            <a:r>
              <a:rPr kumimoji="1" lang="en-US" altLang="zh-TW" sz="3200" dirty="0" smtClean="0"/>
              <a:t>1985</a:t>
            </a:r>
            <a:r>
              <a:rPr kumimoji="1" lang="zh-TW" altLang="en-US" sz="3200" smtClean="0"/>
              <a:t>）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4521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陶淵明</a:t>
            </a:r>
            <a:endParaRPr lang="zh-TW" altLang="en-US" sz="4000" dirty="0"/>
          </a:p>
        </p:txBody>
      </p:sp>
      <p:pic>
        <p:nvPicPr>
          <p:cNvPr id="5" name="內容版面配置區 4" descr="74127f7b2b5a4576b64679eca80116a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8" b="11978"/>
          <a:stretch>
            <a:fillRect/>
          </a:stretch>
        </p:blipFill>
        <p:spPr/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zh-TW" altLang="en-US" sz="2800" dirty="0"/>
              <a:t>陶淵明（西元</a:t>
            </a:r>
            <a:r>
              <a:rPr lang="en-US" altLang="zh-TW" sz="2800" dirty="0"/>
              <a:t>365</a:t>
            </a:r>
            <a:r>
              <a:rPr lang="zh-TW" altLang="en-US" sz="2800" dirty="0"/>
              <a:t>年</a:t>
            </a:r>
            <a:r>
              <a:rPr lang="en-US" altLang="zh-TW" sz="2800" dirty="0"/>
              <a:t>—427</a:t>
            </a:r>
            <a:r>
              <a:rPr lang="zh-TW" altLang="en-US" sz="2800" dirty="0"/>
              <a:t>年），字元亮，後更名潛</a:t>
            </a:r>
            <a:r>
              <a:rPr lang="zh-TW" altLang="en-US" sz="2800" dirty="0" smtClean="0"/>
              <a:t>。存世於東晉末年、南朝劉宋。</a:t>
            </a:r>
            <a:endParaRPr lang="zh-TW" altLang="en-US" sz="2800" dirty="0"/>
          </a:p>
          <a:p>
            <a:pPr>
              <a:lnSpc>
                <a:spcPct val="120000"/>
              </a:lnSpc>
            </a:pPr>
            <a:r>
              <a:rPr kumimoji="1" lang="zh-TW" altLang="en-US" sz="3200" dirty="0"/>
              <a:t>曾祖父陶侃是東晉開國勛</a:t>
            </a:r>
            <a:r>
              <a:rPr kumimoji="1" lang="zh-TW" altLang="en-US" sz="3200" dirty="0" smtClean="0"/>
              <a:t>臣。</a:t>
            </a:r>
            <a:endParaRPr kumimoji="1" lang="en-US" altLang="zh-TW" sz="3200" dirty="0" smtClean="0"/>
          </a:p>
          <a:p>
            <a:pPr>
              <a:lnSpc>
                <a:spcPct val="120000"/>
              </a:lnSpc>
            </a:pPr>
            <a:r>
              <a:rPr kumimoji="1" lang="zh-TW" altLang="en-US" sz="3200" dirty="0"/>
              <a:t>「陶侃運甓</a:t>
            </a:r>
            <a:r>
              <a:rPr kumimoji="1" lang="zh-TW" altLang="en-US" sz="3200" dirty="0" smtClean="0"/>
              <a:t>ㄆㄧ</a:t>
            </a:r>
            <a:r>
              <a:rPr kumimoji="1" lang="en-US" altLang="zh-TW" sz="3200" dirty="0" smtClean="0"/>
              <a:t>ˋ</a:t>
            </a:r>
            <a:r>
              <a:rPr kumimoji="1" lang="zh-TW" altLang="en-US" sz="3200" dirty="0" smtClean="0"/>
              <a:t>」</a:t>
            </a:r>
            <a:endParaRPr kumimoji="1"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4462034" y="3290501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陶淵明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kumimoji="1" lang="zh-TW" altLang="en-US" sz="2800" dirty="0"/>
              <a:t>二十九歲時離家擔任江州祭酒，不久，由於「不堪吏職</a:t>
            </a:r>
            <a:r>
              <a:rPr kumimoji="1" lang="zh-TW" altLang="en-US" sz="2800" dirty="0" smtClean="0"/>
              <a:t>」  </a:t>
            </a:r>
            <a:r>
              <a:rPr kumimoji="1" lang="zh-TW" altLang="en-US" sz="2800" dirty="0"/>
              <a:t>而辭官</a:t>
            </a:r>
            <a:r>
              <a:rPr kumimoji="1" lang="zh-TW" altLang="en-US" sz="2800" dirty="0" smtClean="0"/>
              <a:t>。</a:t>
            </a:r>
            <a:endParaRPr kumimoji="1" lang="en-US" altLang="zh-TW" sz="2800" dirty="0" smtClean="0"/>
          </a:p>
          <a:p>
            <a:pPr algn="just">
              <a:lnSpc>
                <a:spcPct val="120000"/>
              </a:lnSpc>
            </a:pPr>
            <a:r>
              <a:rPr kumimoji="1" lang="zh-TW" altLang="en-US" sz="2800" dirty="0" smtClean="0"/>
              <a:t>四十一歲出任彭</a:t>
            </a:r>
            <a:r>
              <a:rPr kumimoji="1" lang="zh-TW" altLang="en-US" sz="2800" dirty="0"/>
              <a:t>澤令</a:t>
            </a:r>
            <a:r>
              <a:rPr kumimoji="1" lang="zh-TW" altLang="en-US" sz="2800" dirty="0" smtClean="0"/>
              <a:t>，在官八十餘天即因不堪忍受官場之虛禮縟</a:t>
            </a:r>
            <a:r>
              <a:rPr kumimoji="1" lang="zh-TW" altLang="en-US" sz="2800" dirty="0"/>
              <a:t>節，棄職返鄉。</a:t>
            </a:r>
          </a:p>
          <a:p>
            <a:pPr algn="just"/>
            <a:endParaRPr kumimoji="1" lang="en-US" altLang="zh-TW" dirty="0" smtClean="0"/>
          </a:p>
          <a:p>
            <a:pPr algn="just"/>
            <a:endParaRPr kumimoji="1" lang="zh-TW" altLang="en-US" dirty="0"/>
          </a:p>
        </p:txBody>
      </p:sp>
      <p:pic>
        <p:nvPicPr>
          <p:cNvPr id="5" name="內容版面配置區 4" descr="1296267054705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r="30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939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陶淵明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kumimoji="1" lang="zh-TW" altLang="en-US" sz="3200" dirty="0"/>
              <a:t>歸田之初，</a:t>
            </a:r>
            <a:r>
              <a:rPr kumimoji="1" lang="zh-TW" altLang="en-US" sz="3200" dirty="0" smtClean="0"/>
              <a:t>生活尚稱小康。義熙</a:t>
            </a:r>
            <a:r>
              <a:rPr kumimoji="1" lang="zh-TW" altLang="en-US" sz="3200" dirty="0"/>
              <a:t>四年（</a:t>
            </a:r>
            <a:r>
              <a:rPr kumimoji="1" lang="en-US" altLang="zh-TW" sz="3200" dirty="0"/>
              <a:t>408</a:t>
            </a:r>
            <a:r>
              <a:rPr kumimoji="1" lang="zh-TW" altLang="en-US" sz="3200" dirty="0"/>
              <a:t>年）六月</a:t>
            </a:r>
            <a:r>
              <a:rPr kumimoji="1" lang="zh-TW" altLang="en-US" sz="3200" dirty="0" smtClean="0"/>
              <a:t>，    </a:t>
            </a:r>
            <a:r>
              <a:rPr kumimoji="1" lang="zh-TW" altLang="en-US" sz="3200" dirty="0"/>
              <a:t>家遭祝融之厄，宅宇財物焚盡無遺，從此生活困苦，不免饑寒</a:t>
            </a:r>
            <a:r>
              <a:rPr kumimoji="1" lang="zh-TW" altLang="en-US" sz="3200" dirty="0" smtClean="0"/>
              <a:t>，甚</a:t>
            </a:r>
            <a:r>
              <a:rPr kumimoji="1" lang="zh-TW" altLang="en-US" sz="3200" dirty="0"/>
              <a:t>至</a:t>
            </a:r>
            <a:r>
              <a:rPr kumimoji="1" lang="zh-TW" altLang="en-US" sz="3200" dirty="0" smtClean="0"/>
              <a:t>乞食。</a:t>
            </a:r>
            <a:endParaRPr kumimoji="1" lang="zh-TW" altLang="en-US" sz="3200" dirty="0"/>
          </a:p>
        </p:txBody>
      </p:sp>
      <p:pic>
        <p:nvPicPr>
          <p:cNvPr id="5" name="內容版面配置區 4" descr="63575359231345500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r="18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705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陶淵明</a:t>
            </a:r>
            <a:endParaRPr kumimoji="1" lang="zh-TW" altLang="en-US" sz="4000" dirty="0"/>
          </a:p>
        </p:txBody>
      </p:sp>
      <p:pic>
        <p:nvPicPr>
          <p:cNvPr id="5" name="內容版面配置區 4" descr="502774145274394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4513"/>
          <a:stretch>
            <a:fillRect/>
          </a:stretch>
        </p:blipFill>
        <p:spPr/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lnSpc>
                <a:spcPct val="140000"/>
              </a:lnSpc>
              <a:buNone/>
            </a:pPr>
            <a:r>
              <a:rPr kumimoji="1" lang="zh-TW" altLang="en-US" sz="3200" dirty="0" smtClean="0"/>
              <a:t>生活貧困，</a:t>
            </a:r>
            <a:r>
              <a:rPr kumimoji="1" lang="zh-TW" altLang="en-US" sz="3200" dirty="0"/>
              <a:t>隱居之志不變，先後拒絕了朝廷的徵召，</a:t>
            </a:r>
            <a:r>
              <a:rPr kumimoji="1" lang="zh-TW" altLang="en-US" sz="3200" dirty="0" smtClean="0"/>
              <a:t>與權臣檀道濟的出仕勸說</a:t>
            </a:r>
            <a:r>
              <a:rPr kumimoji="1" lang="zh-TW" altLang="en-US" sz="3200" dirty="0"/>
              <a:t>，繼續其隱居躬耕之</a:t>
            </a:r>
            <a:r>
              <a:rPr kumimoji="1" lang="zh-TW" altLang="en-US" sz="3200" dirty="0" smtClean="0"/>
              <a:t>生活。</a:t>
            </a:r>
            <a:endParaRPr kumimoji="1" lang="zh-TW" altLang="en-US" sz="3200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958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陶淵明</a:t>
            </a:r>
            <a:endParaRPr kumimoji="1" lang="zh-TW" altLang="en-US" sz="4000" dirty="0"/>
          </a:p>
        </p:txBody>
      </p:sp>
      <p:pic>
        <p:nvPicPr>
          <p:cNvPr id="5" name="內容版面配置區 4" descr="aa10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r="14276"/>
          <a:stretch>
            <a:fillRect/>
          </a:stretch>
        </p:blipFill>
        <p:spPr/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lnSpc>
                <a:spcPct val="140000"/>
              </a:lnSpc>
              <a:buNone/>
            </a:pPr>
            <a:r>
              <a:rPr kumimoji="1" lang="zh-TW" altLang="en-US" sz="3200" dirty="0" smtClean="0"/>
              <a:t>終其一生，不戚戚於貧賤</a:t>
            </a:r>
            <a:r>
              <a:rPr kumimoji="1" lang="zh-TW" altLang="en-US" sz="3200" dirty="0"/>
              <a:t>，</a:t>
            </a:r>
            <a:r>
              <a:rPr kumimoji="1" lang="zh-TW" altLang="en-US" sz="3200" dirty="0" smtClean="0"/>
              <a:t>不汲汲於富貴。南朝劉宋</a:t>
            </a:r>
            <a:r>
              <a:rPr kumimoji="1" lang="zh-TW" altLang="en-US" sz="3200" dirty="0"/>
              <a:t>文帝元嘉四年冬天，在貧病中去世。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18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0672" cy="89911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陶淵明紀念館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968552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zh-TW" altLang="en-US" sz="2800" dirty="0" smtClean="0"/>
              <a:t>江西廬山</a:t>
            </a:r>
            <a:r>
              <a:rPr lang="zh-TW" altLang="en-US" sz="2800" dirty="0"/>
              <a:t>西麓九江縣城沙河街東北隅。</a:t>
            </a:r>
            <a:r>
              <a:rPr lang="en-US" altLang="zh-TW" sz="2800" dirty="0"/>
              <a:t>1985</a:t>
            </a:r>
            <a:r>
              <a:rPr lang="zh-TW" altLang="en-US" sz="2800" dirty="0"/>
              <a:t>年</a:t>
            </a:r>
            <a:r>
              <a:rPr lang="en-US" altLang="zh-TW" sz="2800" dirty="0"/>
              <a:t>7</a:t>
            </a:r>
            <a:r>
              <a:rPr lang="zh-TW" altLang="en-US" sz="2800" dirty="0"/>
              <a:t>月</a:t>
            </a:r>
            <a:r>
              <a:rPr lang="en-US" altLang="zh-TW" sz="2800" dirty="0"/>
              <a:t>30</a:t>
            </a:r>
            <a:r>
              <a:rPr lang="zh-TW" altLang="en-US" sz="2800" dirty="0"/>
              <a:t>日開館。館址原是陶靖</a:t>
            </a:r>
            <a:r>
              <a:rPr lang="zh-TW" altLang="en-US" sz="2800" dirty="0" smtClean="0"/>
              <a:t>節（淵明）祠</a:t>
            </a:r>
            <a:r>
              <a:rPr lang="zh-TW" altLang="en-US" sz="2800" dirty="0"/>
              <a:t>。該祠原座落在縣南</a:t>
            </a:r>
            <a:r>
              <a:rPr lang="en-US" altLang="zh-TW" sz="2800" dirty="0"/>
              <a:t>25</a:t>
            </a:r>
            <a:r>
              <a:rPr lang="zh-TW" altLang="en-US" sz="2800" dirty="0"/>
              <a:t>公里面陽山靖節墓左前麓，明嘉靖十二至</a:t>
            </a:r>
            <a:r>
              <a:rPr lang="zh-TW" altLang="en-US" sz="2800" dirty="0" smtClean="0"/>
              <a:t>十七年（</a:t>
            </a:r>
            <a:r>
              <a:rPr lang="en-US" altLang="zh-TW" sz="2800" dirty="0" smtClean="0"/>
              <a:t>1533</a:t>
            </a:r>
            <a:r>
              <a:rPr lang="zh-TW" altLang="en-US" sz="2800" dirty="0" smtClean="0"/>
              <a:t>─</a:t>
            </a:r>
            <a:r>
              <a:rPr lang="en-US" altLang="zh-TW" sz="2800" dirty="0" smtClean="0"/>
              <a:t>1538</a:t>
            </a:r>
            <a:r>
              <a:rPr lang="zh-TW" altLang="en-US" sz="2800" dirty="0" smtClean="0"/>
              <a:t>）重修</a:t>
            </a:r>
            <a:r>
              <a:rPr lang="zh-TW" altLang="en-US" sz="2800" dirty="0"/>
              <a:t>，江南民居</a:t>
            </a:r>
            <a:r>
              <a:rPr lang="zh-TW" altLang="en-US" sz="2800" dirty="0" smtClean="0"/>
              <a:t>風格，</a:t>
            </a:r>
            <a:r>
              <a:rPr lang="en-US" altLang="zh-TW" sz="2800" dirty="0"/>
              <a:t>1982</a:t>
            </a:r>
            <a:r>
              <a:rPr lang="zh-TW" altLang="en-US" sz="2800" dirty="0"/>
              <a:t>年按原貌遷建於今址，祠內原有塑像、匾額、楹聯、石刻得到了全面修復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lnSpc>
                <a:spcPct val="114000"/>
              </a:lnSpc>
            </a:pPr>
            <a:r>
              <a:rPr lang="zh-TW" altLang="en-US" sz="2800" dirty="0" smtClean="0"/>
              <a:t>館內有</a:t>
            </a:r>
            <a:r>
              <a:rPr lang="en-US" altLang="zh-TW" sz="2800" dirty="0"/>
              <a:t>《</a:t>
            </a:r>
            <a:r>
              <a:rPr lang="zh-TW" altLang="en-US" sz="2800" dirty="0"/>
              <a:t>陶淵明生平事略陳列</a:t>
            </a:r>
            <a:r>
              <a:rPr lang="en-US" altLang="zh-TW" sz="2800" dirty="0"/>
              <a:t>》</a:t>
            </a:r>
            <a:r>
              <a:rPr lang="zh-TW" altLang="en-US" sz="2800" dirty="0"/>
              <a:t>，收藏和展出有關陶淵明行蹤的圖表</a:t>
            </a:r>
            <a:r>
              <a:rPr lang="zh-TW" altLang="en-US" sz="2800" dirty="0" smtClean="0"/>
              <a:t>、圖片</a:t>
            </a:r>
            <a:r>
              <a:rPr lang="zh-TW" altLang="en-US" sz="2800" dirty="0"/>
              <a:t>、家譜和歷代陶學專著、名人書畫</a:t>
            </a:r>
            <a:r>
              <a:rPr lang="en-US" altLang="zh-TW" sz="2800" dirty="0"/>
              <a:t>300</a:t>
            </a:r>
            <a:r>
              <a:rPr lang="zh-TW" altLang="en-US" sz="2800" dirty="0"/>
              <a:t>多件。線裝</a:t>
            </a:r>
            <a:r>
              <a:rPr lang="en-US" altLang="zh-TW" sz="2800" dirty="0"/>
              <a:t>《</a:t>
            </a:r>
            <a:r>
              <a:rPr lang="zh-TW" altLang="en-US" sz="2800" dirty="0"/>
              <a:t>陶淵明集</a:t>
            </a:r>
            <a:r>
              <a:rPr lang="en-US" altLang="zh-TW" sz="2800" dirty="0"/>
              <a:t>》30</a:t>
            </a:r>
            <a:r>
              <a:rPr lang="zh-TW" altLang="en-US" sz="2800" dirty="0"/>
              <a:t>多部，最早為清康熙</a:t>
            </a:r>
            <a:r>
              <a:rPr lang="zh-TW" altLang="en-US" sz="2800" dirty="0" smtClean="0"/>
              <a:t>十一年（</a:t>
            </a:r>
            <a:r>
              <a:rPr lang="en-US" altLang="zh-TW" sz="2800" dirty="0" smtClean="0"/>
              <a:t>1672</a:t>
            </a:r>
            <a:r>
              <a:rPr lang="zh-TW" altLang="en-US" sz="2800" dirty="0" smtClean="0"/>
              <a:t>）蔣</a:t>
            </a:r>
            <a:r>
              <a:rPr lang="zh-TW" altLang="en-US" sz="2800" dirty="0"/>
              <a:t>薰本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3796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陶淵明紀念館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11724"/>
            <a:ext cx="6264696" cy="3785859"/>
          </a:xfrm>
        </p:spPr>
      </p:pic>
    </p:spTree>
    <p:extLst>
      <p:ext uri="{BB962C8B-B14F-4D97-AF65-F5344CB8AC3E}">
        <p14:creationId xmlns:p14="http://schemas.microsoft.com/office/powerpoint/2010/main" val="15146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710</Words>
  <Application>Microsoft Macintosh PowerPoint</Application>
  <PresentationFormat>如螢幕大小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教育部 全校型中文閱讀書寫課程革新推動計畫</vt:lpstr>
      <vt:lpstr>PowerPoint 簡報</vt:lpstr>
      <vt:lpstr>陶淵明</vt:lpstr>
      <vt:lpstr>陶淵明</vt:lpstr>
      <vt:lpstr>陶淵明</vt:lpstr>
      <vt:lpstr>陶淵明</vt:lpstr>
      <vt:lpstr>陶淵明</vt:lpstr>
      <vt:lpstr>陶淵明紀念館</vt:lpstr>
      <vt:lpstr>陶淵明紀念館</vt:lpstr>
      <vt:lpstr>陶淵明紀念館</vt:lpstr>
      <vt:lpstr>形影神三首：序</vt:lpstr>
      <vt:lpstr>「形」「神」之聯繫</vt:lpstr>
      <vt:lpstr>形影神三首：形贈影</vt:lpstr>
      <vt:lpstr>形贈影</vt:lpstr>
      <vt:lpstr>形：及時行樂</vt:lpstr>
      <vt:lpstr>形影神三首：影答形</vt:lpstr>
      <vt:lpstr>影答形</vt:lpstr>
      <vt:lpstr>影：三不朽</vt:lpstr>
      <vt:lpstr>形影神三首：神釋</vt:lpstr>
      <vt:lpstr>神釋</vt:lpstr>
      <vt:lpstr>神：「自然」──安時處順</vt:lpstr>
      <vt:lpstr>王叔岷</vt:lpstr>
      <vt:lpstr>想一想</vt:lpstr>
      <vt:lpstr>資料來源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</dc:title>
  <dc:creator>ruby</dc:creator>
  <cp:lastModifiedBy>Wind Sky</cp:lastModifiedBy>
  <cp:revision>126</cp:revision>
  <dcterms:created xsi:type="dcterms:W3CDTF">2013-04-16T06:44:46Z</dcterms:created>
  <dcterms:modified xsi:type="dcterms:W3CDTF">2017-02-11T18:46:17Z</dcterms:modified>
</cp:coreProperties>
</file>