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6" r:id="rId10"/>
    <p:sldId id="279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4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D7E81-A6C2-4C62-8282-09F1D8519094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A9AE-1115-4F3D-B1BB-816CEB172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4472696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D7E81-A6C2-4C62-8282-09F1D8519094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A9AE-1115-4F3D-B1BB-816CEB172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278397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D7E81-A6C2-4C62-8282-09F1D8519094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A9AE-1115-4F3D-B1BB-816CEB172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02650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D7E81-A6C2-4C62-8282-09F1D8519094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A9AE-1115-4F3D-B1BB-816CEB172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651524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D7E81-A6C2-4C62-8282-09F1D8519094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A9AE-1115-4F3D-B1BB-816CEB172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904860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D7E81-A6C2-4C62-8282-09F1D8519094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A9AE-1115-4F3D-B1BB-816CEB172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611092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D7E81-A6C2-4C62-8282-09F1D8519094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A9AE-1115-4F3D-B1BB-816CEB172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569598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D7E81-A6C2-4C62-8282-09F1D8519094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A9AE-1115-4F3D-B1BB-816CEB172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004685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27000">
              <a:schemeClr val="accent6">
                <a:lumMod val="40000"/>
                <a:lumOff val="60000"/>
              </a:schemeClr>
            </a:gs>
            <a:gs pos="51000">
              <a:schemeClr val="accent6">
                <a:lumMod val="20000"/>
                <a:lumOff val="80000"/>
              </a:schemeClr>
            </a:gs>
            <a:gs pos="79000">
              <a:schemeClr val="bg1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D7E81-A6C2-4C62-8282-09F1D8519094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A9AE-1115-4F3D-B1BB-816CEB172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126638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D7E81-A6C2-4C62-8282-09F1D8519094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A9AE-1115-4F3D-B1BB-816CEB172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62492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D7E81-A6C2-4C62-8282-09F1D8519094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1A9AE-1115-4F3D-B1BB-816CEB172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827759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D7E81-A6C2-4C62-8282-09F1D8519094}" type="datetimeFigureOut">
              <a:rPr lang="zh-TW" altLang="en-US" smtClean="0"/>
              <a:pPr/>
              <a:t>2012/8/9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1A9AE-1115-4F3D-B1BB-816CEB17294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152237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3275856" y="1533877"/>
            <a:ext cx="4534067" cy="5989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TW" altLang="en-US" sz="2800" b="1" cap="all" dirty="0" smtClean="0">
                <a:ln w="9000" cmpd="sng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大一國文</a:t>
            </a:r>
            <a:r>
              <a:rPr lang="en-US" altLang="zh-TW" sz="2800" b="1" cap="all" dirty="0" smtClean="0">
                <a:ln w="9000" cmpd="sng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800" b="1" cap="all" dirty="0" smtClean="0">
                <a:ln w="9000" cmpd="sng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2800" b="1" cap="all" dirty="0" smtClean="0">
                <a:ln w="9000" cmpd="sng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閱讀生命</a:t>
            </a:r>
            <a:r>
              <a:rPr lang="en-US" altLang="zh-TW" sz="2800" b="1" cap="all" dirty="0" smtClean="0">
                <a:ln w="9000" cmpd="sng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‧</a:t>
            </a:r>
            <a:r>
              <a:rPr lang="zh-TW" altLang="en-US" sz="2800" b="1" cap="all" dirty="0" smtClean="0">
                <a:ln w="9000" cmpd="sng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心靈書寫</a:t>
            </a:r>
            <a:endParaRPr lang="zh-TW" altLang="en-US" sz="2800" b="1" cap="all" dirty="0">
              <a:ln w="9000" cmpd="sng">
                <a:solidFill>
                  <a:schemeClr val="accent2">
                    <a:lumMod val="60000"/>
                    <a:lumOff val="40000"/>
                  </a:schemeClr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3015347" y="3068960"/>
            <a:ext cx="5661109" cy="2184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</a:pPr>
            <a:r>
              <a:rPr lang="zh-TW" altLang="en-US" sz="6000" b="1" dirty="0" smtClean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+mj-cs"/>
              </a:rPr>
              <a:t>體察人己關係</a:t>
            </a:r>
            <a:endParaRPr lang="en-US" altLang="zh-TW" sz="6000" b="1" dirty="0" smtClean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  <a:cs typeface="+mj-cs"/>
            </a:endParaRPr>
          </a:p>
          <a:p>
            <a:pPr algn="r">
              <a:spcBef>
                <a:spcPct val="0"/>
              </a:spcBef>
            </a:pPr>
            <a:r>
              <a:rPr lang="zh-TW" altLang="en-US" sz="6000" b="1" dirty="0" smtClean="0">
                <a:ln w="18415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+mj-cs"/>
              </a:rPr>
              <a:t>─親情</a:t>
            </a:r>
            <a:endParaRPr lang="zh-TW" altLang="en-US" sz="6000" b="1" dirty="0">
              <a:ln w="18415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  <a:cs typeface="+mj-cs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5652120" y="5729481"/>
            <a:ext cx="324036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altLang="zh-TW" b="1" dirty="0" smtClean="0">
                <a:ln w="18000">
                  <a:noFill/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latin typeface="+mj-ea"/>
              </a:rPr>
              <a:t>100</a:t>
            </a:r>
            <a:r>
              <a:rPr lang="zh-TW" altLang="en-US" b="1" dirty="0" smtClean="0">
                <a:ln w="18000">
                  <a:noFill/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latin typeface="+mj-ea"/>
              </a:rPr>
              <a:t>學年下學期   第</a:t>
            </a:r>
            <a:r>
              <a:rPr lang="en-US" altLang="zh-TW" b="1">
                <a:ln w="18000">
                  <a:noFill/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latin typeface="+mj-ea"/>
              </a:rPr>
              <a:t>4</a:t>
            </a:r>
            <a:r>
              <a:rPr lang="zh-TW" altLang="en-US" b="1" smtClean="0">
                <a:ln w="18000">
                  <a:noFill/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latin typeface="+mj-ea"/>
              </a:rPr>
              <a:t>週</a:t>
            </a:r>
            <a:endParaRPr lang="en-US" altLang="zh-TW" b="1" dirty="0">
              <a:ln w="18000">
                <a:noFill/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latin typeface="+mj-ea"/>
            </a:endParaRPr>
          </a:p>
        </p:txBody>
      </p:sp>
      <p:grpSp>
        <p:nvGrpSpPr>
          <p:cNvPr id="31" name="群組 30"/>
          <p:cNvGrpSpPr/>
          <p:nvPr/>
        </p:nvGrpSpPr>
        <p:grpSpPr>
          <a:xfrm>
            <a:off x="-1038791" y="-675456"/>
            <a:ext cx="4909963" cy="7538528"/>
            <a:chOff x="-1202059" y="-680528"/>
            <a:chExt cx="4909963" cy="7538528"/>
          </a:xfrm>
        </p:grpSpPr>
        <p:grpSp>
          <p:nvGrpSpPr>
            <p:cNvPr id="9" name="群組 8"/>
            <p:cNvGrpSpPr/>
            <p:nvPr/>
          </p:nvGrpSpPr>
          <p:grpSpPr>
            <a:xfrm>
              <a:off x="-468560" y="-531440"/>
              <a:ext cx="4176464" cy="7389440"/>
              <a:chOff x="-468560" y="-531440"/>
              <a:chExt cx="4176464" cy="7389440"/>
            </a:xfrm>
            <a:solidFill>
              <a:schemeClr val="accent6"/>
            </a:solidFill>
          </p:grpSpPr>
          <p:sp>
            <p:nvSpPr>
              <p:cNvPr id="7" name="橢圓 6"/>
              <p:cNvSpPr/>
              <p:nvPr/>
            </p:nvSpPr>
            <p:spPr>
              <a:xfrm>
                <a:off x="-468560" y="-531440"/>
                <a:ext cx="3337454" cy="292494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" name="等腰三角形 7"/>
              <p:cNvSpPr/>
              <p:nvPr/>
            </p:nvSpPr>
            <p:spPr>
              <a:xfrm>
                <a:off x="-9674" y="-448430"/>
                <a:ext cx="3717578" cy="7306430"/>
              </a:xfrm>
              <a:prstGeom prst="triangle">
                <a:avLst>
                  <a:gd name="adj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grpSp>
          <p:nvGrpSpPr>
            <p:cNvPr id="13" name="群組 12"/>
            <p:cNvGrpSpPr/>
            <p:nvPr/>
          </p:nvGrpSpPr>
          <p:grpSpPr>
            <a:xfrm>
              <a:off x="-396552" y="-680528"/>
              <a:ext cx="3337454" cy="7538528"/>
              <a:chOff x="-468560" y="-531440"/>
              <a:chExt cx="4176464" cy="7389440"/>
            </a:xfrm>
            <a:solidFill>
              <a:schemeClr val="accent6">
                <a:lumMod val="20000"/>
                <a:lumOff val="80000"/>
              </a:schemeClr>
            </a:solidFill>
          </p:grpSpPr>
          <p:sp>
            <p:nvSpPr>
              <p:cNvPr id="14" name="橢圓 13"/>
              <p:cNvSpPr/>
              <p:nvPr/>
            </p:nvSpPr>
            <p:spPr>
              <a:xfrm>
                <a:off x="-468560" y="-531440"/>
                <a:ext cx="3337454" cy="292494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5" name="等腰三角形 14"/>
              <p:cNvSpPr/>
              <p:nvPr/>
            </p:nvSpPr>
            <p:spPr>
              <a:xfrm>
                <a:off x="-9674" y="-448430"/>
                <a:ext cx="3717578" cy="7306430"/>
              </a:xfrm>
              <a:prstGeom prst="triangle">
                <a:avLst>
                  <a:gd name="adj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grpSp>
          <p:nvGrpSpPr>
            <p:cNvPr id="16" name="群組 15"/>
            <p:cNvGrpSpPr/>
            <p:nvPr/>
          </p:nvGrpSpPr>
          <p:grpSpPr>
            <a:xfrm>
              <a:off x="-540568" y="-675456"/>
              <a:ext cx="3168352" cy="7533456"/>
              <a:chOff x="-468560" y="-531440"/>
              <a:chExt cx="4176464" cy="7389440"/>
            </a:xfrm>
            <a:solidFill>
              <a:schemeClr val="accent6"/>
            </a:solidFill>
          </p:grpSpPr>
          <p:sp>
            <p:nvSpPr>
              <p:cNvPr id="17" name="橢圓 16"/>
              <p:cNvSpPr/>
              <p:nvPr/>
            </p:nvSpPr>
            <p:spPr>
              <a:xfrm>
                <a:off x="-468560" y="-531440"/>
                <a:ext cx="3337454" cy="292494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8" name="等腰三角形 17"/>
              <p:cNvSpPr/>
              <p:nvPr/>
            </p:nvSpPr>
            <p:spPr>
              <a:xfrm>
                <a:off x="-9674" y="-448430"/>
                <a:ext cx="3717578" cy="7306430"/>
              </a:xfrm>
              <a:prstGeom prst="triangle">
                <a:avLst>
                  <a:gd name="adj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grpSp>
          <p:nvGrpSpPr>
            <p:cNvPr id="19" name="群組 18"/>
            <p:cNvGrpSpPr/>
            <p:nvPr/>
          </p:nvGrpSpPr>
          <p:grpSpPr>
            <a:xfrm>
              <a:off x="-684584" y="-675456"/>
              <a:ext cx="2955025" cy="7533456"/>
              <a:chOff x="-468560" y="-531440"/>
              <a:chExt cx="4176464" cy="738944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20" name="橢圓 19"/>
              <p:cNvSpPr/>
              <p:nvPr/>
            </p:nvSpPr>
            <p:spPr>
              <a:xfrm>
                <a:off x="-468560" y="-531440"/>
                <a:ext cx="3337454" cy="292494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1" name="等腰三角形 20"/>
              <p:cNvSpPr/>
              <p:nvPr/>
            </p:nvSpPr>
            <p:spPr>
              <a:xfrm>
                <a:off x="-9674" y="-448430"/>
                <a:ext cx="3717578" cy="7306430"/>
              </a:xfrm>
              <a:prstGeom prst="triangle">
                <a:avLst>
                  <a:gd name="adj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grpSp>
          <p:nvGrpSpPr>
            <p:cNvPr id="22" name="群組 21"/>
            <p:cNvGrpSpPr/>
            <p:nvPr/>
          </p:nvGrpSpPr>
          <p:grpSpPr>
            <a:xfrm>
              <a:off x="-828600" y="-603448"/>
              <a:ext cx="2677715" cy="7461448"/>
              <a:chOff x="-468560" y="-531440"/>
              <a:chExt cx="4176464" cy="7389440"/>
            </a:xfrm>
            <a:solidFill>
              <a:schemeClr val="accent6"/>
            </a:solidFill>
          </p:grpSpPr>
          <p:sp>
            <p:nvSpPr>
              <p:cNvPr id="23" name="橢圓 22"/>
              <p:cNvSpPr/>
              <p:nvPr/>
            </p:nvSpPr>
            <p:spPr>
              <a:xfrm>
                <a:off x="-468560" y="-531440"/>
                <a:ext cx="3337454" cy="292494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4" name="等腰三角形 23"/>
              <p:cNvSpPr/>
              <p:nvPr/>
            </p:nvSpPr>
            <p:spPr>
              <a:xfrm>
                <a:off x="-9674" y="-448430"/>
                <a:ext cx="3717578" cy="7306430"/>
              </a:xfrm>
              <a:prstGeom prst="triangle">
                <a:avLst>
                  <a:gd name="adj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grpSp>
          <p:nvGrpSpPr>
            <p:cNvPr id="25" name="群組 24"/>
            <p:cNvGrpSpPr/>
            <p:nvPr/>
          </p:nvGrpSpPr>
          <p:grpSpPr>
            <a:xfrm>
              <a:off x="-841143" y="-603448"/>
              <a:ext cx="2154705" cy="7461448"/>
              <a:chOff x="-468560" y="-531440"/>
              <a:chExt cx="4008858" cy="7389440"/>
            </a:xfrm>
            <a:solidFill>
              <a:schemeClr val="accent6">
                <a:lumMod val="60000"/>
                <a:lumOff val="40000"/>
              </a:schemeClr>
            </a:solidFill>
          </p:grpSpPr>
          <p:sp>
            <p:nvSpPr>
              <p:cNvPr id="26" name="橢圓 25"/>
              <p:cNvSpPr/>
              <p:nvPr/>
            </p:nvSpPr>
            <p:spPr>
              <a:xfrm>
                <a:off x="-468560" y="-531440"/>
                <a:ext cx="3337454" cy="292494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7" name="等腰三角形 26"/>
              <p:cNvSpPr/>
              <p:nvPr/>
            </p:nvSpPr>
            <p:spPr>
              <a:xfrm>
                <a:off x="-177280" y="-448430"/>
                <a:ext cx="3717578" cy="7306430"/>
              </a:xfrm>
              <a:prstGeom prst="triangle">
                <a:avLst>
                  <a:gd name="adj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grpSp>
          <p:nvGrpSpPr>
            <p:cNvPr id="28" name="群組 27"/>
            <p:cNvGrpSpPr/>
            <p:nvPr/>
          </p:nvGrpSpPr>
          <p:grpSpPr>
            <a:xfrm>
              <a:off x="-1202059" y="-603448"/>
              <a:ext cx="2317675" cy="7461448"/>
              <a:chOff x="-468560" y="-531440"/>
              <a:chExt cx="4176464" cy="7389440"/>
            </a:xfrm>
            <a:solidFill>
              <a:schemeClr val="accent6"/>
            </a:solidFill>
          </p:grpSpPr>
          <p:sp>
            <p:nvSpPr>
              <p:cNvPr id="29" name="橢圓 28"/>
              <p:cNvSpPr/>
              <p:nvPr/>
            </p:nvSpPr>
            <p:spPr>
              <a:xfrm>
                <a:off x="-468560" y="-531440"/>
                <a:ext cx="3337454" cy="292494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30" name="等腰三角形 29"/>
              <p:cNvSpPr/>
              <p:nvPr/>
            </p:nvSpPr>
            <p:spPr>
              <a:xfrm>
                <a:off x="-9674" y="-448430"/>
                <a:ext cx="3717578" cy="7306430"/>
              </a:xfrm>
              <a:prstGeom prst="triangle">
                <a:avLst>
                  <a:gd name="adj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</p:grpSp>
      <p:sp>
        <p:nvSpPr>
          <p:cNvPr id="35" name="圓形圖 34"/>
          <p:cNvSpPr/>
          <p:nvPr/>
        </p:nvSpPr>
        <p:spPr>
          <a:xfrm rot="2736489">
            <a:off x="6881279" y="-2226832"/>
            <a:ext cx="4561336" cy="4398896"/>
          </a:xfrm>
          <a:prstGeom prst="pie">
            <a:avLst>
              <a:gd name="adj1" fmla="val 2615293"/>
              <a:gd name="adj2" fmla="val 8090128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36" name="圓形圖 35"/>
          <p:cNvSpPr/>
          <p:nvPr/>
        </p:nvSpPr>
        <p:spPr>
          <a:xfrm rot="2736489">
            <a:off x="7189095" y="-2370848"/>
            <a:ext cx="4561336" cy="4398896"/>
          </a:xfrm>
          <a:prstGeom prst="pie">
            <a:avLst>
              <a:gd name="adj1" fmla="val 2615293"/>
              <a:gd name="adj2" fmla="val 8090128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37" name="圓形圖 36"/>
          <p:cNvSpPr/>
          <p:nvPr/>
        </p:nvSpPr>
        <p:spPr>
          <a:xfrm rot="2736489">
            <a:off x="7474688" y="-2514864"/>
            <a:ext cx="4561336" cy="4398896"/>
          </a:xfrm>
          <a:prstGeom prst="pie">
            <a:avLst>
              <a:gd name="adj1" fmla="val 2615293"/>
              <a:gd name="adj2" fmla="val 8090128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38" name="圓形圖 37"/>
          <p:cNvSpPr/>
          <p:nvPr/>
        </p:nvSpPr>
        <p:spPr>
          <a:xfrm rot="2736489">
            <a:off x="7762719" y="-2730889"/>
            <a:ext cx="4561336" cy="4398896"/>
          </a:xfrm>
          <a:prstGeom prst="pie">
            <a:avLst>
              <a:gd name="adj1" fmla="val 2615293"/>
              <a:gd name="adj2" fmla="val 8090128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987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259632" y="548680"/>
            <a:ext cx="669674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zh-TW" alt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愛，只是一種主觀的感覺，</a:t>
            </a:r>
            <a:endParaRPr lang="en-US" altLang="zh-TW" sz="36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zh-TW" alt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沒有人能為你證明，</a:t>
            </a:r>
            <a:endParaRPr lang="en-US" altLang="zh-TW" sz="36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zh-TW" alt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你必須傾聽自己內心的聲音，</a:t>
            </a:r>
            <a:endParaRPr lang="en-US" altLang="zh-TW" sz="36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zh-TW" alt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才能知道它是否存在。</a:t>
            </a:r>
            <a:endParaRPr lang="en-US" altLang="zh-TW" sz="36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zh-TW" alt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請珍惜</a:t>
            </a:r>
            <a:endParaRPr lang="en-US" altLang="zh-TW" sz="36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zh-TW" alt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請把握</a:t>
            </a:r>
            <a:endParaRPr lang="en-US" altLang="zh-TW" sz="36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zh-TW" alt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在還來得及的時候！</a:t>
            </a:r>
            <a:endParaRPr lang="zh-TW" altLang="en-US" sz="36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6428" b="18887"/>
          <a:stretch/>
        </p:blipFill>
        <p:spPr>
          <a:xfrm>
            <a:off x="5436096" y="3241108"/>
            <a:ext cx="3084967" cy="299869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6300192" y="908720"/>
            <a:ext cx="2459037" cy="1143000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吳念</a:t>
            </a:r>
            <a:r>
              <a:rPr lang="zh-TW" altLang="en-US" sz="4800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4294967295"/>
          </p:nvPr>
        </p:nvSpPr>
        <p:spPr>
          <a:xfrm>
            <a:off x="178668" y="404665"/>
            <a:ext cx="5905500" cy="6264424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zh-TW" altLang="en-US" sz="2200" b="1" dirty="0" smtClean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本名吳文欽。 </a:t>
            </a:r>
            <a:r>
              <a:rPr lang="en-US" altLang="zh-TW" sz="2200" b="1" dirty="0" smtClean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1952</a:t>
            </a:r>
            <a:r>
              <a:rPr lang="zh-TW" altLang="en-US" sz="2200" b="1" dirty="0" smtClean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年生於九份，父親為一名來自南台灣的礦工。初中畢業後到台北半工半讀，畢業於輔大會計系。</a:t>
            </a:r>
            <a:endParaRPr lang="en-US" altLang="zh-TW" sz="2200" b="1" dirty="0" smtClean="0">
              <a:solidFill>
                <a:schemeClr val="tx2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2200" b="1" dirty="0" smtClean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1976</a:t>
            </a:r>
            <a:r>
              <a:rPr lang="zh-TW" altLang="en-US" sz="2200" b="1" dirty="0" smtClean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年開始創作小說，其小說多以描繪社會中下階層人民的生活為主。</a:t>
            </a:r>
            <a:r>
              <a:rPr lang="en-US" altLang="zh-TW" sz="2200" b="1" dirty="0" smtClean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1978</a:t>
            </a:r>
            <a:r>
              <a:rPr lang="zh-TW" altLang="en-US" sz="2200" b="1" dirty="0" smtClean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年開始接觸劇本創作並擔任編審及自由編劇的工作。</a:t>
            </a:r>
            <a:endParaRPr lang="en-US" altLang="zh-TW" sz="2200" b="1" dirty="0" smtClean="0">
              <a:solidFill>
                <a:schemeClr val="tx2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spcBef>
                <a:spcPts val="0"/>
              </a:spcBef>
              <a:buNone/>
            </a:pPr>
            <a:endParaRPr lang="en-US" altLang="zh-TW" sz="2200" b="1" dirty="0" smtClean="0">
              <a:solidFill>
                <a:schemeClr val="tx2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spcBef>
                <a:spcPts val="0"/>
              </a:spcBef>
            </a:pPr>
            <a:r>
              <a:rPr lang="en-US" altLang="zh-TW" sz="2200" b="1" dirty="0" smtClean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1994</a:t>
            </a:r>
            <a:r>
              <a:rPr lang="zh-TW" altLang="en-US" sz="2200" b="1" dirty="0" smtClean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年首次以父親為 題材拍攝電影</a:t>
            </a:r>
            <a:r>
              <a:rPr lang="en-US" altLang="zh-TW" sz="2200" b="1" dirty="0" smtClean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《</a:t>
            </a:r>
            <a:r>
              <a:rPr lang="zh-TW" altLang="en-US" sz="2200" b="1" dirty="0" smtClean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多桑</a:t>
            </a:r>
            <a:r>
              <a:rPr lang="en-US" altLang="zh-TW" sz="2200" b="1" dirty="0" smtClean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》</a:t>
            </a:r>
            <a:r>
              <a:rPr lang="zh-TW" altLang="en-US" sz="2200" b="1" dirty="0" smtClean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。後成立廣告公司，拍攝多部膾炙人口的廣告片。並親自擔任廣告片演員，以其親和力成為電視廣告常客。</a:t>
            </a:r>
            <a:endParaRPr lang="en-US" altLang="zh-TW" sz="2200" b="1" dirty="0" smtClean="0">
              <a:solidFill>
                <a:schemeClr val="tx2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spcBef>
                <a:spcPts val="0"/>
              </a:spcBef>
            </a:pPr>
            <a:endParaRPr lang="en-US" altLang="zh-TW" sz="2200" b="1" dirty="0" smtClean="0">
              <a:solidFill>
                <a:schemeClr val="tx2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2200" b="1" dirty="0" smtClean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曾主持「台灣念真情」等發掘台灣本土文化的節目。近年更將觸角延伸至舞台劇導演上，如</a:t>
            </a:r>
            <a:r>
              <a:rPr lang="en-US" altLang="zh-TW" sz="2200" b="1" dirty="0" smtClean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《</a:t>
            </a:r>
            <a:r>
              <a:rPr lang="zh-TW" altLang="en-US" sz="2200" b="1" dirty="0" smtClean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人間條件</a:t>
            </a:r>
            <a:r>
              <a:rPr lang="en-US" altLang="zh-TW" sz="2200" b="1" dirty="0" smtClean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》</a:t>
            </a:r>
            <a:r>
              <a:rPr lang="zh-TW" altLang="en-US" sz="2200" b="1" dirty="0" smtClean="0">
                <a:solidFill>
                  <a:schemeClr val="tx2"/>
                </a:solidFill>
                <a:latin typeface="微軟正黑體" pitchFamily="34" charset="-120"/>
                <a:ea typeface="微軟正黑體" pitchFamily="34" charset="-120"/>
              </a:rPr>
              <a:t>等。成為一位全方位的文化人。現任吳念真企劃製作有限公司董事長。</a:t>
            </a:r>
            <a:endParaRPr lang="zh-TW" altLang="en-US" sz="2200" b="1" dirty="0">
              <a:solidFill>
                <a:schemeClr val="tx2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8" name="Picture 3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372200" y="2457450"/>
            <a:ext cx="2232025" cy="35638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57937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圖片 15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484" b="5469"/>
          <a:stretch/>
        </p:blipFill>
        <p:spPr>
          <a:xfrm>
            <a:off x="-468560" y="0"/>
            <a:ext cx="11233248" cy="6858000"/>
          </a:xfrm>
          <a:prstGeom prst="rect">
            <a:avLst/>
          </a:prstGeom>
        </p:spPr>
      </p:pic>
      <p:pic>
        <p:nvPicPr>
          <p:cNvPr id="14" name="圖片 13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484" b="5469"/>
          <a:stretch/>
        </p:blipFill>
        <p:spPr>
          <a:xfrm>
            <a:off x="-972616" y="0"/>
            <a:ext cx="11233248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-685553" y="908050"/>
            <a:ext cx="10298113" cy="865188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   播不完的電影</a:t>
            </a:r>
            <a:endParaRPr lang="zh-TW" altLang="en-US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idx="4294967295"/>
          </p:nvPr>
        </p:nvSpPr>
        <p:spPr>
          <a:xfrm>
            <a:off x="-325513" y="2303463"/>
            <a:ext cx="10298113" cy="4525962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spcBef>
                <a:spcPts val="1800"/>
              </a:spcBef>
              <a:spcAft>
                <a:spcPts val="1200"/>
              </a:spcAft>
              <a:buNone/>
            </a:pPr>
            <a:r>
              <a:rPr lang="zh-TW" altLang="en-US" sz="36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一部最長的</a:t>
            </a:r>
            <a:r>
              <a:rPr lang="zh-TW" altLang="en-US" sz="36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電影，</a:t>
            </a:r>
            <a:endParaRPr lang="en-US" altLang="zh-TW" sz="36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L="0" indent="0" algn="ctr">
              <a:spcBef>
                <a:spcPts val="1800"/>
              </a:spcBef>
              <a:spcAft>
                <a:spcPts val="1200"/>
              </a:spcAft>
              <a:buNone/>
            </a:pPr>
            <a:r>
              <a:rPr lang="zh-TW" altLang="en-US" sz="36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一個定格的</a:t>
            </a:r>
            <a:r>
              <a:rPr lang="zh-TW" altLang="en-US" sz="36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畫面，</a:t>
            </a:r>
            <a:endParaRPr lang="en-US" altLang="zh-TW" sz="36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L="0" indent="0" algn="ctr">
              <a:spcBef>
                <a:spcPts val="1800"/>
              </a:spcBef>
              <a:spcAft>
                <a:spcPts val="1200"/>
              </a:spcAft>
              <a:buNone/>
            </a:pPr>
            <a:r>
              <a:rPr lang="zh-TW" altLang="en-US" sz="36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二十年？三十年？</a:t>
            </a:r>
            <a:endParaRPr lang="en-US" altLang="zh-TW" sz="36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L="0" indent="0" algn="ctr">
              <a:spcBef>
                <a:spcPts val="1800"/>
              </a:spcBef>
              <a:spcAft>
                <a:spcPts val="1200"/>
              </a:spcAft>
              <a:buNone/>
            </a:pPr>
            <a:r>
              <a:rPr lang="zh-TW" altLang="en-US" sz="36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一生，不斷上演</a:t>
            </a:r>
            <a:r>
              <a:rPr lang="en-US" altLang="zh-TW" sz="36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……</a:t>
            </a:r>
            <a:endParaRPr lang="zh-TW" altLang="en-US" sz="36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endParaRPr lang="zh-TW" alt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8494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14808" y="274638"/>
            <a:ext cx="8445624" cy="11430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zh-TW" altLang="en-US" sz="48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只想和你接近</a:t>
            </a:r>
            <a:r>
              <a:rPr lang="en-US" altLang="zh-TW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	</a:t>
            </a:r>
            <a:r>
              <a:rPr lang="zh-TW" altLang="en-US" sz="2800" b="1" spc="50" dirty="0" smtClean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吳念真</a:t>
            </a:r>
            <a:endParaRPr lang="zh-TW" altLang="en-US" sz="2800" b="1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374848" y="1484784"/>
            <a:ext cx="8229600" cy="46413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000" b="1" u="sng" dirty="0" smtClean="0">
                <a:latin typeface="標楷體" pitchFamily="65" charset="-120"/>
                <a:ea typeface="標楷體" pitchFamily="65" charset="-120"/>
              </a:rPr>
              <a:t>一家七口全睡在同一張床上，</a:t>
            </a:r>
            <a:endParaRPr lang="en-US" altLang="zh-TW" sz="3000" b="1" u="sng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000" b="1" u="sng" dirty="0" smtClean="0">
                <a:latin typeface="標楷體" pitchFamily="65" charset="-120"/>
                <a:ea typeface="標楷體" pitchFamily="65" charset="-120"/>
              </a:rPr>
              <a:t>應該很親近吧？</a:t>
            </a:r>
            <a:endParaRPr lang="en-US" altLang="zh-TW" sz="3000" b="1" u="sng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000" b="1" u="sng" dirty="0" smtClean="0">
                <a:latin typeface="標楷體" pitchFamily="65" charset="-120"/>
                <a:ea typeface="標楷體" pitchFamily="65" charset="-120"/>
              </a:rPr>
              <a:t>不過，不包括父親在內。</a:t>
            </a:r>
            <a:endParaRPr lang="en-US" altLang="zh-TW" sz="3000" b="1" u="sng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000" b="1" u="sng" dirty="0">
                <a:latin typeface="標楷體" pitchFamily="65" charset="-120"/>
                <a:ea typeface="標楷體" pitchFamily="65" charset="-120"/>
              </a:rPr>
              <a:t>父親可能一直在</a:t>
            </a:r>
            <a:r>
              <a:rPr lang="zh-TW" altLang="en-US" sz="3000" b="1" u="sng" dirty="0" smtClean="0">
                <a:latin typeface="標楷體" pitchFamily="65" charset="-120"/>
                <a:ea typeface="標楷體" pitchFamily="65" charset="-120"/>
              </a:rPr>
              <a:t>摸索、</a:t>
            </a:r>
            <a:endParaRPr lang="en-US" altLang="zh-TW" sz="3000" b="1" u="sng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000" b="1" u="sng" dirty="0">
                <a:latin typeface="標楷體" pitchFamily="65" charset="-120"/>
                <a:ea typeface="標楷體" pitchFamily="65" charset="-120"/>
              </a:rPr>
              <a:t>嘗試與孩子們親近的</a:t>
            </a:r>
            <a:r>
              <a:rPr lang="zh-TW" altLang="en-US" sz="3000" b="1" u="sng" dirty="0" smtClean="0">
                <a:latin typeface="標楷體" pitchFamily="65" charset="-120"/>
                <a:ea typeface="標楷體" pitchFamily="65" charset="-120"/>
              </a:rPr>
              <a:t>方式，</a:t>
            </a:r>
            <a:endParaRPr lang="en-US" altLang="zh-TW" sz="3000" b="1" u="sng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000" b="1" u="sng" dirty="0">
                <a:latin typeface="標楷體" pitchFamily="65" charset="-120"/>
                <a:ea typeface="標楷體" pitchFamily="65" charset="-120"/>
              </a:rPr>
              <a:t>但老是</a:t>
            </a:r>
            <a:r>
              <a:rPr lang="zh-TW" altLang="en-US" sz="3000" b="1" u="sng" dirty="0" smtClean="0">
                <a:latin typeface="標楷體" pitchFamily="65" charset="-120"/>
                <a:ea typeface="標楷體" pitchFamily="65" charset="-120"/>
              </a:rPr>
              <a:t>不得其門。</a:t>
            </a:r>
            <a:endParaRPr lang="en-US" altLang="zh-TW" sz="3000" b="1" u="sng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000" b="1" u="sng" dirty="0">
                <a:latin typeface="標楷體" pitchFamily="65" charset="-120"/>
                <a:ea typeface="標楷體" pitchFamily="65" charset="-120"/>
              </a:rPr>
              <a:t>同樣</a:t>
            </a:r>
            <a:r>
              <a:rPr lang="zh-TW" altLang="en-US" sz="3000" b="1" u="sng" dirty="0" smtClean="0">
                <a:latin typeface="標楷體" pitchFamily="65" charset="-120"/>
                <a:ea typeface="標楷體" pitchFamily="65" charset="-120"/>
              </a:rPr>
              <a:t>地，</a:t>
            </a:r>
            <a:endParaRPr lang="en-US" altLang="zh-TW" sz="3000" b="1" u="sng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000" b="1" u="sng" dirty="0">
                <a:latin typeface="標楷體" pitchFamily="65" charset="-120"/>
                <a:ea typeface="標楷體" pitchFamily="65" charset="-120"/>
              </a:rPr>
              <a:t>孩子們</a:t>
            </a:r>
            <a:r>
              <a:rPr lang="zh-TW" altLang="en-US" sz="3000" b="1" u="sng" dirty="0" smtClean="0">
                <a:latin typeface="標楷體" pitchFamily="65" charset="-120"/>
                <a:ea typeface="標楷體" pitchFamily="65" charset="-120"/>
              </a:rPr>
              <a:t>也是。</a:t>
            </a:r>
            <a:endParaRPr lang="zh-TW" altLang="en-US" sz="3000" b="1" u="sng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7" name="圖片 16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96135" y="2420888"/>
            <a:ext cx="2736305" cy="376956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圖片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565" t="4215" r="27572" b="4215"/>
          <a:stretch/>
        </p:blipFill>
        <p:spPr>
          <a:xfrm>
            <a:off x="5652120" y="3212974"/>
            <a:ext cx="2874186" cy="288032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89495" y="3087551"/>
            <a:ext cx="2836811" cy="2933738"/>
          </a:xfrm>
          <a:prstGeom prst="rect">
            <a:avLst/>
          </a:prstGeom>
        </p:spPr>
      </p:pic>
      <p:grpSp>
        <p:nvGrpSpPr>
          <p:cNvPr id="5" name="群組 4"/>
          <p:cNvGrpSpPr/>
          <p:nvPr/>
        </p:nvGrpSpPr>
        <p:grpSpPr>
          <a:xfrm>
            <a:off x="827584" y="6011871"/>
            <a:ext cx="4692310" cy="522765"/>
            <a:chOff x="1331640" y="6011871"/>
            <a:chExt cx="4692310" cy="522765"/>
          </a:xfrm>
        </p:grpSpPr>
        <p:sp>
          <p:nvSpPr>
            <p:cNvPr id="4" name="圓角矩形圖說文字 3"/>
            <p:cNvSpPr/>
            <p:nvPr/>
          </p:nvSpPr>
          <p:spPr>
            <a:xfrm>
              <a:off x="1346477" y="6011871"/>
              <a:ext cx="4593675" cy="519772"/>
            </a:xfrm>
            <a:custGeom>
              <a:avLst/>
              <a:gdLst>
                <a:gd name="connsiteX0" fmla="*/ 0 w 4449659"/>
                <a:gd name="connsiteY0" fmla="*/ 60008 h 360040"/>
                <a:gd name="connsiteX1" fmla="*/ 60008 w 4449659"/>
                <a:gd name="connsiteY1" fmla="*/ 0 h 360040"/>
                <a:gd name="connsiteX2" fmla="*/ 741610 w 4449659"/>
                <a:gd name="connsiteY2" fmla="*/ 0 h 360040"/>
                <a:gd name="connsiteX3" fmla="*/ 1284394 w 4449659"/>
                <a:gd name="connsiteY3" fmla="*/ -159732 h 360040"/>
                <a:gd name="connsiteX4" fmla="*/ 1854025 w 4449659"/>
                <a:gd name="connsiteY4" fmla="*/ 0 h 360040"/>
                <a:gd name="connsiteX5" fmla="*/ 4389651 w 4449659"/>
                <a:gd name="connsiteY5" fmla="*/ 0 h 360040"/>
                <a:gd name="connsiteX6" fmla="*/ 4449659 w 4449659"/>
                <a:gd name="connsiteY6" fmla="*/ 60008 h 360040"/>
                <a:gd name="connsiteX7" fmla="*/ 4449659 w 4449659"/>
                <a:gd name="connsiteY7" fmla="*/ 60007 h 360040"/>
                <a:gd name="connsiteX8" fmla="*/ 4449659 w 4449659"/>
                <a:gd name="connsiteY8" fmla="*/ 60007 h 360040"/>
                <a:gd name="connsiteX9" fmla="*/ 4449659 w 4449659"/>
                <a:gd name="connsiteY9" fmla="*/ 150017 h 360040"/>
                <a:gd name="connsiteX10" fmla="*/ 4449659 w 4449659"/>
                <a:gd name="connsiteY10" fmla="*/ 300032 h 360040"/>
                <a:gd name="connsiteX11" fmla="*/ 4389651 w 4449659"/>
                <a:gd name="connsiteY11" fmla="*/ 360040 h 360040"/>
                <a:gd name="connsiteX12" fmla="*/ 1854025 w 4449659"/>
                <a:gd name="connsiteY12" fmla="*/ 360040 h 360040"/>
                <a:gd name="connsiteX13" fmla="*/ 741610 w 4449659"/>
                <a:gd name="connsiteY13" fmla="*/ 360040 h 360040"/>
                <a:gd name="connsiteX14" fmla="*/ 741610 w 4449659"/>
                <a:gd name="connsiteY14" fmla="*/ 360040 h 360040"/>
                <a:gd name="connsiteX15" fmla="*/ 60008 w 4449659"/>
                <a:gd name="connsiteY15" fmla="*/ 360040 h 360040"/>
                <a:gd name="connsiteX16" fmla="*/ 0 w 4449659"/>
                <a:gd name="connsiteY16" fmla="*/ 300032 h 360040"/>
                <a:gd name="connsiteX17" fmla="*/ 0 w 4449659"/>
                <a:gd name="connsiteY17" fmla="*/ 150017 h 360040"/>
                <a:gd name="connsiteX18" fmla="*/ 0 w 4449659"/>
                <a:gd name="connsiteY18" fmla="*/ 60007 h 360040"/>
                <a:gd name="connsiteX19" fmla="*/ 0 w 4449659"/>
                <a:gd name="connsiteY19" fmla="*/ 60007 h 360040"/>
                <a:gd name="connsiteX20" fmla="*/ 0 w 4449659"/>
                <a:gd name="connsiteY20" fmla="*/ 60008 h 360040"/>
                <a:gd name="connsiteX0" fmla="*/ 0 w 4449659"/>
                <a:gd name="connsiteY0" fmla="*/ 219740 h 519772"/>
                <a:gd name="connsiteX1" fmla="*/ 60008 w 4449659"/>
                <a:gd name="connsiteY1" fmla="*/ 159732 h 519772"/>
                <a:gd name="connsiteX2" fmla="*/ 929869 w 4449659"/>
                <a:gd name="connsiteY2" fmla="*/ 173179 h 519772"/>
                <a:gd name="connsiteX3" fmla="*/ 1284394 w 4449659"/>
                <a:gd name="connsiteY3" fmla="*/ 0 h 519772"/>
                <a:gd name="connsiteX4" fmla="*/ 1854025 w 4449659"/>
                <a:gd name="connsiteY4" fmla="*/ 159732 h 519772"/>
                <a:gd name="connsiteX5" fmla="*/ 4389651 w 4449659"/>
                <a:gd name="connsiteY5" fmla="*/ 159732 h 519772"/>
                <a:gd name="connsiteX6" fmla="*/ 4449659 w 4449659"/>
                <a:gd name="connsiteY6" fmla="*/ 219740 h 519772"/>
                <a:gd name="connsiteX7" fmla="*/ 4449659 w 4449659"/>
                <a:gd name="connsiteY7" fmla="*/ 219739 h 519772"/>
                <a:gd name="connsiteX8" fmla="*/ 4449659 w 4449659"/>
                <a:gd name="connsiteY8" fmla="*/ 219739 h 519772"/>
                <a:gd name="connsiteX9" fmla="*/ 4449659 w 4449659"/>
                <a:gd name="connsiteY9" fmla="*/ 309749 h 519772"/>
                <a:gd name="connsiteX10" fmla="*/ 4449659 w 4449659"/>
                <a:gd name="connsiteY10" fmla="*/ 459764 h 519772"/>
                <a:gd name="connsiteX11" fmla="*/ 4389651 w 4449659"/>
                <a:gd name="connsiteY11" fmla="*/ 519772 h 519772"/>
                <a:gd name="connsiteX12" fmla="*/ 1854025 w 4449659"/>
                <a:gd name="connsiteY12" fmla="*/ 519772 h 519772"/>
                <a:gd name="connsiteX13" fmla="*/ 741610 w 4449659"/>
                <a:gd name="connsiteY13" fmla="*/ 519772 h 519772"/>
                <a:gd name="connsiteX14" fmla="*/ 741610 w 4449659"/>
                <a:gd name="connsiteY14" fmla="*/ 519772 h 519772"/>
                <a:gd name="connsiteX15" fmla="*/ 60008 w 4449659"/>
                <a:gd name="connsiteY15" fmla="*/ 519772 h 519772"/>
                <a:gd name="connsiteX16" fmla="*/ 0 w 4449659"/>
                <a:gd name="connsiteY16" fmla="*/ 459764 h 519772"/>
                <a:gd name="connsiteX17" fmla="*/ 0 w 4449659"/>
                <a:gd name="connsiteY17" fmla="*/ 309749 h 519772"/>
                <a:gd name="connsiteX18" fmla="*/ 0 w 4449659"/>
                <a:gd name="connsiteY18" fmla="*/ 219739 h 519772"/>
                <a:gd name="connsiteX19" fmla="*/ 0 w 4449659"/>
                <a:gd name="connsiteY19" fmla="*/ 219739 h 519772"/>
                <a:gd name="connsiteX20" fmla="*/ 0 w 4449659"/>
                <a:gd name="connsiteY20" fmla="*/ 219740 h 519772"/>
                <a:gd name="connsiteX0" fmla="*/ 0 w 4449659"/>
                <a:gd name="connsiteY0" fmla="*/ 219740 h 519772"/>
                <a:gd name="connsiteX1" fmla="*/ 60008 w 4449659"/>
                <a:gd name="connsiteY1" fmla="*/ 159732 h 519772"/>
                <a:gd name="connsiteX2" fmla="*/ 929869 w 4449659"/>
                <a:gd name="connsiteY2" fmla="*/ 173179 h 519772"/>
                <a:gd name="connsiteX3" fmla="*/ 1284394 w 4449659"/>
                <a:gd name="connsiteY3" fmla="*/ 0 h 519772"/>
                <a:gd name="connsiteX4" fmla="*/ 1611978 w 4449659"/>
                <a:gd name="connsiteY4" fmla="*/ 146285 h 519772"/>
                <a:gd name="connsiteX5" fmla="*/ 4389651 w 4449659"/>
                <a:gd name="connsiteY5" fmla="*/ 159732 h 519772"/>
                <a:gd name="connsiteX6" fmla="*/ 4449659 w 4449659"/>
                <a:gd name="connsiteY6" fmla="*/ 219740 h 519772"/>
                <a:gd name="connsiteX7" fmla="*/ 4449659 w 4449659"/>
                <a:gd name="connsiteY7" fmla="*/ 219739 h 519772"/>
                <a:gd name="connsiteX8" fmla="*/ 4449659 w 4449659"/>
                <a:gd name="connsiteY8" fmla="*/ 219739 h 519772"/>
                <a:gd name="connsiteX9" fmla="*/ 4449659 w 4449659"/>
                <a:gd name="connsiteY9" fmla="*/ 309749 h 519772"/>
                <a:gd name="connsiteX10" fmla="*/ 4449659 w 4449659"/>
                <a:gd name="connsiteY10" fmla="*/ 459764 h 519772"/>
                <a:gd name="connsiteX11" fmla="*/ 4389651 w 4449659"/>
                <a:gd name="connsiteY11" fmla="*/ 519772 h 519772"/>
                <a:gd name="connsiteX12" fmla="*/ 1854025 w 4449659"/>
                <a:gd name="connsiteY12" fmla="*/ 519772 h 519772"/>
                <a:gd name="connsiteX13" fmla="*/ 741610 w 4449659"/>
                <a:gd name="connsiteY13" fmla="*/ 519772 h 519772"/>
                <a:gd name="connsiteX14" fmla="*/ 741610 w 4449659"/>
                <a:gd name="connsiteY14" fmla="*/ 519772 h 519772"/>
                <a:gd name="connsiteX15" fmla="*/ 60008 w 4449659"/>
                <a:gd name="connsiteY15" fmla="*/ 519772 h 519772"/>
                <a:gd name="connsiteX16" fmla="*/ 0 w 4449659"/>
                <a:gd name="connsiteY16" fmla="*/ 459764 h 519772"/>
                <a:gd name="connsiteX17" fmla="*/ 0 w 4449659"/>
                <a:gd name="connsiteY17" fmla="*/ 309749 h 519772"/>
                <a:gd name="connsiteX18" fmla="*/ 0 w 4449659"/>
                <a:gd name="connsiteY18" fmla="*/ 219739 h 519772"/>
                <a:gd name="connsiteX19" fmla="*/ 0 w 4449659"/>
                <a:gd name="connsiteY19" fmla="*/ 219739 h 519772"/>
                <a:gd name="connsiteX20" fmla="*/ 0 w 4449659"/>
                <a:gd name="connsiteY20" fmla="*/ 219740 h 519772"/>
                <a:gd name="connsiteX0" fmla="*/ 0 w 4449659"/>
                <a:gd name="connsiteY0" fmla="*/ 219740 h 519772"/>
                <a:gd name="connsiteX1" fmla="*/ 60008 w 4449659"/>
                <a:gd name="connsiteY1" fmla="*/ 159732 h 519772"/>
                <a:gd name="connsiteX2" fmla="*/ 929869 w 4449659"/>
                <a:gd name="connsiteY2" fmla="*/ 173179 h 519772"/>
                <a:gd name="connsiteX3" fmla="*/ 1284394 w 4449659"/>
                <a:gd name="connsiteY3" fmla="*/ 0 h 519772"/>
                <a:gd name="connsiteX4" fmla="*/ 1343037 w 4449659"/>
                <a:gd name="connsiteY4" fmla="*/ 146285 h 519772"/>
                <a:gd name="connsiteX5" fmla="*/ 4389651 w 4449659"/>
                <a:gd name="connsiteY5" fmla="*/ 159732 h 519772"/>
                <a:gd name="connsiteX6" fmla="*/ 4449659 w 4449659"/>
                <a:gd name="connsiteY6" fmla="*/ 219740 h 519772"/>
                <a:gd name="connsiteX7" fmla="*/ 4449659 w 4449659"/>
                <a:gd name="connsiteY7" fmla="*/ 219739 h 519772"/>
                <a:gd name="connsiteX8" fmla="*/ 4449659 w 4449659"/>
                <a:gd name="connsiteY8" fmla="*/ 219739 h 519772"/>
                <a:gd name="connsiteX9" fmla="*/ 4449659 w 4449659"/>
                <a:gd name="connsiteY9" fmla="*/ 309749 h 519772"/>
                <a:gd name="connsiteX10" fmla="*/ 4449659 w 4449659"/>
                <a:gd name="connsiteY10" fmla="*/ 459764 h 519772"/>
                <a:gd name="connsiteX11" fmla="*/ 4389651 w 4449659"/>
                <a:gd name="connsiteY11" fmla="*/ 519772 h 519772"/>
                <a:gd name="connsiteX12" fmla="*/ 1854025 w 4449659"/>
                <a:gd name="connsiteY12" fmla="*/ 519772 h 519772"/>
                <a:gd name="connsiteX13" fmla="*/ 741610 w 4449659"/>
                <a:gd name="connsiteY13" fmla="*/ 519772 h 519772"/>
                <a:gd name="connsiteX14" fmla="*/ 741610 w 4449659"/>
                <a:gd name="connsiteY14" fmla="*/ 519772 h 519772"/>
                <a:gd name="connsiteX15" fmla="*/ 60008 w 4449659"/>
                <a:gd name="connsiteY15" fmla="*/ 519772 h 519772"/>
                <a:gd name="connsiteX16" fmla="*/ 0 w 4449659"/>
                <a:gd name="connsiteY16" fmla="*/ 459764 h 519772"/>
                <a:gd name="connsiteX17" fmla="*/ 0 w 4449659"/>
                <a:gd name="connsiteY17" fmla="*/ 309749 h 519772"/>
                <a:gd name="connsiteX18" fmla="*/ 0 w 4449659"/>
                <a:gd name="connsiteY18" fmla="*/ 219739 h 519772"/>
                <a:gd name="connsiteX19" fmla="*/ 0 w 4449659"/>
                <a:gd name="connsiteY19" fmla="*/ 219739 h 519772"/>
                <a:gd name="connsiteX20" fmla="*/ 0 w 4449659"/>
                <a:gd name="connsiteY20" fmla="*/ 219740 h 519772"/>
                <a:gd name="connsiteX0" fmla="*/ 0 w 4449659"/>
                <a:gd name="connsiteY0" fmla="*/ 219740 h 519772"/>
                <a:gd name="connsiteX1" fmla="*/ 60008 w 4449659"/>
                <a:gd name="connsiteY1" fmla="*/ 159732 h 519772"/>
                <a:gd name="connsiteX2" fmla="*/ 929869 w 4449659"/>
                <a:gd name="connsiteY2" fmla="*/ 173179 h 519772"/>
                <a:gd name="connsiteX3" fmla="*/ 1129172 w 4449659"/>
                <a:gd name="connsiteY3" fmla="*/ 154923 h 519772"/>
                <a:gd name="connsiteX4" fmla="*/ 1284394 w 4449659"/>
                <a:gd name="connsiteY4" fmla="*/ 0 h 519772"/>
                <a:gd name="connsiteX5" fmla="*/ 1343037 w 4449659"/>
                <a:gd name="connsiteY5" fmla="*/ 146285 h 519772"/>
                <a:gd name="connsiteX6" fmla="*/ 4389651 w 4449659"/>
                <a:gd name="connsiteY6" fmla="*/ 159732 h 519772"/>
                <a:gd name="connsiteX7" fmla="*/ 4449659 w 4449659"/>
                <a:gd name="connsiteY7" fmla="*/ 219740 h 519772"/>
                <a:gd name="connsiteX8" fmla="*/ 4449659 w 4449659"/>
                <a:gd name="connsiteY8" fmla="*/ 219739 h 519772"/>
                <a:gd name="connsiteX9" fmla="*/ 4449659 w 4449659"/>
                <a:gd name="connsiteY9" fmla="*/ 219739 h 519772"/>
                <a:gd name="connsiteX10" fmla="*/ 4449659 w 4449659"/>
                <a:gd name="connsiteY10" fmla="*/ 309749 h 519772"/>
                <a:gd name="connsiteX11" fmla="*/ 4449659 w 4449659"/>
                <a:gd name="connsiteY11" fmla="*/ 459764 h 519772"/>
                <a:gd name="connsiteX12" fmla="*/ 4389651 w 4449659"/>
                <a:gd name="connsiteY12" fmla="*/ 519772 h 519772"/>
                <a:gd name="connsiteX13" fmla="*/ 1854025 w 4449659"/>
                <a:gd name="connsiteY13" fmla="*/ 519772 h 519772"/>
                <a:gd name="connsiteX14" fmla="*/ 741610 w 4449659"/>
                <a:gd name="connsiteY14" fmla="*/ 519772 h 519772"/>
                <a:gd name="connsiteX15" fmla="*/ 741610 w 4449659"/>
                <a:gd name="connsiteY15" fmla="*/ 519772 h 519772"/>
                <a:gd name="connsiteX16" fmla="*/ 60008 w 4449659"/>
                <a:gd name="connsiteY16" fmla="*/ 519772 h 519772"/>
                <a:gd name="connsiteX17" fmla="*/ 0 w 4449659"/>
                <a:gd name="connsiteY17" fmla="*/ 459764 h 519772"/>
                <a:gd name="connsiteX18" fmla="*/ 0 w 4449659"/>
                <a:gd name="connsiteY18" fmla="*/ 309749 h 519772"/>
                <a:gd name="connsiteX19" fmla="*/ 0 w 4449659"/>
                <a:gd name="connsiteY19" fmla="*/ 219739 h 519772"/>
                <a:gd name="connsiteX20" fmla="*/ 0 w 4449659"/>
                <a:gd name="connsiteY20" fmla="*/ 219739 h 519772"/>
                <a:gd name="connsiteX21" fmla="*/ 0 w 4449659"/>
                <a:gd name="connsiteY21" fmla="*/ 219740 h 519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449659" h="519772">
                  <a:moveTo>
                    <a:pt x="0" y="219740"/>
                  </a:moveTo>
                  <a:cubicBezTo>
                    <a:pt x="0" y="186598"/>
                    <a:pt x="26866" y="159732"/>
                    <a:pt x="60008" y="159732"/>
                  </a:cubicBezTo>
                  <a:lnTo>
                    <a:pt x="929869" y="173179"/>
                  </a:lnTo>
                  <a:cubicBezTo>
                    <a:pt x="946997" y="167094"/>
                    <a:pt x="1112044" y="161008"/>
                    <a:pt x="1129172" y="154923"/>
                  </a:cubicBezTo>
                  <a:lnTo>
                    <a:pt x="1284394" y="0"/>
                  </a:lnTo>
                  <a:lnTo>
                    <a:pt x="1343037" y="146285"/>
                  </a:lnTo>
                  <a:lnTo>
                    <a:pt x="4389651" y="159732"/>
                  </a:lnTo>
                  <a:cubicBezTo>
                    <a:pt x="4422793" y="159732"/>
                    <a:pt x="4449659" y="186598"/>
                    <a:pt x="4449659" y="219740"/>
                  </a:cubicBezTo>
                  <a:lnTo>
                    <a:pt x="4449659" y="219739"/>
                  </a:lnTo>
                  <a:lnTo>
                    <a:pt x="4449659" y="219739"/>
                  </a:lnTo>
                  <a:lnTo>
                    <a:pt x="4449659" y="309749"/>
                  </a:lnTo>
                  <a:lnTo>
                    <a:pt x="4449659" y="459764"/>
                  </a:lnTo>
                  <a:cubicBezTo>
                    <a:pt x="4449659" y="492906"/>
                    <a:pt x="4422793" y="519772"/>
                    <a:pt x="4389651" y="519772"/>
                  </a:cubicBezTo>
                  <a:lnTo>
                    <a:pt x="1854025" y="519772"/>
                  </a:lnTo>
                  <a:lnTo>
                    <a:pt x="741610" y="519772"/>
                  </a:lnTo>
                  <a:lnTo>
                    <a:pt x="741610" y="519772"/>
                  </a:lnTo>
                  <a:lnTo>
                    <a:pt x="60008" y="519772"/>
                  </a:lnTo>
                  <a:cubicBezTo>
                    <a:pt x="26866" y="519772"/>
                    <a:pt x="0" y="492906"/>
                    <a:pt x="0" y="459764"/>
                  </a:cubicBezTo>
                  <a:lnTo>
                    <a:pt x="0" y="309749"/>
                  </a:lnTo>
                  <a:lnTo>
                    <a:pt x="0" y="219739"/>
                  </a:lnTo>
                  <a:lnTo>
                    <a:pt x="0" y="219739"/>
                  </a:lnTo>
                  <a:lnTo>
                    <a:pt x="0" y="219740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7" name="文字方塊 6"/>
            <p:cNvSpPr txBox="1"/>
            <p:nvPr/>
          </p:nvSpPr>
          <p:spPr>
            <a:xfrm>
              <a:off x="1331640" y="6165304"/>
              <a:ext cx="46923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dirty="0" smtClean="0">
                  <a:latin typeface="微軟正黑體" pitchFamily="34" charset="-120"/>
                  <a:ea typeface="微軟正黑體" pitchFamily="34" charset="-120"/>
                </a:rPr>
                <a:t>看似接近，卻無法跨越的鴻溝，原因何在？</a:t>
              </a:r>
              <a:endParaRPr lang="zh-TW" altLang="en-US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2266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000"/>
                            </p:stCondLst>
                            <p:childTnLst>
                              <p:par>
                                <p:cTn id="52" presetID="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-1" y="274638"/>
            <a:ext cx="9143999" cy="1143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sz="4800" b="1" spc="50" dirty="0" smtClean="0">
                <a:ln w="11430"/>
                <a:solidFill>
                  <a:schemeClr val="accent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深刻的記憶</a:t>
            </a:r>
            <a:endParaRPr lang="zh-TW" altLang="en-US" sz="4800" b="1" spc="50" dirty="0">
              <a:ln w="11430"/>
              <a:solidFill>
                <a:schemeClr val="accent4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" y="1700808"/>
            <a:ext cx="9143999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800"/>
              </a:spcBef>
              <a:spcAft>
                <a:spcPts val="1800"/>
              </a:spcAft>
            </a:pPr>
            <a:r>
              <a:rPr lang="zh-TW" altLang="en-US" sz="4000" b="1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或許親近的機會不</a:t>
            </a:r>
            <a:r>
              <a:rPr lang="zh-TW" altLang="en-US" sz="40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多，</a:t>
            </a:r>
            <a:endParaRPr lang="en-US" altLang="zh-TW" sz="4000" b="1" u="sng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ts val="600"/>
              </a:spcBef>
            </a:pPr>
            <a:r>
              <a:rPr lang="zh-TW" altLang="en-US" sz="40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所以</a:t>
            </a:r>
            <a:r>
              <a:rPr lang="zh-TW" altLang="en-US" sz="4000" b="1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某些記憶特別</a:t>
            </a:r>
            <a:r>
              <a:rPr lang="zh-TW" altLang="en-US" sz="40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深刻。</a:t>
            </a:r>
            <a:endParaRPr lang="en-US" altLang="zh-TW" sz="4000" b="1" u="sng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ts val="600"/>
              </a:spcBef>
            </a:pPr>
            <a:endParaRPr lang="en-US" altLang="zh-TW" sz="4000" b="1" u="sng" dirty="0" smtClean="0"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zh-TW" altLang="en-US" sz="3000" b="1" dirty="0" smtClean="0">
                <a:solidFill>
                  <a:schemeClr val="accent3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               </a:t>
            </a:r>
            <a:r>
              <a:rPr lang="zh-TW" altLang="en-US" sz="3200" b="1" dirty="0" smtClean="0">
                <a:solidFill>
                  <a:schemeClr val="accent3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回顧你的生命經驗，</a:t>
            </a:r>
            <a:endParaRPr lang="en-US" altLang="zh-TW" sz="3200" b="1" dirty="0" smtClean="0">
              <a:solidFill>
                <a:schemeClr val="accent3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zh-TW" altLang="en-US" sz="3200" b="1" dirty="0" smtClean="0">
                <a:solidFill>
                  <a:schemeClr val="accent3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              有沒有過這種「最遙遠的距離」呢？</a:t>
            </a:r>
            <a:endParaRPr lang="en-US" altLang="zh-TW" sz="3200" b="1" dirty="0">
              <a:solidFill>
                <a:schemeClr val="accent3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7574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b="1" spc="50" dirty="0" smtClean="0">
                <a:ln w="11430"/>
                <a:solidFill>
                  <a:schemeClr val="accent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和你好接近─</a:t>
            </a:r>
            <a:r>
              <a:rPr lang="zh-TW" altLang="en-US" sz="2800" b="1" spc="50" dirty="0" smtClean="0">
                <a:ln w="11430"/>
                <a:solidFill>
                  <a:schemeClr val="accent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半分鐘的擁抱</a:t>
            </a:r>
            <a:endParaRPr lang="zh-TW" altLang="en-US" sz="2800" b="1" spc="50" dirty="0">
              <a:ln w="11430"/>
              <a:solidFill>
                <a:schemeClr val="accent4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374848" y="1412776"/>
            <a:ext cx="8229600" cy="5040560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喜歡父親上小</a:t>
            </a:r>
            <a:r>
              <a:rPr lang="zh-TW" altLang="en-US" sz="2800" b="1" u="sng" dirty="0">
                <a:latin typeface="標楷體" pitchFamily="65" charset="-120"/>
                <a:ea typeface="標楷體" pitchFamily="65" charset="-120"/>
              </a:rPr>
              <a:t>夜班</a:t>
            </a: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sz="2800" b="1" u="sng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聞到</a:t>
            </a:r>
            <a:r>
              <a:rPr lang="zh-TW" altLang="en-US" sz="2800" b="1" u="sng" dirty="0">
                <a:latin typeface="標楷體" pitchFamily="65" charset="-120"/>
                <a:ea typeface="標楷體" pitchFamily="65" charset="-120"/>
              </a:rPr>
              <a:t>他身上檸檬香皂的氣味慢慢靠近，</a:t>
            </a:r>
            <a:endParaRPr lang="en-US" altLang="zh-TW" sz="2800" b="1" u="sng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zh-TW" altLang="en-US" sz="2800" b="1" u="sng" dirty="0">
                <a:latin typeface="標楷體" pitchFamily="65" charset="-120"/>
                <a:ea typeface="標楷體" pitchFamily="65" charset="-120"/>
              </a:rPr>
              <a:t>感覺他的大手穿過我的肩胛和大腿，</a:t>
            </a:r>
            <a:endParaRPr lang="en-US" altLang="zh-TW" sz="2800" b="1" u="sng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zh-TW" altLang="en-US" sz="2800" b="1" u="sng" dirty="0">
                <a:latin typeface="標楷體" pitchFamily="65" charset="-120"/>
                <a:ea typeface="標楷體" pitchFamily="65" charset="-120"/>
              </a:rPr>
              <a:t>整個人被他抱了起來放到應有的位子上，</a:t>
            </a:r>
            <a:endParaRPr lang="en-US" altLang="zh-TW" sz="2800" b="1" u="sng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altLang="en-US" sz="2800" b="1" u="sng" dirty="0">
                <a:latin typeface="標楷體" pitchFamily="65" charset="-120"/>
                <a:ea typeface="標楷體" pitchFamily="65" charset="-120"/>
              </a:rPr>
              <a:t>然後拉過被子幫我蓋好。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其實喜歡的彷彿是這個特別的時刻─</a:t>
            </a:r>
            <a:r>
              <a:rPr lang="zh-TW" altLang="en-US" sz="2800" b="1" u="sng" dirty="0">
                <a:latin typeface="標楷體" pitchFamily="65" charset="-120"/>
                <a:ea typeface="標楷體" pitchFamily="65" charset="-120"/>
              </a:rPr>
              <a:t>─</a:t>
            </a:r>
            <a:endParaRPr lang="en-US" altLang="zh-TW" sz="2800" b="1" u="sng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短短半分鐘不到</a:t>
            </a:r>
            <a:r>
              <a:rPr lang="zh-TW" altLang="en-US" sz="28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來自父親的擁抱</a:t>
            </a: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sz="2800" b="1" u="sng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卻</a:t>
            </a:r>
            <a:r>
              <a:rPr lang="zh-TW" altLang="en-US" sz="28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完全滿足的親近</a:t>
            </a: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800" b="1" u="sng" dirty="0" smtClean="0">
              <a:latin typeface="標楷體" pitchFamily="65" charset="-120"/>
              <a:ea typeface="標楷體" pitchFamily="65" charset="-120"/>
            </a:endParaRPr>
          </a:p>
        </p:txBody>
      </p:sp>
      <p:grpSp>
        <p:nvGrpSpPr>
          <p:cNvPr id="9" name="群組 8"/>
          <p:cNvGrpSpPr/>
          <p:nvPr/>
        </p:nvGrpSpPr>
        <p:grpSpPr>
          <a:xfrm>
            <a:off x="6535344" y="1887742"/>
            <a:ext cx="2304256" cy="432048"/>
            <a:chOff x="6516216" y="2204864"/>
            <a:chExt cx="2016224" cy="288032"/>
          </a:xfrm>
        </p:grpSpPr>
        <p:sp>
          <p:nvSpPr>
            <p:cNvPr id="8" name="向左箭號 7"/>
            <p:cNvSpPr/>
            <p:nvPr/>
          </p:nvSpPr>
          <p:spPr>
            <a:xfrm>
              <a:off x="6516216" y="2204864"/>
              <a:ext cx="396552" cy="288032"/>
            </a:xfrm>
            <a:prstGeom prst="lef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" name="矩形 6"/>
            <p:cNvSpPr/>
            <p:nvPr/>
          </p:nvSpPr>
          <p:spPr>
            <a:xfrm>
              <a:off x="6768752" y="2204864"/>
              <a:ext cx="1763688" cy="288032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chemeClr val="tx1"/>
                  </a:solidFill>
                  <a:latin typeface="微軟正黑體" pitchFamily="34" charset="-120"/>
                  <a:ea typeface="微軟正黑體" pitchFamily="34" charset="-120"/>
                </a:rPr>
                <a:t>味覺的牽引</a:t>
              </a:r>
              <a:endParaRPr lang="zh-TW" altLang="en-US" sz="24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13" name="群組 12"/>
          <p:cNvGrpSpPr/>
          <p:nvPr/>
        </p:nvGrpSpPr>
        <p:grpSpPr>
          <a:xfrm>
            <a:off x="6516216" y="2636912"/>
            <a:ext cx="2232248" cy="432048"/>
            <a:chOff x="6516216" y="2204864"/>
            <a:chExt cx="2016224" cy="288032"/>
          </a:xfrm>
        </p:grpSpPr>
        <p:sp>
          <p:nvSpPr>
            <p:cNvPr id="14" name="向左箭號 13"/>
            <p:cNvSpPr/>
            <p:nvPr/>
          </p:nvSpPr>
          <p:spPr>
            <a:xfrm>
              <a:off x="6516216" y="2204864"/>
              <a:ext cx="396552" cy="288032"/>
            </a:xfrm>
            <a:prstGeom prst="lef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矩形 14"/>
            <p:cNvSpPr/>
            <p:nvPr/>
          </p:nvSpPr>
          <p:spPr>
            <a:xfrm>
              <a:off x="6768752" y="2204864"/>
              <a:ext cx="1763688" cy="288032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chemeClr val="tx1"/>
                  </a:solidFill>
                  <a:latin typeface="微軟正黑體" pitchFamily="34" charset="-120"/>
                  <a:ea typeface="微軟正黑體" pitchFamily="34" charset="-120"/>
                </a:rPr>
                <a:t>觸覺的震撼</a:t>
              </a:r>
              <a:endParaRPr lang="zh-TW" altLang="en-US" sz="24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16" name="群組 15"/>
          <p:cNvGrpSpPr/>
          <p:nvPr/>
        </p:nvGrpSpPr>
        <p:grpSpPr>
          <a:xfrm>
            <a:off x="4591709" y="3849343"/>
            <a:ext cx="2232248" cy="432048"/>
            <a:chOff x="6516216" y="2204864"/>
            <a:chExt cx="2016224" cy="288032"/>
          </a:xfrm>
        </p:grpSpPr>
        <p:sp>
          <p:nvSpPr>
            <p:cNvPr id="18" name="向左箭號 17"/>
            <p:cNvSpPr/>
            <p:nvPr/>
          </p:nvSpPr>
          <p:spPr>
            <a:xfrm>
              <a:off x="6516216" y="2204864"/>
              <a:ext cx="396552" cy="288032"/>
            </a:xfrm>
            <a:prstGeom prst="lef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9" name="矩形 18"/>
            <p:cNvSpPr/>
            <p:nvPr/>
          </p:nvSpPr>
          <p:spPr>
            <a:xfrm>
              <a:off x="6768752" y="2204864"/>
              <a:ext cx="1763688" cy="288032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chemeClr val="tx1"/>
                  </a:solidFill>
                  <a:latin typeface="微軟正黑體" pitchFamily="34" charset="-120"/>
                  <a:ea typeface="微軟正黑體" pitchFamily="34" charset="-120"/>
                </a:rPr>
                <a:t>無聲的愛</a:t>
              </a:r>
              <a:endParaRPr lang="zh-TW" altLang="en-US" sz="24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3888432" y="5666801"/>
            <a:ext cx="2627785" cy="432048"/>
            <a:chOff x="6516216" y="2204864"/>
            <a:chExt cx="2373483" cy="288032"/>
          </a:xfrm>
        </p:grpSpPr>
        <p:sp>
          <p:nvSpPr>
            <p:cNvPr id="22" name="向左箭號 21"/>
            <p:cNvSpPr/>
            <p:nvPr/>
          </p:nvSpPr>
          <p:spPr>
            <a:xfrm>
              <a:off x="6516216" y="2204864"/>
              <a:ext cx="396552" cy="288032"/>
            </a:xfrm>
            <a:prstGeom prst="lef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矩形 22"/>
            <p:cNvSpPr/>
            <p:nvPr/>
          </p:nvSpPr>
          <p:spPr>
            <a:xfrm>
              <a:off x="6768752" y="2204864"/>
              <a:ext cx="2120947" cy="288032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smtClean="0">
                  <a:solidFill>
                    <a:schemeClr val="tx1"/>
                  </a:solidFill>
                  <a:latin typeface="微軟正黑體" pitchFamily="34" charset="-120"/>
                  <a:ea typeface="微軟正黑體" pitchFamily="34" charset="-120"/>
                </a:rPr>
                <a:t>全然滿足的期盼</a:t>
              </a:r>
              <a:endParaRPr lang="zh-TW" altLang="en-US" sz="24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77695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0" y="260648"/>
            <a:ext cx="9144000" cy="11430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b="1" spc="50" dirty="0" smtClean="0">
                <a:ln w="11430"/>
                <a:solidFill>
                  <a:schemeClr val="accent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和你</a:t>
            </a:r>
            <a:r>
              <a:rPr lang="zh-TW" altLang="en-US" b="1" spc="50" dirty="0">
                <a:ln w="11430"/>
                <a:solidFill>
                  <a:schemeClr val="accent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好</a:t>
            </a:r>
            <a:r>
              <a:rPr lang="zh-TW" altLang="en-US" b="1" spc="50" dirty="0" smtClean="0">
                <a:ln w="11430"/>
                <a:solidFill>
                  <a:schemeClr val="accent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接近</a:t>
            </a:r>
            <a:r>
              <a:rPr lang="zh-TW" altLang="en-US" b="1" spc="50" dirty="0">
                <a:ln w="11430"/>
                <a:solidFill>
                  <a:schemeClr val="accent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─</a:t>
            </a:r>
            <a:r>
              <a:rPr lang="zh-TW" altLang="en-US" sz="2800" b="1" spc="50" dirty="0" smtClean="0">
                <a:ln w="11430"/>
                <a:solidFill>
                  <a:schemeClr val="accent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幫</a:t>
            </a:r>
            <a:r>
              <a:rPr lang="zh-TW" altLang="en-US" sz="2800" b="1" spc="50" dirty="0">
                <a:ln w="11430"/>
                <a:solidFill>
                  <a:schemeClr val="accent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你剪指甲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467544" y="1412875"/>
            <a:ext cx="8229600" cy="5445125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父親的腿被落磐壓傷，</a:t>
            </a:r>
            <a:endParaRPr lang="en-US" altLang="zh-TW" sz="2800" b="1" u="sng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看到一個毫無威嚴、落魄不堪的父親。</a:t>
            </a:r>
            <a:endParaRPr lang="en-US" altLang="zh-TW" sz="2800" b="1" u="sng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消瘦不少的臉上，頭髮沒有梳理，</a:t>
            </a:r>
            <a:endParaRPr lang="en-US" altLang="zh-TW" sz="2800" b="1" u="sng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既長且亂，鬍子也好像幾天沒刮；</a:t>
            </a:r>
            <a:endParaRPr lang="en-US" altLang="zh-TW" sz="2800" b="1" u="sng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腳指甲又長又髒。</a:t>
            </a:r>
            <a:endParaRPr lang="en-US" altLang="zh-TW" sz="2800" b="1" u="sng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不知道為什麼，我想到的第一件事，</a:t>
            </a:r>
            <a:endParaRPr lang="en-US" altLang="zh-TW" sz="2800" b="1" u="sng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竟然就是幫他剪</a:t>
            </a:r>
            <a:r>
              <a:rPr lang="zh-TW" altLang="en-US" sz="2800" b="1" u="sng" dirty="0">
                <a:latin typeface="標楷體" pitchFamily="65" charset="-120"/>
                <a:ea typeface="標楷體" pitchFamily="65" charset="-120"/>
              </a:rPr>
              <a:t>指甲。在眾人的注視下，</a:t>
            </a:r>
            <a:endParaRPr lang="en-US" altLang="zh-TW" sz="2800" b="1" u="sng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800" b="1" u="sng" dirty="0">
                <a:latin typeface="標楷體" pitchFamily="65" charset="-120"/>
                <a:ea typeface="標楷體" pitchFamily="65" charset="-120"/>
              </a:rPr>
              <a:t>低著頭</a:t>
            </a:r>
            <a:r>
              <a:rPr lang="zh-TW" altLang="en-US" sz="2800" b="1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忍住一直冒出來的眼淚</a:t>
            </a:r>
            <a:r>
              <a:rPr lang="zh-TW" altLang="en-US" sz="2800" b="1" u="sng" dirty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sz="2800" b="1" u="sng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zh-TW" altLang="en-US" sz="2800" b="1" u="sng" dirty="0">
                <a:latin typeface="標楷體" pitchFamily="65" charset="-120"/>
                <a:ea typeface="標楷體" pitchFamily="65" charset="-120"/>
              </a:rPr>
              <a:t>小心地</a:t>
            </a:r>
            <a:r>
              <a:rPr lang="zh-TW" altLang="en-US" sz="2800" b="1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幫父親剪指甲</a:t>
            </a:r>
            <a:r>
              <a:rPr lang="zh-TW" altLang="en-US" sz="2800" b="1" u="sng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800" b="1" u="sng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2800" dirty="0" smtClean="0">
              <a:latin typeface="微軟正黑體" pitchFamily="34" charset="-120"/>
              <a:ea typeface="微軟正黑體" pitchFamily="34" charset="-120"/>
            </a:endParaRPr>
          </a:p>
        </p:txBody>
      </p:sp>
      <p:grpSp>
        <p:nvGrpSpPr>
          <p:cNvPr id="11" name="群組 10"/>
          <p:cNvGrpSpPr/>
          <p:nvPr/>
        </p:nvGrpSpPr>
        <p:grpSpPr>
          <a:xfrm>
            <a:off x="3726523" y="3836767"/>
            <a:ext cx="2376264" cy="432048"/>
            <a:chOff x="6516216" y="2204864"/>
            <a:chExt cx="2146303" cy="288032"/>
          </a:xfrm>
        </p:grpSpPr>
        <p:sp>
          <p:nvSpPr>
            <p:cNvPr id="12" name="向左箭號 11"/>
            <p:cNvSpPr/>
            <p:nvPr/>
          </p:nvSpPr>
          <p:spPr>
            <a:xfrm>
              <a:off x="6516216" y="2204864"/>
              <a:ext cx="396552" cy="288032"/>
            </a:xfrm>
            <a:prstGeom prst="lef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矩形 12"/>
            <p:cNvSpPr/>
            <p:nvPr/>
          </p:nvSpPr>
          <p:spPr>
            <a:xfrm>
              <a:off x="6768752" y="2204864"/>
              <a:ext cx="1893767" cy="288032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chemeClr val="tx1"/>
                  </a:solidFill>
                  <a:latin typeface="微軟正黑體" pitchFamily="34" charset="-120"/>
                  <a:ea typeface="微軟正黑體" pitchFamily="34" charset="-120"/>
                </a:rPr>
                <a:t>不一樣的父親</a:t>
              </a:r>
              <a:endParaRPr lang="zh-TW" altLang="en-US" sz="24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14" name="群組 13"/>
          <p:cNvGrpSpPr/>
          <p:nvPr/>
        </p:nvGrpSpPr>
        <p:grpSpPr>
          <a:xfrm>
            <a:off x="5796136" y="5517232"/>
            <a:ext cx="2448272" cy="432048"/>
            <a:chOff x="6516216" y="2204864"/>
            <a:chExt cx="2016224" cy="288032"/>
          </a:xfrm>
        </p:grpSpPr>
        <p:sp>
          <p:nvSpPr>
            <p:cNvPr id="15" name="向左箭號 14"/>
            <p:cNvSpPr/>
            <p:nvPr/>
          </p:nvSpPr>
          <p:spPr>
            <a:xfrm>
              <a:off x="6516216" y="2204864"/>
              <a:ext cx="396552" cy="288032"/>
            </a:xfrm>
            <a:prstGeom prst="lef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矩形 15"/>
            <p:cNvSpPr/>
            <p:nvPr/>
          </p:nvSpPr>
          <p:spPr>
            <a:xfrm>
              <a:off x="6768752" y="2204864"/>
              <a:ext cx="1763688" cy="288032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chemeClr val="tx1"/>
                  </a:solidFill>
                  <a:latin typeface="微軟正黑體" pitchFamily="34" charset="-120"/>
                  <a:ea typeface="微軟正黑體" pitchFamily="34" charset="-120"/>
                </a:rPr>
                <a:t>難以言說的愛</a:t>
              </a:r>
              <a:endParaRPr lang="zh-TW" altLang="en-US" sz="24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610276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圖片 13"/>
          <p:cNvPicPr>
            <a:picLocks noChangeAspect="1"/>
          </p:cNvPicPr>
          <p:nvPr/>
        </p:nvPicPr>
        <p:blipFill rotWithShape="1"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0094" r="7334"/>
          <a:stretch/>
        </p:blipFill>
        <p:spPr>
          <a:xfrm>
            <a:off x="6300192" y="2852936"/>
            <a:ext cx="2592288" cy="4005064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</p:pic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b="1" spc="50" dirty="0">
                <a:ln w="11430"/>
                <a:solidFill>
                  <a:schemeClr val="accent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和你好接近─</a:t>
            </a:r>
            <a:r>
              <a:rPr lang="zh-TW" altLang="en-US" sz="2800" b="1" spc="50" dirty="0">
                <a:ln w="11430"/>
                <a:solidFill>
                  <a:schemeClr val="accent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一起</a:t>
            </a:r>
            <a:r>
              <a:rPr lang="zh-TW" altLang="en-US" sz="2800" b="1" spc="50" dirty="0" smtClean="0">
                <a:ln w="11430"/>
                <a:solidFill>
                  <a:schemeClr val="accent4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看電影</a:t>
            </a:r>
            <a:endParaRPr lang="zh-TW" altLang="en-US" sz="2800" b="1" spc="50" dirty="0">
              <a:ln w="11430"/>
              <a:solidFill>
                <a:schemeClr val="accent4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539552" y="1484784"/>
            <a:ext cx="8353425" cy="4967287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那天夜晚，父親一手撐著我的肩膀，一手撐著枴杖，</a:t>
            </a:r>
            <a:endParaRPr lang="en-US" altLang="zh-TW" sz="2800" b="1" u="sng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小心穿越周末熙攘的人群，走過長長的街道，</a:t>
            </a:r>
            <a:endParaRPr lang="en-US" altLang="zh-TW" sz="2800" b="1" u="sng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600"/>
              </a:spcBef>
              <a:spcAft>
                <a:spcPts val="1200"/>
              </a:spcAft>
              <a:buNone/>
            </a:pP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去看了一場電影。</a:t>
            </a:r>
            <a:endParaRPr lang="en-US" altLang="zh-TW" sz="2800" b="1" u="sng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人生</a:t>
            </a:r>
            <a:r>
              <a:rPr lang="zh-TW" altLang="en-US" sz="2800" b="1" u="sng" dirty="0">
                <a:latin typeface="標楷體" pitchFamily="65" charset="-120"/>
                <a:ea typeface="標楷體" pitchFamily="65" charset="-120"/>
              </a:rPr>
              <a:t>第一次一個人到台北</a:t>
            </a: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、</a:t>
            </a:r>
            <a:endParaRPr lang="en-US" altLang="zh-TW" sz="2800" b="1" u="sng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第一次單獨和父親睡在一起、</a:t>
            </a:r>
            <a:endParaRPr lang="en-US" altLang="zh-TW" sz="2800" b="1" u="sng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第一次</a:t>
            </a:r>
            <a:r>
              <a:rPr lang="zh-TW" altLang="en-US" sz="2800" b="1" u="sng" dirty="0">
                <a:latin typeface="標楷體" pitchFamily="65" charset="-120"/>
                <a:ea typeface="標楷體" pitchFamily="65" charset="-120"/>
              </a:rPr>
              <a:t>幫父親剪指甲</a:t>
            </a: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sz="2800" b="1" u="sng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zh-TW" altLang="en-US" sz="2800" b="1" u="sng" dirty="0" smtClean="0">
                <a:latin typeface="標楷體" pitchFamily="65" charset="-120"/>
                <a:ea typeface="標楷體" pitchFamily="65" charset="-120"/>
              </a:rPr>
              <a:t>卻也是</a:t>
            </a:r>
            <a:r>
              <a:rPr lang="zh-TW" altLang="en-US" sz="2800" b="1" u="sng" dirty="0">
                <a:latin typeface="標楷體" pitchFamily="65" charset="-120"/>
                <a:ea typeface="標楷體" pitchFamily="65" charset="-120"/>
              </a:rPr>
              <a:t>最後一次和父親一起看電影。</a:t>
            </a:r>
            <a:endParaRPr lang="en-US" altLang="zh-TW" sz="2800" b="1" u="sng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endParaRPr lang="en-US" altLang="zh-TW" sz="2800" dirty="0" smtClean="0">
              <a:latin typeface="微軟正黑體" pitchFamily="34" charset="-120"/>
              <a:ea typeface="微軟正黑體" pitchFamily="34" charset="-120"/>
            </a:endParaRPr>
          </a:p>
        </p:txBody>
      </p:sp>
      <p:grpSp>
        <p:nvGrpSpPr>
          <p:cNvPr id="8" name="群組 7"/>
          <p:cNvGrpSpPr/>
          <p:nvPr/>
        </p:nvGrpSpPr>
        <p:grpSpPr>
          <a:xfrm>
            <a:off x="395536" y="5373216"/>
            <a:ext cx="5760640" cy="847074"/>
            <a:chOff x="395536" y="5409402"/>
            <a:chExt cx="5760640" cy="847074"/>
          </a:xfrm>
        </p:grpSpPr>
        <p:sp>
          <p:nvSpPr>
            <p:cNvPr id="6" name="圓角矩形圖說文字 5"/>
            <p:cNvSpPr/>
            <p:nvPr/>
          </p:nvSpPr>
          <p:spPr>
            <a:xfrm>
              <a:off x="395536" y="5409402"/>
              <a:ext cx="5760640" cy="816877"/>
            </a:xfrm>
            <a:custGeom>
              <a:avLst/>
              <a:gdLst>
                <a:gd name="connsiteX0" fmla="*/ 0 w 5760640"/>
                <a:gd name="connsiteY0" fmla="*/ 94174 h 565031"/>
                <a:gd name="connsiteX1" fmla="*/ 94174 w 5760640"/>
                <a:gd name="connsiteY1" fmla="*/ 0 h 565031"/>
                <a:gd name="connsiteX2" fmla="*/ 960107 w 5760640"/>
                <a:gd name="connsiteY2" fmla="*/ 0 h 565031"/>
                <a:gd name="connsiteX3" fmla="*/ 1666784 w 5760640"/>
                <a:gd name="connsiteY3" fmla="*/ -251846 h 565031"/>
                <a:gd name="connsiteX4" fmla="*/ 2400267 w 5760640"/>
                <a:gd name="connsiteY4" fmla="*/ 0 h 565031"/>
                <a:gd name="connsiteX5" fmla="*/ 5666466 w 5760640"/>
                <a:gd name="connsiteY5" fmla="*/ 0 h 565031"/>
                <a:gd name="connsiteX6" fmla="*/ 5760640 w 5760640"/>
                <a:gd name="connsiteY6" fmla="*/ 94174 h 565031"/>
                <a:gd name="connsiteX7" fmla="*/ 5760640 w 5760640"/>
                <a:gd name="connsiteY7" fmla="*/ 94172 h 565031"/>
                <a:gd name="connsiteX8" fmla="*/ 5760640 w 5760640"/>
                <a:gd name="connsiteY8" fmla="*/ 94172 h 565031"/>
                <a:gd name="connsiteX9" fmla="*/ 5760640 w 5760640"/>
                <a:gd name="connsiteY9" fmla="*/ 235430 h 565031"/>
                <a:gd name="connsiteX10" fmla="*/ 5760640 w 5760640"/>
                <a:gd name="connsiteY10" fmla="*/ 470857 h 565031"/>
                <a:gd name="connsiteX11" fmla="*/ 5666466 w 5760640"/>
                <a:gd name="connsiteY11" fmla="*/ 565031 h 565031"/>
                <a:gd name="connsiteX12" fmla="*/ 2400267 w 5760640"/>
                <a:gd name="connsiteY12" fmla="*/ 565031 h 565031"/>
                <a:gd name="connsiteX13" fmla="*/ 960107 w 5760640"/>
                <a:gd name="connsiteY13" fmla="*/ 565031 h 565031"/>
                <a:gd name="connsiteX14" fmla="*/ 960107 w 5760640"/>
                <a:gd name="connsiteY14" fmla="*/ 565031 h 565031"/>
                <a:gd name="connsiteX15" fmla="*/ 94174 w 5760640"/>
                <a:gd name="connsiteY15" fmla="*/ 565031 h 565031"/>
                <a:gd name="connsiteX16" fmla="*/ 0 w 5760640"/>
                <a:gd name="connsiteY16" fmla="*/ 470857 h 565031"/>
                <a:gd name="connsiteX17" fmla="*/ 0 w 5760640"/>
                <a:gd name="connsiteY17" fmla="*/ 235430 h 565031"/>
                <a:gd name="connsiteX18" fmla="*/ 0 w 5760640"/>
                <a:gd name="connsiteY18" fmla="*/ 94172 h 565031"/>
                <a:gd name="connsiteX19" fmla="*/ 0 w 5760640"/>
                <a:gd name="connsiteY19" fmla="*/ 94172 h 565031"/>
                <a:gd name="connsiteX20" fmla="*/ 0 w 5760640"/>
                <a:gd name="connsiteY20" fmla="*/ 94174 h 565031"/>
                <a:gd name="connsiteX0" fmla="*/ 0 w 5760640"/>
                <a:gd name="connsiteY0" fmla="*/ 346020 h 816877"/>
                <a:gd name="connsiteX1" fmla="*/ 94174 w 5760640"/>
                <a:gd name="connsiteY1" fmla="*/ 251846 h 816877"/>
                <a:gd name="connsiteX2" fmla="*/ 1592119 w 5760640"/>
                <a:gd name="connsiteY2" fmla="*/ 251846 h 816877"/>
                <a:gd name="connsiteX3" fmla="*/ 1666784 w 5760640"/>
                <a:gd name="connsiteY3" fmla="*/ 0 h 816877"/>
                <a:gd name="connsiteX4" fmla="*/ 2400267 w 5760640"/>
                <a:gd name="connsiteY4" fmla="*/ 251846 h 816877"/>
                <a:gd name="connsiteX5" fmla="*/ 5666466 w 5760640"/>
                <a:gd name="connsiteY5" fmla="*/ 251846 h 816877"/>
                <a:gd name="connsiteX6" fmla="*/ 5760640 w 5760640"/>
                <a:gd name="connsiteY6" fmla="*/ 346020 h 816877"/>
                <a:gd name="connsiteX7" fmla="*/ 5760640 w 5760640"/>
                <a:gd name="connsiteY7" fmla="*/ 346018 h 816877"/>
                <a:gd name="connsiteX8" fmla="*/ 5760640 w 5760640"/>
                <a:gd name="connsiteY8" fmla="*/ 346018 h 816877"/>
                <a:gd name="connsiteX9" fmla="*/ 5760640 w 5760640"/>
                <a:gd name="connsiteY9" fmla="*/ 487276 h 816877"/>
                <a:gd name="connsiteX10" fmla="*/ 5760640 w 5760640"/>
                <a:gd name="connsiteY10" fmla="*/ 722703 h 816877"/>
                <a:gd name="connsiteX11" fmla="*/ 5666466 w 5760640"/>
                <a:gd name="connsiteY11" fmla="*/ 816877 h 816877"/>
                <a:gd name="connsiteX12" fmla="*/ 2400267 w 5760640"/>
                <a:gd name="connsiteY12" fmla="*/ 816877 h 816877"/>
                <a:gd name="connsiteX13" fmla="*/ 960107 w 5760640"/>
                <a:gd name="connsiteY13" fmla="*/ 816877 h 816877"/>
                <a:gd name="connsiteX14" fmla="*/ 960107 w 5760640"/>
                <a:gd name="connsiteY14" fmla="*/ 816877 h 816877"/>
                <a:gd name="connsiteX15" fmla="*/ 94174 w 5760640"/>
                <a:gd name="connsiteY15" fmla="*/ 816877 h 816877"/>
                <a:gd name="connsiteX16" fmla="*/ 0 w 5760640"/>
                <a:gd name="connsiteY16" fmla="*/ 722703 h 816877"/>
                <a:gd name="connsiteX17" fmla="*/ 0 w 5760640"/>
                <a:gd name="connsiteY17" fmla="*/ 487276 h 816877"/>
                <a:gd name="connsiteX18" fmla="*/ 0 w 5760640"/>
                <a:gd name="connsiteY18" fmla="*/ 346018 h 816877"/>
                <a:gd name="connsiteX19" fmla="*/ 0 w 5760640"/>
                <a:gd name="connsiteY19" fmla="*/ 346018 h 816877"/>
                <a:gd name="connsiteX20" fmla="*/ 0 w 5760640"/>
                <a:gd name="connsiteY20" fmla="*/ 346020 h 816877"/>
                <a:gd name="connsiteX0" fmla="*/ 0 w 5760640"/>
                <a:gd name="connsiteY0" fmla="*/ 346020 h 816877"/>
                <a:gd name="connsiteX1" fmla="*/ 94174 w 5760640"/>
                <a:gd name="connsiteY1" fmla="*/ 251846 h 816877"/>
                <a:gd name="connsiteX2" fmla="*/ 1592119 w 5760640"/>
                <a:gd name="connsiteY2" fmla="*/ 251846 h 816877"/>
                <a:gd name="connsiteX3" fmla="*/ 1666784 w 5760640"/>
                <a:gd name="connsiteY3" fmla="*/ 0 h 816877"/>
                <a:gd name="connsiteX4" fmla="*/ 1848938 w 5760640"/>
                <a:gd name="connsiteY4" fmla="*/ 251846 h 816877"/>
                <a:gd name="connsiteX5" fmla="*/ 5666466 w 5760640"/>
                <a:gd name="connsiteY5" fmla="*/ 251846 h 816877"/>
                <a:gd name="connsiteX6" fmla="*/ 5760640 w 5760640"/>
                <a:gd name="connsiteY6" fmla="*/ 346020 h 816877"/>
                <a:gd name="connsiteX7" fmla="*/ 5760640 w 5760640"/>
                <a:gd name="connsiteY7" fmla="*/ 346018 h 816877"/>
                <a:gd name="connsiteX8" fmla="*/ 5760640 w 5760640"/>
                <a:gd name="connsiteY8" fmla="*/ 346018 h 816877"/>
                <a:gd name="connsiteX9" fmla="*/ 5760640 w 5760640"/>
                <a:gd name="connsiteY9" fmla="*/ 487276 h 816877"/>
                <a:gd name="connsiteX10" fmla="*/ 5760640 w 5760640"/>
                <a:gd name="connsiteY10" fmla="*/ 722703 h 816877"/>
                <a:gd name="connsiteX11" fmla="*/ 5666466 w 5760640"/>
                <a:gd name="connsiteY11" fmla="*/ 816877 h 816877"/>
                <a:gd name="connsiteX12" fmla="*/ 2400267 w 5760640"/>
                <a:gd name="connsiteY12" fmla="*/ 816877 h 816877"/>
                <a:gd name="connsiteX13" fmla="*/ 960107 w 5760640"/>
                <a:gd name="connsiteY13" fmla="*/ 816877 h 816877"/>
                <a:gd name="connsiteX14" fmla="*/ 960107 w 5760640"/>
                <a:gd name="connsiteY14" fmla="*/ 816877 h 816877"/>
                <a:gd name="connsiteX15" fmla="*/ 94174 w 5760640"/>
                <a:gd name="connsiteY15" fmla="*/ 816877 h 816877"/>
                <a:gd name="connsiteX16" fmla="*/ 0 w 5760640"/>
                <a:gd name="connsiteY16" fmla="*/ 722703 h 816877"/>
                <a:gd name="connsiteX17" fmla="*/ 0 w 5760640"/>
                <a:gd name="connsiteY17" fmla="*/ 487276 h 816877"/>
                <a:gd name="connsiteX18" fmla="*/ 0 w 5760640"/>
                <a:gd name="connsiteY18" fmla="*/ 346018 h 816877"/>
                <a:gd name="connsiteX19" fmla="*/ 0 w 5760640"/>
                <a:gd name="connsiteY19" fmla="*/ 346018 h 816877"/>
                <a:gd name="connsiteX20" fmla="*/ 0 w 5760640"/>
                <a:gd name="connsiteY20" fmla="*/ 346020 h 816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760640" h="816877">
                  <a:moveTo>
                    <a:pt x="0" y="346020"/>
                  </a:moveTo>
                  <a:cubicBezTo>
                    <a:pt x="0" y="294009"/>
                    <a:pt x="42163" y="251846"/>
                    <a:pt x="94174" y="251846"/>
                  </a:cubicBezTo>
                  <a:lnTo>
                    <a:pt x="1592119" y="251846"/>
                  </a:lnTo>
                  <a:lnTo>
                    <a:pt x="1666784" y="0"/>
                  </a:lnTo>
                  <a:lnTo>
                    <a:pt x="1848938" y="251846"/>
                  </a:lnTo>
                  <a:lnTo>
                    <a:pt x="5666466" y="251846"/>
                  </a:lnTo>
                  <a:cubicBezTo>
                    <a:pt x="5718477" y="251846"/>
                    <a:pt x="5760640" y="294009"/>
                    <a:pt x="5760640" y="346020"/>
                  </a:cubicBezTo>
                  <a:lnTo>
                    <a:pt x="5760640" y="346018"/>
                  </a:lnTo>
                  <a:lnTo>
                    <a:pt x="5760640" y="346018"/>
                  </a:lnTo>
                  <a:lnTo>
                    <a:pt x="5760640" y="487276"/>
                  </a:lnTo>
                  <a:lnTo>
                    <a:pt x="5760640" y="722703"/>
                  </a:lnTo>
                  <a:cubicBezTo>
                    <a:pt x="5760640" y="774714"/>
                    <a:pt x="5718477" y="816877"/>
                    <a:pt x="5666466" y="816877"/>
                  </a:cubicBezTo>
                  <a:lnTo>
                    <a:pt x="2400267" y="816877"/>
                  </a:lnTo>
                  <a:lnTo>
                    <a:pt x="960107" y="816877"/>
                  </a:lnTo>
                  <a:lnTo>
                    <a:pt x="960107" y="816877"/>
                  </a:lnTo>
                  <a:lnTo>
                    <a:pt x="94174" y="816877"/>
                  </a:lnTo>
                  <a:cubicBezTo>
                    <a:pt x="42163" y="816877"/>
                    <a:pt x="0" y="774714"/>
                    <a:pt x="0" y="722703"/>
                  </a:cubicBezTo>
                  <a:lnTo>
                    <a:pt x="0" y="487276"/>
                  </a:lnTo>
                  <a:lnTo>
                    <a:pt x="0" y="346018"/>
                  </a:lnTo>
                  <a:lnTo>
                    <a:pt x="0" y="346018"/>
                  </a:lnTo>
                  <a:lnTo>
                    <a:pt x="0" y="346020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zh-TW" sz="2800" b="1" dirty="0" smtClean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491097" y="5733256"/>
              <a:ext cx="552106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zh-TW" altLang="en-US" sz="2800" b="1" dirty="0">
                  <a:solidFill>
                    <a:schemeClr val="accent6">
                      <a:lumMod val="50000"/>
                    </a:schemeClr>
                  </a:solidFill>
                  <a:latin typeface="微軟正黑體" pitchFamily="34" charset="-120"/>
                  <a:ea typeface="微軟正黑體" pitchFamily="34" charset="-120"/>
                </a:rPr>
                <a:t>好多的第一次，卻也是最後一次</a:t>
              </a:r>
              <a:r>
                <a:rPr lang="en-US" altLang="zh-TW" sz="2800" b="1" dirty="0">
                  <a:solidFill>
                    <a:schemeClr val="accent6">
                      <a:lumMod val="50000"/>
                    </a:schemeClr>
                  </a:solidFill>
                  <a:latin typeface="微軟正黑體" pitchFamily="34" charset="-120"/>
                  <a:ea typeface="微軟正黑體" pitchFamily="34" charset="-120"/>
                </a:rPr>
                <a:t>…</a:t>
              </a:r>
              <a:endParaRPr lang="zh-TW" altLang="en-US" sz="2800" b="1" dirty="0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777994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矩形 1"/>
          <p:cNvSpPr/>
          <p:nvPr/>
        </p:nvSpPr>
        <p:spPr>
          <a:xfrm>
            <a:off x="539552" y="483056"/>
            <a:ext cx="8208912" cy="236988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4200" b="1" u="sng" spc="50" dirty="0">
                <a:ln w="11430"/>
                <a:solidFill>
                  <a:sysClr val="windowText" lastClr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片子很長</a:t>
            </a:r>
            <a:r>
              <a:rPr lang="zh-TW" altLang="en-US" sz="4200" b="1" u="sng" spc="50" dirty="0" smtClean="0">
                <a:ln w="11430"/>
                <a:solidFill>
                  <a:sysClr val="windowText" lastClr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sz="4200" b="1" u="sng" spc="50" dirty="0" smtClean="0">
              <a:ln w="11430"/>
              <a:solidFill>
                <a:sysClr val="windowText" lastClr="0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4200" b="1" u="sng" spc="50" dirty="0" smtClean="0">
                <a:ln w="11430"/>
                <a:solidFill>
                  <a:sysClr val="windowText" lastClr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長</a:t>
            </a:r>
            <a:r>
              <a:rPr lang="zh-TW" altLang="en-US" sz="4200" b="1" u="sng" spc="50" dirty="0">
                <a:ln w="11430"/>
                <a:solidFill>
                  <a:sysClr val="windowText" lastClr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到父親過世二十年後，</a:t>
            </a:r>
            <a:endParaRPr lang="en-US" altLang="zh-TW" sz="4200" b="1" u="sng" spc="50" dirty="0">
              <a:ln w="11430"/>
              <a:solidFill>
                <a:sysClr val="windowText" lastClr="0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4400" b="1" u="sng" spc="50" dirty="0">
                <a:ln w="11430"/>
                <a:solidFill>
                  <a:sysClr val="windowText" lastClr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現在還不時在我腦袋裡上演</a:t>
            </a:r>
            <a:r>
              <a:rPr lang="zh-TW" altLang="en-US" sz="4400" b="1" u="sng" spc="50" dirty="0" smtClean="0">
                <a:ln w="11430"/>
                <a:solidFill>
                  <a:sysClr val="windowText" lastClr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著</a:t>
            </a:r>
            <a:r>
              <a:rPr lang="en-US" altLang="zh-TW" sz="4400" b="1" u="sng" spc="50" dirty="0" smtClean="0">
                <a:ln w="11430"/>
                <a:solidFill>
                  <a:sysClr val="windowText" lastClr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…</a:t>
            </a:r>
            <a:endParaRPr lang="en-US" altLang="zh-TW" sz="4400" b="1" u="sng" spc="50" dirty="0">
              <a:ln w="11430"/>
              <a:solidFill>
                <a:sysClr val="windowText" lastClr="0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370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Words>649</Words>
  <Application>Microsoft Office PowerPoint</Application>
  <PresentationFormat>如螢幕大小 (4:3)</PresentationFormat>
  <Paragraphs>76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Office 佈景主題</vt:lpstr>
      <vt:lpstr>投影片 1</vt:lpstr>
      <vt:lpstr>吳念真</vt:lpstr>
      <vt:lpstr>   播不完的電影</vt:lpstr>
      <vt:lpstr>只想和你接近 吳念真</vt:lpstr>
      <vt:lpstr>深刻的記憶</vt:lpstr>
      <vt:lpstr>和你好接近─半分鐘的擁抱</vt:lpstr>
      <vt:lpstr>和你好接近─幫你剪指甲</vt:lpstr>
      <vt:lpstr>和你好接近─一起看電影</vt:lpstr>
      <vt:lpstr>投影片 9</vt:lpstr>
      <vt:lpstr>投影片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Min-Che</dc:creator>
  <cp:lastModifiedBy>154999-1</cp:lastModifiedBy>
  <cp:revision>33</cp:revision>
  <dcterms:created xsi:type="dcterms:W3CDTF">2012-02-10T08:17:15Z</dcterms:created>
  <dcterms:modified xsi:type="dcterms:W3CDTF">2012-08-09T04:39:44Z</dcterms:modified>
</cp:coreProperties>
</file>