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75" r:id="rId5"/>
    <p:sldId id="259" r:id="rId6"/>
    <p:sldId id="278" r:id="rId7"/>
    <p:sldId id="263" r:id="rId8"/>
    <p:sldId id="279" r:id="rId9"/>
    <p:sldId id="264" r:id="rId10"/>
    <p:sldId id="265" r:id="rId11"/>
    <p:sldId id="274" r:id="rId12"/>
    <p:sldId id="266" r:id="rId13"/>
    <p:sldId id="267" r:id="rId14"/>
    <p:sldId id="268" r:id="rId15"/>
    <p:sldId id="269" r:id="rId16"/>
    <p:sldId id="270" r:id="rId17"/>
    <p:sldId id="271" r:id="rId18"/>
    <p:sldId id="277" r:id="rId19"/>
    <p:sldId id="272" r:id="rId20"/>
    <p:sldId id="273"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5" name="Date Placeholder 14"/>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16" name="Slide Number Placeholder 15"/>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7" name="Footer Placeholder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Title 12"/>
          <p:cNvSpPr>
            <a:spLocks noGrp="1"/>
          </p:cNvSpPr>
          <p:nvPr>
            <p:ph type="title"/>
          </p:nvPr>
        </p:nvSpPr>
        <p:spPr/>
        <p:txBody>
          <a:bodyPr/>
          <a:lstStyle/>
          <a:p>
            <a:r>
              <a:rPr lang="zh-TW" altLang="en-US" smtClean="0"/>
              <a:t>按一下以編輯母片標題樣式</a:t>
            </a:r>
            <a:endParaRPr lang="en-US"/>
          </a:p>
        </p:txBody>
      </p:sp>
      <p:sp>
        <p:nvSpPr>
          <p:cNvPr id="14" name="Date Placeholder 13"/>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15" name="Slide Number Placeholder 14"/>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6" name="Footer Placeholder 15"/>
          <p:cNvSpPr>
            <a:spLocks noGrp="1"/>
          </p:cNvSpPr>
          <p:nvPr>
            <p:ph type="ftr" sz="quarter" idx="12"/>
          </p:nvPr>
        </p:nvSpPr>
        <p:spPr/>
        <p:txBody>
          <a:bodyPr/>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2" name="Date Placeholder 11"/>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13" name="Slide Number Placeholder 12"/>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4" name="Footer Placeholder 13"/>
          <p:cNvSpPr>
            <a:spLocks noGrp="1"/>
          </p:cNvSpPr>
          <p:nvPr>
            <p:ph type="ftr" sz="quarter" idx="12"/>
          </p:nvPr>
        </p:nvSpPr>
        <p:spPr/>
        <p:txBody>
          <a:bodyPr/>
          <a:lstStyle/>
          <a:p>
            <a:endParaRPr lang="zh-TW" alt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zh-TW" altLang="en-US" smtClean="0"/>
              <a:t>按一下以編輯母片標題樣式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9" name="Slide Number Placeholder 8"/>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0" name="Footer Placeholder 9"/>
          <p:cNvSpPr>
            <a:spLocks noGrp="1"/>
          </p:cNvSpPr>
          <p:nvPr>
            <p:ph type="ftr" sz="quarter" idx="12"/>
          </p:nvPr>
        </p:nvSpPr>
        <p:spPr/>
        <p:txBody>
          <a:bodyPr/>
          <a:lstStyle/>
          <a:p>
            <a:endParaRPr lang="zh-TW" altLang="en-US"/>
          </a:p>
        </p:txBody>
      </p:sp>
      <p:sp>
        <p:nvSpPr>
          <p:cNvPr id="11" name="Title 10"/>
          <p:cNvSpPr>
            <a:spLocks noGrp="1"/>
          </p:cNvSpPr>
          <p:nvPr>
            <p:ph type="title"/>
          </p:nvPr>
        </p:nvSpPr>
        <p:spPr/>
        <p:txBody>
          <a:bodyPr/>
          <a:lstStyle/>
          <a:p>
            <a:r>
              <a:rPr lang="zh-TW" altLang="en-US" smtClean="0"/>
              <a:t>按一下以編輯母片標題樣式</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zh-TW" altLang="en-US" smtClean="0"/>
              <a:t>按一下以編輯母片標題樣式</a:t>
            </a:r>
            <a:endParaRPr lang="en-US" dirty="0"/>
          </a:p>
        </p:txBody>
      </p:sp>
      <p:sp>
        <p:nvSpPr>
          <p:cNvPr id="14" name="Date Placeholder 13"/>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15" name="Slide Number Placeholder 14"/>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6" name="Footer Placeholder 15"/>
          <p:cNvSpPr>
            <a:spLocks noGrp="1"/>
          </p:cNvSpPr>
          <p:nvPr>
            <p:ph type="ftr" sz="quarter" idx="12"/>
          </p:nvPr>
        </p:nvSpPr>
        <p:spPr/>
        <p:txBody>
          <a:bodyPr/>
          <a:lstStyle/>
          <a:p>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a:p>
        </p:txBody>
      </p:sp>
      <p:sp>
        <p:nvSpPr>
          <p:cNvPr id="7" name="Date Placeholder 6"/>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8" name="Slide Number Placeholder 7"/>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9" name="Footer Placeholder 8"/>
          <p:cNvSpPr>
            <a:spLocks noGrp="1"/>
          </p:cNvSpPr>
          <p:nvPr>
            <p:ph type="ftr" sz="quarter" idx="12"/>
          </p:nvPr>
        </p:nvSpPr>
        <p:spPr/>
        <p:txBody>
          <a:bodyPr/>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6" name="Slide Number Placeholder 5"/>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7" name="Footer Placeholder 6"/>
          <p:cNvSpPr>
            <a:spLocks noGrp="1"/>
          </p:cNvSpPr>
          <p:nvPr>
            <p:ph type="ftr" sz="quarter" idx="12"/>
          </p:nvPr>
        </p:nvSpPr>
        <p:spPr/>
        <p:txBody>
          <a:bodyPr/>
          <a:lstStyle/>
          <a:p>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5" name="Date Placeholder 14"/>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16" name="Slide Number Placeholder 15"/>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7" name="Footer Placeholder 16"/>
          <p:cNvSpPr>
            <a:spLocks noGrp="1"/>
          </p:cNvSpPr>
          <p:nvPr>
            <p:ph type="ftr" sz="quarter" idx="12"/>
          </p:nvPr>
        </p:nvSpPr>
        <p:spPr/>
        <p:txBody>
          <a:bodyPr/>
          <a:lstStyle/>
          <a:p>
            <a:endParaRPr lang="zh-TW" altLang="en-US"/>
          </a:p>
        </p:txBody>
      </p:sp>
      <p:sp>
        <p:nvSpPr>
          <p:cNvPr id="18" name="Title 17"/>
          <p:cNvSpPr>
            <a:spLocks noGrp="1"/>
          </p:cNvSpPr>
          <p:nvPr>
            <p:ph type="title"/>
          </p:nvPr>
        </p:nvSpPr>
        <p:spPr/>
        <p:txBody>
          <a:bodyPr/>
          <a:lstStyle/>
          <a:p>
            <a:r>
              <a:rPr lang="zh-TW" altLang="en-US" smtClean="0"/>
              <a:t>按一下以編輯母片標題樣式</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zh-TW" altLang="en-US" smtClean="0"/>
              <a:t>按一下以編輯母片標題樣式</a:t>
            </a:r>
            <a:endParaRPr lang="en-US"/>
          </a:p>
        </p:txBody>
      </p:sp>
      <p:sp>
        <p:nvSpPr>
          <p:cNvPr id="13" name="Date Placeholder 12"/>
          <p:cNvSpPr>
            <a:spLocks noGrp="1"/>
          </p:cNvSpPr>
          <p:nvPr>
            <p:ph type="dt" sz="half" idx="10"/>
          </p:nvPr>
        </p:nvSpPr>
        <p:spPr/>
        <p:txBody>
          <a:bodyPr/>
          <a:lstStyle/>
          <a:p>
            <a:fld id="{5BBEAD13-0566-4C6C-97E7-55F17F24B09F}" type="datetimeFigureOut">
              <a:rPr lang="zh-TW" altLang="en-US" smtClean="0"/>
              <a:t>2013/4/23</a:t>
            </a:fld>
            <a:endParaRPr lang="zh-TW" altLang="en-US"/>
          </a:p>
        </p:txBody>
      </p:sp>
      <p:sp>
        <p:nvSpPr>
          <p:cNvPr id="14" name="Slide Number Placeholder 13"/>
          <p:cNvSpPr>
            <a:spLocks noGrp="1"/>
          </p:cNvSpPr>
          <p:nvPr>
            <p:ph type="sldNum" sz="quarter" idx="11"/>
          </p:nvPr>
        </p:nvSpPr>
        <p:spPr/>
        <p:txBody>
          <a:bodyPr/>
          <a:lstStyle/>
          <a:p>
            <a:fld id="{73DA0BB7-265A-403C-9275-D587AB510EDC}" type="slidenum">
              <a:rPr lang="zh-TW" altLang="en-US" smtClean="0"/>
              <a:t>‹#›</a:t>
            </a:fld>
            <a:endParaRPr lang="zh-TW" altLang="en-US"/>
          </a:p>
        </p:txBody>
      </p:sp>
      <p:sp>
        <p:nvSpPr>
          <p:cNvPr id="15" name="Footer Placeholder 14"/>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BBEAD13-0566-4C6C-97E7-55F17F24B09F}" type="datetimeFigureOut">
              <a:rPr lang="zh-TW" altLang="en-US" smtClean="0"/>
              <a:t>2013/4/23</a:t>
            </a:fld>
            <a:endParaRPr lang="zh-TW" alt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zh-TW" alt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3DA0BB7-265A-403C-9275-D587AB510EDC}"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7544" y="188640"/>
            <a:ext cx="7772400" cy="1470025"/>
          </a:xfrm>
        </p:spPr>
        <p:txBody>
          <a:bodyPr/>
          <a:lstStyle/>
          <a:p>
            <a:pPr algn="ctr"/>
            <a:r>
              <a:rPr lang="zh-TW" altLang="en-US" b="1" dirty="0" smtClean="0"/>
              <a:t>第九組組員</a:t>
            </a:r>
            <a:r>
              <a:rPr lang="zh-TW" altLang="en-US" b="1" dirty="0"/>
              <a:t>名單</a:t>
            </a:r>
          </a:p>
        </p:txBody>
      </p:sp>
      <p:sp>
        <p:nvSpPr>
          <p:cNvPr id="3" name="副標題 2"/>
          <p:cNvSpPr>
            <a:spLocks noGrp="1"/>
          </p:cNvSpPr>
          <p:nvPr>
            <p:ph type="subTitle" idx="1"/>
          </p:nvPr>
        </p:nvSpPr>
        <p:spPr>
          <a:xfrm>
            <a:off x="1371600" y="1628800"/>
            <a:ext cx="6400800" cy="4010000"/>
          </a:xfrm>
        </p:spPr>
        <p:txBody>
          <a:bodyPr>
            <a:normAutofit/>
          </a:bodyPr>
          <a:lstStyle/>
          <a:p>
            <a:pPr algn="ctr"/>
            <a:r>
              <a:rPr lang="en-US" altLang="zh-TW" sz="3200" dirty="0" smtClean="0"/>
              <a:t>4A128003</a:t>
            </a:r>
            <a:r>
              <a:rPr lang="zh-TW" altLang="en-US" sz="3200" dirty="0"/>
              <a:t>黃俊霖</a:t>
            </a:r>
            <a:endParaRPr lang="en-US" altLang="zh-TW" sz="3200" dirty="0"/>
          </a:p>
          <a:p>
            <a:pPr algn="ctr"/>
            <a:r>
              <a:rPr lang="en-US" altLang="zh-TW" sz="3200" dirty="0" smtClean="0"/>
              <a:t>4A128006</a:t>
            </a:r>
            <a:r>
              <a:rPr lang="zh-TW" altLang="en-US" sz="3200" dirty="0" smtClean="0"/>
              <a:t>林長葦</a:t>
            </a:r>
            <a:endParaRPr lang="en-US" altLang="zh-TW" sz="3200" dirty="0" smtClean="0"/>
          </a:p>
          <a:p>
            <a:pPr algn="ctr"/>
            <a:r>
              <a:rPr lang="en-US" altLang="zh-TW" sz="3200" dirty="0" smtClean="0"/>
              <a:t>4A128020</a:t>
            </a:r>
            <a:r>
              <a:rPr lang="zh-TW" altLang="en-US" sz="3200" dirty="0"/>
              <a:t>黃資盛</a:t>
            </a:r>
          </a:p>
          <a:p>
            <a:pPr algn="ctr"/>
            <a:r>
              <a:rPr lang="en-US" altLang="zh-TW" sz="3200" dirty="0" smtClean="0"/>
              <a:t>4A128021</a:t>
            </a:r>
            <a:r>
              <a:rPr lang="zh-TW" altLang="en-US" sz="3200" dirty="0"/>
              <a:t>陳令</a:t>
            </a:r>
            <a:r>
              <a:rPr lang="zh-TW" altLang="en-US" sz="3200" dirty="0" smtClean="0"/>
              <a:t>瑋</a:t>
            </a:r>
            <a:endParaRPr lang="en-US" altLang="zh-TW" sz="3200" dirty="0" smtClean="0"/>
          </a:p>
          <a:p>
            <a:pPr algn="ctr"/>
            <a:r>
              <a:rPr lang="en-US" altLang="zh-TW" sz="3200" dirty="0" smtClean="0"/>
              <a:t>4A128052</a:t>
            </a:r>
            <a:r>
              <a:rPr lang="zh-TW" altLang="en-US" sz="3200" dirty="0" smtClean="0"/>
              <a:t>林修銘</a:t>
            </a:r>
            <a:endParaRPr lang="en-US" altLang="zh-TW" sz="3200" dirty="0" smtClean="0"/>
          </a:p>
          <a:p>
            <a:pPr algn="ctr"/>
            <a:r>
              <a:rPr lang="en-US" altLang="zh-TW" sz="3200" dirty="0" smtClean="0"/>
              <a:t>4A128053</a:t>
            </a:r>
            <a:r>
              <a:rPr lang="zh-TW" altLang="en-US" sz="3200" dirty="0" smtClean="0"/>
              <a:t>林聖耀</a:t>
            </a:r>
            <a:endParaRPr lang="zh-TW" altLang="en-US" sz="3200" dirty="0"/>
          </a:p>
        </p:txBody>
      </p:sp>
    </p:spTree>
    <p:extLst>
      <p:ext uri="{BB962C8B-B14F-4D97-AF65-F5344CB8AC3E}">
        <p14:creationId xmlns:p14="http://schemas.microsoft.com/office/powerpoint/2010/main" val="1033788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9" y="980728"/>
            <a:ext cx="9034886" cy="5688632"/>
          </a:xfrm>
        </p:spPr>
      </p:pic>
      <p:sp>
        <p:nvSpPr>
          <p:cNvPr id="2" name="標題 1"/>
          <p:cNvSpPr>
            <a:spLocks noGrp="1"/>
          </p:cNvSpPr>
          <p:nvPr>
            <p:ph type="title"/>
          </p:nvPr>
        </p:nvSpPr>
        <p:spPr>
          <a:xfrm>
            <a:off x="755576" y="116632"/>
            <a:ext cx="7543800" cy="914400"/>
          </a:xfrm>
        </p:spPr>
        <p:txBody>
          <a:bodyPr/>
          <a:lstStyle/>
          <a:p>
            <a:pPr algn="ctr"/>
            <a:r>
              <a:rPr lang="en-US" altLang="zh-TW" b="1" dirty="0" smtClean="0">
                <a:solidFill>
                  <a:srgbClr val="FFFF00"/>
                </a:solidFill>
              </a:rPr>
              <a:t>1.</a:t>
            </a:r>
            <a:r>
              <a:rPr lang="zh-TW" altLang="en-US" b="1" dirty="0" smtClean="0">
                <a:solidFill>
                  <a:srgbClr val="FFFF00"/>
                </a:solidFill>
              </a:rPr>
              <a:t>我的好望角地圖</a:t>
            </a:r>
            <a:endParaRPr lang="zh-TW" altLang="en-US" b="1" dirty="0">
              <a:solidFill>
                <a:srgbClr val="FFFF00"/>
              </a:solidFill>
            </a:endParaRPr>
          </a:p>
        </p:txBody>
      </p:sp>
    </p:spTree>
    <p:extLst>
      <p:ext uri="{BB962C8B-B14F-4D97-AF65-F5344CB8AC3E}">
        <p14:creationId xmlns:p14="http://schemas.microsoft.com/office/powerpoint/2010/main" val="48277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00" y="476672"/>
            <a:ext cx="9150705" cy="5400600"/>
          </a:xfrm>
        </p:spPr>
      </p:pic>
    </p:spTree>
    <p:extLst>
      <p:ext uri="{BB962C8B-B14F-4D97-AF65-F5344CB8AC3E}">
        <p14:creationId xmlns:p14="http://schemas.microsoft.com/office/powerpoint/2010/main" val="92730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404664"/>
            <a:ext cx="5832648" cy="1152128"/>
          </a:xfrm>
        </p:spPr>
        <p:txBody>
          <a:bodyPr>
            <a:noAutofit/>
          </a:bodyPr>
          <a:lstStyle/>
          <a:p>
            <a:pPr algn="ctr"/>
            <a:r>
              <a:rPr lang="en-US" altLang="zh-TW" sz="4000" b="1" dirty="0" smtClean="0">
                <a:solidFill>
                  <a:srgbClr val="FFFF00"/>
                </a:solidFill>
              </a:rPr>
              <a:t>2.&lt;</a:t>
            </a:r>
            <a:r>
              <a:rPr lang="zh-TW" altLang="en-US" sz="4000" b="1" dirty="0" smtClean="0">
                <a:solidFill>
                  <a:srgbClr val="FFFF00"/>
                </a:solidFill>
              </a:rPr>
              <a:t>傀儡巷與關三姑</a:t>
            </a:r>
            <a:r>
              <a:rPr lang="en-US" altLang="zh-TW" sz="4000" b="1" dirty="0" smtClean="0">
                <a:solidFill>
                  <a:srgbClr val="FFFF00"/>
                </a:solidFill>
              </a:rPr>
              <a:t>&gt;</a:t>
            </a:r>
            <a:br>
              <a:rPr lang="en-US" altLang="zh-TW" sz="4000" b="1" dirty="0" smtClean="0">
                <a:solidFill>
                  <a:srgbClr val="FFFF00"/>
                </a:solidFill>
              </a:rPr>
            </a:br>
            <a:r>
              <a:rPr lang="zh-TW" altLang="en-US" sz="4000" b="1" dirty="0" smtClean="0">
                <a:solidFill>
                  <a:srgbClr val="FFFF00"/>
                </a:solidFill>
              </a:rPr>
              <a:t>的好望角地圖</a:t>
            </a:r>
            <a:endParaRPr lang="zh-TW" altLang="en-US" sz="4000" b="1" dirty="0">
              <a:solidFill>
                <a:srgbClr val="FFFF00"/>
              </a:solidFill>
            </a:endParaRPr>
          </a:p>
        </p:txBody>
      </p:sp>
      <p:pic>
        <p:nvPicPr>
          <p:cNvPr id="8" name="內容版面配置區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511406"/>
            <a:ext cx="6912768" cy="5184576"/>
          </a:xfrm>
        </p:spPr>
      </p:pic>
    </p:spTree>
    <p:extLst>
      <p:ext uri="{BB962C8B-B14F-4D97-AF65-F5344CB8AC3E}">
        <p14:creationId xmlns:p14="http://schemas.microsoft.com/office/powerpoint/2010/main" val="538844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11406"/>
            <a:ext cx="7128792" cy="5346594"/>
          </a:xfrm>
        </p:spPr>
      </p:pic>
      <p:sp>
        <p:nvSpPr>
          <p:cNvPr id="2" name="標題 1"/>
          <p:cNvSpPr>
            <a:spLocks noGrp="1"/>
          </p:cNvSpPr>
          <p:nvPr>
            <p:ph type="title"/>
          </p:nvPr>
        </p:nvSpPr>
        <p:spPr>
          <a:xfrm>
            <a:off x="971600" y="116632"/>
            <a:ext cx="6624736" cy="1440160"/>
          </a:xfrm>
        </p:spPr>
        <p:txBody>
          <a:bodyPr>
            <a:normAutofit/>
          </a:bodyPr>
          <a:lstStyle/>
          <a:p>
            <a:pPr algn="ctr"/>
            <a:r>
              <a:rPr lang="en-US" altLang="zh-TW" sz="4000" b="1" dirty="0" smtClean="0">
                <a:solidFill>
                  <a:srgbClr val="FFFF00"/>
                </a:solidFill>
              </a:rPr>
              <a:t>3.&lt;</a:t>
            </a:r>
            <a:r>
              <a:rPr lang="zh-TW" altLang="en-US" sz="4000" b="1" dirty="0" smtClean="0">
                <a:solidFill>
                  <a:srgbClr val="FFFF00"/>
                </a:solidFill>
              </a:rPr>
              <a:t>七</a:t>
            </a:r>
            <a:r>
              <a:rPr lang="en-US" altLang="zh-TW" sz="4000" b="1" dirty="0" smtClean="0">
                <a:solidFill>
                  <a:srgbClr val="FFFF00"/>
                </a:solidFill>
              </a:rPr>
              <a:t>O</a:t>
            </a:r>
            <a:r>
              <a:rPr lang="zh-TW" altLang="en-US" sz="4000" b="1" dirty="0" smtClean="0">
                <a:solidFill>
                  <a:srgbClr val="FFFF00"/>
                </a:solidFill>
              </a:rPr>
              <a:t>年代府城回憶錄</a:t>
            </a:r>
            <a:r>
              <a:rPr lang="en-US" altLang="zh-TW" sz="4000" b="1" dirty="0" smtClean="0">
                <a:solidFill>
                  <a:srgbClr val="FFFF00"/>
                </a:solidFill>
              </a:rPr>
              <a:t>&gt;</a:t>
            </a:r>
            <a:br>
              <a:rPr lang="en-US" altLang="zh-TW" sz="4000" b="1" dirty="0" smtClean="0">
                <a:solidFill>
                  <a:srgbClr val="FFFF00"/>
                </a:solidFill>
              </a:rPr>
            </a:br>
            <a:r>
              <a:rPr lang="zh-TW" altLang="en-US" sz="4000" b="1" dirty="0" smtClean="0">
                <a:solidFill>
                  <a:srgbClr val="FFFF00"/>
                </a:solidFill>
              </a:rPr>
              <a:t>的好望角地圖</a:t>
            </a:r>
            <a:endParaRPr lang="zh-TW" altLang="en-US" sz="4000" b="1" dirty="0">
              <a:solidFill>
                <a:srgbClr val="FFFF00"/>
              </a:solidFill>
            </a:endParaRPr>
          </a:p>
        </p:txBody>
      </p:sp>
    </p:spTree>
    <p:extLst>
      <p:ext uri="{BB962C8B-B14F-4D97-AF65-F5344CB8AC3E}">
        <p14:creationId xmlns:p14="http://schemas.microsoft.com/office/powerpoint/2010/main" val="537706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708920"/>
            <a:ext cx="8229600" cy="1143000"/>
          </a:xfrm>
        </p:spPr>
        <p:txBody>
          <a:bodyPr/>
          <a:lstStyle/>
          <a:p>
            <a:pPr algn="ctr"/>
            <a:r>
              <a:rPr lang="zh-TW" altLang="en-US" dirty="0" smtClean="0"/>
              <a:t>三</a:t>
            </a:r>
            <a:r>
              <a:rPr lang="en-US" altLang="zh-TW" dirty="0" smtClean="0"/>
              <a:t>.</a:t>
            </a:r>
            <a:r>
              <a:rPr lang="zh-TW" altLang="en-US" dirty="0" smtClean="0"/>
              <a:t>線上</a:t>
            </a:r>
            <a:r>
              <a:rPr lang="en-US" altLang="zh-TW" dirty="0" smtClean="0"/>
              <a:t>MY</a:t>
            </a:r>
            <a:r>
              <a:rPr lang="zh-TW" altLang="en-US" dirty="0" smtClean="0"/>
              <a:t>數位學習小組討論</a:t>
            </a:r>
            <a:endParaRPr lang="zh-TW" altLang="en-US" dirty="0"/>
          </a:p>
        </p:txBody>
      </p:sp>
    </p:spTree>
    <p:extLst>
      <p:ext uri="{BB962C8B-B14F-4D97-AF65-F5344CB8AC3E}">
        <p14:creationId xmlns:p14="http://schemas.microsoft.com/office/powerpoint/2010/main" val="747017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484784"/>
            <a:ext cx="8229600" cy="5256584"/>
          </a:xfrm>
          <a:ln>
            <a:solidFill>
              <a:schemeClr val="accent1"/>
            </a:solidFill>
          </a:ln>
        </p:spPr>
        <p:txBody>
          <a:bodyPr>
            <a:normAutofit/>
          </a:bodyPr>
          <a:lstStyle/>
          <a:p>
            <a:pPr marL="18288" indent="0">
              <a:buNone/>
            </a:pPr>
            <a:r>
              <a:rPr lang="zh-TW" altLang="en-US" dirty="0" smtClean="0"/>
              <a:t>令瑋</a:t>
            </a:r>
            <a:r>
              <a:rPr lang="en-US" altLang="zh-TW" dirty="0" smtClean="0"/>
              <a:t>:</a:t>
            </a:r>
            <a:r>
              <a:rPr lang="zh-TW" altLang="en-US" dirty="0" smtClean="0"/>
              <a:t>我感受到環境被破壞</a:t>
            </a:r>
            <a:endParaRPr lang="en-US" altLang="zh-TW" dirty="0"/>
          </a:p>
          <a:p>
            <a:pPr marL="18288" indent="0">
              <a:buNone/>
            </a:pPr>
            <a:r>
              <a:rPr lang="zh-TW" altLang="en-US" dirty="0" smtClean="0">
                <a:effectLst/>
              </a:rPr>
              <a:t>         因為</a:t>
            </a:r>
            <a:r>
              <a:rPr lang="zh-TW" altLang="zh-TW" dirty="0" smtClean="0">
                <a:effectLst/>
              </a:rPr>
              <a:t>美麗</a:t>
            </a:r>
            <a:r>
              <a:rPr lang="zh-TW" altLang="zh-TW" dirty="0">
                <a:effectLst/>
              </a:rPr>
              <a:t>的台灣，應該擁有著美麗的都市、鄉村、美景</a:t>
            </a:r>
            <a:r>
              <a:rPr lang="zh-TW" altLang="zh-TW" dirty="0" smtClean="0">
                <a:effectLst/>
              </a:rPr>
              <a:t>、</a:t>
            </a:r>
            <a:endParaRPr lang="en-US" altLang="zh-TW" dirty="0" smtClean="0">
              <a:effectLst/>
            </a:endParaRPr>
          </a:p>
          <a:p>
            <a:pPr marL="18288" indent="0" algn="ctr">
              <a:buNone/>
            </a:pPr>
            <a:r>
              <a:rPr lang="zh-TW" altLang="en-US" dirty="0" smtClean="0">
                <a:effectLst/>
              </a:rPr>
              <a:t>         </a:t>
            </a:r>
            <a:r>
              <a:rPr lang="zh-TW" altLang="zh-TW" dirty="0" smtClean="0">
                <a:effectLst/>
              </a:rPr>
              <a:t>還有</a:t>
            </a:r>
            <a:r>
              <a:rPr lang="zh-TW" altLang="zh-TW" dirty="0">
                <a:effectLst/>
              </a:rPr>
              <a:t>居民</a:t>
            </a:r>
            <a:r>
              <a:rPr lang="zh-TW" altLang="zh-TW" dirty="0" smtClean="0">
                <a:effectLst/>
              </a:rPr>
              <a:t>，但</a:t>
            </a:r>
            <a:r>
              <a:rPr lang="zh-TW" altLang="zh-TW" dirty="0">
                <a:effectLst/>
              </a:rPr>
              <a:t>隨著工業的發展、鄉村轉都市的</a:t>
            </a:r>
            <a:r>
              <a:rPr lang="zh-TW" altLang="zh-TW" dirty="0" smtClean="0">
                <a:effectLst/>
              </a:rPr>
              <a:t>進化</a:t>
            </a:r>
            <a:r>
              <a:rPr lang="zh-TW" altLang="en-US" dirty="0" smtClean="0">
                <a:effectLst/>
              </a:rPr>
              <a:t>。</a:t>
            </a:r>
            <a:r>
              <a:rPr lang="zh-TW" altLang="zh-TW" dirty="0" smtClean="0">
                <a:effectLst/>
              </a:rPr>
              <a:t>不斷破壞</a:t>
            </a:r>
            <a:r>
              <a:rPr lang="zh-TW" altLang="en-US" dirty="0" smtClean="0">
                <a:effectLst/>
              </a:rPr>
              <a:t>       陪</a:t>
            </a:r>
            <a:r>
              <a:rPr lang="zh-TW" altLang="zh-TW" dirty="0" smtClean="0">
                <a:effectLst/>
              </a:rPr>
              <a:t>伴</a:t>
            </a:r>
            <a:r>
              <a:rPr lang="zh-TW" altLang="zh-TW" dirty="0">
                <a:effectLst/>
              </a:rPr>
              <a:t>在我們身邊的</a:t>
            </a:r>
            <a:r>
              <a:rPr lang="zh-TW" altLang="zh-TW" dirty="0" smtClean="0">
                <a:effectLst/>
              </a:rPr>
              <a:t>大自然</a:t>
            </a:r>
            <a:r>
              <a:rPr lang="zh-TW" altLang="en-US" dirty="0" smtClean="0">
                <a:effectLst/>
              </a:rPr>
              <a:t>。</a:t>
            </a:r>
            <a:endParaRPr lang="en-US" altLang="zh-TW" dirty="0" smtClean="0">
              <a:effectLst/>
            </a:endParaRPr>
          </a:p>
          <a:p>
            <a:pPr marL="18288" indent="0">
              <a:buNone/>
            </a:pPr>
            <a:r>
              <a:rPr lang="zh-TW" altLang="en-US" dirty="0" smtClean="0">
                <a:effectLst/>
              </a:rPr>
              <a:t>俊霖</a:t>
            </a:r>
            <a:r>
              <a:rPr lang="en-US" altLang="zh-TW" dirty="0" smtClean="0">
                <a:effectLst/>
              </a:rPr>
              <a:t>:</a:t>
            </a:r>
            <a:r>
              <a:rPr lang="zh-TW" altLang="zh-TW" dirty="0" smtClean="0">
                <a:effectLst/>
              </a:rPr>
              <a:t>台灣有許多自然美景，但也隨著科技的進步，汙染也越來越多</a:t>
            </a:r>
            <a:r>
              <a:rPr lang="zh-TW" altLang="en-US" dirty="0" smtClean="0">
                <a:effectLst/>
              </a:rPr>
              <a:t>。</a:t>
            </a:r>
            <a:endParaRPr lang="en-US" altLang="zh-TW" dirty="0" smtClean="0">
              <a:effectLst/>
            </a:endParaRPr>
          </a:p>
          <a:p>
            <a:pPr marL="18288" indent="0">
              <a:buNone/>
            </a:pPr>
            <a:r>
              <a:rPr lang="zh-TW" altLang="en-US" dirty="0" smtClean="0">
                <a:effectLst/>
              </a:rPr>
              <a:t>           因為</a:t>
            </a:r>
            <a:r>
              <a:rPr lang="zh-TW" altLang="zh-TW" dirty="0">
                <a:effectLst/>
              </a:rPr>
              <a:t>風景區的攤販</a:t>
            </a:r>
            <a:r>
              <a:rPr lang="zh-TW" altLang="zh-TW" dirty="0" smtClean="0">
                <a:effectLst/>
              </a:rPr>
              <a:t>，會製造垃圾</a:t>
            </a:r>
            <a:r>
              <a:rPr lang="zh-TW" altLang="en-US" dirty="0" smtClean="0">
                <a:effectLst/>
              </a:rPr>
              <a:t>，這樣環境會越來越糟糕。</a:t>
            </a:r>
            <a:endParaRPr lang="en-US" altLang="zh-TW" dirty="0" smtClean="0">
              <a:effectLst/>
            </a:endParaRPr>
          </a:p>
          <a:p>
            <a:pPr marL="18288" indent="0">
              <a:buNone/>
            </a:pPr>
            <a:r>
              <a:rPr lang="zh-TW" altLang="en-US" dirty="0">
                <a:effectLst/>
              </a:rPr>
              <a:t>聖</a:t>
            </a:r>
            <a:r>
              <a:rPr lang="zh-TW" altLang="en-US" dirty="0" smtClean="0">
                <a:effectLst/>
              </a:rPr>
              <a:t>耀</a:t>
            </a:r>
            <a:r>
              <a:rPr lang="en-US" altLang="zh-TW" dirty="0" smtClean="0">
                <a:effectLst/>
              </a:rPr>
              <a:t>:</a:t>
            </a:r>
            <a:r>
              <a:rPr lang="zh-TW" altLang="zh-TW" dirty="0">
                <a:effectLst/>
              </a:rPr>
              <a:t>在台灣</a:t>
            </a:r>
            <a:r>
              <a:rPr lang="en-US" altLang="zh-TW" dirty="0">
                <a:effectLst/>
              </a:rPr>
              <a:t>,</a:t>
            </a:r>
            <a:r>
              <a:rPr lang="zh-TW" altLang="zh-TW" dirty="0">
                <a:effectLst/>
              </a:rPr>
              <a:t>自然風景的美麗與現實生活的</a:t>
            </a:r>
            <a:r>
              <a:rPr lang="zh-TW" altLang="zh-TW" dirty="0" smtClean="0">
                <a:effectLst/>
              </a:rPr>
              <a:t>代價</a:t>
            </a:r>
            <a:r>
              <a:rPr lang="zh-TW" altLang="en-US" dirty="0">
                <a:effectLst/>
              </a:rPr>
              <a:t>和</a:t>
            </a:r>
            <a:r>
              <a:rPr lang="zh-TW" altLang="zh-TW" dirty="0" smtClean="0">
                <a:effectLst/>
              </a:rPr>
              <a:t>人類</a:t>
            </a:r>
            <a:r>
              <a:rPr lang="zh-TW" altLang="zh-TW" dirty="0">
                <a:effectLst/>
              </a:rPr>
              <a:t>的衝突</a:t>
            </a:r>
          </a:p>
          <a:p>
            <a:pPr marL="18288" indent="0">
              <a:buNone/>
            </a:pPr>
            <a:r>
              <a:rPr lang="zh-TW" altLang="en-US" dirty="0" smtClean="0">
                <a:effectLst/>
              </a:rPr>
              <a:t>          因為人類的私慾影響了環境，攤販為了營業將餐車開往風景區</a:t>
            </a:r>
            <a:endParaRPr lang="en-US" altLang="zh-TW" dirty="0" smtClean="0">
              <a:effectLst/>
            </a:endParaRPr>
          </a:p>
          <a:p>
            <a:pPr marL="18288" indent="0">
              <a:buNone/>
            </a:pPr>
            <a:r>
              <a:rPr lang="zh-TW" altLang="en-US" dirty="0">
                <a:effectLst/>
              </a:rPr>
              <a:t>資</a:t>
            </a:r>
            <a:r>
              <a:rPr lang="zh-TW" altLang="en-US" dirty="0" smtClean="0">
                <a:effectLst/>
              </a:rPr>
              <a:t>盛</a:t>
            </a:r>
            <a:r>
              <a:rPr lang="en-US" altLang="zh-TW" dirty="0" smtClean="0">
                <a:effectLst/>
              </a:rPr>
              <a:t>:</a:t>
            </a:r>
            <a:r>
              <a:rPr lang="zh-TW" altLang="en-US" dirty="0" smtClean="0">
                <a:effectLst/>
              </a:rPr>
              <a:t>感受最深的部分在尾段，建商採用外國的地名打造西方的建築</a:t>
            </a:r>
            <a:endParaRPr lang="en-US" altLang="zh-TW" dirty="0">
              <a:effectLst/>
            </a:endParaRPr>
          </a:p>
          <a:p>
            <a:pPr marL="18288" indent="0">
              <a:buNone/>
            </a:pPr>
            <a:r>
              <a:rPr lang="zh-TW" altLang="en-US" dirty="0" smtClean="0">
                <a:effectLst/>
              </a:rPr>
              <a:t>          在台灣模仿西方世界的風格時往往忘記了本身的特質</a:t>
            </a:r>
            <a:endParaRPr lang="en-US" altLang="zh-TW" dirty="0" smtClean="0">
              <a:effectLst/>
            </a:endParaRPr>
          </a:p>
          <a:p>
            <a:pPr marL="18288" indent="0">
              <a:buNone/>
            </a:pPr>
            <a:r>
              <a:rPr lang="zh-TW" altLang="en-US" dirty="0" smtClean="0">
                <a:effectLst/>
              </a:rPr>
              <a:t>修銘</a:t>
            </a:r>
            <a:r>
              <a:rPr lang="en-US" altLang="zh-TW" dirty="0" smtClean="0">
                <a:effectLst/>
              </a:rPr>
              <a:t>:</a:t>
            </a:r>
            <a:r>
              <a:rPr lang="zh-TW" altLang="en-US" dirty="0" smtClean="0">
                <a:effectLst/>
              </a:rPr>
              <a:t>深刻的印象在台灣初期的景色和目前科技發達所營造出的景觀</a:t>
            </a:r>
            <a:endParaRPr lang="en-US" altLang="zh-TW" dirty="0" smtClean="0">
              <a:effectLst/>
            </a:endParaRPr>
          </a:p>
          <a:p>
            <a:pPr marL="18288" indent="0">
              <a:buNone/>
            </a:pPr>
            <a:r>
              <a:rPr lang="zh-TW" altLang="en-US" dirty="0" smtClean="0">
                <a:effectLst/>
              </a:rPr>
              <a:t>          一個地方在短短的時間內可能景觀會有很大的改變，但卻也會</a:t>
            </a:r>
            <a:endParaRPr lang="en-US" altLang="zh-TW" dirty="0" smtClean="0">
              <a:effectLst/>
            </a:endParaRPr>
          </a:p>
          <a:p>
            <a:pPr marL="18288" indent="0">
              <a:buNone/>
            </a:pPr>
            <a:r>
              <a:rPr lang="zh-TW" altLang="en-US" dirty="0" smtClean="0">
                <a:effectLst/>
              </a:rPr>
              <a:t>          帶來</a:t>
            </a:r>
            <a:r>
              <a:rPr lang="zh-TW" altLang="en-US" dirty="0">
                <a:effectLst/>
              </a:rPr>
              <a:t>許多反效果或</a:t>
            </a:r>
            <a:r>
              <a:rPr lang="zh-TW" altLang="en-US" dirty="0" smtClean="0">
                <a:effectLst/>
              </a:rPr>
              <a:t>代價</a:t>
            </a:r>
            <a:endParaRPr lang="en-US" altLang="zh-TW" dirty="0">
              <a:effectLst/>
            </a:endParaRPr>
          </a:p>
          <a:p>
            <a:pPr marL="18288" indent="0">
              <a:buNone/>
            </a:pPr>
            <a:endParaRPr lang="en-US" altLang="zh-TW" dirty="0">
              <a:effectLst/>
            </a:endParaRPr>
          </a:p>
        </p:txBody>
      </p:sp>
      <p:sp>
        <p:nvSpPr>
          <p:cNvPr id="2" name="標題 1"/>
          <p:cNvSpPr>
            <a:spLocks noGrp="1"/>
          </p:cNvSpPr>
          <p:nvPr>
            <p:ph type="title"/>
          </p:nvPr>
        </p:nvSpPr>
        <p:spPr>
          <a:xfrm>
            <a:off x="395536" y="260648"/>
            <a:ext cx="8373616" cy="1710234"/>
          </a:xfrm>
        </p:spPr>
        <p:txBody>
          <a:bodyPr>
            <a:noAutofit/>
          </a:bodyPr>
          <a:lstStyle/>
          <a:p>
            <a:r>
              <a:rPr lang="en-US" altLang="zh-TW" sz="3600" b="1" dirty="0" smtClean="0">
                <a:solidFill>
                  <a:srgbClr val="FFFF00"/>
                </a:solidFill>
              </a:rPr>
              <a:t>1.</a:t>
            </a:r>
            <a:r>
              <a:rPr lang="zh-TW" altLang="en-US" sz="3600" b="1" dirty="0" smtClean="0">
                <a:solidFill>
                  <a:srgbClr val="FFFF00"/>
                </a:solidFill>
              </a:rPr>
              <a:t>在</a:t>
            </a:r>
            <a:r>
              <a:rPr lang="en-US" altLang="zh-TW" sz="3600" b="1" dirty="0">
                <a:solidFill>
                  <a:srgbClr val="FFFF00"/>
                </a:solidFill>
              </a:rPr>
              <a:t>〈</a:t>
            </a:r>
            <a:r>
              <a:rPr lang="zh-TW" altLang="en-US" sz="3600" b="1" dirty="0">
                <a:solidFill>
                  <a:srgbClr val="FFFF00"/>
                </a:solidFill>
              </a:rPr>
              <a:t>錯置的旅行</a:t>
            </a:r>
            <a:r>
              <a:rPr lang="en-US" altLang="zh-TW" sz="3600" b="1" dirty="0" smtClean="0">
                <a:solidFill>
                  <a:srgbClr val="FFFF00"/>
                </a:solidFill>
              </a:rPr>
              <a:t>〉</a:t>
            </a:r>
            <a:r>
              <a:rPr lang="zh-TW" altLang="en-US" sz="3600" b="1" dirty="0" smtClean="0">
                <a:solidFill>
                  <a:srgbClr val="FFFF00"/>
                </a:solidFill>
              </a:rPr>
              <a:t>所</a:t>
            </a:r>
            <a:r>
              <a:rPr lang="zh-TW" altLang="en-US" sz="3600" b="1" dirty="0">
                <a:solidFill>
                  <a:srgbClr val="FFFF00"/>
                </a:solidFill>
              </a:rPr>
              <a:t>描述</a:t>
            </a:r>
            <a:r>
              <a:rPr lang="zh-TW" altLang="en-US" sz="3600" b="1" dirty="0" smtClean="0">
                <a:solidFill>
                  <a:srgbClr val="FFFF00"/>
                </a:solidFill>
              </a:rPr>
              <a:t>的景象</a:t>
            </a:r>
            <a:r>
              <a:rPr lang="zh-TW" altLang="en-US" sz="3600" b="1" dirty="0">
                <a:solidFill>
                  <a:srgbClr val="FFFF00"/>
                </a:solidFill>
              </a:rPr>
              <a:t>中</a:t>
            </a:r>
            <a:r>
              <a:rPr lang="zh-TW" altLang="en-US" sz="3600" b="1" dirty="0" smtClean="0">
                <a:solidFill>
                  <a:srgbClr val="FFFF00"/>
                </a:solidFill>
              </a:rPr>
              <a:t>，最</a:t>
            </a:r>
            <a:r>
              <a:rPr lang="zh-TW" altLang="en-US" sz="3600" b="1" dirty="0">
                <a:solidFill>
                  <a:srgbClr val="FFFF00"/>
                </a:solidFill>
              </a:rPr>
              <a:t>有感受的是哪一個？為什麼</a:t>
            </a:r>
            <a:r>
              <a:rPr lang="zh-TW" altLang="en-US" sz="3600" b="1" dirty="0" smtClean="0">
                <a:solidFill>
                  <a:srgbClr val="FFFF00"/>
                </a:solidFill>
              </a:rPr>
              <a:t>？</a:t>
            </a:r>
            <a:r>
              <a:rPr lang="zh-TW" altLang="en-US" sz="3600" b="1" dirty="0">
                <a:solidFill>
                  <a:srgbClr val="FFFF00"/>
                </a:solidFill>
              </a:rPr>
              <a:t/>
            </a:r>
            <a:br>
              <a:rPr lang="zh-TW" altLang="en-US" sz="3600" b="1" dirty="0">
                <a:solidFill>
                  <a:srgbClr val="FFFF00"/>
                </a:solidFill>
              </a:rPr>
            </a:br>
            <a:endParaRPr lang="zh-TW" altLang="en-US" sz="3600" b="1" dirty="0">
              <a:solidFill>
                <a:srgbClr val="FFFF00"/>
              </a:solidFill>
            </a:endParaRPr>
          </a:p>
        </p:txBody>
      </p:sp>
    </p:spTree>
    <p:extLst>
      <p:ext uri="{BB962C8B-B14F-4D97-AF65-F5344CB8AC3E}">
        <p14:creationId xmlns:p14="http://schemas.microsoft.com/office/powerpoint/2010/main" val="1043802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1412776"/>
            <a:ext cx="7560840" cy="4824536"/>
          </a:xfrm>
        </p:spPr>
        <p:txBody>
          <a:bodyPr>
            <a:normAutofit lnSpcReduction="10000"/>
          </a:bodyPr>
          <a:lstStyle/>
          <a:p>
            <a:r>
              <a:rPr lang="zh-TW" altLang="en-US" dirty="0" smtClean="0"/>
              <a:t>令偉</a:t>
            </a:r>
            <a:r>
              <a:rPr lang="en-US" altLang="zh-TW" dirty="0" smtClean="0"/>
              <a:t>:</a:t>
            </a:r>
            <a:r>
              <a:rPr lang="zh-TW" altLang="zh-TW" dirty="0">
                <a:effectLst/>
              </a:rPr>
              <a:t>來台南只有到安平走走，不過那裡已經非常讓我驚訝！</a:t>
            </a:r>
            <a:r>
              <a:rPr lang="en-US" altLang="zh-TW" dirty="0">
                <a:effectLst/>
              </a:rPr>
              <a:t/>
            </a:r>
            <a:br>
              <a:rPr lang="en-US" altLang="zh-TW" dirty="0">
                <a:effectLst/>
              </a:rPr>
            </a:br>
            <a:r>
              <a:rPr lang="zh-TW" altLang="zh-TW" dirty="0">
                <a:effectLst/>
              </a:rPr>
              <a:t>古城的保存、老街還有美食，值得我們放下腳步慢慢觀賞</a:t>
            </a:r>
            <a:r>
              <a:rPr lang="en-US" altLang="zh-TW" dirty="0">
                <a:effectLst/>
              </a:rPr>
              <a:t>.</a:t>
            </a:r>
            <a:br>
              <a:rPr lang="en-US" altLang="zh-TW" dirty="0">
                <a:effectLst/>
              </a:rPr>
            </a:br>
            <a:r>
              <a:rPr lang="zh-TW" altLang="zh-TW" dirty="0">
                <a:effectLst/>
              </a:rPr>
              <a:t>有時間希望去更多景點深入了解台南</a:t>
            </a:r>
            <a:r>
              <a:rPr lang="zh-TW" altLang="zh-TW" dirty="0" smtClean="0">
                <a:effectLst/>
              </a:rPr>
              <a:t>。</a:t>
            </a:r>
            <a:endParaRPr lang="en-US" altLang="zh-TW" dirty="0">
              <a:effectLst/>
            </a:endParaRPr>
          </a:p>
          <a:p>
            <a:r>
              <a:rPr lang="zh-TW" altLang="en-US" dirty="0">
                <a:effectLst/>
              </a:rPr>
              <a:t>俊</a:t>
            </a:r>
            <a:r>
              <a:rPr lang="zh-TW" altLang="en-US" dirty="0" smtClean="0">
                <a:effectLst/>
              </a:rPr>
              <a:t>霖</a:t>
            </a:r>
            <a:r>
              <a:rPr lang="en-US" altLang="zh-TW" dirty="0" smtClean="0">
                <a:effectLst/>
              </a:rPr>
              <a:t>:</a:t>
            </a:r>
            <a:r>
              <a:rPr lang="zh-TW" altLang="zh-TW" dirty="0">
                <a:effectLst/>
              </a:rPr>
              <a:t>因該來台南讀書，並沒有很深入了解這個城市，只知以前從書中讀得知台南有很多古蹟和歷史存在。</a:t>
            </a:r>
          </a:p>
          <a:p>
            <a:r>
              <a:rPr lang="zh-TW" altLang="en-US" dirty="0" smtClean="0"/>
              <a:t>聖耀</a:t>
            </a:r>
            <a:r>
              <a:rPr lang="en-US" altLang="zh-TW" dirty="0" smtClean="0"/>
              <a:t>:</a:t>
            </a:r>
            <a:r>
              <a:rPr lang="zh-TW" altLang="zh-TW" dirty="0">
                <a:effectLst/>
              </a:rPr>
              <a:t>我並沒有深入的瞭解這城市</a:t>
            </a:r>
            <a:r>
              <a:rPr lang="en-US" altLang="zh-TW" dirty="0">
                <a:effectLst/>
              </a:rPr>
              <a:t>,</a:t>
            </a:r>
            <a:r>
              <a:rPr lang="zh-TW" altLang="zh-TW" dirty="0">
                <a:effectLst/>
              </a:rPr>
              <a:t>不過感覺充滿了歷史的足跡和瘋狂的交通</a:t>
            </a:r>
            <a:r>
              <a:rPr lang="en-US" altLang="zh-TW" dirty="0" smtClean="0">
                <a:effectLst/>
              </a:rPr>
              <a:t>,</a:t>
            </a:r>
            <a:r>
              <a:rPr lang="zh-TW" altLang="zh-TW" dirty="0" smtClean="0">
                <a:effectLst/>
              </a:rPr>
              <a:t>有</a:t>
            </a:r>
            <a:r>
              <a:rPr lang="zh-TW" altLang="zh-TW" dirty="0">
                <a:effectLst/>
              </a:rPr>
              <a:t>著古城歷史的</a:t>
            </a:r>
            <a:r>
              <a:rPr lang="zh-TW" altLang="zh-TW" dirty="0" smtClean="0">
                <a:effectLst/>
              </a:rPr>
              <a:t>味道</a:t>
            </a:r>
            <a:endParaRPr lang="en-US" altLang="zh-TW" dirty="0" smtClean="0">
              <a:effectLst/>
            </a:endParaRPr>
          </a:p>
          <a:p>
            <a:r>
              <a:rPr lang="zh-TW" altLang="en-US" dirty="0">
                <a:effectLst/>
              </a:rPr>
              <a:t>資</a:t>
            </a:r>
            <a:r>
              <a:rPr lang="zh-TW" altLang="en-US" dirty="0" smtClean="0">
                <a:effectLst/>
              </a:rPr>
              <a:t>盛</a:t>
            </a:r>
            <a:r>
              <a:rPr lang="en-US" altLang="zh-TW" dirty="0" smtClean="0">
                <a:effectLst/>
              </a:rPr>
              <a:t>:</a:t>
            </a:r>
            <a:r>
              <a:rPr lang="zh-TW" altLang="zh-TW" dirty="0">
                <a:effectLst/>
              </a:rPr>
              <a:t>在警察車面前闖紅燈也不會被攔</a:t>
            </a:r>
          </a:p>
          <a:p>
            <a:r>
              <a:rPr lang="zh-TW" altLang="en-US" dirty="0" smtClean="0">
                <a:effectLst/>
              </a:rPr>
              <a:t>長葦</a:t>
            </a:r>
            <a:r>
              <a:rPr lang="en-US" altLang="zh-TW" dirty="0" smtClean="0">
                <a:effectLst/>
              </a:rPr>
              <a:t>:</a:t>
            </a:r>
            <a:r>
              <a:rPr lang="zh-TW" altLang="zh-TW" dirty="0">
                <a:effectLst/>
              </a:rPr>
              <a:t>府城歷史悠久，傳統的蜿蜒街巷</a:t>
            </a:r>
            <a:r>
              <a:rPr lang="zh-TW" altLang="zh-TW" dirty="0" smtClean="0">
                <a:effectLst/>
              </a:rPr>
              <a:t>與馬路</a:t>
            </a:r>
            <a:r>
              <a:rPr lang="zh-TW" altLang="zh-TW" dirty="0">
                <a:effectLst/>
              </a:rPr>
              <a:t>內的這些傳統街巷依然散發悠閒的都市氣氛</a:t>
            </a:r>
            <a:r>
              <a:rPr lang="zh-TW" altLang="zh-TW" dirty="0" smtClean="0">
                <a:effectLst/>
              </a:rPr>
              <a:t>，</a:t>
            </a:r>
            <a:r>
              <a:rPr lang="zh-TW" altLang="en-US" dirty="0" smtClean="0">
                <a:effectLst/>
              </a:rPr>
              <a:t>有</a:t>
            </a:r>
            <a:r>
              <a:rPr lang="zh-TW" altLang="zh-TW" dirty="0" smtClean="0">
                <a:effectLst/>
              </a:rPr>
              <a:t>特色</a:t>
            </a:r>
            <a:r>
              <a:rPr lang="zh-TW" altLang="zh-TW" dirty="0">
                <a:effectLst/>
              </a:rPr>
              <a:t>的府城小吃，漫遊</a:t>
            </a:r>
            <a:r>
              <a:rPr lang="zh-TW" altLang="zh-TW" dirty="0" smtClean="0">
                <a:effectLst/>
              </a:rPr>
              <a:t>在里</a:t>
            </a:r>
            <a:r>
              <a:rPr lang="zh-TW" altLang="zh-TW" dirty="0">
                <a:effectLst/>
              </a:rPr>
              <a:t>的舊城街巷</a:t>
            </a:r>
            <a:r>
              <a:rPr lang="zh-TW" altLang="zh-TW" dirty="0" smtClean="0">
                <a:effectLst/>
              </a:rPr>
              <a:t>內使人更</a:t>
            </a:r>
            <a:r>
              <a:rPr lang="zh-TW" altLang="zh-TW" dirty="0">
                <a:effectLst/>
              </a:rPr>
              <a:t>能深切體認古都風貌及人文歷史特色</a:t>
            </a:r>
            <a:r>
              <a:rPr lang="zh-TW" altLang="zh-TW" dirty="0" smtClean="0">
                <a:effectLst/>
              </a:rPr>
              <a:t>。</a:t>
            </a:r>
            <a:endParaRPr lang="en-US" altLang="zh-TW" dirty="0" smtClean="0">
              <a:effectLst/>
            </a:endParaRPr>
          </a:p>
          <a:p>
            <a:r>
              <a:rPr lang="zh-TW" altLang="en-US" dirty="0">
                <a:effectLst/>
              </a:rPr>
              <a:t>修</a:t>
            </a:r>
            <a:r>
              <a:rPr lang="zh-TW" altLang="en-US" dirty="0" smtClean="0">
                <a:effectLst/>
              </a:rPr>
              <a:t>銘</a:t>
            </a:r>
            <a:r>
              <a:rPr lang="en-US" altLang="zh-TW" dirty="0" smtClean="0">
                <a:effectLst/>
              </a:rPr>
              <a:t>:</a:t>
            </a:r>
            <a:r>
              <a:rPr lang="zh-TW" altLang="en-US" dirty="0" smtClean="0">
                <a:effectLst/>
              </a:rPr>
              <a:t>在台南的路上常常機車和汽車爭道，紅燈的裝飾性也深刻的體會。然而深入安平的巷弄內即可發現</a:t>
            </a:r>
            <a:r>
              <a:rPr lang="zh-TW" altLang="en-US" dirty="0">
                <a:effectLst/>
              </a:rPr>
              <a:t>古老的</a:t>
            </a:r>
            <a:r>
              <a:rPr lang="zh-TW" altLang="en-US" dirty="0" smtClean="0">
                <a:effectLst/>
              </a:rPr>
              <a:t>建築尚未被都市化破壞，閉上眼睛必能想像當時人們住在當地的畫面</a:t>
            </a:r>
            <a:endParaRPr lang="zh-TW" altLang="zh-TW" dirty="0">
              <a:effectLst/>
            </a:endParaRPr>
          </a:p>
          <a:p>
            <a:endParaRPr lang="zh-TW" altLang="en-US" dirty="0"/>
          </a:p>
        </p:txBody>
      </p:sp>
      <p:sp>
        <p:nvSpPr>
          <p:cNvPr id="2" name="標題 1"/>
          <p:cNvSpPr>
            <a:spLocks noGrp="1"/>
          </p:cNvSpPr>
          <p:nvPr>
            <p:ph type="title"/>
          </p:nvPr>
        </p:nvSpPr>
        <p:spPr>
          <a:xfrm>
            <a:off x="755576" y="404664"/>
            <a:ext cx="7543800" cy="914400"/>
          </a:xfrm>
        </p:spPr>
        <p:txBody>
          <a:bodyPr/>
          <a:lstStyle/>
          <a:p>
            <a:pPr algn="ctr"/>
            <a:r>
              <a:rPr lang="en-US" altLang="zh-TW" dirty="0" smtClean="0">
                <a:solidFill>
                  <a:srgbClr val="FFFF00"/>
                </a:solidFill>
              </a:rPr>
              <a:t>2.</a:t>
            </a:r>
            <a:r>
              <a:rPr lang="zh-TW" altLang="en-US" b="1" dirty="0">
                <a:solidFill>
                  <a:srgbClr val="FFFF00"/>
                </a:solidFill>
              </a:rPr>
              <a:t>台南街巷的特色 </a:t>
            </a:r>
            <a:endParaRPr lang="zh-TW" altLang="en-US" dirty="0">
              <a:solidFill>
                <a:srgbClr val="FFFF00"/>
              </a:solidFill>
            </a:endParaRPr>
          </a:p>
        </p:txBody>
      </p:sp>
    </p:spTree>
    <p:extLst>
      <p:ext uri="{BB962C8B-B14F-4D97-AF65-F5344CB8AC3E}">
        <p14:creationId xmlns:p14="http://schemas.microsoft.com/office/powerpoint/2010/main" val="694518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1556792"/>
            <a:ext cx="7632848" cy="4896544"/>
          </a:xfrm>
        </p:spPr>
        <p:txBody>
          <a:bodyPr>
            <a:normAutofit/>
          </a:bodyPr>
          <a:lstStyle/>
          <a:p>
            <a:r>
              <a:rPr lang="zh-TW" altLang="en-US" sz="2400" dirty="0" smtClean="0"/>
              <a:t>令瑋</a:t>
            </a:r>
            <a:r>
              <a:rPr lang="en-US" altLang="zh-TW" sz="2400" dirty="0" smtClean="0"/>
              <a:t>:</a:t>
            </a:r>
            <a:r>
              <a:rPr lang="zh-TW" altLang="zh-TW" sz="2400" dirty="0">
                <a:effectLst/>
              </a:rPr>
              <a:t>水田、小溪，瞬間的消逝；為得就是開發成科技國家所犧牲的替代品，小時候所玩的【ㄤ阿飄】【捉蟋蟀】現在玩的【電腦】 ，有可能現在的小朋友連雞有幾隻腳都不曉得</a:t>
            </a:r>
            <a:r>
              <a:rPr lang="zh-TW" altLang="zh-TW" sz="2400" dirty="0" smtClean="0">
                <a:effectLst/>
              </a:rPr>
              <a:t>吧</a:t>
            </a:r>
            <a:endParaRPr lang="en-US" altLang="zh-TW" sz="2400" dirty="0">
              <a:effectLst/>
            </a:endParaRPr>
          </a:p>
          <a:p>
            <a:r>
              <a:rPr lang="zh-TW" altLang="en-US" sz="2400" dirty="0" smtClean="0">
                <a:effectLst/>
              </a:rPr>
              <a:t>俊霖</a:t>
            </a:r>
            <a:r>
              <a:rPr lang="en-US" altLang="zh-TW" sz="2400" dirty="0" smtClean="0">
                <a:effectLst/>
              </a:rPr>
              <a:t>:</a:t>
            </a:r>
            <a:r>
              <a:rPr lang="zh-TW" altLang="zh-TW" sz="2400" dirty="0">
                <a:effectLst/>
              </a:rPr>
              <a:t>印象中一生只去過台北</a:t>
            </a:r>
            <a:r>
              <a:rPr lang="en-US" altLang="zh-TW" sz="2400" dirty="0">
                <a:effectLst/>
              </a:rPr>
              <a:t>6.7</a:t>
            </a:r>
            <a:r>
              <a:rPr lang="zh-TW" altLang="zh-TW" sz="2400" dirty="0">
                <a:effectLst/>
              </a:rPr>
              <a:t>次，不怎熟悉台北這塊土地，只知道台北發展很</a:t>
            </a:r>
            <a:r>
              <a:rPr lang="zh-TW" altLang="zh-TW" sz="2400" dirty="0" smtClean="0">
                <a:effectLst/>
              </a:rPr>
              <a:t>快</a:t>
            </a:r>
            <a:r>
              <a:rPr lang="zh-TW" altLang="en-US" sz="2400" dirty="0">
                <a:effectLst/>
              </a:rPr>
              <a:t>，</a:t>
            </a:r>
            <a:r>
              <a:rPr lang="zh-TW" altLang="en-US" sz="2400" dirty="0" smtClean="0">
                <a:effectLst/>
              </a:rPr>
              <a:t>或許台北的積極建設使得現今他變成了個陸城</a:t>
            </a:r>
            <a:endParaRPr lang="en-US" altLang="zh-TW" sz="2400" dirty="0">
              <a:effectLst/>
            </a:endParaRPr>
          </a:p>
          <a:p>
            <a:r>
              <a:rPr lang="zh-TW" altLang="en-US" sz="2400" dirty="0" smtClean="0">
                <a:effectLst/>
              </a:rPr>
              <a:t>修銘</a:t>
            </a:r>
            <a:r>
              <a:rPr lang="en-US" altLang="zh-TW" sz="2400" dirty="0" smtClean="0">
                <a:effectLst/>
              </a:rPr>
              <a:t>:</a:t>
            </a:r>
            <a:r>
              <a:rPr lang="zh-TW" altLang="en-US" sz="2400" dirty="0" smtClean="0">
                <a:effectLst/>
              </a:rPr>
              <a:t>作者的年紀不符合我們現在的年齡層，但我們依然能從文中體會到幾十年前人們的生活方式和當時的社會情況，畢竟台北當時是以首都的角度快速發展，而成為了現在都市化的代表</a:t>
            </a:r>
            <a:r>
              <a:rPr lang="zh-TW" altLang="en-US" dirty="0">
                <a:effectLst/>
              </a:rPr>
              <a:t>。</a:t>
            </a:r>
            <a:endParaRPr lang="en-US" altLang="zh-TW" sz="2400" dirty="0" smtClean="0">
              <a:effectLst/>
            </a:endParaRPr>
          </a:p>
        </p:txBody>
      </p:sp>
      <p:sp>
        <p:nvSpPr>
          <p:cNvPr id="2" name="標題 1"/>
          <p:cNvSpPr>
            <a:spLocks noGrp="1"/>
          </p:cNvSpPr>
          <p:nvPr>
            <p:ph type="title"/>
          </p:nvPr>
        </p:nvSpPr>
        <p:spPr>
          <a:xfrm>
            <a:off x="539552" y="116632"/>
            <a:ext cx="7831832" cy="1274440"/>
          </a:xfrm>
        </p:spPr>
        <p:txBody>
          <a:bodyPr>
            <a:normAutofit fontScale="90000"/>
          </a:bodyPr>
          <a:lstStyle/>
          <a:p>
            <a:pPr algn="ctr"/>
            <a:r>
              <a:rPr lang="en-US" altLang="zh-TW" b="1" dirty="0" smtClean="0">
                <a:solidFill>
                  <a:srgbClr val="FFFF00"/>
                </a:solidFill>
              </a:rPr>
              <a:t>3</a:t>
            </a:r>
            <a:r>
              <a:rPr lang="en-US" altLang="zh-TW" sz="4000" b="1" dirty="0" smtClean="0">
                <a:solidFill>
                  <a:srgbClr val="FFFF00"/>
                </a:solidFill>
              </a:rPr>
              <a:t>.</a:t>
            </a:r>
            <a:r>
              <a:rPr lang="zh-TW" altLang="en-US" sz="4000" b="1" dirty="0">
                <a:solidFill>
                  <a:srgbClr val="FFFF00"/>
                </a:solidFill>
              </a:rPr>
              <a:t>讀過舒國治</a:t>
            </a:r>
            <a:r>
              <a:rPr lang="en-US" altLang="zh-TW" sz="4000" b="1" dirty="0">
                <a:solidFill>
                  <a:srgbClr val="FFFF00"/>
                </a:solidFill>
              </a:rPr>
              <a:t>〈</a:t>
            </a:r>
            <a:r>
              <a:rPr lang="zh-TW" altLang="en-US" sz="4000" b="1" dirty="0">
                <a:solidFill>
                  <a:srgbClr val="FFFF00"/>
                </a:solidFill>
              </a:rPr>
              <a:t>水城台北</a:t>
            </a:r>
            <a:r>
              <a:rPr lang="en-US" altLang="zh-TW" sz="4000" b="1" dirty="0">
                <a:solidFill>
                  <a:srgbClr val="FFFF00"/>
                </a:solidFill>
              </a:rPr>
              <a:t>〉</a:t>
            </a:r>
            <a:r>
              <a:rPr lang="zh-TW" altLang="en-US" sz="4000" b="1" dirty="0">
                <a:solidFill>
                  <a:srgbClr val="FFFF00"/>
                </a:solidFill>
              </a:rPr>
              <a:t>這篇文章，你的感想如何？</a:t>
            </a:r>
          </a:p>
        </p:txBody>
      </p:sp>
    </p:spTree>
    <p:extLst>
      <p:ext uri="{BB962C8B-B14F-4D97-AF65-F5344CB8AC3E}">
        <p14:creationId xmlns:p14="http://schemas.microsoft.com/office/powerpoint/2010/main" val="3999504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576" y="548680"/>
            <a:ext cx="7704856" cy="5544616"/>
          </a:xfrm>
        </p:spPr>
        <p:txBody>
          <a:bodyPr/>
          <a:lstStyle/>
          <a:p>
            <a:r>
              <a:rPr lang="zh-TW" altLang="en-US" dirty="0" smtClean="0">
                <a:effectLst/>
              </a:rPr>
              <a:t>聖耀</a:t>
            </a:r>
            <a:r>
              <a:rPr lang="en-US" altLang="zh-TW" dirty="0" smtClean="0">
                <a:effectLst/>
              </a:rPr>
              <a:t>:</a:t>
            </a:r>
            <a:r>
              <a:rPr lang="zh-TW" altLang="zh-TW" dirty="0" smtClean="0">
                <a:effectLst/>
              </a:rPr>
              <a:t>在</a:t>
            </a:r>
            <a:r>
              <a:rPr lang="zh-TW" altLang="zh-TW" dirty="0">
                <a:effectLst/>
              </a:rPr>
              <a:t>作者認為時代的不同</a:t>
            </a:r>
            <a:r>
              <a:rPr lang="en-US" altLang="zh-TW" dirty="0">
                <a:effectLst/>
              </a:rPr>
              <a:t>,</a:t>
            </a:r>
            <a:r>
              <a:rPr lang="zh-TW" altLang="zh-TW" dirty="0">
                <a:effectLst/>
              </a:rPr>
              <a:t>相對的環境也跟著不同了</a:t>
            </a:r>
            <a:r>
              <a:rPr lang="en-US" altLang="zh-TW" dirty="0">
                <a:effectLst/>
              </a:rPr>
              <a:t>,</a:t>
            </a:r>
            <a:r>
              <a:rPr lang="zh-TW" altLang="zh-TW" dirty="0">
                <a:effectLst/>
              </a:rPr>
              <a:t>但是我認為現在的台北還是濕漉漉的</a:t>
            </a:r>
            <a:r>
              <a:rPr lang="en-US" altLang="zh-TW" dirty="0">
                <a:effectLst/>
              </a:rPr>
              <a:t>,</a:t>
            </a:r>
            <a:r>
              <a:rPr lang="zh-TW" altLang="zh-TW" dirty="0">
                <a:effectLst/>
              </a:rPr>
              <a:t>常常在哭泣或許他始終都沒變</a:t>
            </a:r>
            <a:r>
              <a:rPr lang="en-US" altLang="zh-TW" dirty="0">
                <a:effectLst/>
              </a:rPr>
              <a:t>,</a:t>
            </a:r>
            <a:r>
              <a:rPr lang="zh-TW" altLang="zh-TW" dirty="0">
                <a:effectLst/>
              </a:rPr>
              <a:t>變的永遠是自以為是</a:t>
            </a:r>
            <a:r>
              <a:rPr lang="zh-TW" altLang="zh-TW" dirty="0" smtClean="0">
                <a:effectLst/>
              </a:rPr>
              <a:t>的</a:t>
            </a:r>
            <a:r>
              <a:rPr lang="zh-TW" altLang="en-US" dirty="0" smtClean="0">
                <a:effectLst/>
              </a:rPr>
              <a:t>人類</a:t>
            </a:r>
            <a:endParaRPr lang="en-US" altLang="zh-TW" dirty="0" smtClean="0">
              <a:effectLst/>
            </a:endParaRPr>
          </a:p>
          <a:p>
            <a:r>
              <a:rPr lang="zh-TW" altLang="en-US" dirty="0">
                <a:effectLst/>
              </a:rPr>
              <a:t>資</a:t>
            </a:r>
            <a:r>
              <a:rPr lang="zh-TW" altLang="en-US" dirty="0" smtClean="0">
                <a:effectLst/>
              </a:rPr>
              <a:t>盛</a:t>
            </a:r>
            <a:r>
              <a:rPr lang="en-US" altLang="zh-TW" dirty="0" smtClean="0">
                <a:effectLst/>
              </a:rPr>
              <a:t>:</a:t>
            </a:r>
            <a:r>
              <a:rPr lang="zh-TW" altLang="zh-TW" dirty="0">
                <a:effectLst/>
              </a:rPr>
              <a:t>時代變遷與人生活習慣的改變，順應時代是不可避免的，往事種種留在心底，待年老時細細回味。</a:t>
            </a:r>
          </a:p>
          <a:p>
            <a:endParaRPr lang="zh-TW" altLang="zh-TW" dirty="0">
              <a:effectLst/>
            </a:endParaRPr>
          </a:p>
          <a:p>
            <a:endParaRPr lang="zh-TW" altLang="en-US" dirty="0"/>
          </a:p>
        </p:txBody>
      </p:sp>
    </p:spTree>
    <p:extLst>
      <p:ext uri="{BB962C8B-B14F-4D97-AF65-F5344CB8AC3E}">
        <p14:creationId xmlns:p14="http://schemas.microsoft.com/office/powerpoint/2010/main" val="1532355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276872"/>
            <a:ext cx="8229600" cy="4248472"/>
          </a:xfrm>
        </p:spPr>
        <p:txBody>
          <a:bodyPr>
            <a:noAutofit/>
          </a:bodyPr>
          <a:lstStyle/>
          <a:p>
            <a:r>
              <a:rPr lang="zh-TW" altLang="en-US" sz="2200" dirty="0" smtClean="0"/>
              <a:t>令瑋</a:t>
            </a:r>
            <a:r>
              <a:rPr lang="en-US" altLang="zh-TW" sz="2200" dirty="0" smtClean="0"/>
              <a:t>:</a:t>
            </a:r>
            <a:r>
              <a:rPr lang="zh-TW" altLang="zh-TW" sz="2200" dirty="0">
                <a:effectLst/>
              </a:rPr>
              <a:t>我的家鄉在太平洋的那邊，兩三個月才回去一趟，偶爾想起家鄉的味道和家人的聲音，眼眶就泛著淚光﹑家鄉不斷的在變化，人也不斷地長大，假如可以我想回到過去聞聞最原始的家鄉味</a:t>
            </a:r>
            <a:r>
              <a:rPr lang="zh-TW" altLang="zh-TW" sz="2200" dirty="0" smtClean="0">
                <a:effectLst/>
              </a:rPr>
              <a:t>。</a:t>
            </a:r>
            <a:endParaRPr lang="en-US" altLang="zh-TW" sz="2200" dirty="0">
              <a:effectLst/>
            </a:endParaRPr>
          </a:p>
          <a:p>
            <a:r>
              <a:rPr lang="en-US" altLang="zh-TW" sz="2200" dirty="0">
                <a:effectLst/>
              </a:rPr>
              <a:t> </a:t>
            </a:r>
            <a:r>
              <a:rPr lang="zh-TW" altLang="en-US" sz="2200" dirty="0" smtClean="0">
                <a:effectLst/>
              </a:rPr>
              <a:t>俊霖</a:t>
            </a:r>
            <a:r>
              <a:rPr lang="en-US" altLang="zh-TW" sz="2200" dirty="0" smtClean="0">
                <a:effectLst/>
              </a:rPr>
              <a:t>:</a:t>
            </a:r>
            <a:r>
              <a:rPr lang="zh-TW" altLang="zh-TW" sz="2200" dirty="0">
                <a:effectLst/>
              </a:rPr>
              <a:t>離鄉背井來台南唸書，自己住在外面，任何事都要自己來，沒有媽媽煮飯洗衣，一切都要靠自己，只要禮拜五一到，我就會上完課立馬衝回家，還蠻想念家裡的溫暖的</a:t>
            </a:r>
            <a:r>
              <a:rPr lang="zh-TW" altLang="zh-TW" sz="2200" dirty="0" smtClean="0">
                <a:effectLst/>
              </a:rPr>
              <a:t>。</a:t>
            </a:r>
            <a:endParaRPr lang="en-US" altLang="zh-TW" sz="2200" dirty="0" smtClean="0">
              <a:effectLst/>
            </a:endParaRPr>
          </a:p>
          <a:p>
            <a:r>
              <a:rPr lang="zh-TW" altLang="en-US" sz="2200" dirty="0">
                <a:effectLst/>
              </a:rPr>
              <a:t>修</a:t>
            </a:r>
            <a:r>
              <a:rPr lang="zh-TW" altLang="en-US" sz="2200" dirty="0" smtClean="0">
                <a:effectLst/>
              </a:rPr>
              <a:t>銘</a:t>
            </a:r>
            <a:r>
              <a:rPr lang="en-US" altLang="zh-TW" sz="2200" dirty="0" smtClean="0">
                <a:effectLst/>
              </a:rPr>
              <a:t>:</a:t>
            </a:r>
            <a:r>
              <a:rPr lang="zh-TW" altLang="en-US" sz="2200" dirty="0" smtClean="0">
                <a:effectLst/>
              </a:rPr>
              <a:t>我對於回家並不會有特別懷念的感覺，正因老家位於高雄所以每星期假日都是往返高雄台南，不會因為上了大學假日就不回家等等。真正使我有感覺的可能就是鄉下地區了，可能小時候有去過</a:t>
            </a:r>
            <a:r>
              <a:rPr lang="en-US" altLang="zh-TW" sz="2200" dirty="0" smtClean="0">
                <a:effectLst/>
              </a:rPr>
              <a:t>1~2</a:t>
            </a:r>
            <a:r>
              <a:rPr lang="zh-TW" altLang="en-US" sz="2200" dirty="0" smtClean="0">
                <a:effectLst/>
              </a:rPr>
              <a:t>次然後</a:t>
            </a:r>
            <a:r>
              <a:rPr lang="en-US" altLang="zh-TW" sz="2200" dirty="0" smtClean="0">
                <a:effectLst/>
              </a:rPr>
              <a:t>5</a:t>
            </a:r>
            <a:r>
              <a:rPr lang="zh-TW" altLang="en-US" sz="2200" dirty="0" smtClean="0">
                <a:effectLst/>
              </a:rPr>
              <a:t>年以上沒有再去拜訪的地方才會有整個都變了的感覺</a:t>
            </a:r>
            <a:endParaRPr lang="zh-TW" altLang="zh-TW" sz="2200" dirty="0">
              <a:effectLst/>
            </a:endParaRPr>
          </a:p>
        </p:txBody>
      </p:sp>
      <p:sp>
        <p:nvSpPr>
          <p:cNvPr id="2" name="標題 1"/>
          <p:cNvSpPr>
            <a:spLocks noGrp="1"/>
          </p:cNvSpPr>
          <p:nvPr>
            <p:ph type="title"/>
          </p:nvPr>
        </p:nvSpPr>
        <p:spPr>
          <a:xfrm>
            <a:off x="467544" y="188640"/>
            <a:ext cx="8229600" cy="2016224"/>
          </a:xfrm>
        </p:spPr>
        <p:txBody>
          <a:bodyPr>
            <a:normAutofit fontScale="90000"/>
          </a:bodyPr>
          <a:lstStyle/>
          <a:p>
            <a:r>
              <a:rPr lang="en-US" altLang="zh-TW" b="1" dirty="0" smtClean="0">
                <a:solidFill>
                  <a:srgbClr val="FFFF00"/>
                </a:solidFill>
              </a:rPr>
              <a:t>4.</a:t>
            </a:r>
            <a:r>
              <a:rPr lang="zh-TW" altLang="en-US" sz="4000" b="1" dirty="0">
                <a:solidFill>
                  <a:srgbClr val="FFFF00"/>
                </a:solidFill>
              </a:rPr>
              <a:t>是否也曾</a:t>
            </a:r>
            <a:r>
              <a:rPr lang="zh-TW" altLang="en-US" sz="4000" b="1" dirty="0" smtClean="0">
                <a:solidFill>
                  <a:srgbClr val="FFFF00"/>
                </a:solidFill>
              </a:rPr>
              <a:t>有某</a:t>
            </a:r>
            <a:r>
              <a:rPr lang="zh-TW" altLang="en-US" sz="4000" b="1" dirty="0">
                <a:solidFill>
                  <a:srgbClr val="FFFF00"/>
                </a:solidFill>
              </a:rPr>
              <a:t>個曾經很熟悉的地方，一段長時間之後，你重返舊地，卻發現整個變了，當時你的感覺是怎樣？</a:t>
            </a:r>
          </a:p>
        </p:txBody>
      </p:sp>
    </p:spTree>
    <p:extLst>
      <p:ext uri="{BB962C8B-B14F-4D97-AF65-F5344CB8AC3E}">
        <p14:creationId xmlns:p14="http://schemas.microsoft.com/office/powerpoint/2010/main" val="2918081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80928"/>
            <a:ext cx="8229600" cy="1012974"/>
          </a:xfrm>
        </p:spPr>
        <p:txBody>
          <a:bodyPr/>
          <a:lstStyle/>
          <a:p>
            <a:pPr algn="ctr"/>
            <a:r>
              <a:rPr lang="zh-TW" altLang="en-US" dirty="0" smtClean="0"/>
              <a:t>一</a:t>
            </a:r>
            <a:r>
              <a:rPr lang="en-US" altLang="zh-TW" dirty="0" smtClean="0"/>
              <a:t>.</a:t>
            </a:r>
            <a:r>
              <a:rPr lang="zh-TW" altLang="en-US" dirty="0" smtClean="0"/>
              <a:t>選文內容介紹</a:t>
            </a:r>
            <a:endParaRPr lang="zh-TW" altLang="en-US" dirty="0"/>
          </a:p>
        </p:txBody>
      </p:sp>
    </p:spTree>
    <p:extLst>
      <p:ext uri="{BB962C8B-B14F-4D97-AF65-F5344CB8AC3E}">
        <p14:creationId xmlns:p14="http://schemas.microsoft.com/office/powerpoint/2010/main" val="2587786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260648"/>
            <a:ext cx="8568952" cy="5976663"/>
          </a:xfrm>
        </p:spPr>
        <p:txBody>
          <a:bodyPr>
            <a:normAutofit/>
          </a:bodyPr>
          <a:lstStyle/>
          <a:p>
            <a:r>
              <a:rPr lang="zh-TW" altLang="en-US" sz="2400" dirty="0" smtClean="0"/>
              <a:t>聖耀</a:t>
            </a:r>
            <a:r>
              <a:rPr lang="en-US" altLang="zh-TW" sz="2400" dirty="0" smtClean="0"/>
              <a:t>:</a:t>
            </a:r>
            <a:r>
              <a:rPr lang="zh-TW" altLang="zh-TW" sz="2400" dirty="0">
                <a:effectLst/>
              </a:rPr>
              <a:t>對於現實主義者</a:t>
            </a:r>
            <a:r>
              <a:rPr lang="zh-TW" altLang="zh-TW" sz="2400" dirty="0" smtClean="0">
                <a:effectLst/>
              </a:rPr>
              <a:t>的</a:t>
            </a:r>
            <a:r>
              <a:rPr lang="zh-TW" altLang="en-US" sz="2400" dirty="0">
                <a:effectLst/>
              </a:rPr>
              <a:t>我</a:t>
            </a:r>
            <a:r>
              <a:rPr lang="en-US" altLang="zh-TW" sz="2400" dirty="0">
                <a:effectLst/>
              </a:rPr>
              <a:t>!</a:t>
            </a:r>
            <a:r>
              <a:rPr lang="zh-TW" altLang="zh-TW" sz="2400" dirty="0" smtClean="0">
                <a:effectLst/>
              </a:rPr>
              <a:t>沒有</a:t>
            </a:r>
            <a:r>
              <a:rPr lang="zh-TW" altLang="zh-TW" sz="2400" dirty="0">
                <a:effectLst/>
              </a:rPr>
              <a:t>鄉愁這種東西</a:t>
            </a:r>
            <a:r>
              <a:rPr lang="en-US" altLang="zh-TW" sz="2400" dirty="0">
                <a:effectLst/>
              </a:rPr>
              <a:t>,</a:t>
            </a:r>
            <a:r>
              <a:rPr lang="zh-TW" altLang="zh-TW" sz="2400" dirty="0">
                <a:effectLst/>
              </a:rPr>
              <a:t>我並不想浪費時間在於沒意義的思念</a:t>
            </a:r>
            <a:r>
              <a:rPr lang="en-US" altLang="zh-TW" sz="2400" dirty="0">
                <a:effectLst/>
              </a:rPr>
              <a:t>,</a:t>
            </a:r>
            <a:r>
              <a:rPr lang="zh-TW" altLang="zh-TW" sz="2400" dirty="0">
                <a:effectLst/>
              </a:rPr>
              <a:t>或許是我冷血</a:t>
            </a:r>
            <a:r>
              <a:rPr lang="en-US" altLang="zh-TW" sz="2400" dirty="0">
                <a:effectLst/>
              </a:rPr>
              <a:t>,</a:t>
            </a:r>
            <a:r>
              <a:rPr lang="zh-TW" altLang="zh-TW" sz="2400" dirty="0">
                <a:effectLst/>
              </a:rPr>
              <a:t>但隨著時間的流逝</a:t>
            </a:r>
            <a:r>
              <a:rPr lang="en-US" altLang="zh-TW" sz="2400" dirty="0">
                <a:effectLst/>
              </a:rPr>
              <a:t>,</a:t>
            </a:r>
            <a:r>
              <a:rPr lang="zh-TW" altLang="zh-TW" sz="2400" dirty="0">
                <a:effectLst/>
              </a:rPr>
              <a:t>各種事物一定會慢慢變化</a:t>
            </a:r>
            <a:r>
              <a:rPr lang="en-US" altLang="zh-TW" sz="2400" dirty="0">
                <a:effectLst/>
              </a:rPr>
              <a:t>,</a:t>
            </a:r>
            <a:r>
              <a:rPr lang="zh-TW" altLang="zh-TW" sz="2400" dirty="0">
                <a:effectLst/>
              </a:rPr>
              <a:t>只是明不明顯</a:t>
            </a:r>
            <a:r>
              <a:rPr lang="zh-TW" altLang="zh-TW" sz="2400" dirty="0" smtClean="0">
                <a:effectLst/>
              </a:rPr>
              <a:t>而已</a:t>
            </a:r>
            <a:r>
              <a:rPr lang="zh-TW" altLang="en-US" sz="2400" dirty="0" smtClean="0">
                <a:effectLst/>
              </a:rPr>
              <a:t>。</a:t>
            </a:r>
            <a:r>
              <a:rPr lang="zh-TW" altLang="zh-TW" sz="2400" dirty="0" smtClean="0">
                <a:effectLst/>
              </a:rPr>
              <a:t>而</a:t>
            </a:r>
            <a:r>
              <a:rPr lang="zh-TW" altLang="zh-TW" sz="2400" dirty="0">
                <a:effectLst/>
              </a:rPr>
              <a:t>我對於</a:t>
            </a:r>
            <a:r>
              <a:rPr lang="zh-TW" altLang="zh-TW" sz="2400" dirty="0" smtClean="0">
                <a:effectLst/>
              </a:rPr>
              <a:t>家鄉</a:t>
            </a:r>
            <a:r>
              <a:rPr lang="en-US" altLang="zh-TW" sz="2400" dirty="0" smtClean="0">
                <a:effectLst/>
              </a:rPr>
              <a:t>~</a:t>
            </a:r>
            <a:r>
              <a:rPr lang="zh-TW" altLang="zh-TW" sz="2400" dirty="0" smtClean="0">
                <a:effectLst/>
              </a:rPr>
              <a:t>沒有</a:t>
            </a:r>
            <a:r>
              <a:rPr lang="zh-TW" altLang="zh-TW" sz="2400" dirty="0">
                <a:effectLst/>
              </a:rPr>
              <a:t>特別</a:t>
            </a:r>
            <a:r>
              <a:rPr lang="zh-TW" altLang="zh-TW" sz="2400" dirty="0" smtClean="0">
                <a:effectLst/>
              </a:rPr>
              <a:t>感</a:t>
            </a:r>
            <a:r>
              <a:rPr lang="zh-TW" altLang="en-US" sz="2400" dirty="0" smtClean="0">
                <a:effectLst/>
              </a:rPr>
              <a:t>覺。</a:t>
            </a:r>
            <a:endParaRPr lang="en-US" altLang="zh-TW" sz="2400" dirty="0" smtClean="0">
              <a:effectLst/>
            </a:endParaRPr>
          </a:p>
          <a:p>
            <a:r>
              <a:rPr lang="zh-TW" altLang="en-US" sz="2400" dirty="0">
                <a:effectLst/>
              </a:rPr>
              <a:t>資</a:t>
            </a:r>
            <a:r>
              <a:rPr lang="zh-TW" altLang="en-US" sz="2400" dirty="0" smtClean="0">
                <a:effectLst/>
              </a:rPr>
              <a:t>盛</a:t>
            </a:r>
            <a:r>
              <a:rPr lang="en-US" altLang="zh-TW" sz="2400" dirty="0" smtClean="0">
                <a:effectLst/>
              </a:rPr>
              <a:t>:</a:t>
            </a:r>
            <a:r>
              <a:rPr lang="zh-TW" altLang="zh-TW" sz="2400" dirty="0">
                <a:effectLst/>
              </a:rPr>
              <a:t>也許是我都沒在注意家鄉的環境，每隔一個月回家一次，幾乎都感覺不到變化，鄉愁自然也就沒有了</a:t>
            </a:r>
          </a:p>
          <a:p>
            <a:r>
              <a:rPr lang="en-US" altLang="zh-TW" sz="2400" dirty="0">
                <a:effectLst/>
              </a:rPr>
              <a:t> </a:t>
            </a:r>
            <a:r>
              <a:rPr lang="zh-TW" altLang="en-US" sz="2400" dirty="0">
                <a:effectLst/>
              </a:rPr>
              <a:t>長葦</a:t>
            </a:r>
            <a:r>
              <a:rPr lang="en-US" altLang="zh-TW" sz="2400" dirty="0">
                <a:effectLst/>
              </a:rPr>
              <a:t>:</a:t>
            </a:r>
            <a:r>
              <a:rPr lang="zh-TW" altLang="zh-TW" sz="2400" dirty="0">
                <a:effectLst/>
              </a:rPr>
              <a:t>我覺得鄉愁是一個人在外面柱的通病，每個人都有屬於自己的家鄉，一旦他到外面發展往往一回家就是相隔</a:t>
            </a:r>
            <a:r>
              <a:rPr lang="en-US" altLang="zh-TW" sz="2400" dirty="0">
                <a:effectLst/>
              </a:rPr>
              <a:t>3</a:t>
            </a:r>
            <a:r>
              <a:rPr lang="zh-TW" altLang="zh-TW" sz="2400" dirty="0">
                <a:effectLst/>
              </a:rPr>
              <a:t>、</a:t>
            </a:r>
            <a:r>
              <a:rPr lang="en-US" altLang="zh-TW" sz="2400" dirty="0">
                <a:effectLst/>
              </a:rPr>
              <a:t>4</a:t>
            </a:r>
            <a:r>
              <a:rPr lang="zh-TW" altLang="zh-TW" sz="2400" dirty="0">
                <a:effectLst/>
              </a:rPr>
              <a:t>個月，對於一回到家鄉那樣舒適的感覺、聞到一種熟悉味道、聽到一聲明亮聲音，這些都是伴隨著我們長大的點點滴滴，小時候可能感覺一如往常，現在回來體會卻與眾不同</a:t>
            </a:r>
            <a:r>
              <a:rPr lang="zh-TW" altLang="en-US" sz="2400" dirty="0" smtClean="0">
                <a:effectLst/>
              </a:rPr>
              <a:t>。</a:t>
            </a:r>
            <a:endParaRPr lang="zh-TW" altLang="zh-TW" sz="2400" dirty="0">
              <a:effectLst/>
            </a:endParaRPr>
          </a:p>
        </p:txBody>
      </p:sp>
    </p:spTree>
    <p:extLst>
      <p:ext uri="{BB962C8B-B14F-4D97-AF65-F5344CB8AC3E}">
        <p14:creationId xmlns:p14="http://schemas.microsoft.com/office/powerpoint/2010/main" val="409996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340768"/>
            <a:ext cx="8496944" cy="5040560"/>
          </a:xfrm>
        </p:spPr>
        <p:txBody>
          <a:bodyPr/>
          <a:lstStyle/>
          <a:p>
            <a:r>
              <a:rPr lang="zh-TW" altLang="en-US" sz="2400" b="1" dirty="0" smtClean="0">
                <a:solidFill>
                  <a:srgbClr val="FFFF00"/>
                </a:solidFill>
              </a:rPr>
              <a:t>內容大綱</a:t>
            </a:r>
            <a:r>
              <a:rPr lang="en-US" altLang="zh-TW" dirty="0" smtClean="0"/>
              <a:t>:</a:t>
            </a:r>
            <a:r>
              <a:rPr lang="zh-TW" altLang="en-US" dirty="0" smtClean="0"/>
              <a:t>一個小島嶼台灣擁有美好的天然風景，行走在台灣的都市或農村總能發現許多美不勝收的美景</a:t>
            </a:r>
            <a:r>
              <a:rPr lang="zh-TW" altLang="en-US" dirty="0"/>
              <a:t>。但面對這些</a:t>
            </a:r>
            <a:r>
              <a:rPr lang="zh-TW" altLang="en-US" dirty="0" smtClean="0"/>
              <a:t>美景有時卻也伴隨著雜亂的街道、過度開發的山坡地等反差的景象。</a:t>
            </a:r>
            <a:endParaRPr lang="en-US" altLang="zh-TW" dirty="0" smtClean="0"/>
          </a:p>
          <a:p>
            <a:r>
              <a:rPr lang="zh-TW" altLang="en-US" dirty="0" smtClean="0"/>
              <a:t>苗栗大甲西濱塊速公路旁的檳榔西施文化貢獻了台灣公路風景的讀有特色。在千禧年的桃園大溪中正公園，眼前的是滿眼綠意的茂盛林木，但這虛幻的夢境隨即被一旁欄杆外的小吃攤打破，台灣各地景點外圍的雜亂空間與攤販文化不斷提醒著我們</a:t>
            </a:r>
            <a:r>
              <a:rPr lang="en-US" altLang="zh-TW" dirty="0" smtClean="0"/>
              <a:t>:</a:t>
            </a:r>
            <a:r>
              <a:rPr lang="zh-TW" altLang="en-US" dirty="0" smtClean="0"/>
              <a:t>這裡是台灣，一切的美景必須座落於現實環境。</a:t>
            </a:r>
            <a:endParaRPr lang="en-US" altLang="zh-TW" dirty="0" smtClean="0"/>
          </a:p>
          <a:p>
            <a:r>
              <a:rPr lang="zh-TW" altLang="en-US" dirty="0"/>
              <a:t>台灣漸漸邁向</a:t>
            </a:r>
            <a:r>
              <a:rPr lang="zh-TW" altLang="en-US" dirty="0" smtClean="0"/>
              <a:t>國際化，建商在國內打造一個置身國外的空間，房地產的廣告穿越了國界。然而在桃園的後火車站出現了另一個國際世界</a:t>
            </a:r>
            <a:r>
              <a:rPr lang="en-US" altLang="zh-TW" dirty="0" smtClean="0"/>
              <a:t>:</a:t>
            </a:r>
          </a:p>
          <a:p>
            <a:pPr marL="18288" indent="0">
              <a:buNone/>
            </a:pPr>
            <a:r>
              <a:rPr lang="zh-TW" altLang="en-US" dirty="0" smtClean="0"/>
              <a:t>    滿道佈滿越南、印尼、泰國口味的小吃店，販售多國語言的唱片行。</a:t>
            </a:r>
            <a:endParaRPr lang="en-US" altLang="zh-TW" dirty="0" smtClean="0"/>
          </a:p>
          <a:p>
            <a:pPr marL="18288" indent="0">
              <a:buNone/>
            </a:pPr>
            <a:r>
              <a:rPr lang="zh-TW" altLang="en-US" dirty="0" smtClean="0"/>
              <a:t>在</a:t>
            </a:r>
            <a:r>
              <a:rPr lang="zh-TW" altLang="en-US" dirty="0"/>
              <a:t>台灣逐漸</a:t>
            </a:r>
            <a:r>
              <a:rPr lang="zh-TW" altLang="en-US" dirty="0" smtClean="0"/>
              <a:t>茁壯並接受更多元的文化之後，我們可以從「符號國際」的階級偏見中回歸最真實的台灣</a:t>
            </a:r>
            <a:endParaRPr lang="zh-TW" altLang="en-US" dirty="0"/>
          </a:p>
        </p:txBody>
      </p:sp>
      <p:sp>
        <p:nvSpPr>
          <p:cNvPr id="2" name="標題 1"/>
          <p:cNvSpPr>
            <a:spLocks noGrp="1"/>
          </p:cNvSpPr>
          <p:nvPr>
            <p:ph type="title"/>
          </p:nvPr>
        </p:nvSpPr>
        <p:spPr>
          <a:xfrm>
            <a:off x="827584" y="404664"/>
            <a:ext cx="7543800" cy="914400"/>
          </a:xfrm>
        </p:spPr>
        <p:txBody>
          <a:bodyPr/>
          <a:lstStyle/>
          <a:p>
            <a:pPr algn="ctr"/>
            <a:r>
              <a:rPr lang="en-US" altLang="zh-TW" b="1" dirty="0" smtClean="0">
                <a:solidFill>
                  <a:srgbClr val="FFFF00"/>
                </a:solidFill>
              </a:rPr>
              <a:t>1.</a:t>
            </a:r>
            <a:r>
              <a:rPr lang="zh-TW" altLang="en-US" b="1" dirty="0" smtClean="0">
                <a:solidFill>
                  <a:srgbClr val="FFFF00"/>
                </a:solidFill>
              </a:rPr>
              <a:t>郭力昕</a:t>
            </a:r>
            <a:r>
              <a:rPr lang="en-US" altLang="zh-TW" b="1" dirty="0" smtClean="0">
                <a:solidFill>
                  <a:srgbClr val="FFFF00"/>
                </a:solidFill>
              </a:rPr>
              <a:t>:</a:t>
            </a:r>
            <a:r>
              <a:rPr lang="zh-TW" altLang="en-US" b="1" dirty="0" smtClean="0">
                <a:solidFill>
                  <a:srgbClr val="FFFF00"/>
                </a:solidFill>
              </a:rPr>
              <a:t> </a:t>
            </a:r>
            <a:r>
              <a:rPr lang="en-US" altLang="zh-TW" b="1" dirty="0" smtClean="0">
                <a:solidFill>
                  <a:srgbClr val="FFFF00"/>
                </a:solidFill>
              </a:rPr>
              <a:t>&lt;</a:t>
            </a:r>
            <a:r>
              <a:rPr lang="zh-TW" altLang="en-US" b="1" dirty="0" smtClean="0">
                <a:solidFill>
                  <a:srgbClr val="FFFF00"/>
                </a:solidFill>
              </a:rPr>
              <a:t>錯置的旅行</a:t>
            </a:r>
            <a:r>
              <a:rPr lang="en-US" altLang="zh-TW" b="1" dirty="0" smtClean="0">
                <a:solidFill>
                  <a:srgbClr val="FFFF00"/>
                </a:solidFill>
              </a:rPr>
              <a:t>&gt;</a:t>
            </a:r>
            <a:endParaRPr lang="zh-TW" altLang="en-US" b="1" dirty="0">
              <a:solidFill>
                <a:srgbClr val="FFFF00"/>
              </a:solidFill>
            </a:endParaRPr>
          </a:p>
        </p:txBody>
      </p:sp>
    </p:spTree>
    <p:extLst>
      <p:ext uri="{BB962C8B-B14F-4D97-AF65-F5344CB8AC3E}">
        <p14:creationId xmlns:p14="http://schemas.microsoft.com/office/powerpoint/2010/main" val="4273707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60648"/>
            <a:ext cx="8208912" cy="6048672"/>
          </a:xfrm>
        </p:spPr>
        <p:txBody>
          <a:bodyPr>
            <a:normAutofit lnSpcReduction="10000"/>
          </a:bodyPr>
          <a:lstStyle/>
          <a:p>
            <a:r>
              <a:rPr lang="zh-TW" altLang="en-US" sz="2800" dirty="0" smtClean="0">
                <a:solidFill>
                  <a:srgbClr val="FFFF00"/>
                </a:solidFill>
              </a:rPr>
              <a:t>心得</a:t>
            </a:r>
            <a:r>
              <a:rPr lang="zh-TW" altLang="en-US" sz="2800" dirty="0">
                <a:solidFill>
                  <a:srgbClr val="FFFF00"/>
                </a:solidFill>
              </a:rPr>
              <a:t>分</a:t>
            </a:r>
            <a:r>
              <a:rPr lang="zh-TW" altLang="en-US" sz="2800" dirty="0" smtClean="0">
                <a:solidFill>
                  <a:srgbClr val="FFFF00"/>
                </a:solidFill>
              </a:rPr>
              <a:t>想與討論</a:t>
            </a:r>
            <a:r>
              <a:rPr lang="en-US" altLang="zh-TW" dirty="0" smtClean="0">
                <a:solidFill>
                  <a:srgbClr val="FFFF00"/>
                </a:solidFill>
              </a:rPr>
              <a:t>:</a:t>
            </a:r>
          </a:p>
          <a:p>
            <a:r>
              <a:rPr lang="zh-TW" altLang="en-US" dirty="0" smtClean="0"/>
              <a:t>令瑋</a:t>
            </a:r>
            <a:r>
              <a:rPr lang="en-US" altLang="zh-TW" dirty="0" smtClean="0"/>
              <a:t>:</a:t>
            </a:r>
            <a:r>
              <a:rPr lang="zh-TW" altLang="zh-TW" dirty="0">
                <a:effectLst/>
              </a:rPr>
              <a:t>垃圾大量的增加、開挖</a:t>
            </a:r>
            <a:r>
              <a:rPr lang="zh-TW" altLang="zh-TW" dirty="0" smtClean="0">
                <a:effectLst/>
              </a:rPr>
              <a:t>山坡地</a:t>
            </a:r>
            <a:r>
              <a:rPr lang="zh-TW" altLang="en-US" dirty="0" smtClean="0">
                <a:effectLst/>
              </a:rPr>
              <a:t>使環境被破壞。</a:t>
            </a:r>
            <a:r>
              <a:rPr lang="zh-TW" altLang="zh-TW" dirty="0">
                <a:effectLst/>
              </a:rPr>
              <a:t>我們只能夠彌補對大自然的傷害，譬如垃圾隨手撿起、垃圾分類、不使用塑膠袋</a:t>
            </a:r>
            <a:r>
              <a:rPr lang="en-US" altLang="zh-TW" dirty="0">
                <a:effectLst/>
              </a:rPr>
              <a:t>....</a:t>
            </a:r>
            <a:r>
              <a:rPr lang="zh-TW" altLang="zh-TW" dirty="0">
                <a:effectLst/>
              </a:rPr>
              <a:t>等等；雖然破壞已造成，</a:t>
            </a:r>
            <a:r>
              <a:rPr lang="zh-TW" altLang="zh-TW" dirty="0" smtClean="0">
                <a:effectLst/>
              </a:rPr>
              <a:t>但</a:t>
            </a:r>
            <a:r>
              <a:rPr lang="zh-TW" altLang="en-US" dirty="0">
                <a:effectLst/>
              </a:rPr>
              <a:t>這</a:t>
            </a:r>
            <a:r>
              <a:rPr lang="zh-TW" altLang="zh-TW" dirty="0" smtClean="0">
                <a:effectLst/>
              </a:rPr>
              <a:t>可以</a:t>
            </a:r>
            <a:r>
              <a:rPr lang="zh-TW" altLang="zh-TW" dirty="0">
                <a:effectLst/>
              </a:rPr>
              <a:t>盡量減輕對地球</a:t>
            </a:r>
            <a:r>
              <a:rPr lang="zh-TW" altLang="zh-TW" dirty="0" smtClean="0">
                <a:effectLst/>
              </a:rPr>
              <a:t>的傷害</a:t>
            </a:r>
            <a:r>
              <a:rPr lang="zh-TW" altLang="zh-TW" dirty="0">
                <a:effectLst/>
              </a:rPr>
              <a:t>。</a:t>
            </a:r>
            <a:r>
              <a:rPr lang="en-US" altLang="zh-TW" dirty="0">
                <a:effectLst/>
              </a:rPr>
              <a:t/>
            </a:r>
            <a:br>
              <a:rPr lang="en-US" altLang="zh-TW" dirty="0">
                <a:effectLst/>
              </a:rPr>
            </a:br>
            <a:endParaRPr lang="en-US" altLang="zh-TW" dirty="0" smtClean="0"/>
          </a:p>
          <a:p>
            <a:r>
              <a:rPr lang="zh-TW" altLang="en-US" dirty="0" smtClean="0"/>
              <a:t>俊霖</a:t>
            </a:r>
            <a:r>
              <a:rPr lang="en-US" altLang="zh-TW" dirty="0" smtClean="0"/>
              <a:t>:</a:t>
            </a:r>
            <a:r>
              <a:rPr lang="zh-TW" altLang="en-US" dirty="0" smtClean="0"/>
              <a:t>我認為攤販製造垃圾不僅影響了環境，也破壞了台灣的形象</a:t>
            </a:r>
            <a:endParaRPr lang="en-US" altLang="zh-TW" dirty="0" smtClean="0"/>
          </a:p>
          <a:p>
            <a:r>
              <a:rPr lang="zh-TW" altLang="en-US" dirty="0" smtClean="0"/>
              <a:t>長葦</a:t>
            </a:r>
            <a:r>
              <a:rPr lang="en-US" altLang="zh-TW" dirty="0" smtClean="0"/>
              <a:t>:</a:t>
            </a:r>
            <a:r>
              <a:rPr lang="zh-TW" altLang="zh-TW" dirty="0">
                <a:effectLst/>
              </a:rPr>
              <a:t>人類往往會因為需求而去破壞一些大自然的景物，或者是</a:t>
            </a:r>
            <a:r>
              <a:rPr lang="zh-TW" altLang="zh-TW" dirty="0" smtClean="0">
                <a:effectLst/>
              </a:rPr>
              <a:t>造</a:t>
            </a:r>
            <a:r>
              <a:rPr lang="zh-TW" altLang="en-US" dirty="0" smtClean="0">
                <a:effectLst/>
              </a:rPr>
              <a:t>   </a:t>
            </a:r>
            <a:r>
              <a:rPr lang="zh-TW" altLang="zh-TW" dirty="0" smtClean="0">
                <a:effectLst/>
              </a:rPr>
              <a:t>成</a:t>
            </a:r>
            <a:r>
              <a:rPr lang="zh-TW" altLang="zh-TW" dirty="0">
                <a:effectLst/>
              </a:rPr>
              <a:t>污染的來源，科技的</a:t>
            </a:r>
            <a:r>
              <a:rPr lang="zh-TW" altLang="zh-TW" dirty="0" smtClean="0">
                <a:effectLst/>
              </a:rPr>
              <a:t>進步讓</a:t>
            </a:r>
            <a:r>
              <a:rPr lang="zh-TW" altLang="zh-TW" dirty="0">
                <a:effectLst/>
              </a:rPr>
              <a:t>大自然有了不同的風貌，是好是壞只有自己用雙腳感受才知道。在被汙染的土地中，也代表了成長的痕跡，垃圾的汙染卻要靠人類自己去改善，唯有每個人都落實，才能解決這個問題</a:t>
            </a:r>
            <a:r>
              <a:rPr lang="zh-TW" altLang="zh-TW" dirty="0" smtClean="0">
                <a:effectLst/>
              </a:rPr>
              <a:t>。</a:t>
            </a:r>
            <a:endParaRPr lang="en-US" altLang="zh-TW" dirty="0" smtClean="0">
              <a:effectLst/>
            </a:endParaRPr>
          </a:p>
          <a:p>
            <a:r>
              <a:rPr lang="zh-TW" altLang="en-US" dirty="0">
                <a:effectLst/>
              </a:rPr>
              <a:t>資</a:t>
            </a:r>
            <a:r>
              <a:rPr lang="zh-TW" altLang="en-US" dirty="0" smtClean="0">
                <a:effectLst/>
              </a:rPr>
              <a:t>盛</a:t>
            </a:r>
            <a:r>
              <a:rPr lang="en-US" altLang="zh-TW" dirty="0" smtClean="0">
                <a:effectLst/>
              </a:rPr>
              <a:t>:</a:t>
            </a:r>
            <a:r>
              <a:rPr lang="zh-TW" altLang="en-US" dirty="0" smtClean="0">
                <a:effectLst/>
              </a:rPr>
              <a:t>我認為台灣</a:t>
            </a:r>
            <a:r>
              <a:rPr lang="zh-TW" altLang="zh-TW" dirty="0" smtClean="0">
                <a:effectLst/>
              </a:rPr>
              <a:t>只是</a:t>
            </a:r>
            <a:r>
              <a:rPr lang="zh-TW" altLang="zh-TW" dirty="0">
                <a:effectLst/>
              </a:rPr>
              <a:t>一在羨慕別人擁有的而去模仿，但是卻遺忘了我們本身所擁有的</a:t>
            </a:r>
            <a:r>
              <a:rPr lang="zh-TW" altLang="zh-TW" dirty="0" smtClean="0">
                <a:effectLst/>
              </a:rPr>
              <a:t>。</a:t>
            </a:r>
            <a:endParaRPr lang="en-US" altLang="zh-TW" dirty="0" smtClean="0">
              <a:effectLst/>
            </a:endParaRPr>
          </a:p>
          <a:p>
            <a:r>
              <a:rPr lang="zh-TW" altLang="en-US" dirty="0">
                <a:effectLst/>
              </a:rPr>
              <a:t>修</a:t>
            </a:r>
            <a:r>
              <a:rPr lang="zh-TW" altLang="en-US" dirty="0" smtClean="0">
                <a:effectLst/>
              </a:rPr>
              <a:t>銘</a:t>
            </a:r>
            <a:r>
              <a:rPr lang="en-US" altLang="zh-TW" dirty="0" smtClean="0">
                <a:effectLst/>
              </a:rPr>
              <a:t>:</a:t>
            </a:r>
            <a:r>
              <a:rPr lang="zh-TW" altLang="en-US" dirty="0" smtClean="0">
                <a:effectLst/>
              </a:rPr>
              <a:t>台灣在發展的過程必有需要犧牲的地方，例如環境或許無法繼續保持，風景可能因此被破壞或者會與有缺陷的地方成為對比。</a:t>
            </a:r>
            <a:endParaRPr lang="en-US" altLang="zh-TW" dirty="0" smtClean="0">
              <a:effectLst/>
            </a:endParaRPr>
          </a:p>
          <a:p>
            <a:r>
              <a:rPr lang="zh-TW" altLang="en-US" dirty="0">
                <a:effectLst/>
              </a:rPr>
              <a:t>聖</a:t>
            </a:r>
            <a:r>
              <a:rPr lang="zh-TW" altLang="en-US" dirty="0" smtClean="0">
                <a:effectLst/>
              </a:rPr>
              <a:t>耀</a:t>
            </a:r>
            <a:r>
              <a:rPr lang="en-US" altLang="zh-TW" dirty="0" smtClean="0">
                <a:effectLst/>
              </a:rPr>
              <a:t>:</a:t>
            </a:r>
            <a:r>
              <a:rPr lang="zh-TW" altLang="zh-TW" dirty="0">
                <a:effectLst/>
              </a:rPr>
              <a:t>只要人類越進步相對的就必須付出相對的</a:t>
            </a:r>
            <a:r>
              <a:rPr lang="zh-TW" altLang="zh-TW" dirty="0" smtClean="0">
                <a:effectLst/>
              </a:rPr>
              <a:t>代價又</a:t>
            </a:r>
            <a:r>
              <a:rPr lang="zh-TW" altLang="zh-TW" dirty="0">
                <a:effectLst/>
              </a:rPr>
              <a:t>矛盾又衝突</a:t>
            </a:r>
            <a:r>
              <a:rPr lang="en-US" altLang="zh-TW" dirty="0">
                <a:effectLst/>
              </a:rPr>
              <a:t>,</a:t>
            </a:r>
            <a:r>
              <a:rPr lang="zh-TW" altLang="zh-TW" dirty="0">
                <a:effectLst/>
              </a:rPr>
              <a:t>只要有智慧就有慾望</a:t>
            </a:r>
            <a:r>
              <a:rPr lang="en-US" altLang="zh-TW" dirty="0">
                <a:effectLst/>
              </a:rPr>
              <a:t>,</a:t>
            </a:r>
            <a:r>
              <a:rPr lang="zh-TW" altLang="zh-TW" dirty="0">
                <a:effectLst/>
              </a:rPr>
              <a:t>有慾望這世界只會</a:t>
            </a:r>
            <a:r>
              <a:rPr lang="zh-TW" altLang="zh-TW" dirty="0" smtClean="0">
                <a:effectLst/>
              </a:rPr>
              <a:t>越來越</a:t>
            </a:r>
            <a:r>
              <a:rPr lang="zh-TW" altLang="en-US" dirty="0" smtClean="0">
                <a:effectLst/>
              </a:rPr>
              <a:t>       </a:t>
            </a:r>
            <a:r>
              <a:rPr lang="zh-TW" altLang="zh-TW" dirty="0" smtClean="0">
                <a:effectLst/>
              </a:rPr>
              <a:t>錯誤</a:t>
            </a:r>
            <a:endParaRPr lang="en-US" altLang="zh-TW" dirty="0" smtClean="0">
              <a:effectLst/>
            </a:endParaRPr>
          </a:p>
          <a:p>
            <a:pPr marL="18288" indent="0">
              <a:buNone/>
            </a:pPr>
            <a:r>
              <a:rPr lang="zh-TW" altLang="zh-TW" dirty="0" smtClean="0">
                <a:effectLst/>
              </a:rPr>
              <a:t>只</a:t>
            </a:r>
            <a:r>
              <a:rPr lang="zh-TW" altLang="zh-TW" dirty="0">
                <a:effectLst/>
              </a:rPr>
              <a:t>可惜了這自然的禮物</a:t>
            </a:r>
            <a:r>
              <a:rPr lang="en-US" altLang="zh-TW" dirty="0" smtClean="0">
                <a:effectLst/>
              </a:rPr>
              <a:t>...</a:t>
            </a:r>
            <a:endParaRPr lang="zh-TW" altLang="zh-TW" dirty="0">
              <a:effectLst/>
            </a:endParaRPr>
          </a:p>
          <a:p>
            <a:endParaRPr lang="zh-TW" altLang="en-US" dirty="0"/>
          </a:p>
        </p:txBody>
      </p:sp>
    </p:spTree>
    <p:extLst>
      <p:ext uri="{BB962C8B-B14F-4D97-AF65-F5344CB8AC3E}">
        <p14:creationId xmlns:p14="http://schemas.microsoft.com/office/powerpoint/2010/main" val="40520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5616" y="1916832"/>
            <a:ext cx="7056784" cy="4464496"/>
          </a:xfrm>
        </p:spPr>
        <p:txBody>
          <a:bodyPr/>
          <a:lstStyle/>
          <a:p>
            <a:r>
              <a:rPr lang="zh-TW" altLang="en-US" sz="2400" b="1" dirty="0" smtClean="0">
                <a:solidFill>
                  <a:srgbClr val="FFFF00"/>
                </a:solidFill>
              </a:rPr>
              <a:t>文章大綱</a:t>
            </a:r>
            <a:r>
              <a:rPr lang="en-US" altLang="zh-TW" sz="2400" b="1" dirty="0" smtClean="0">
                <a:solidFill>
                  <a:srgbClr val="FFFF00"/>
                </a:solidFill>
              </a:rPr>
              <a:t>:</a:t>
            </a:r>
          </a:p>
          <a:p>
            <a:r>
              <a:rPr lang="zh-TW" altLang="en-US" dirty="0" smtClean="0"/>
              <a:t>台南府城這三十年的變化很大，唯一留戀的是那些縱橫交錯如網子依樣展開的許許多多長短不一的巷子。日據時代開闢了許多馬路，光復後又經歷許多滄桑。</a:t>
            </a:r>
            <a:endParaRPr lang="en-US" altLang="zh-TW" dirty="0" smtClean="0"/>
          </a:p>
          <a:p>
            <a:r>
              <a:rPr lang="zh-TW" altLang="en-US" dirty="0"/>
              <a:t>這些</a:t>
            </a:r>
            <a:r>
              <a:rPr lang="zh-TW" altLang="en-US" dirty="0" smtClean="0"/>
              <a:t>巷子有些還是牛車路，有些位於府城中心已鋪上花崗岩。而傀儡巷映入眼簾的是一家中藥店，巷內有三代操傀儡戲維生的阿祥伯家，日治時代因皇民化運動所以魁儡戲沒落，後來因大表哥在戰爭時期沒音訊，所以採用「關三姑」的方式</a:t>
            </a:r>
            <a:r>
              <a:rPr lang="en-US" altLang="zh-TW" dirty="0" smtClean="0"/>
              <a:t>…….</a:t>
            </a:r>
            <a:endParaRPr lang="zh-TW" altLang="en-US" dirty="0"/>
          </a:p>
        </p:txBody>
      </p:sp>
      <p:sp>
        <p:nvSpPr>
          <p:cNvPr id="2" name="標題 1"/>
          <p:cNvSpPr>
            <a:spLocks noGrp="1"/>
          </p:cNvSpPr>
          <p:nvPr>
            <p:ph type="title"/>
          </p:nvPr>
        </p:nvSpPr>
        <p:spPr>
          <a:xfrm>
            <a:off x="827584" y="692696"/>
            <a:ext cx="7543800" cy="914400"/>
          </a:xfrm>
        </p:spPr>
        <p:txBody>
          <a:bodyPr/>
          <a:lstStyle/>
          <a:p>
            <a:r>
              <a:rPr lang="en-US" altLang="zh-TW" dirty="0" smtClean="0">
                <a:solidFill>
                  <a:srgbClr val="FFFF00"/>
                </a:solidFill>
              </a:rPr>
              <a:t>2.</a:t>
            </a:r>
            <a:r>
              <a:rPr lang="zh-TW" altLang="en-US" sz="4400" dirty="0" smtClean="0">
                <a:solidFill>
                  <a:srgbClr val="FFFF00"/>
                </a:solidFill>
              </a:rPr>
              <a:t>葉石濤</a:t>
            </a:r>
            <a:r>
              <a:rPr lang="en-US" altLang="zh-TW" sz="4400" dirty="0" smtClean="0">
                <a:solidFill>
                  <a:srgbClr val="FFFF00"/>
                </a:solidFill>
              </a:rPr>
              <a:t>:</a:t>
            </a:r>
            <a:r>
              <a:rPr lang="zh-TW" altLang="en-US" sz="4400" dirty="0" smtClean="0">
                <a:solidFill>
                  <a:srgbClr val="FFFF00"/>
                </a:solidFill>
              </a:rPr>
              <a:t> </a:t>
            </a:r>
            <a:r>
              <a:rPr lang="en-US" altLang="zh-TW" sz="4400" dirty="0" smtClean="0">
                <a:solidFill>
                  <a:srgbClr val="FFFF00"/>
                </a:solidFill>
              </a:rPr>
              <a:t>&lt;</a:t>
            </a:r>
            <a:r>
              <a:rPr lang="zh-TW" altLang="en-US" sz="4400" dirty="0" smtClean="0">
                <a:solidFill>
                  <a:srgbClr val="FFFF00"/>
                </a:solidFill>
              </a:rPr>
              <a:t>魁儡巷與關三姑</a:t>
            </a:r>
            <a:r>
              <a:rPr lang="en-US" altLang="zh-TW" sz="4400" dirty="0" smtClean="0">
                <a:solidFill>
                  <a:srgbClr val="FFFF00"/>
                </a:solidFill>
              </a:rPr>
              <a:t>&gt;</a:t>
            </a:r>
            <a:endParaRPr lang="zh-TW" altLang="en-US" sz="4400" dirty="0">
              <a:solidFill>
                <a:srgbClr val="FFFF00"/>
              </a:solidFill>
            </a:endParaRPr>
          </a:p>
        </p:txBody>
      </p:sp>
    </p:spTree>
    <p:extLst>
      <p:ext uri="{BB962C8B-B14F-4D97-AF65-F5344CB8AC3E}">
        <p14:creationId xmlns:p14="http://schemas.microsoft.com/office/powerpoint/2010/main" val="96214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4" y="548680"/>
            <a:ext cx="8136904" cy="5328592"/>
          </a:xfrm>
        </p:spPr>
        <p:txBody>
          <a:bodyPr>
            <a:normAutofit/>
          </a:bodyPr>
          <a:lstStyle/>
          <a:p>
            <a:r>
              <a:rPr lang="zh-TW" altLang="en-US" sz="2400" b="1" dirty="0" smtClean="0">
                <a:solidFill>
                  <a:srgbClr val="FFFF00"/>
                </a:solidFill>
              </a:rPr>
              <a:t>心得分享</a:t>
            </a:r>
            <a:r>
              <a:rPr lang="en-US" altLang="zh-TW" sz="2400" b="1" dirty="0" smtClean="0">
                <a:solidFill>
                  <a:srgbClr val="FFFF00"/>
                </a:solidFill>
              </a:rPr>
              <a:t>:</a:t>
            </a:r>
          </a:p>
          <a:p>
            <a:r>
              <a:rPr lang="zh-TW" altLang="en-US" sz="2400" dirty="0"/>
              <a:t>資</a:t>
            </a:r>
            <a:r>
              <a:rPr lang="zh-TW" altLang="en-US" sz="2400" dirty="0" smtClean="0"/>
              <a:t>盛</a:t>
            </a:r>
            <a:r>
              <a:rPr lang="en-US" altLang="zh-TW" sz="2400" dirty="0" smtClean="0"/>
              <a:t>:</a:t>
            </a:r>
            <a:r>
              <a:rPr lang="zh-TW" altLang="zh-TW" sz="2400" dirty="0">
                <a:effectLst/>
              </a:rPr>
              <a:t>這則故事讓我覺得「關落陰」頗神奇的</a:t>
            </a:r>
            <a:r>
              <a:rPr lang="zh-TW" altLang="zh-TW" sz="2400" dirty="0" smtClean="0">
                <a:effectLst/>
              </a:rPr>
              <a:t>。</a:t>
            </a:r>
            <a:endParaRPr lang="en-US" altLang="zh-TW" sz="2400" dirty="0">
              <a:effectLst/>
            </a:endParaRPr>
          </a:p>
          <a:p>
            <a:r>
              <a:rPr lang="zh-TW" altLang="en-US" sz="2400" dirty="0">
                <a:effectLst/>
              </a:rPr>
              <a:t>俊</a:t>
            </a:r>
            <a:r>
              <a:rPr lang="zh-TW" altLang="en-US" sz="2400" dirty="0" smtClean="0">
                <a:effectLst/>
              </a:rPr>
              <a:t>霖</a:t>
            </a:r>
            <a:r>
              <a:rPr lang="en-US" altLang="zh-TW" sz="2400" dirty="0" smtClean="0">
                <a:effectLst/>
              </a:rPr>
              <a:t>:</a:t>
            </a:r>
            <a:r>
              <a:rPr lang="zh-TW" altLang="zh-TW" sz="2400" dirty="0">
                <a:effectLst/>
              </a:rPr>
              <a:t>小的時候有看過傀儡戲，現在長大要再看到很難了</a:t>
            </a:r>
            <a:r>
              <a:rPr lang="zh-TW" altLang="zh-TW" sz="2400" dirty="0" smtClean="0">
                <a:effectLst/>
              </a:rPr>
              <a:t>，文中</a:t>
            </a:r>
            <a:r>
              <a:rPr lang="zh-TW" altLang="zh-TW" sz="2400" dirty="0">
                <a:effectLst/>
              </a:rPr>
              <a:t>的關落陰也讓我一直很好奇，聽說可以讓靈魂出體，到陰曹地府旅遊，蠻想嘗試看看的</a:t>
            </a:r>
            <a:r>
              <a:rPr lang="zh-TW" altLang="zh-TW" sz="2400" dirty="0" smtClean="0">
                <a:effectLst/>
              </a:rPr>
              <a:t>。</a:t>
            </a:r>
            <a:endParaRPr lang="en-US" altLang="zh-TW" sz="2400" dirty="0" smtClean="0">
              <a:effectLst/>
            </a:endParaRPr>
          </a:p>
          <a:p>
            <a:r>
              <a:rPr lang="zh-TW" altLang="en-US" sz="2400" dirty="0" smtClean="0">
                <a:effectLst/>
              </a:rPr>
              <a:t>修銘</a:t>
            </a:r>
            <a:r>
              <a:rPr lang="en-US" altLang="zh-TW" sz="2400" dirty="0" smtClean="0">
                <a:effectLst/>
              </a:rPr>
              <a:t>:</a:t>
            </a:r>
            <a:r>
              <a:rPr lang="zh-TW" altLang="en-US" sz="2400" dirty="0" smtClean="0">
                <a:effectLst/>
              </a:rPr>
              <a:t>傀儡戲已經不容易看見，而傀儡巷卻留在現今的世界裡</a:t>
            </a:r>
            <a:r>
              <a:rPr lang="zh-TW" altLang="en-US" sz="2400" dirty="0">
                <a:effectLst/>
              </a:rPr>
              <a:t>，有機會</a:t>
            </a:r>
            <a:r>
              <a:rPr lang="zh-TW" altLang="en-US" sz="2400" dirty="0" smtClean="0">
                <a:effectLst/>
              </a:rPr>
              <a:t>可以感受一下那歷史</a:t>
            </a:r>
            <a:r>
              <a:rPr lang="zh-TW" altLang="en-US" sz="2400" dirty="0" smtClean="0">
                <a:effectLst/>
              </a:rPr>
              <a:t>環境</a:t>
            </a:r>
            <a:endParaRPr lang="en-US" altLang="zh-TW" sz="2400" dirty="0" smtClean="0">
              <a:effectLst/>
            </a:endParaRPr>
          </a:p>
          <a:p>
            <a:r>
              <a:rPr lang="zh-TW" altLang="en-US" sz="2400" dirty="0">
                <a:effectLst/>
              </a:rPr>
              <a:t>聖</a:t>
            </a:r>
            <a:r>
              <a:rPr lang="zh-TW" altLang="en-US" sz="2400" dirty="0" smtClean="0">
                <a:effectLst/>
              </a:rPr>
              <a:t>耀</a:t>
            </a:r>
            <a:r>
              <a:rPr lang="en-US" altLang="zh-TW" sz="2400" dirty="0" smtClean="0">
                <a:effectLst/>
              </a:rPr>
              <a:t>:</a:t>
            </a:r>
            <a:r>
              <a:rPr lang="zh-TW" altLang="zh-TW" sz="2400" dirty="0">
                <a:effectLst/>
              </a:rPr>
              <a:t>離不開宿命</a:t>
            </a:r>
            <a:r>
              <a:rPr lang="en-US" altLang="zh-TW" sz="2400" dirty="0">
                <a:effectLst/>
              </a:rPr>
              <a:t>,</a:t>
            </a:r>
            <a:r>
              <a:rPr lang="zh-TW" altLang="zh-TW" sz="2400" dirty="0">
                <a:effectLst/>
              </a:rPr>
              <a:t>一切只有必然沒有偶然</a:t>
            </a:r>
            <a:r>
              <a:rPr lang="en-US" altLang="zh-TW" sz="2400" dirty="0">
                <a:effectLst/>
              </a:rPr>
              <a:t>,</a:t>
            </a:r>
            <a:r>
              <a:rPr lang="zh-TW" altLang="zh-TW" sz="2400" dirty="0">
                <a:effectLst/>
              </a:rPr>
              <a:t>就像這則故事一樣</a:t>
            </a:r>
            <a:r>
              <a:rPr lang="en-US" altLang="zh-TW" sz="2400" dirty="0">
                <a:effectLst/>
              </a:rPr>
              <a:t>,</a:t>
            </a:r>
            <a:r>
              <a:rPr lang="zh-TW" altLang="zh-TW" sz="2400" dirty="0">
                <a:effectLst/>
              </a:rPr>
              <a:t>不過頗神奇的就是</a:t>
            </a:r>
            <a:r>
              <a:rPr lang="en-US" altLang="zh-TW" sz="2400" smtClean="0">
                <a:effectLst/>
              </a:rPr>
              <a:t>!!</a:t>
            </a:r>
            <a:endParaRPr lang="zh-TW" altLang="zh-TW" sz="2400">
              <a:effectLst/>
            </a:endParaRPr>
          </a:p>
        </p:txBody>
      </p:sp>
    </p:spTree>
    <p:extLst>
      <p:ext uri="{BB962C8B-B14F-4D97-AF65-F5344CB8AC3E}">
        <p14:creationId xmlns:p14="http://schemas.microsoft.com/office/powerpoint/2010/main" val="77152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27584" y="1772816"/>
            <a:ext cx="7632848" cy="4752528"/>
          </a:xfrm>
        </p:spPr>
        <p:txBody>
          <a:bodyPr/>
          <a:lstStyle/>
          <a:p>
            <a:r>
              <a:rPr lang="zh-TW" altLang="en-US" sz="2400" b="1" dirty="0" smtClean="0">
                <a:solidFill>
                  <a:srgbClr val="FFFF00"/>
                </a:solidFill>
              </a:rPr>
              <a:t>文章大綱</a:t>
            </a:r>
            <a:r>
              <a:rPr lang="en-US" altLang="zh-TW" sz="2400" b="1" dirty="0" smtClean="0">
                <a:solidFill>
                  <a:srgbClr val="FFFF00"/>
                </a:solidFill>
              </a:rPr>
              <a:t>:</a:t>
            </a:r>
          </a:p>
          <a:p>
            <a:r>
              <a:rPr lang="en-US" altLang="zh-TW" dirty="0" smtClean="0"/>
              <a:t>7</a:t>
            </a:r>
            <a:r>
              <a:rPr lang="zh-TW" altLang="en-US" dirty="0" smtClean="0"/>
              <a:t>、</a:t>
            </a:r>
            <a:r>
              <a:rPr lang="en-US" altLang="zh-TW" dirty="0" smtClean="0"/>
              <a:t>80</a:t>
            </a:r>
            <a:r>
              <a:rPr lang="zh-TW" altLang="en-US" dirty="0" smtClean="0"/>
              <a:t>年代的府城文化古都的人文氣息蕩然無存，現代化、都市化、及庸俗化日益氾濫</a:t>
            </a:r>
            <a:endParaRPr lang="en-US" altLang="zh-TW" dirty="0" smtClean="0"/>
          </a:p>
          <a:p>
            <a:r>
              <a:rPr lang="zh-TW" altLang="en-US" dirty="0"/>
              <a:t>台南</a:t>
            </a:r>
            <a:r>
              <a:rPr lang="zh-TW" altLang="en-US" dirty="0" smtClean="0"/>
              <a:t>府城由於歷史文化的關西從赤崁樓轉到民族石杵臼、夜市，再轉到西門路，路經寶美樓到永樂市場、大菜市、沙卡里巴，這些地方都是府城點心擔的集散地。台南人對於飲食的品鑑素來有名，台南點心，除了色</a:t>
            </a:r>
            <a:r>
              <a:rPr lang="zh-TW" altLang="en-US" dirty="0"/>
              <a:t>、</a:t>
            </a:r>
            <a:r>
              <a:rPr lang="zh-TW" altLang="en-US" dirty="0" smtClean="0"/>
              <a:t>香、味俱全外，每個攤位的小吃，皆具獨特風味。</a:t>
            </a:r>
            <a:endParaRPr lang="en-US" altLang="zh-TW" dirty="0" smtClean="0"/>
          </a:p>
          <a:p>
            <a:r>
              <a:rPr lang="zh-TW" altLang="en-US" dirty="0"/>
              <a:t>在七</a:t>
            </a:r>
            <a:r>
              <a:rPr lang="en-US" altLang="zh-TW" dirty="0" smtClean="0"/>
              <a:t>0</a:t>
            </a:r>
            <a:r>
              <a:rPr lang="zh-TW" altLang="en-US" dirty="0" smtClean="0"/>
              <a:t>年</a:t>
            </a:r>
            <a:r>
              <a:rPr lang="zh-TW" altLang="en-US" dirty="0"/>
              <a:t>代，民族路石杵臼</a:t>
            </a:r>
            <a:r>
              <a:rPr lang="zh-TW" altLang="en-US" dirty="0" smtClean="0"/>
              <a:t>的肉粽</a:t>
            </a:r>
            <a:r>
              <a:rPr lang="zh-TW" altLang="en-US" dirty="0"/>
              <a:t>、大腸、四神湯是最負盛名，大菜市、永樂市場的擔仔麵、米糕百吃</a:t>
            </a:r>
            <a:r>
              <a:rPr lang="zh-TW" altLang="en-US" dirty="0" smtClean="0"/>
              <a:t>不厭，沙卡里巴的棺材板居然風行一時，成為府城最特殊的小吃，如今已乏人問津了，大概是名子恐怖，內容缺乏變化的緣故。</a:t>
            </a:r>
            <a:endParaRPr lang="zh-TW" altLang="en-US" dirty="0"/>
          </a:p>
          <a:p>
            <a:endParaRPr lang="zh-TW" altLang="en-US" dirty="0"/>
          </a:p>
        </p:txBody>
      </p:sp>
      <p:sp>
        <p:nvSpPr>
          <p:cNvPr id="2" name="標題 1"/>
          <p:cNvSpPr>
            <a:spLocks noGrp="1"/>
          </p:cNvSpPr>
          <p:nvPr>
            <p:ph type="title"/>
          </p:nvPr>
        </p:nvSpPr>
        <p:spPr>
          <a:xfrm>
            <a:off x="1043608" y="764704"/>
            <a:ext cx="7543800" cy="914400"/>
          </a:xfrm>
        </p:spPr>
        <p:txBody>
          <a:bodyPr/>
          <a:lstStyle/>
          <a:p>
            <a:r>
              <a:rPr lang="en-US" altLang="zh-TW" sz="4000" b="1" dirty="0" smtClean="0">
                <a:solidFill>
                  <a:srgbClr val="FFFF00"/>
                </a:solidFill>
              </a:rPr>
              <a:t>3.</a:t>
            </a:r>
            <a:r>
              <a:rPr lang="zh-TW" altLang="en-US" sz="4000" b="1" dirty="0" smtClean="0">
                <a:solidFill>
                  <a:srgbClr val="FFFF00"/>
                </a:solidFill>
              </a:rPr>
              <a:t>羊子喬</a:t>
            </a:r>
            <a:r>
              <a:rPr lang="en-US" altLang="zh-TW" sz="4000" b="1" dirty="0" smtClean="0">
                <a:solidFill>
                  <a:srgbClr val="FFFF00"/>
                </a:solidFill>
              </a:rPr>
              <a:t>:</a:t>
            </a:r>
            <a:r>
              <a:rPr lang="zh-TW" altLang="en-US" sz="4000" b="1" dirty="0" smtClean="0">
                <a:solidFill>
                  <a:srgbClr val="FFFF00"/>
                </a:solidFill>
              </a:rPr>
              <a:t> </a:t>
            </a:r>
            <a:r>
              <a:rPr lang="en-US" altLang="zh-TW" sz="4000" b="1" dirty="0" smtClean="0">
                <a:solidFill>
                  <a:srgbClr val="FFFF00"/>
                </a:solidFill>
              </a:rPr>
              <a:t>&lt;</a:t>
            </a:r>
            <a:r>
              <a:rPr lang="zh-TW" altLang="en-US" sz="4000" b="1" dirty="0" smtClean="0">
                <a:solidFill>
                  <a:srgbClr val="FFFF00"/>
                </a:solidFill>
              </a:rPr>
              <a:t>七</a:t>
            </a:r>
            <a:r>
              <a:rPr lang="en-US" altLang="zh-TW" sz="4000" b="1" dirty="0" smtClean="0">
                <a:solidFill>
                  <a:srgbClr val="FFFF00"/>
                </a:solidFill>
              </a:rPr>
              <a:t>O</a:t>
            </a:r>
            <a:r>
              <a:rPr lang="zh-TW" altLang="en-US" sz="4000" b="1" dirty="0" smtClean="0">
                <a:solidFill>
                  <a:srgbClr val="FFFF00"/>
                </a:solidFill>
              </a:rPr>
              <a:t>年代府城追思錄</a:t>
            </a:r>
            <a:r>
              <a:rPr lang="en-US" altLang="zh-TW" sz="4000" b="1" dirty="0" smtClean="0">
                <a:solidFill>
                  <a:srgbClr val="FFFF00"/>
                </a:solidFill>
              </a:rPr>
              <a:t>&gt;</a:t>
            </a:r>
            <a:endParaRPr lang="zh-TW" altLang="en-US" sz="4000" b="1" dirty="0">
              <a:solidFill>
                <a:srgbClr val="FFFF00"/>
              </a:solidFill>
            </a:endParaRPr>
          </a:p>
        </p:txBody>
      </p:sp>
    </p:spTree>
    <p:extLst>
      <p:ext uri="{BB962C8B-B14F-4D97-AF65-F5344CB8AC3E}">
        <p14:creationId xmlns:p14="http://schemas.microsoft.com/office/powerpoint/2010/main" val="2284699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3568" y="548680"/>
            <a:ext cx="7632848" cy="5544616"/>
          </a:xfrm>
        </p:spPr>
        <p:txBody>
          <a:bodyPr>
            <a:normAutofit/>
          </a:bodyPr>
          <a:lstStyle/>
          <a:p>
            <a:r>
              <a:rPr lang="zh-TW" altLang="en-US" sz="2400" b="1" dirty="0" smtClean="0">
                <a:solidFill>
                  <a:srgbClr val="FFFF00"/>
                </a:solidFill>
              </a:rPr>
              <a:t>心得分享</a:t>
            </a:r>
            <a:r>
              <a:rPr lang="en-US" altLang="zh-TW" sz="2400" b="1" dirty="0" smtClean="0">
                <a:solidFill>
                  <a:srgbClr val="FFFF00"/>
                </a:solidFill>
              </a:rPr>
              <a:t>:</a:t>
            </a:r>
          </a:p>
          <a:p>
            <a:r>
              <a:rPr lang="zh-TW" altLang="en-US" sz="2400" dirty="0"/>
              <a:t>資</a:t>
            </a:r>
            <a:r>
              <a:rPr lang="zh-TW" altLang="en-US" sz="2400" dirty="0" smtClean="0"/>
              <a:t>盛</a:t>
            </a:r>
            <a:r>
              <a:rPr lang="en-US" altLang="zh-TW" sz="2400" dirty="0" smtClean="0"/>
              <a:t>:</a:t>
            </a:r>
            <a:r>
              <a:rPr lang="zh-TW" altLang="zh-TW" sz="2400" dirty="0">
                <a:effectLst/>
              </a:rPr>
              <a:t>讓我認識了許多，我所不知道的台南</a:t>
            </a:r>
            <a:r>
              <a:rPr lang="zh-TW" altLang="zh-TW" sz="2400" dirty="0" smtClean="0">
                <a:effectLst/>
              </a:rPr>
              <a:t>。</a:t>
            </a:r>
            <a:endParaRPr lang="en-US" altLang="zh-TW" sz="2400" dirty="0">
              <a:effectLst/>
            </a:endParaRPr>
          </a:p>
          <a:p>
            <a:r>
              <a:rPr lang="zh-TW" altLang="en-US" sz="2400" dirty="0">
                <a:effectLst/>
              </a:rPr>
              <a:t>俊</a:t>
            </a:r>
            <a:r>
              <a:rPr lang="zh-TW" altLang="en-US" sz="2400" dirty="0" smtClean="0">
                <a:effectLst/>
              </a:rPr>
              <a:t>霖</a:t>
            </a:r>
            <a:r>
              <a:rPr lang="en-US" altLang="zh-TW" sz="2400" dirty="0" smtClean="0">
                <a:effectLst/>
              </a:rPr>
              <a:t>:</a:t>
            </a:r>
            <a:r>
              <a:rPr lang="zh-TW" altLang="zh-TW" sz="2400" dirty="0">
                <a:effectLst/>
              </a:rPr>
              <a:t>作者描述著</a:t>
            </a:r>
            <a:r>
              <a:rPr lang="en-US" altLang="zh-TW" sz="2400" dirty="0">
                <a:effectLst/>
              </a:rPr>
              <a:t>70</a:t>
            </a:r>
            <a:r>
              <a:rPr lang="zh-TW" altLang="zh-TW" sz="2400" dirty="0">
                <a:effectLst/>
              </a:rPr>
              <a:t>年代的府城，讓讀者讀起來像是作者帶領著讀者遊玩了整個府城，相當寫實有趣</a:t>
            </a:r>
            <a:r>
              <a:rPr lang="zh-TW" altLang="zh-TW" sz="2400" dirty="0" smtClean="0">
                <a:effectLst/>
              </a:rPr>
              <a:t>。</a:t>
            </a:r>
            <a:endParaRPr lang="en-US" altLang="zh-TW" sz="2400" dirty="0">
              <a:effectLst/>
            </a:endParaRPr>
          </a:p>
          <a:p>
            <a:r>
              <a:rPr lang="zh-TW" altLang="en-US" sz="2400" dirty="0">
                <a:effectLst/>
              </a:rPr>
              <a:t>修</a:t>
            </a:r>
            <a:r>
              <a:rPr lang="zh-TW" altLang="en-US" sz="2400" dirty="0" smtClean="0">
                <a:effectLst/>
              </a:rPr>
              <a:t>銘</a:t>
            </a:r>
            <a:r>
              <a:rPr lang="en-US" altLang="zh-TW" sz="2400" dirty="0" smtClean="0">
                <a:effectLst/>
              </a:rPr>
              <a:t>:</a:t>
            </a:r>
            <a:r>
              <a:rPr lang="zh-TW" altLang="en-US" sz="2400" dirty="0" smtClean="0">
                <a:effectLst/>
              </a:rPr>
              <a:t>每個地區都有</a:t>
            </a:r>
            <a:r>
              <a:rPr lang="en-US" altLang="zh-TW" sz="2400" dirty="0" smtClean="0">
                <a:effectLst/>
              </a:rPr>
              <a:t>7</a:t>
            </a:r>
            <a:r>
              <a:rPr lang="zh-TW" altLang="en-US" sz="2400" dirty="0" smtClean="0">
                <a:effectLst/>
              </a:rPr>
              <a:t>、</a:t>
            </a:r>
            <a:r>
              <a:rPr lang="en-US" altLang="zh-TW" sz="2400" dirty="0" smtClean="0">
                <a:effectLst/>
              </a:rPr>
              <a:t>80</a:t>
            </a:r>
            <a:r>
              <a:rPr lang="zh-TW" altLang="en-US" sz="2400" dirty="0" smtClean="0">
                <a:effectLst/>
              </a:rPr>
              <a:t>年代的故事，反觀自己故鄉─高雄，也很想了解自己未出生時的高雄，是否也有古色古香的</a:t>
            </a:r>
            <a:r>
              <a:rPr lang="zh-TW" altLang="en-US" sz="2400" dirty="0" smtClean="0">
                <a:effectLst/>
              </a:rPr>
              <a:t>人、</a:t>
            </a:r>
            <a:r>
              <a:rPr lang="zh-TW" altLang="en-US" sz="2400" dirty="0" smtClean="0">
                <a:effectLst/>
              </a:rPr>
              <a:t>事、物，發生了什麼事情</a:t>
            </a:r>
            <a:r>
              <a:rPr lang="en-US" altLang="zh-TW" sz="2400" dirty="0" smtClean="0">
                <a:effectLst/>
              </a:rPr>
              <a:t>~</a:t>
            </a:r>
            <a:r>
              <a:rPr lang="zh-TW" altLang="en-US" sz="2400" dirty="0" smtClean="0">
                <a:effectLst/>
              </a:rPr>
              <a:t>都很想</a:t>
            </a:r>
            <a:r>
              <a:rPr lang="zh-TW" altLang="en-US" sz="2400" dirty="0" smtClean="0">
                <a:effectLst/>
              </a:rPr>
              <a:t>了解</a:t>
            </a:r>
            <a:endParaRPr lang="en-US" altLang="zh-TW" sz="2400" dirty="0" smtClean="0">
              <a:effectLst/>
            </a:endParaRPr>
          </a:p>
          <a:p>
            <a:r>
              <a:rPr lang="zh-TW" altLang="en-US" sz="2400" dirty="0">
                <a:effectLst/>
              </a:rPr>
              <a:t>聖</a:t>
            </a:r>
            <a:r>
              <a:rPr lang="zh-TW" altLang="en-US" sz="2400" dirty="0" smtClean="0">
                <a:effectLst/>
              </a:rPr>
              <a:t>耀</a:t>
            </a:r>
            <a:r>
              <a:rPr lang="en-US" altLang="zh-TW" sz="2400" dirty="0" smtClean="0">
                <a:effectLst/>
              </a:rPr>
              <a:t>:</a:t>
            </a:r>
            <a:r>
              <a:rPr lang="zh-TW" altLang="zh-TW" sz="2400" dirty="0">
                <a:effectLst/>
              </a:rPr>
              <a:t>感覺對於那時的府城描寫得非常生動</a:t>
            </a:r>
            <a:r>
              <a:rPr lang="en-US" altLang="zh-TW" sz="2400" dirty="0">
                <a:effectLst/>
              </a:rPr>
              <a:t>,</a:t>
            </a:r>
            <a:r>
              <a:rPr lang="zh-TW" altLang="zh-TW" sz="2400" dirty="0">
                <a:effectLst/>
              </a:rPr>
              <a:t>從食物到書作都有</a:t>
            </a:r>
            <a:r>
              <a:rPr lang="en-US" altLang="zh-TW" sz="2400" dirty="0">
                <a:effectLst/>
              </a:rPr>
              <a:t>,</a:t>
            </a:r>
            <a:r>
              <a:rPr lang="zh-TW" altLang="zh-TW" sz="2400" dirty="0">
                <a:effectLst/>
              </a:rPr>
              <a:t>不過都是跟現在有差就是</a:t>
            </a:r>
            <a:r>
              <a:rPr lang="en-US" altLang="zh-TW" sz="2400" dirty="0" smtClean="0">
                <a:effectLst/>
              </a:rPr>
              <a:t>!!</a:t>
            </a:r>
            <a:endParaRPr lang="zh-TW" altLang="zh-TW" sz="2400" dirty="0">
              <a:effectLst/>
            </a:endParaRPr>
          </a:p>
        </p:txBody>
      </p:sp>
    </p:spTree>
    <p:extLst>
      <p:ext uri="{BB962C8B-B14F-4D97-AF65-F5344CB8AC3E}">
        <p14:creationId xmlns:p14="http://schemas.microsoft.com/office/powerpoint/2010/main" val="2772086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564904"/>
            <a:ext cx="8229600" cy="1273622"/>
          </a:xfrm>
        </p:spPr>
        <p:txBody>
          <a:bodyPr/>
          <a:lstStyle/>
          <a:p>
            <a:pPr algn="ctr"/>
            <a:r>
              <a:rPr lang="zh-TW" altLang="en-US" dirty="0" smtClean="0"/>
              <a:t>二</a:t>
            </a:r>
            <a:r>
              <a:rPr lang="en-US" altLang="zh-TW" dirty="0" smtClean="0"/>
              <a:t>.</a:t>
            </a:r>
            <a:r>
              <a:rPr lang="zh-TW" altLang="en-US" dirty="0" smtClean="0"/>
              <a:t>分組學習單內容</a:t>
            </a:r>
            <a:endParaRPr lang="zh-TW" altLang="en-US" dirty="0"/>
          </a:p>
        </p:txBody>
      </p:sp>
    </p:spTree>
    <p:extLst>
      <p:ext uri="{BB962C8B-B14F-4D97-AF65-F5344CB8AC3E}">
        <p14:creationId xmlns:p14="http://schemas.microsoft.com/office/powerpoint/2010/main" val="2190861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然力">
  <a:themeElements>
    <a:clrScheme name="自然力">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自然力">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自然力">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358</TotalTime>
  <Words>1625</Words>
  <Application>Microsoft Office PowerPoint</Application>
  <PresentationFormat>如螢幕大小 (4:3)</PresentationFormat>
  <Paragraphs>79</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自然力</vt:lpstr>
      <vt:lpstr>第九組組員名單</vt:lpstr>
      <vt:lpstr>一.選文內容介紹</vt:lpstr>
      <vt:lpstr>1.郭力昕: &lt;錯置的旅行&gt;</vt:lpstr>
      <vt:lpstr>PowerPoint 簡報</vt:lpstr>
      <vt:lpstr>2.葉石濤: &lt;魁儡巷與關三姑&gt;</vt:lpstr>
      <vt:lpstr>PowerPoint 簡報</vt:lpstr>
      <vt:lpstr>3.羊子喬: &lt;七O年代府城追思錄&gt;</vt:lpstr>
      <vt:lpstr>PowerPoint 簡報</vt:lpstr>
      <vt:lpstr>二.分組學習單內容</vt:lpstr>
      <vt:lpstr>1.我的好望角地圖</vt:lpstr>
      <vt:lpstr>PowerPoint 簡報</vt:lpstr>
      <vt:lpstr>2.&lt;傀儡巷與關三姑&gt; 的好望角地圖</vt:lpstr>
      <vt:lpstr>3.&lt;七O年代府城回憶錄&gt; 的好望角地圖</vt:lpstr>
      <vt:lpstr>三.線上MY數位學習小組討論</vt:lpstr>
      <vt:lpstr>1.在〈錯置的旅行〉所描述的景象中，最有感受的是哪一個？為什麼？ </vt:lpstr>
      <vt:lpstr>2.台南街巷的特色 </vt:lpstr>
      <vt:lpstr>3.讀過舒國治〈水城台北〉這篇文章，你的感想如何？</vt:lpstr>
      <vt:lpstr>PowerPoint 簡報</vt:lpstr>
      <vt:lpstr>4.是否也曾有某個曾經很熟悉的地方，一段長時間之後，你重返舊地，卻發現整個變了，當時你的感覺是怎樣？</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組員名單</dc:title>
  <dc:creator>User</dc:creator>
  <cp:lastModifiedBy>User</cp:lastModifiedBy>
  <cp:revision>48</cp:revision>
  <dcterms:created xsi:type="dcterms:W3CDTF">2013-04-22T17:23:42Z</dcterms:created>
  <dcterms:modified xsi:type="dcterms:W3CDTF">2013-04-23T15:49:05Z</dcterms:modified>
</cp:coreProperties>
</file>