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7" r:id="rId3"/>
    <p:sldId id="257" r:id="rId4"/>
    <p:sldId id="258" r:id="rId5"/>
    <p:sldId id="259" r:id="rId6"/>
    <p:sldId id="261" r:id="rId7"/>
    <p:sldId id="264" r:id="rId8"/>
    <p:sldId id="265" r:id="rId9"/>
    <p:sldId id="266" r:id="rId10"/>
    <p:sldId id="262" r:id="rId11"/>
    <p:sldId id="263" r:id="rId1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67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矩形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矩形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矩形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矩形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矩形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圓角矩形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圓角矩形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矩形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EFBC744-9010-49E3-B9FC-69ABA64EDF1A}" type="datetimeFigureOut">
              <a:rPr lang="zh-TW" altLang="en-US" smtClean="0"/>
              <a:pPr/>
              <a:t>2012/11/29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4F18C772-DBAC-4437-934A-39599A54EF4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BC744-9010-49E3-B9FC-69ABA64EDF1A}" type="datetimeFigureOut">
              <a:rPr lang="zh-TW" altLang="en-US" smtClean="0"/>
              <a:pPr/>
              <a:t>2012/11/29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8C772-DBAC-4437-934A-39599A54EF4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BC744-9010-49E3-B9FC-69ABA64EDF1A}" type="datetimeFigureOut">
              <a:rPr lang="zh-TW" altLang="en-US" smtClean="0"/>
              <a:pPr/>
              <a:t>2012/11/29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8C772-DBAC-4437-934A-39599A54EF4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BC744-9010-49E3-B9FC-69ABA64EDF1A}" type="datetimeFigureOut">
              <a:rPr lang="zh-TW" altLang="en-US" smtClean="0"/>
              <a:pPr/>
              <a:t>2012/11/29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8C772-DBAC-4437-934A-39599A54EF4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BC744-9010-49E3-B9FC-69ABA64EDF1A}" type="datetimeFigureOut">
              <a:rPr lang="zh-TW" altLang="en-US" smtClean="0"/>
              <a:pPr/>
              <a:t>2012/11/29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8C772-DBAC-4437-934A-39599A54EF4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BC744-9010-49E3-B9FC-69ABA64EDF1A}" type="datetimeFigureOut">
              <a:rPr lang="zh-TW" altLang="en-US" smtClean="0"/>
              <a:pPr/>
              <a:t>2012/11/29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8C772-DBAC-4437-934A-39599A54EF4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6" name="日期版面配置區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EFBC744-9010-49E3-B9FC-69ABA64EDF1A}" type="datetimeFigureOut">
              <a:rPr lang="zh-TW" altLang="en-US" smtClean="0"/>
              <a:pPr/>
              <a:t>2012/11/29</a:t>
            </a:fld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F18C772-DBAC-4437-934A-39599A54EF42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8" name="頁尾版面配置區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EFBC744-9010-49E3-B9FC-69ABA64EDF1A}" type="datetimeFigureOut">
              <a:rPr lang="zh-TW" altLang="en-US" smtClean="0"/>
              <a:pPr/>
              <a:t>2012/11/29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4F18C772-DBAC-4437-934A-39599A54EF4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BC744-9010-49E3-B9FC-69ABA64EDF1A}" type="datetimeFigureOut">
              <a:rPr lang="zh-TW" altLang="en-US" smtClean="0"/>
              <a:pPr/>
              <a:t>2012/11/29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8C772-DBAC-4437-934A-39599A54EF4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BC744-9010-49E3-B9FC-69ABA64EDF1A}" type="datetimeFigureOut">
              <a:rPr lang="zh-TW" altLang="en-US" smtClean="0"/>
              <a:pPr/>
              <a:t>2012/11/29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8C772-DBAC-4437-934A-39599A54EF4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BC744-9010-49E3-B9FC-69ABA64EDF1A}" type="datetimeFigureOut">
              <a:rPr lang="zh-TW" altLang="en-US" smtClean="0"/>
              <a:pPr/>
              <a:t>2012/11/29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8C772-DBAC-4437-934A-39599A54EF4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矩形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矩形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矩形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矩形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矩形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圓角矩形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圓角矩形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矩形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矩形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矩形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矩形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矩形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矩形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EFBC744-9010-49E3-B9FC-69ABA64EDF1A}" type="datetimeFigureOut">
              <a:rPr lang="zh-TW" altLang="en-US" smtClean="0"/>
              <a:pPr/>
              <a:t>2012/11/29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4F18C772-DBAC-4437-934A-39599A54EF42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mag.udn.com/mag/campus/storypage.jsp?f_ART_ID=416193" TargetMode="External"/><Relationship Id="rId2" Type="http://schemas.openxmlformats.org/officeDocument/2006/relationships/hyperlink" Target="http://tw.news.yahoo.com/%E6%95%99%E8%82%B2%E9%83%A8%E5%BB%BA%E8%AD%B0%E5%A4%A7%E5%AD%B8%E5%AE%BF%E8%88%8D%E5%87%8C%E6%99%A81%E9%BB%9E%E5%BC%B7%E5%88%B6%E6%96%B7%E7%B6%B2-064248926.html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57200" y="785794"/>
            <a:ext cx="8458200" cy="2327281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zh-TW" sz="8000" b="1" dirty="0" smtClean="0"/>
              <a:t>宿舍斷網 學權小組還我學習自主</a:t>
            </a:r>
            <a:endParaRPr lang="zh-TW" altLang="en-US" sz="8000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2571736" y="3929067"/>
            <a:ext cx="2928958" cy="29649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3200"/>
              </a:lnSpc>
            </a:pPr>
            <a:r>
              <a:rPr lang="zh-TW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黃瑞</a:t>
            </a:r>
            <a:r>
              <a:rPr lang="zh-TW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揚  </a:t>
            </a:r>
            <a:r>
              <a:rPr lang="en-US" altLang="zh-TW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498G0090</a:t>
            </a:r>
            <a:endParaRPr lang="en-US" altLang="zh-TW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  <a:p>
            <a:pPr>
              <a:lnSpc>
                <a:spcPts val="3200"/>
              </a:lnSpc>
            </a:pPr>
            <a:r>
              <a:rPr lang="zh-TW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黃智</a:t>
            </a:r>
            <a:r>
              <a:rPr lang="zh-TW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遠  </a:t>
            </a:r>
            <a:r>
              <a:rPr lang="en-US" altLang="zh-TW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498G0092</a:t>
            </a:r>
            <a:endParaRPr lang="en-US" altLang="zh-TW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  <a:p>
            <a:pPr>
              <a:lnSpc>
                <a:spcPts val="3200"/>
              </a:lnSpc>
            </a:pPr>
            <a:r>
              <a:rPr lang="zh-TW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劉不</a:t>
            </a:r>
            <a:r>
              <a:rPr lang="zh-TW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耀  </a:t>
            </a:r>
            <a:r>
              <a:rPr lang="en-US" altLang="zh-TW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498G0098</a:t>
            </a:r>
          </a:p>
          <a:p>
            <a:pPr>
              <a:lnSpc>
                <a:spcPts val="3200"/>
              </a:lnSpc>
            </a:pPr>
            <a:r>
              <a:rPr lang="zh-TW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許弘</a:t>
            </a:r>
            <a:r>
              <a:rPr lang="zh-TW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昇  </a:t>
            </a:r>
            <a:r>
              <a:rPr lang="en-US" altLang="zh-TW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498G0100</a:t>
            </a:r>
          </a:p>
          <a:p>
            <a:pPr>
              <a:lnSpc>
                <a:spcPts val="3200"/>
              </a:lnSpc>
            </a:pPr>
            <a:r>
              <a:rPr lang="zh-TW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王傳貴  </a:t>
            </a:r>
            <a:r>
              <a:rPr lang="en-US" altLang="zh-TW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498G0102</a:t>
            </a:r>
          </a:p>
          <a:p>
            <a:pPr>
              <a:lnSpc>
                <a:spcPts val="3200"/>
              </a:lnSpc>
            </a:pPr>
            <a:r>
              <a:rPr lang="zh-TW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方政揚</a:t>
            </a:r>
            <a:r>
              <a:rPr lang="en-US" altLang="zh-TW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  </a:t>
            </a:r>
            <a:r>
              <a:rPr lang="en-US" altLang="zh-TW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498G0114</a:t>
            </a:r>
            <a:endParaRPr lang="en-US" altLang="zh-TW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  <a:p>
            <a:pPr>
              <a:lnSpc>
                <a:spcPts val="3200"/>
              </a:lnSpc>
            </a:pPr>
            <a:r>
              <a:rPr lang="zh-TW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何國群  </a:t>
            </a:r>
            <a:r>
              <a:rPr lang="en-US" altLang="zh-TW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498G0118</a:t>
            </a:r>
          </a:p>
        </p:txBody>
      </p:sp>
      <p:sp>
        <p:nvSpPr>
          <p:cNvPr id="5" name="矩形 4"/>
          <p:cNvSpPr/>
          <p:nvPr/>
        </p:nvSpPr>
        <p:spPr>
          <a:xfrm>
            <a:off x="6343233" y="6396335"/>
            <a:ext cx="28007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指導老師 → 李育強</a:t>
            </a:r>
            <a:endParaRPr lang="zh-TW" alt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35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參考資料來源</a:t>
            </a:r>
            <a:endParaRPr lang="zh-TW" altLang="en-US" sz="35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矩形 3"/>
          <p:cNvSpPr/>
          <p:nvPr/>
        </p:nvSpPr>
        <p:spPr>
          <a:xfrm>
            <a:off x="428596" y="2928934"/>
            <a:ext cx="8358246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000" b="1" dirty="0" smtClean="0">
                <a:latin typeface="+mj-ea"/>
                <a:ea typeface="+mj-ea"/>
                <a:hlinkClick r:id="rId2"/>
              </a:rPr>
              <a:t>奇摩新聞</a:t>
            </a:r>
            <a:r>
              <a:rPr lang="zh-TW" altLang="en-US" sz="2000" b="1" dirty="0" smtClean="0">
                <a:latin typeface="+mj-ea"/>
                <a:ea typeface="+mj-ea"/>
              </a:rPr>
              <a:t> </a:t>
            </a:r>
            <a:r>
              <a:rPr lang="zh-TW" altLang="en-US" sz="2000" b="1" dirty="0" smtClean="0"/>
              <a:t>教</a:t>
            </a:r>
            <a:r>
              <a:rPr lang="zh-TW" altLang="en-US" sz="2000" b="1" dirty="0" smtClean="0"/>
              <a:t>育部建議大學宿舍凌晨</a:t>
            </a:r>
            <a:r>
              <a:rPr lang="en-US" altLang="zh-TW" sz="2000" b="1" dirty="0" smtClean="0"/>
              <a:t>1</a:t>
            </a:r>
            <a:r>
              <a:rPr lang="zh-TW" altLang="en-US" sz="2000" b="1" dirty="0" smtClean="0"/>
              <a:t>點強制斷</a:t>
            </a:r>
            <a:r>
              <a:rPr lang="zh-TW" altLang="en-US" sz="2000" b="1" dirty="0" smtClean="0"/>
              <a:t>網 </a:t>
            </a:r>
            <a:r>
              <a:rPr lang="en-US" altLang="zh-TW" sz="2000" dirty="0" smtClean="0"/>
              <a:t>2012</a:t>
            </a:r>
            <a:r>
              <a:rPr lang="zh-TW" altLang="en-US" sz="2000" dirty="0" smtClean="0"/>
              <a:t>年</a:t>
            </a:r>
            <a:r>
              <a:rPr lang="en-US" altLang="zh-TW" sz="2000" dirty="0" smtClean="0"/>
              <a:t>10</a:t>
            </a:r>
            <a:r>
              <a:rPr lang="zh-TW" altLang="en-US" sz="2000" dirty="0" smtClean="0"/>
              <a:t>月</a:t>
            </a:r>
            <a:r>
              <a:rPr lang="en-US" altLang="zh-TW" sz="2000" dirty="0" smtClean="0"/>
              <a:t>3</a:t>
            </a:r>
            <a:r>
              <a:rPr lang="zh-TW" altLang="en-US" sz="2000" dirty="0" smtClean="0"/>
              <a:t>日 下午</a:t>
            </a:r>
            <a:r>
              <a:rPr lang="en-US" altLang="zh-TW" sz="2000" dirty="0" smtClean="0"/>
              <a:t>2:42</a:t>
            </a:r>
            <a:endParaRPr lang="zh-TW" altLang="en-US" sz="2000" b="1" dirty="0" smtClean="0"/>
          </a:p>
          <a:p>
            <a:r>
              <a:rPr lang="en-US" altLang="zh-TW" u="sng" dirty="0" smtClean="0">
                <a:hlinkClick r:id="rId2"/>
              </a:rPr>
              <a:t>http</a:t>
            </a:r>
            <a:r>
              <a:rPr lang="en-US" altLang="zh-TW" u="sng" dirty="0" smtClean="0">
                <a:hlinkClick r:id="rId2"/>
              </a:rPr>
              <a:t>://tw.news.yahoo.com/%E6%95%99%E8%82%B2%E9%83%A8%E5%BB%BA%E8%AD%B0%E5%A4%A7%E5%AD%B8%E5%AE%BF%E8%88%8D%E5%87%8C%E6%99%A81%E9%BB%9E%E5%BC%B7%E5%88%B6%E6%96%B7%E7%B6%B2-064248926.html</a:t>
            </a:r>
            <a:endParaRPr lang="en-US" altLang="zh-TW" u="sng" dirty="0" smtClean="0"/>
          </a:p>
          <a:p>
            <a:endParaRPr lang="en-US" altLang="zh-TW" u="sng" dirty="0" smtClean="0"/>
          </a:p>
          <a:p>
            <a:r>
              <a:rPr lang="zh-TW" altLang="en-US" u="sng" dirty="0" smtClean="0">
                <a:hlinkClick r:id="rId3"/>
              </a:rPr>
              <a:t>聯合新聞網</a:t>
            </a:r>
            <a:r>
              <a:rPr lang="zh-TW" altLang="en-US" b="1" dirty="0" smtClean="0"/>
              <a:t>大學宿舍強制斷網？教部發函建</a:t>
            </a:r>
            <a:r>
              <a:rPr lang="zh-TW" altLang="en-US" b="1" dirty="0" smtClean="0"/>
              <a:t>議  </a:t>
            </a:r>
            <a:r>
              <a:rPr lang="en-US" altLang="zh-TW" smtClean="0"/>
              <a:t>2012/10/03</a:t>
            </a:r>
            <a:endParaRPr lang="en-US" altLang="zh-TW" u="sng" smtClean="0">
              <a:hlinkClick r:id="rId3"/>
            </a:endParaRPr>
          </a:p>
          <a:p>
            <a:r>
              <a:rPr lang="en-US" altLang="zh-TW" u="sng" dirty="0" smtClean="0">
                <a:hlinkClick r:id="rId3"/>
              </a:rPr>
              <a:t>http</a:t>
            </a:r>
            <a:r>
              <a:rPr lang="en-US" altLang="zh-TW" u="sng" dirty="0" smtClean="0">
                <a:hlinkClick r:id="rId3"/>
              </a:rPr>
              <a:t>://mag.udn.com/mag/campus/storypage.jsp?f_ART_ID=416193</a:t>
            </a:r>
            <a:endParaRPr lang="zh-TW" altLang="zh-TW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3000372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zh-TW" altLang="en-US" sz="70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  <a:t>謝謝收看</a:t>
            </a:r>
            <a:endParaRPr lang="zh-TW" altLang="en-US" sz="70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14282" y="1000108"/>
            <a:ext cx="8786874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000" b="1" dirty="0" smtClean="0">
                <a:latin typeface="+mn-ea"/>
              </a:rPr>
              <a:t>教育部因民眾投書指大學生網路成癮，便發函建議各大專院校在凌晨</a:t>
            </a:r>
            <a:r>
              <a:rPr lang="en-US" altLang="zh-TW" sz="2000" b="1" dirty="0" smtClean="0">
                <a:latin typeface="+mn-ea"/>
              </a:rPr>
              <a:t>1</a:t>
            </a:r>
            <a:r>
              <a:rPr lang="zh-TW" altLang="en-US" sz="2000" b="1" dirty="0" smtClean="0">
                <a:latin typeface="+mn-ea"/>
              </a:rPr>
              <a:t>點前進行宿舍斷網。大學學生權利調查評鑑小組昨發出聲明，要求還給學生自主學習的空間。</a:t>
            </a:r>
            <a:endParaRPr lang="en-US" altLang="zh-TW" sz="2000" b="1" dirty="0" smtClean="0">
              <a:latin typeface="+mn-ea"/>
            </a:endParaRPr>
          </a:p>
          <a:p>
            <a:endParaRPr lang="zh-TW" altLang="en-US" sz="2000" b="1" dirty="0" smtClean="0">
              <a:latin typeface="+mn-ea"/>
            </a:endParaRPr>
          </a:p>
          <a:p>
            <a:r>
              <a:rPr lang="zh-TW" altLang="en-US" sz="2000" b="1" dirty="0" smtClean="0">
                <a:latin typeface="+mn-ea"/>
              </a:rPr>
              <a:t>教育部雖說是「建議」大專院校宿舍斷網，但目前長庚大學、大同大學，校方都有宿舍斷網機制。學權小組成員張復舜的調查顯示，</a:t>
            </a:r>
            <a:r>
              <a:rPr lang="en-US" altLang="zh-TW" sz="2000" b="1" dirty="0" smtClean="0">
                <a:latin typeface="+mn-ea"/>
              </a:rPr>
              <a:t>2010</a:t>
            </a:r>
            <a:r>
              <a:rPr lang="zh-TW" altLang="en-US" sz="2000" b="1" dirty="0" smtClean="0">
                <a:latin typeface="+mn-ea"/>
              </a:rPr>
              <a:t>年全國</a:t>
            </a:r>
            <a:r>
              <a:rPr lang="en-US" altLang="zh-TW" sz="2000" b="1" dirty="0" smtClean="0">
                <a:latin typeface="+mn-ea"/>
              </a:rPr>
              <a:t>147</a:t>
            </a:r>
            <a:r>
              <a:rPr lang="zh-TW" altLang="en-US" sz="2000" b="1" dirty="0" smtClean="0">
                <a:latin typeface="+mn-ea"/>
              </a:rPr>
              <a:t>所大學，有</a:t>
            </a:r>
            <a:r>
              <a:rPr lang="en-US" altLang="zh-TW" sz="2000" b="1" dirty="0" smtClean="0">
                <a:latin typeface="+mn-ea"/>
              </a:rPr>
              <a:t>14%</a:t>
            </a:r>
            <a:r>
              <a:rPr lang="zh-TW" altLang="en-US" sz="2000" b="1" dirty="0" smtClean="0">
                <a:latin typeface="+mn-ea"/>
              </a:rPr>
              <a:t>的學校有宿舍斷網規定；</a:t>
            </a:r>
            <a:r>
              <a:rPr lang="en-US" altLang="zh-TW" sz="2000" b="1" dirty="0" smtClean="0">
                <a:latin typeface="+mn-ea"/>
              </a:rPr>
              <a:t>2011</a:t>
            </a:r>
            <a:r>
              <a:rPr lang="zh-TW" altLang="en-US" sz="2000" b="1" dirty="0" smtClean="0">
                <a:latin typeface="+mn-ea"/>
              </a:rPr>
              <a:t>年不減反增，</a:t>
            </a:r>
            <a:r>
              <a:rPr lang="en-US" altLang="zh-TW" sz="2000" b="1" dirty="0" smtClean="0">
                <a:latin typeface="+mn-ea"/>
              </a:rPr>
              <a:t>15%</a:t>
            </a:r>
            <a:r>
              <a:rPr lang="zh-TW" altLang="en-US" sz="2000" b="1" dirty="0" smtClean="0">
                <a:latin typeface="+mn-ea"/>
              </a:rPr>
              <a:t>的學校規定宿舍斷網，比率逐年增高，教育部用公權利與保守威權的策略建議宿舍斷網，是重燃「戒嚴餘緒」。</a:t>
            </a:r>
            <a:endParaRPr lang="en-US" altLang="zh-TW" sz="2000" b="1" dirty="0" smtClean="0">
              <a:latin typeface="+mn-ea"/>
            </a:endParaRPr>
          </a:p>
          <a:p>
            <a:endParaRPr lang="zh-TW" altLang="en-US" sz="2000" b="1" dirty="0" smtClean="0">
              <a:latin typeface="+mn-ea"/>
            </a:endParaRPr>
          </a:p>
          <a:p>
            <a:r>
              <a:rPr lang="zh-TW" altLang="en-US" sz="2000" b="1" dirty="0" smtClean="0">
                <a:latin typeface="+mn-ea"/>
              </a:rPr>
              <a:t>張復舜說，「網路成癮」說法缺乏醫學根據，是汙名化大學生。他舉例說，</a:t>
            </a:r>
            <a:r>
              <a:rPr lang="en-US" altLang="zh-TW" sz="2000" b="1" dirty="0" smtClean="0">
                <a:latin typeface="+mn-ea"/>
              </a:rPr>
              <a:t>9</a:t>
            </a:r>
            <a:r>
              <a:rPr lang="zh-TW" altLang="en-US" sz="2000" b="1" dirty="0" smtClean="0">
                <a:latin typeface="+mn-ea"/>
              </a:rPr>
              <a:t>年前，長庚大學學生曾因校方無預警斷網而發動大規模抗爭，最後改成各系自行決議是否斷網，學生半夜無法做報告、蒐集資料，只好花錢買無線網路，「用錢買自由」。</a:t>
            </a:r>
            <a:endParaRPr lang="en-US" altLang="zh-TW" sz="2000" b="1" dirty="0" smtClean="0">
              <a:latin typeface="+mn-ea"/>
            </a:endParaRPr>
          </a:p>
          <a:p>
            <a:endParaRPr lang="zh-TW" altLang="en-US" sz="2000" b="1" dirty="0" smtClean="0">
              <a:latin typeface="+mn-ea"/>
            </a:endParaRPr>
          </a:p>
          <a:p>
            <a:r>
              <a:rPr lang="zh-TW" altLang="en-US" sz="2000" b="1" dirty="0" smtClean="0">
                <a:latin typeface="+mn-ea"/>
              </a:rPr>
              <a:t>先前長庚醫學系學生在研究中發現，「網路成癮」並非精神科疾病，有多重原因，校方應找出同學負面情緒的根本，予以心理輔導，而非斷網。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1857388"/>
          </a:xfrm>
        </p:spPr>
        <p:txBody>
          <a:bodyPr>
            <a:noAutofit/>
          </a:bodyPr>
          <a:lstStyle/>
          <a:p>
            <a:pPr algn="ctr"/>
            <a:r>
              <a:rPr lang="zh-TW" altLang="zh-TW" sz="3600" dirty="0" smtClean="0"/>
              <a:t>如果你是家長，貴子女正住在學校宿舍。針對學校宿舍的管理有無適當的見議？請列舉幾個建議。</a:t>
            </a:r>
            <a:endParaRPr lang="zh-TW" altLang="en-US" sz="35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矩形 5"/>
          <p:cNvSpPr/>
          <p:nvPr/>
        </p:nvSpPr>
        <p:spPr>
          <a:xfrm>
            <a:off x="857224" y="3500438"/>
            <a:ext cx="750099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zh-TW" sz="2400" dirty="0" smtClean="0"/>
              <a:t>一</a:t>
            </a:r>
            <a:r>
              <a:rPr lang="en-US" altLang="zh-TW" sz="2400" dirty="0" smtClean="0"/>
              <a:t> </a:t>
            </a:r>
            <a:r>
              <a:rPr lang="zh-TW" altLang="zh-TW" sz="2400" dirty="0" smtClean="0"/>
              <a:t> 建議樓長能天天查房，因為子女才不會亂跑或夜歸。</a:t>
            </a:r>
            <a:endParaRPr lang="en-US" altLang="zh-TW" sz="2400" dirty="0" smtClean="0"/>
          </a:p>
          <a:p>
            <a:endParaRPr lang="zh-TW" altLang="zh-TW" sz="2400" dirty="0" smtClean="0"/>
          </a:p>
          <a:p>
            <a:r>
              <a:rPr lang="zh-TW" altLang="zh-TW" sz="2400" dirty="0" smtClean="0"/>
              <a:t>二 </a:t>
            </a:r>
            <a:r>
              <a:rPr lang="en-US" altLang="zh-TW" sz="2400" dirty="0" smtClean="0"/>
              <a:t> </a:t>
            </a:r>
            <a:r>
              <a:rPr lang="zh-TW" altLang="zh-TW" sz="2400" dirty="0" smtClean="0"/>
              <a:t>建議樓長能多次檢查宿舍有沒有太亂或太髒，這樣</a:t>
            </a:r>
            <a:r>
              <a:rPr lang="en-US" altLang="zh-TW" sz="2400" dirty="0" smtClean="0"/>
              <a:t>     </a:t>
            </a:r>
            <a:r>
              <a:rPr lang="zh-TW" altLang="zh-TW" sz="2400" dirty="0" smtClean="0"/>
              <a:t>才不會長蚊蠅。</a:t>
            </a:r>
            <a:endParaRPr lang="zh-TW" alt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5900750" cy="1066800"/>
          </a:xfrm>
        </p:spPr>
        <p:txBody>
          <a:bodyPr>
            <a:noAutofit/>
          </a:bodyPr>
          <a:lstStyle/>
          <a:p>
            <a:r>
              <a:rPr lang="zh-TW" altLang="zh-TW" sz="3600" dirty="0" smtClean="0"/>
              <a:t>學校可採取的具體措施</a:t>
            </a:r>
            <a:endParaRPr lang="zh-TW" altLang="en-US" sz="35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矩形 4"/>
          <p:cNvSpPr/>
          <p:nvPr/>
        </p:nvSpPr>
        <p:spPr>
          <a:xfrm>
            <a:off x="285720" y="3286124"/>
            <a:ext cx="864399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zh-TW" sz="2400" dirty="0" smtClean="0"/>
              <a:t>可以利用活動演講，例如防災演習，也可以請一些心靈講師來演講，辦一些互動性的活動，提升學生的素質。</a:t>
            </a:r>
            <a:endParaRPr lang="zh-TW" altLang="zh-TW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066800"/>
          </a:xfrm>
        </p:spPr>
        <p:txBody>
          <a:bodyPr>
            <a:normAutofit/>
          </a:bodyPr>
          <a:lstStyle/>
          <a:p>
            <a:r>
              <a:rPr lang="zh-TW" altLang="zh-TW" sz="3600" dirty="0" smtClean="0"/>
              <a:t>具體措施可能的成效分析</a:t>
            </a:r>
            <a:endParaRPr lang="zh-TW" altLang="en-US" sz="35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矩形 3"/>
          <p:cNvSpPr/>
          <p:nvPr/>
        </p:nvSpPr>
        <p:spPr>
          <a:xfrm>
            <a:off x="285720" y="3214686"/>
            <a:ext cx="85725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zh-TW" sz="2400" dirty="0" smtClean="0"/>
              <a:t>防災演習可以增加住宿生的應變能力，而辦活動可以增加學生的一些與人互動的能力。</a:t>
            </a:r>
            <a:endParaRPr lang="zh-TW" alt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066800"/>
          </a:xfrm>
        </p:spPr>
        <p:txBody>
          <a:bodyPr>
            <a:normAutofit/>
          </a:bodyPr>
          <a:lstStyle/>
          <a:p>
            <a:r>
              <a:rPr lang="zh-TW" altLang="zh-TW" sz="2400" dirty="0" smtClean="0"/>
              <a:t>討論題目</a:t>
            </a:r>
            <a:endParaRPr lang="zh-TW" altLang="en-US" sz="24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矩形 3"/>
          <p:cNvSpPr/>
          <p:nvPr/>
        </p:nvSpPr>
        <p:spPr>
          <a:xfrm>
            <a:off x="428596" y="3429000"/>
            <a:ext cx="835824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zh-TW" sz="2400" dirty="0" smtClean="0"/>
              <a:t>宿舍有網路限制怎麼辦？</a:t>
            </a:r>
          </a:p>
          <a:p>
            <a:r>
              <a:rPr lang="zh-TW" altLang="zh-TW" sz="2400" dirty="0" smtClean="0"/>
              <a:t>如果住宿生常常晚歸怎麼辦？</a:t>
            </a:r>
            <a:endParaRPr lang="zh-TW" altLang="zh-TW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dirty="0" smtClean="0"/>
              <a:t>正面意見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2786058"/>
            <a:ext cx="8229600" cy="2714644"/>
          </a:xfrm>
        </p:spPr>
        <p:txBody>
          <a:bodyPr/>
          <a:lstStyle/>
          <a:p>
            <a:pPr>
              <a:buNone/>
            </a:pPr>
            <a:r>
              <a:rPr lang="en-US" altLang="zh-TW" dirty="0" smtClean="0"/>
              <a:t>   </a:t>
            </a:r>
            <a:r>
              <a:rPr lang="zh-TW" altLang="zh-TW" dirty="0" smtClean="0"/>
              <a:t>在家長老師的立場，一定是希望有斷網，因為這樣才不會讓學生天天沉溺在網路世界上，這樣看來斷網好像是件好事，可以讓學生早點上床睡覺或做別的事情，例如看看書之類的事情，有益身心健康。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dirty="0" smtClean="0"/>
              <a:t>反面意見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2857496"/>
            <a:ext cx="8229600" cy="2608336"/>
          </a:xfrm>
        </p:spPr>
        <p:txBody>
          <a:bodyPr/>
          <a:lstStyle/>
          <a:p>
            <a:pPr>
              <a:buNone/>
            </a:pPr>
            <a:r>
              <a:rPr lang="en-US" altLang="zh-TW" dirty="0" smtClean="0"/>
              <a:t>   </a:t>
            </a:r>
            <a:r>
              <a:rPr lang="zh-TW" altLang="zh-TW" dirty="0" smtClean="0"/>
              <a:t>宿舍有網路限制我們覺得不好，在學生的立場一定是不好的，因為如果我現在在下載音樂或遊戲，然後突然給我一個斷網，那我們一定會很不高興，雖然天天沉溺在網路世界，但是斷網會讓學生很痛苦。</a:t>
            </a:r>
            <a:endParaRPr lang="zh-TW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zh-TW" dirty="0" smtClean="0"/>
              <a:t>小組結論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3000372"/>
            <a:ext cx="8229600" cy="2251146"/>
          </a:xfrm>
        </p:spPr>
        <p:txBody>
          <a:bodyPr/>
          <a:lstStyle/>
          <a:p>
            <a:pPr>
              <a:buNone/>
            </a:pPr>
            <a:r>
              <a:rPr lang="en-US" altLang="zh-TW" dirty="0" smtClean="0"/>
              <a:t>   </a:t>
            </a:r>
            <a:r>
              <a:rPr lang="zh-TW" altLang="zh-TW" dirty="0" smtClean="0"/>
              <a:t>我們認為斷網不是件壞事也不是件好事，有好有壞，現在的時代是自由，所以我們認為只要學生想讀書或想上網都是個人的決定、想法，所以不應該用斷網這個方法，因為這會造成很多不便，這不是個好方法！</a:t>
            </a:r>
          </a:p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都會">
  <a:themeElements>
    <a:clrScheme name="都會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都會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都會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265</TotalTime>
  <Words>1013</Words>
  <Application>Microsoft Office PowerPoint</Application>
  <PresentationFormat>如螢幕大小 (4:3)</PresentationFormat>
  <Paragraphs>40</Paragraphs>
  <Slides>11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2" baseType="lpstr">
      <vt:lpstr>都會</vt:lpstr>
      <vt:lpstr>宿舍斷網 學權小組還我學習自主</vt:lpstr>
      <vt:lpstr>投影片 2</vt:lpstr>
      <vt:lpstr>如果你是家長，貴子女正住在學校宿舍。針對學校宿舍的管理有無適當的見議？請列舉幾個建議。</vt:lpstr>
      <vt:lpstr>學校可採取的具體措施</vt:lpstr>
      <vt:lpstr>具體措施可能的成效分析</vt:lpstr>
      <vt:lpstr>討論題目</vt:lpstr>
      <vt:lpstr>正面意見</vt:lpstr>
      <vt:lpstr>反面意見</vt:lpstr>
      <vt:lpstr>小組結論</vt:lpstr>
      <vt:lpstr>參考資料來源</vt:lpstr>
      <vt:lpstr>謝謝收看</vt:lpstr>
    </vt:vector>
  </TitlesOfParts>
  <Company>C.M.T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工程與社會專題</dc:title>
  <cp:lastModifiedBy>Slam Dunk</cp:lastModifiedBy>
  <cp:revision>30</cp:revision>
  <dcterms:created xsi:type="dcterms:W3CDTF">2012-10-10T13:49:51Z</dcterms:created>
  <dcterms:modified xsi:type="dcterms:W3CDTF">2012-11-29T11:41:32Z</dcterms:modified>
</cp:coreProperties>
</file>