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73" r:id="rId4"/>
    <p:sldId id="268" r:id="rId5"/>
    <p:sldId id="265" r:id="rId6"/>
    <p:sldId id="266" r:id="rId7"/>
    <p:sldId id="259" r:id="rId8"/>
    <p:sldId id="271" r:id="rId9"/>
    <p:sldId id="272" r:id="rId10"/>
    <p:sldId id="260" r:id="rId11"/>
    <p:sldId id="275" r:id="rId1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淺色樣式 3 - 輔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淺色樣式 1 - 輔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淺色樣式 1 - 輔色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 autoAdjust="0"/>
  </p:normalViewPr>
  <p:slideViewPr>
    <p:cSldViewPr snapToGrid="0">
      <p:cViewPr varScale="1">
        <p:scale>
          <a:sx n="78" d="100"/>
          <a:sy n="78" d="100"/>
        </p:scale>
        <p:origin x="-198" y="-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74C28-9C36-4E5A-BAB8-4AF8BDD37D79}" type="datetimeFigureOut">
              <a:rPr lang="zh-TW" altLang="en-US" smtClean="0"/>
              <a:pPr/>
              <a:t>2016/10/4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01E80F-128D-450C-8CBF-C122ADFBDE7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8554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2759-1990-4FD7-AD53-1383DA9CF0C3}" type="datetimeFigureOut">
              <a:rPr lang="zh-TW" altLang="en-US" smtClean="0"/>
              <a:pPr/>
              <a:t>2016/10/4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22D6-B925-4C4A-B6F1-12F3498648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9663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2759-1990-4FD7-AD53-1383DA9CF0C3}" type="datetimeFigureOut">
              <a:rPr lang="zh-TW" altLang="en-US" smtClean="0"/>
              <a:pPr/>
              <a:t>2016/10/4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22D6-B925-4C4A-B6F1-12F3498648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245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2759-1990-4FD7-AD53-1383DA9CF0C3}" type="datetimeFigureOut">
              <a:rPr lang="zh-TW" altLang="en-US" smtClean="0"/>
              <a:pPr/>
              <a:t>2016/10/4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22D6-B925-4C4A-B6F1-12F3498648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726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2759-1990-4FD7-AD53-1383DA9CF0C3}" type="datetimeFigureOut">
              <a:rPr lang="zh-TW" altLang="en-US" smtClean="0"/>
              <a:pPr/>
              <a:t>2016/10/4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22D6-B925-4C4A-B6F1-12F3498648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1917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2759-1990-4FD7-AD53-1383DA9CF0C3}" type="datetimeFigureOut">
              <a:rPr lang="zh-TW" altLang="en-US" smtClean="0"/>
              <a:pPr/>
              <a:t>2016/10/4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22D6-B925-4C4A-B6F1-12F3498648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0868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2759-1990-4FD7-AD53-1383DA9CF0C3}" type="datetimeFigureOut">
              <a:rPr lang="zh-TW" altLang="en-US" smtClean="0"/>
              <a:pPr/>
              <a:t>2016/10/4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22D6-B925-4C4A-B6F1-12F3498648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202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2759-1990-4FD7-AD53-1383DA9CF0C3}" type="datetimeFigureOut">
              <a:rPr lang="zh-TW" altLang="en-US" smtClean="0"/>
              <a:pPr/>
              <a:t>2016/10/4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22D6-B925-4C4A-B6F1-12F3498648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280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2759-1990-4FD7-AD53-1383DA9CF0C3}" type="datetimeFigureOut">
              <a:rPr lang="zh-TW" altLang="en-US" smtClean="0"/>
              <a:pPr/>
              <a:t>2016/10/4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22D6-B925-4C4A-B6F1-12F3498648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931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2759-1990-4FD7-AD53-1383DA9CF0C3}" type="datetimeFigureOut">
              <a:rPr lang="zh-TW" altLang="en-US" smtClean="0"/>
              <a:pPr/>
              <a:t>2016/10/4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22D6-B925-4C4A-B6F1-12F3498648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0188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2759-1990-4FD7-AD53-1383DA9CF0C3}" type="datetimeFigureOut">
              <a:rPr lang="zh-TW" altLang="en-US" smtClean="0"/>
              <a:pPr/>
              <a:t>2016/10/4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22D6-B925-4C4A-B6F1-12F3498648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364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2759-1990-4FD7-AD53-1383DA9CF0C3}" type="datetimeFigureOut">
              <a:rPr lang="zh-TW" altLang="en-US" smtClean="0"/>
              <a:pPr/>
              <a:t>2016/10/4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22D6-B925-4C4A-B6F1-12F3498648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1869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C2759-1990-4FD7-AD53-1383DA9CF0C3}" type="datetimeFigureOut">
              <a:rPr lang="zh-TW" altLang="en-US" smtClean="0"/>
              <a:pPr/>
              <a:t>2016/10/4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022D6-B925-4C4A-B6F1-12F3498648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612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5000"/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416462" y="617896"/>
            <a:ext cx="737600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教育部</a:t>
            </a: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全校型中文閱讀書寫課程革新推動計畫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069018" y="2310667"/>
            <a:ext cx="607089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4800" b="1" spc="3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全人觀點</a:t>
            </a:r>
            <a:r>
              <a:rPr lang="en-US" altLang="zh-TW" sz="4800" b="1" spc="3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‧</a:t>
            </a:r>
            <a:r>
              <a:rPr lang="zh-TW" altLang="en-US" sz="4800" b="1" spc="3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從心讀寫</a:t>
            </a:r>
            <a:endParaRPr lang="zh-TW" altLang="en-US" sz="4800" b="1" spc="3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742829" y="3470873"/>
            <a:ext cx="7232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>
                <a:solidFill>
                  <a:schemeClr val="accent2">
                    <a:lumMod val="50000"/>
                  </a:schemeClr>
                </a:solidFill>
              </a:rPr>
              <a:t>105-1</a:t>
            </a:r>
            <a:endParaRPr lang="zh-TW" alt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3128286" y="3840205"/>
            <a:ext cx="6096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en-US" altLang="zh-TW" sz="3200" b="1" spc="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3200" b="1" spc="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「中文閱讀與表達」授課教師</a:t>
            </a:r>
            <a:endParaRPr lang="en-US" altLang="zh-TW" sz="3200" b="1" spc="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3200" b="1" spc="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陳憶蘇、熊仙如、林麗美</a:t>
            </a:r>
            <a:endParaRPr lang="en-US" altLang="zh-TW" sz="3200" b="1" spc="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3200" b="1" spc="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陳金英、施寬文、楊雅琪</a:t>
            </a:r>
            <a:endParaRPr lang="zh-TW" altLang="en-US" sz="3200" b="1" spc="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0159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5257246"/>
            <a:ext cx="413896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Clr>
                <a:schemeClr val="tx1"/>
              </a:buClr>
              <a:buSzPct val="100000"/>
            </a:pPr>
            <a:endParaRPr lang="en-US" altLang="zh-TW" sz="2400" dirty="0" smtClean="0">
              <a:latin typeface="+mn-ea"/>
            </a:endParaRPr>
          </a:p>
          <a:p>
            <a:pPr>
              <a:buClr>
                <a:schemeClr val="tx1"/>
              </a:buClr>
              <a:buSzPct val="100000"/>
            </a:pPr>
            <a:endParaRPr lang="en-US" altLang="zh-TW" sz="2400" dirty="0" smtClean="0">
              <a:latin typeface="+mn-ea"/>
            </a:endParaRPr>
          </a:p>
          <a:p>
            <a:pPr>
              <a:buClr>
                <a:schemeClr val="tx1"/>
              </a:buClr>
              <a:buSzPct val="100000"/>
              <a:buFont typeface="Wingdings" pitchFamily="2" charset="2"/>
              <a:buChar char="l"/>
            </a:pPr>
            <a:endParaRPr lang="en-US" altLang="zh-TW" sz="2400" dirty="0" smtClean="0">
              <a:latin typeface="+mn-ea"/>
            </a:endParaRPr>
          </a:p>
          <a:p>
            <a:pPr>
              <a:buClr>
                <a:schemeClr val="tx1"/>
              </a:buClr>
              <a:buSzPct val="100000"/>
              <a:buFont typeface="Wingdings" pitchFamily="2" charset="2"/>
              <a:buChar char="l"/>
            </a:pPr>
            <a:endParaRPr lang="zh-TW" altLang="en-US" sz="24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Clr>
                <a:schemeClr val="tx1"/>
              </a:buClr>
              <a:buSzPct val="100000"/>
              <a:buFont typeface="Wingdings" pitchFamily="2" charset="2"/>
              <a:buChar char="l"/>
            </a:pPr>
            <a:endParaRPr lang="en-US" altLang="zh-TW" sz="2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1330036" y="606830"/>
            <a:ext cx="244394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b="1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結論</a:t>
            </a:r>
            <a:endParaRPr lang="zh-TW" altLang="en-US" sz="6000" b="1" dirty="0">
              <a:solidFill>
                <a:srgbClr val="00206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413896" y="1952936"/>
            <a:ext cx="8437972" cy="69826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雖然我不罵髒話，但我的生活還是跟以前一樣沒有變</a:t>
            </a:r>
            <a:endParaRPr lang="zh-TW" alt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1755648" y="3225338"/>
            <a:ext cx="7778496" cy="9687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有些人已經把罵髒話變成是一種習慣了，</a:t>
            </a:r>
            <a:endParaRPr lang="en-US" altLang="zh-TW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所以不罵會讓他覺得渾身不對勁</a:t>
            </a:r>
            <a:endParaRPr lang="zh-TW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2828544" y="4738254"/>
            <a:ext cx="8233479" cy="10379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每個人的習慣都不一樣也沒有對錯，</a:t>
            </a:r>
            <a:endParaRPr lang="en-US" altLang="zh-TW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我們不一定要接受大家的習慣，但要學會尊重</a:t>
            </a:r>
            <a:endParaRPr lang="zh-TW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410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S.XP\桌面\免費照片\Mc8kW4x9Q3aRR3RkP5Im_IMG_441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5344" y="0"/>
            <a:ext cx="12277344" cy="7077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926592" y="2456813"/>
            <a:ext cx="10424160" cy="3539430"/>
          </a:xfrm>
          <a:prstGeom prst="rect">
            <a:avLst/>
          </a:prstGeom>
          <a:solidFill>
            <a:schemeClr val="accent4">
              <a:lumMod val="50000"/>
              <a:alpha val="25000"/>
            </a:schemeClr>
          </a:solidFill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Ø"/>
            </a:pPr>
            <a:r>
              <a:rPr lang="zh-TW" altLang="en-US" sz="3200" b="1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請問你對「髒話」抱持何種態度</a:t>
            </a:r>
            <a:r>
              <a:rPr lang="zh-TW" altLang="en-US" sz="32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？有底線嗎？</a:t>
            </a:r>
            <a:endParaRPr lang="en-US" altLang="zh-TW" sz="3200" b="1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lvl="0"/>
            <a:endParaRPr lang="en-US" altLang="zh-TW" sz="3200" b="1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zh-TW" altLang="en-US" sz="3200" b="1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髒話罵得最粗鄙沒有道德感就等於正港台灣男子漢嗎？請說說你的看法。</a:t>
            </a:r>
            <a:endParaRPr lang="en-US" altLang="zh-TW" sz="3200" b="1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lvl="0"/>
            <a:endParaRPr lang="en-US" altLang="zh-TW" sz="3200" b="1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zh-TW" altLang="en-US" sz="3200" b="1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當發現自己跟別人言行上有差異時，我該如何</a:t>
            </a:r>
            <a:r>
              <a:rPr lang="zh-TW" altLang="en-US" sz="32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經營自己的</a:t>
            </a:r>
            <a:r>
              <a:rPr lang="zh-TW" altLang="en-US" sz="3200" b="1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人際關係？</a:t>
            </a:r>
            <a:endParaRPr lang="zh-TW" altLang="en-US" sz="3200" b="1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108466" y="380030"/>
            <a:ext cx="3073134" cy="1200329"/>
          </a:xfrm>
          <a:prstGeom prst="rect">
            <a:avLst/>
          </a:prstGeom>
          <a:solidFill>
            <a:schemeClr val="accent4">
              <a:lumMod val="50000"/>
              <a:alpha val="15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zh-TW" altLang="en-US" sz="7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反思</a:t>
            </a:r>
            <a:endParaRPr lang="zh-TW" altLang="en-US" sz="7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5099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878154" y="2896059"/>
            <a:ext cx="5875867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zh-TW" altLang="en-US" sz="8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itchFamily="34" charset="0"/>
                <a:ea typeface="微軟正黑體" pitchFamily="34" charset="-120"/>
              </a:rPr>
              <a:t>髒話練習曲</a:t>
            </a:r>
            <a:endParaRPr kumimoji="0" lang="en-US" altLang="zh-TW" sz="8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 Unicode" pitchFamily="34" charset="0"/>
              <a:ea typeface="微軟正黑體" pitchFamily="34" charset="-120"/>
            </a:endParaRPr>
          </a:p>
          <a:p>
            <a:pPr algn="r"/>
            <a:r>
              <a:rPr lang="zh-TW" altLang="en-US" sz="2800" dirty="0">
                <a:solidFill>
                  <a:srgbClr val="C00000"/>
                </a:solidFill>
                <a:latin typeface="Lucida Sans Unicode" pitchFamily="34" charset="0"/>
                <a:ea typeface="微軟正黑體" pitchFamily="34" charset="-120"/>
              </a:rPr>
              <a:t>沈宗霖</a:t>
            </a:r>
            <a:endParaRPr kumimoji="0" lang="zh-TW" altLang="en-US" sz="2800" dirty="0">
              <a:solidFill>
                <a:srgbClr val="C00000"/>
              </a:solidFill>
              <a:latin typeface="Lucida Sans Unicode" pitchFamily="34" charset="0"/>
              <a:ea typeface="微軟正黑體" pitchFamily="34" charset="-120"/>
            </a:endParaRPr>
          </a:p>
        </p:txBody>
      </p:sp>
      <p:pic>
        <p:nvPicPr>
          <p:cNvPr id="3" name="圖片 7" descr="cuss_balloon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1038450">
            <a:off x="1033991" y="897997"/>
            <a:ext cx="3243263" cy="229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矩形 3"/>
          <p:cNvSpPr/>
          <p:nvPr/>
        </p:nvSpPr>
        <p:spPr>
          <a:xfrm>
            <a:off x="1115748" y="4628326"/>
            <a:ext cx="342883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簡報製作</a:t>
            </a:r>
            <a:endParaRPr lang="en-US" altLang="zh-TW" sz="32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老師</a:t>
            </a: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楊雅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琪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endParaRPr lang="en-US" altLang="zh-TW" sz="32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助理</a:t>
            </a: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顏惠君</a:t>
            </a:r>
            <a:endParaRPr lang="en-US" altLang="zh-TW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9054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6022848" y="4399387"/>
            <a:ext cx="5929828" cy="2160591"/>
          </a:xfrm>
          <a:prstGeom prst="rect">
            <a:avLst/>
          </a:prstGeom>
          <a:solidFill>
            <a:schemeClr val="accent4">
              <a:lumMod val="75000"/>
              <a:alpha val="25000"/>
            </a:schemeClr>
          </a:solidFill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得獎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詩作</a:t>
            </a:r>
            <a:r>
              <a:rPr lang="en-US" altLang="zh-TW" sz="2400" b="1" dirty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憂鬱自述</a:t>
            </a:r>
            <a:r>
              <a:rPr lang="en-US" altLang="zh-TW" sz="2400" b="1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節錄</a:t>
            </a:r>
            <a:endParaRPr lang="zh-TW" altLang="en-US" sz="2400" b="1" dirty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20000"/>
              </a:lnSpc>
            </a:pPr>
            <a:r>
              <a:rPr lang="zh-TW" altLang="en-US" sz="28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床底下的兩艘拖鞋，仍善良地等著我</a:t>
            </a:r>
            <a:endParaRPr lang="en-US" altLang="zh-TW" sz="2800" b="1" dirty="0" smtClean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20000"/>
              </a:lnSpc>
            </a:pPr>
            <a:r>
              <a:rPr lang="zh-TW" altLang="en-US" sz="28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在憂鬱之後的好天氣</a:t>
            </a:r>
            <a:endParaRPr lang="en-US" altLang="zh-TW" sz="2800" b="1" dirty="0" smtClean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20000"/>
              </a:lnSpc>
            </a:pPr>
            <a:r>
              <a:rPr lang="zh-TW" altLang="en-US" sz="28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帶它們出航。</a:t>
            </a:r>
            <a:endParaRPr lang="zh-TW" altLang="en-US" sz="2000" b="1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026" name="Picture 2" descr="C:\Documents and Settings\S.XP\桌面\600_6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88"/>
            <a:ext cx="5608320" cy="6851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6022848" y="550544"/>
            <a:ext cx="5929828" cy="3293209"/>
          </a:xfrm>
          <a:prstGeom prst="rect">
            <a:avLst/>
          </a:prstGeom>
          <a:solidFill>
            <a:schemeClr val="accent4">
              <a:lumMod val="75000"/>
              <a:alpha val="2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沈宗霖，筆名神神。</a:t>
            </a:r>
            <a:endParaRPr lang="en-US" altLang="zh-TW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altLang="zh-TW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1990</a:t>
            </a:r>
            <a:r>
              <a:rPr lang="zh-TW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年</a:t>
            </a:r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生於台灣台北市。</a:t>
            </a:r>
            <a:endParaRPr lang="zh-TW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喜歡寫詩，詩作散見於各大報副刊</a:t>
            </a:r>
            <a:endParaRPr lang="en-US" altLang="zh-TW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也陸續得過一些獎項。</a:t>
            </a:r>
            <a:endParaRPr lang="zh-TW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希望自己成為</a:t>
            </a:r>
            <a:r>
              <a:rPr lang="zh-TW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一個永遠寫詩的人</a:t>
            </a:r>
          </a:p>
        </p:txBody>
      </p:sp>
    </p:spTree>
    <p:extLst>
      <p:ext uri="{BB962C8B-B14F-4D97-AF65-F5344CB8AC3E}">
        <p14:creationId xmlns:p14="http://schemas.microsoft.com/office/powerpoint/2010/main" val="169062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516082" y="610706"/>
            <a:ext cx="32821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行前思考</a:t>
            </a:r>
            <a:endParaRPr lang="zh-TW" altLang="en-US" sz="5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3" name="圓角矩形 12"/>
          <p:cNvSpPr/>
          <p:nvPr/>
        </p:nvSpPr>
        <p:spPr>
          <a:xfrm>
            <a:off x="340821" y="2809700"/>
            <a:ext cx="3941617" cy="134666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現代人對於髒話的想法</a:t>
            </a:r>
            <a:endParaRPr lang="zh-TW" altLang="en-US" sz="28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4" name="圓角矩形 13"/>
          <p:cNvSpPr/>
          <p:nvPr/>
        </p:nvSpPr>
        <p:spPr>
          <a:xfrm>
            <a:off x="4573938" y="1403190"/>
            <a:ext cx="3111729" cy="130509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已經習慣了</a:t>
            </a:r>
            <a:endParaRPr lang="zh-TW" altLang="en-US" sz="32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5" name="圓角矩形 14"/>
          <p:cNvSpPr/>
          <p:nvPr/>
        </p:nvSpPr>
        <p:spPr>
          <a:xfrm>
            <a:off x="4530436" y="4143058"/>
            <a:ext cx="3155231" cy="130509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是種不雅的行為</a:t>
            </a:r>
            <a:endParaRPr lang="zh-TW" altLang="en-US" sz="32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cxnSp>
        <p:nvCxnSpPr>
          <p:cNvPr id="17" name="直線單箭頭接點 16"/>
          <p:cNvCxnSpPr/>
          <p:nvPr/>
        </p:nvCxnSpPr>
        <p:spPr>
          <a:xfrm flipV="1">
            <a:off x="3981796" y="2302625"/>
            <a:ext cx="556953" cy="3574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8" name="直線單箭頭接點 17"/>
          <p:cNvCxnSpPr/>
          <p:nvPr/>
        </p:nvCxnSpPr>
        <p:spPr>
          <a:xfrm>
            <a:off x="4034443" y="4225637"/>
            <a:ext cx="495993" cy="3796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0" name="圓角矩形 19"/>
          <p:cNvSpPr/>
          <p:nvPr/>
        </p:nvSpPr>
        <p:spPr>
          <a:xfrm>
            <a:off x="8020395" y="2804158"/>
            <a:ext cx="3927765" cy="134666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為什麼會有這樣的看法</a:t>
            </a:r>
            <a:endParaRPr lang="zh-TW" altLang="en-US" sz="2800" dirty="0"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21" name="直線單箭頭接點 20"/>
          <p:cNvCxnSpPr/>
          <p:nvPr/>
        </p:nvCxnSpPr>
        <p:spPr>
          <a:xfrm>
            <a:off x="7744691" y="2249978"/>
            <a:ext cx="543099" cy="39346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2" name="直線單箭頭接點 21"/>
          <p:cNvCxnSpPr/>
          <p:nvPr/>
        </p:nvCxnSpPr>
        <p:spPr>
          <a:xfrm flipV="1">
            <a:off x="7741919" y="4366952"/>
            <a:ext cx="556953" cy="3574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流程圖: 接點 7"/>
          <p:cNvSpPr/>
          <p:nvPr/>
        </p:nvSpPr>
        <p:spPr>
          <a:xfrm>
            <a:off x="6727768" y="277092"/>
            <a:ext cx="2701636" cy="2601884"/>
          </a:xfrm>
          <a:prstGeom prst="flowChartConnecto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流程圖: 接點 6"/>
          <p:cNvSpPr/>
          <p:nvPr/>
        </p:nvSpPr>
        <p:spPr>
          <a:xfrm>
            <a:off x="2285999" y="3208714"/>
            <a:ext cx="2701636" cy="2601884"/>
          </a:xfrm>
          <a:prstGeom prst="flowChartConnecto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4" name="圖片 3" descr="201605230202445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5607974" y="3141953"/>
            <a:ext cx="5032317" cy="3616154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2768138" y="3847936"/>
            <a:ext cx="197454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罵才是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男孩子 </a:t>
            </a:r>
            <a:endParaRPr lang="zh-TW" altLang="en-US" sz="4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6993221" y="513727"/>
            <a:ext cx="18703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不罵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 就是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 娘炮</a:t>
            </a:r>
            <a:endParaRPr lang="zh-TW" altLang="en-US" sz="4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2011680" y="689956"/>
            <a:ext cx="295101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髒話</a:t>
            </a:r>
            <a:endParaRPr lang="zh-TW" altLang="en-US" sz="80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40316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853739" y="1047403"/>
            <a:ext cx="8628611" cy="522039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橢圓 3"/>
          <p:cNvSpPr/>
          <p:nvPr/>
        </p:nvSpPr>
        <p:spPr>
          <a:xfrm>
            <a:off x="6858001" y="1230285"/>
            <a:ext cx="3075708" cy="103909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口齒不清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嘴邊有泡</a:t>
            </a:r>
            <a:endParaRPr lang="zh-TW" altLang="en-US" sz="2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橢圓 4"/>
          <p:cNvSpPr/>
          <p:nvPr/>
        </p:nvSpPr>
        <p:spPr>
          <a:xfrm>
            <a:off x="2355272" y="1233055"/>
            <a:ext cx="1978429" cy="103909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阿公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" name="橢圓 5"/>
          <p:cNvSpPr/>
          <p:nvPr/>
        </p:nvSpPr>
        <p:spPr>
          <a:xfrm>
            <a:off x="2313710" y="2504902"/>
            <a:ext cx="1978429" cy="103909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大伯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橢圓 6"/>
          <p:cNvSpPr/>
          <p:nvPr/>
        </p:nvSpPr>
        <p:spPr>
          <a:xfrm>
            <a:off x="2360814" y="3773979"/>
            <a:ext cx="1978429" cy="103909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阿爸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" name="橢圓 7"/>
          <p:cNvSpPr/>
          <p:nvPr/>
        </p:nvSpPr>
        <p:spPr>
          <a:xfrm>
            <a:off x="2369127" y="4987637"/>
            <a:ext cx="1978429" cy="103909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阿母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" name="橢圓 8"/>
          <p:cNvSpPr/>
          <p:nvPr/>
        </p:nvSpPr>
        <p:spPr>
          <a:xfrm>
            <a:off x="6858001" y="2543696"/>
            <a:ext cx="3017519" cy="103909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溫文儒雅</a:t>
            </a:r>
            <a:endParaRPr lang="zh-TW" altLang="en-US" sz="2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" name="橢圓 9"/>
          <p:cNvSpPr/>
          <p:nvPr/>
        </p:nvSpPr>
        <p:spPr>
          <a:xfrm>
            <a:off x="6866312" y="3757353"/>
            <a:ext cx="3000895" cy="103909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粗鄙沒有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道德感</a:t>
            </a:r>
            <a:endParaRPr lang="zh-TW" altLang="en-US" sz="2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1" name="橢圓 10"/>
          <p:cNvSpPr/>
          <p:nvPr/>
        </p:nvSpPr>
        <p:spPr>
          <a:xfrm>
            <a:off x="6858000" y="5020889"/>
            <a:ext cx="2967644" cy="103909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把耳朵捂起來</a:t>
            </a:r>
            <a:endParaRPr lang="zh-TW" altLang="en-US" sz="2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6682879" y="196178"/>
            <a:ext cx="3425952" cy="646331"/>
          </a:xfrm>
          <a:prstGeom prst="rect">
            <a:avLst/>
          </a:prstGeom>
          <a:solidFill>
            <a:schemeClr val="accent6">
              <a:lumMod val="75000"/>
              <a:alpha val="2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對於髒話的看法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2057399" y="200612"/>
            <a:ext cx="2601884" cy="646331"/>
          </a:xfrm>
          <a:prstGeom prst="rect">
            <a:avLst/>
          </a:prstGeom>
          <a:solidFill>
            <a:schemeClr val="accent6">
              <a:lumMod val="75000"/>
              <a:alpha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家中的長輩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「燈泡」的圖片搜尋結果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01555" y="3883428"/>
            <a:ext cx="1790700" cy="2209801"/>
          </a:xfrm>
          <a:prstGeom prst="rect">
            <a:avLst/>
          </a:prstGeom>
          <a:noFill/>
        </p:spPr>
      </p:pic>
      <p:pic>
        <p:nvPicPr>
          <p:cNvPr id="14" name="圖片 13" descr="L102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6184" y="557527"/>
            <a:ext cx="3129742" cy="2022882"/>
          </a:xfrm>
          <a:prstGeom prst="rect">
            <a:avLst/>
          </a:prstGeom>
        </p:spPr>
      </p:pic>
      <p:pic>
        <p:nvPicPr>
          <p:cNvPr id="12" name="圖片 11" descr="X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0904220">
            <a:off x="917758" y="3789377"/>
            <a:ext cx="1778748" cy="1601716"/>
          </a:xfrm>
          <a:prstGeom prst="rect">
            <a:avLst/>
          </a:prstGeom>
        </p:spPr>
      </p:pic>
      <p:sp>
        <p:nvSpPr>
          <p:cNvPr id="3" name="文字方塊 2"/>
          <p:cNvSpPr txBox="1"/>
          <p:nvPr/>
        </p:nvSpPr>
        <p:spPr>
          <a:xfrm>
            <a:off x="457200" y="523701"/>
            <a:ext cx="5162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到處都能聽見髒話</a:t>
            </a:r>
            <a:endParaRPr lang="zh-TW" altLang="en-US" sz="3600" b="1" dirty="0">
              <a:solidFill>
                <a:srgbClr val="00206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513369" y="1431571"/>
            <a:ext cx="24929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TW" altLang="en-US" sz="36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紅燈等太久</a:t>
            </a:r>
            <a:endParaRPr lang="en-US" altLang="zh-TW" sz="36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649095" y="5421362"/>
            <a:ext cx="24929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TW" altLang="en-US" sz="36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客廳蚊子多</a:t>
            </a:r>
            <a:endParaRPr lang="en-US" altLang="zh-TW" sz="36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" name="矩形 8"/>
          <p:cNvSpPr/>
          <p:nvPr/>
        </p:nvSpPr>
        <p:spPr>
          <a:xfrm rot="265659">
            <a:off x="8373959" y="2619949"/>
            <a:ext cx="24929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TW" altLang="en-US" sz="36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腳踏車落鏈</a:t>
            </a:r>
            <a:endParaRPr lang="en-US" altLang="zh-TW" sz="36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5445347" y="4823829"/>
            <a:ext cx="20313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TW" altLang="en-US" sz="36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車子被偷</a:t>
            </a:r>
            <a:endParaRPr lang="en-US" altLang="zh-TW" sz="36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8088283" y="5852160"/>
            <a:ext cx="27681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被燈泡電到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4098" name="Picture 2" descr="「燈泡」的圖片搜尋結果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23465" y="2031393"/>
            <a:ext cx="1390650" cy="1981201"/>
          </a:xfrm>
          <a:prstGeom prst="rect">
            <a:avLst/>
          </a:prstGeom>
          <a:noFill/>
        </p:spPr>
      </p:pic>
      <p:pic>
        <p:nvPicPr>
          <p:cNvPr id="4106" name="Picture 10" descr="「車子q版」的圖片搜尋結果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85022" y="2353136"/>
            <a:ext cx="2762250" cy="2667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4816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/>
          <p:cNvSpPr/>
          <p:nvPr/>
        </p:nvSpPr>
        <p:spPr>
          <a:xfrm>
            <a:off x="955965" y="729911"/>
            <a:ext cx="6267796" cy="219622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lnSpc>
                <a:spcPct val="150000"/>
              </a:lnSpc>
              <a:buSzPct val="25000"/>
            </a:pPr>
            <a:endParaRPr lang="zh-TW" altLang="en-US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55965" y="742103"/>
            <a:ext cx="609101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buSzPct val="25000"/>
            </a:pPr>
            <a:r>
              <a:rPr lang="zh-TW" altLang="en-US" sz="28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  <a:cs typeface="Arial"/>
                <a:sym typeface="Arial"/>
              </a:rPr>
              <a:t>心裡知道髒話是男生</a:t>
            </a:r>
            <a:r>
              <a:rPr lang="zh-TW" altLang="en-US" sz="28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  <a:cs typeface="Arial"/>
                <a:sym typeface="Arial"/>
              </a:rPr>
              <a:t>溝通的樞紐</a:t>
            </a:r>
            <a:r>
              <a:rPr lang="zh-TW" altLang="en-US" sz="28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  <a:cs typeface="Arial"/>
                <a:sym typeface="Arial"/>
              </a:rPr>
              <a:t>，</a:t>
            </a:r>
            <a:endParaRPr lang="en-US" altLang="zh-TW" sz="28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  <a:cs typeface="Arial"/>
              <a:sym typeface="Arial"/>
            </a:endParaRPr>
          </a:p>
          <a:p>
            <a:pPr lvl="0" algn="ctr">
              <a:lnSpc>
                <a:spcPct val="150000"/>
              </a:lnSpc>
              <a:buSzPct val="25000"/>
            </a:pPr>
            <a:r>
              <a:rPr lang="zh-TW" altLang="en-US" sz="28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  <a:cs typeface="Arial"/>
                <a:sym typeface="Arial"/>
              </a:rPr>
              <a:t>啟動它就能展開一扇門，</a:t>
            </a:r>
            <a:endParaRPr lang="en-US" altLang="zh-TW" sz="28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  <a:cs typeface="Arial"/>
              <a:sym typeface="Arial"/>
            </a:endParaRPr>
          </a:p>
          <a:p>
            <a:pPr lvl="0" algn="ctr">
              <a:lnSpc>
                <a:spcPct val="150000"/>
              </a:lnSpc>
              <a:buSzPct val="25000"/>
            </a:pPr>
            <a:r>
              <a:rPr lang="zh-TW" altLang="en-US" sz="28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  <a:cs typeface="Arial"/>
                <a:sym typeface="Arial"/>
              </a:rPr>
              <a:t>進入男孩子封閉羞澀脆如玻璃的心房</a:t>
            </a:r>
            <a:endParaRPr lang="zh-TW" altLang="en-US" sz="2800" dirty="0">
              <a:solidFill>
                <a:prstClr val="black"/>
              </a:solidFill>
              <a:latin typeface="標楷體" pitchFamily="65" charset="-120"/>
              <a:ea typeface="標楷體" pitchFamily="65" charset="-120"/>
              <a:cs typeface="Arial"/>
              <a:sym typeface="Arial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5559552" y="3823854"/>
            <a:ext cx="6277772" cy="257694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lnSpc>
                <a:spcPct val="150000"/>
              </a:lnSpc>
              <a:buSzPct val="25000"/>
            </a:pPr>
            <a:r>
              <a:rPr lang="zh-TW" altLang="en-US" sz="2800" dirty="0" smtClean="0">
                <a:solidFill>
                  <a:schemeClr val="dk1"/>
                </a:solidFill>
                <a:latin typeface="標楷體" pitchFamily="65" charset="-120"/>
                <a:ea typeface="標楷體" pitchFamily="65" charset="-120"/>
                <a:cs typeface="Arial"/>
                <a:sym typeface="Arial"/>
              </a:rPr>
              <a:t>髒話是句子連接詞，是標點符號，</a:t>
            </a:r>
            <a:endParaRPr lang="en-US" altLang="zh-TW" sz="2800" dirty="0" smtClean="0">
              <a:solidFill>
                <a:schemeClr val="dk1"/>
              </a:solidFill>
              <a:latin typeface="標楷體" pitchFamily="65" charset="-120"/>
              <a:ea typeface="標楷體" pitchFamily="65" charset="-120"/>
              <a:cs typeface="Arial"/>
              <a:sym typeface="Arial"/>
            </a:endParaRPr>
          </a:p>
          <a:p>
            <a:pPr lvl="0" algn="ctr">
              <a:lnSpc>
                <a:spcPct val="150000"/>
              </a:lnSpc>
              <a:buSzPct val="25000"/>
            </a:pPr>
            <a:r>
              <a:rPr lang="zh-TW" altLang="en-US" sz="2800" dirty="0" smtClean="0">
                <a:solidFill>
                  <a:schemeClr val="dk1"/>
                </a:solidFill>
                <a:latin typeface="標楷體" pitchFamily="65" charset="-120"/>
                <a:ea typeface="標楷體" pitchFamily="65" charset="-120"/>
                <a:cs typeface="Arial"/>
                <a:sym typeface="Arial"/>
              </a:rPr>
              <a:t>逗點句點驚嘆號，轉折語氣煞話題，</a:t>
            </a:r>
            <a:endParaRPr lang="en-US" altLang="zh-TW" sz="2800" dirty="0" smtClean="0">
              <a:solidFill>
                <a:schemeClr val="dk1"/>
              </a:solidFill>
              <a:latin typeface="標楷體" pitchFamily="65" charset="-120"/>
              <a:ea typeface="標楷體" pitchFamily="65" charset="-120"/>
              <a:cs typeface="Arial"/>
              <a:sym typeface="Arial"/>
            </a:endParaRPr>
          </a:p>
          <a:p>
            <a:pPr lvl="0" algn="ctr">
              <a:lnSpc>
                <a:spcPct val="150000"/>
              </a:lnSpc>
              <a:buSzPct val="25000"/>
            </a:pPr>
            <a:r>
              <a:rPr lang="zh-TW" altLang="en-US" sz="2800" dirty="0" smtClean="0">
                <a:solidFill>
                  <a:schemeClr val="dk1"/>
                </a:solidFill>
                <a:latin typeface="標楷體" pitchFamily="65" charset="-120"/>
                <a:ea typeface="標楷體" pitchFamily="65" charset="-120"/>
                <a:cs typeface="Arial"/>
                <a:sym typeface="Arial"/>
              </a:rPr>
              <a:t>對有些人來說確實必要。</a:t>
            </a:r>
            <a:endParaRPr lang="zh-TW" altLang="en-US" sz="2800" dirty="0">
              <a:solidFill>
                <a:schemeClr val="dk1"/>
              </a:solidFill>
              <a:latin typeface="標楷體" pitchFamily="65" charset="-120"/>
              <a:ea typeface="標楷體" pitchFamily="65" charset="-120"/>
              <a:cs typeface="Arial"/>
              <a:sym typeface="Arial"/>
            </a:endParaRPr>
          </a:p>
        </p:txBody>
      </p:sp>
      <p:pic>
        <p:nvPicPr>
          <p:cNvPr id="6" name="圖片 5" descr="325761-130GG142449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0529" y="355124"/>
            <a:ext cx="2766511" cy="3294161"/>
          </a:xfrm>
          <a:prstGeom prst="rect">
            <a:avLst/>
          </a:prstGeom>
        </p:spPr>
      </p:pic>
      <p:pic>
        <p:nvPicPr>
          <p:cNvPr id="7" name="圖片 6" descr="1445530607-304841433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665" y="3828705"/>
            <a:ext cx="4572000" cy="2758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2000"/>
            <a:lum/>
          </a:blip>
          <a:srcRect/>
          <a:stretch>
            <a:fillRect t="-12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14529" y="965479"/>
            <a:ext cx="5852160" cy="3093154"/>
          </a:xfrm>
          <a:prstGeom prst="rect">
            <a:avLst/>
          </a:prstGeom>
          <a:solidFill>
            <a:schemeClr val="bg1">
              <a:alpha val="25000"/>
            </a:schemeClr>
          </a:solidFill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  <a:buSzPct val="25000"/>
            </a:pPr>
            <a:endParaRPr lang="en-US" altLang="zh-TW" sz="1050" b="1" dirty="0" smtClean="0">
              <a:solidFill>
                <a:srgbClr val="002060"/>
              </a:solidFill>
              <a:latin typeface="標楷體" pitchFamily="65" charset="-120"/>
              <a:ea typeface="標楷體" pitchFamily="65" charset="-120"/>
              <a:cs typeface="Arial"/>
              <a:sym typeface="Arial"/>
            </a:endParaRPr>
          </a:p>
          <a:p>
            <a:pPr lvl="0">
              <a:lnSpc>
                <a:spcPct val="120000"/>
              </a:lnSpc>
              <a:buSzPct val="25000"/>
            </a:pPr>
            <a:r>
              <a:rPr lang="zh-TW" altLang="en-US" sz="2800" b="1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  <a:cs typeface="Arial"/>
                <a:sym typeface="Arial"/>
              </a:rPr>
              <a:t>世界上有許多話比髒話更壞</a:t>
            </a:r>
            <a:r>
              <a:rPr lang="zh-TW" altLang="en-US" sz="28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  <a:cs typeface="Arial"/>
                <a:sym typeface="Arial"/>
              </a:rPr>
              <a:t>，</a:t>
            </a:r>
            <a:endParaRPr lang="en-US" altLang="zh-TW" sz="2800" dirty="0" smtClean="0">
              <a:solidFill>
                <a:srgbClr val="002060"/>
              </a:solidFill>
              <a:latin typeface="標楷體" pitchFamily="65" charset="-120"/>
              <a:ea typeface="標楷體" pitchFamily="65" charset="-120"/>
              <a:cs typeface="Arial"/>
              <a:sym typeface="Arial"/>
            </a:endParaRPr>
          </a:p>
          <a:p>
            <a:pPr lvl="0">
              <a:lnSpc>
                <a:spcPct val="120000"/>
              </a:lnSpc>
              <a:buSzPct val="25000"/>
            </a:pPr>
            <a:r>
              <a:rPr lang="zh-TW" altLang="en-US" sz="28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  <a:cs typeface="Arial"/>
                <a:sym typeface="Arial"/>
              </a:rPr>
              <a:t>髒話只是湯面浮的幾片蔥花，</a:t>
            </a:r>
            <a:endParaRPr lang="en-US" altLang="zh-TW" sz="2800" dirty="0" smtClean="0">
              <a:solidFill>
                <a:srgbClr val="002060"/>
              </a:solidFill>
              <a:latin typeface="標楷體" pitchFamily="65" charset="-120"/>
              <a:ea typeface="標楷體" pitchFamily="65" charset="-120"/>
              <a:cs typeface="Arial"/>
              <a:sym typeface="Arial"/>
            </a:endParaRPr>
          </a:p>
          <a:p>
            <a:pPr lvl="0">
              <a:lnSpc>
                <a:spcPct val="120000"/>
              </a:lnSpc>
              <a:buSzPct val="25000"/>
            </a:pPr>
            <a:r>
              <a:rPr lang="zh-TW" altLang="en-US" sz="28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  <a:cs typeface="Arial"/>
                <a:sym typeface="Arial"/>
              </a:rPr>
              <a:t>有人嫌棄有人愛它；</a:t>
            </a:r>
          </a:p>
          <a:p>
            <a:pPr lvl="0">
              <a:lnSpc>
                <a:spcPct val="120000"/>
              </a:lnSpc>
              <a:buSzPct val="25000"/>
            </a:pPr>
            <a:r>
              <a:rPr lang="zh-TW" altLang="en-US" sz="28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  <a:cs typeface="Arial"/>
                <a:sym typeface="Arial"/>
              </a:rPr>
              <a:t>扭曲的謠言和謊話像硫酸，</a:t>
            </a:r>
          </a:p>
          <a:p>
            <a:pPr lvl="0">
              <a:lnSpc>
                <a:spcPct val="120000"/>
              </a:lnSpc>
              <a:buSzPct val="25000"/>
            </a:pPr>
            <a:r>
              <a:rPr lang="zh-TW" altLang="en-US" sz="28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  <a:cs typeface="Arial"/>
                <a:sym typeface="Arial"/>
              </a:rPr>
              <a:t>一出口就能造成永久傷害難以癒好。</a:t>
            </a:r>
            <a:endParaRPr lang="en-US" altLang="zh-TW" sz="2800" dirty="0" smtClean="0">
              <a:solidFill>
                <a:srgbClr val="002060"/>
              </a:solidFill>
              <a:latin typeface="標楷體" pitchFamily="65" charset="-120"/>
              <a:ea typeface="標楷體" pitchFamily="65" charset="-120"/>
              <a:cs typeface="Arial"/>
              <a:sym typeface="Arial"/>
            </a:endParaRPr>
          </a:p>
          <a:p>
            <a:pPr lvl="0">
              <a:lnSpc>
                <a:spcPct val="120000"/>
              </a:lnSpc>
              <a:buSzPct val="25000"/>
            </a:pPr>
            <a:endParaRPr lang="zh-TW" altLang="en-US" sz="800" dirty="0">
              <a:solidFill>
                <a:srgbClr val="002060"/>
              </a:solidFill>
              <a:latin typeface="標楷體" pitchFamily="65" charset="-120"/>
              <a:ea typeface="標楷體" pitchFamily="65" charset="-120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411</Words>
  <Application>Microsoft Office PowerPoint</Application>
  <PresentationFormat>自訂</PresentationFormat>
  <Paragraphs>77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S.xp</cp:lastModifiedBy>
  <cp:revision>58</cp:revision>
  <dcterms:created xsi:type="dcterms:W3CDTF">2016-09-27T03:06:54Z</dcterms:created>
  <dcterms:modified xsi:type="dcterms:W3CDTF">2016-10-03T16:20:33Z</dcterms:modified>
</cp:coreProperties>
</file>