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sldIdLst>
    <p:sldId id="256" r:id="rId2"/>
    <p:sldId id="257" r:id="rId3"/>
    <p:sldId id="259" r:id="rId4"/>
    <p:sldId id="262" r:id="rId5"/>
    <p:sldId id="261" r:id="rId6"/>
    <p:sldId id="269" r:id="rId7"/>
    <p:sldId id="263" r:id="rId8"/>
    <p:sldId id="264" r:id="rId9"/>
    <p:sldId id="265" r:id="rId10"/>
    <p:sldId id="266" r:id="rId11"/>
    <p:sldId id="270" r:id="rId12"/>
    <p:sldId id="267" r:id="rId13"/>
    <p:sldId id="268"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8" autoAdjust="0"/>
  </p:normalViewPr>
  <p:slideViewPr>
    <p:cSldViewPr>
      <p:cViewPr>
        <p:scale>
          <a:sx n="76" d="100"/>
          <a:sy n="76" d="100"/>
        </p:scale>
        <p:origin x="-2634" y="-8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842FD-3F5B-4DAE-B1A4-6278F3B44C83}" type="datetimeFigureOut">
              <a:rPr lang="zh-TW" altLang="en-US" smtClean="0"/>
              <a:pPr/>
              <a:t>2016/5/3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3B6E9-200D-4944-8847-14A13223DA5D}" type="slidenum">
              <a:rPr lang="zh-TW" altLang="en-US" smtClean="0"/>
              <a:pPr/>
              <a:t>‹#›</a:t>
            </a:fld>
            <a:endParaRPr lang="zh-TW" altLang="en-US"/>
          </a:p>
        </p:txBody>
      </p:sp>
    </p:spTree>
    <p:extLst>
      <p:ext uri="{BB962C8B-B14F-4D97-AF65-F5344CB8AC3E}">
        <p14:creationId xmlns:p14="http://schemas.microsoft.com/office/powerpoint/2010/main" val="16499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8A3B6E9-200D-4944-8847-14A13223DA5D}" type="slidenum">
              <a:rPr lang="zh-TW" altLang="en-US" smtClean="0"/>
              <a:pPr/>
              <a:t>3</a:t>
            </a:fld>
            <a:endParaRPr lang="zh-TW" altLang="en-US"/>
          </a:p>
        </p:txBody>
      </p:sp>
    </p:spTree>
    <p:extLst>
      <p:ext uri="{BB962C8B-B14F-4D97-AF65-F5344CB8AC3E}">
        <p14:creationId xmlns:p14="http://schemas.microsoft.com/office/powerpoint/2010/main" val="29279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8A3B6E9-200D-4944-8847-14A13223DA5D}" type="slidenum">
              <a:rPr lang="zh-TW" altLang="en-US" smtClean="0"/>
              <a:pPr/>
              <a:t>4</a:t>
            </a:fld>
            <a:endParaRPr lang="zh-TW" altLang="en-US"/>
          </a:p>
        </p:txBody>
      </p:sp>
    </p:spTree>
    <p:extLst>
      <p:ext uri="{BB962C8B-B14F-4D97-AF65-F5344CB8AC3E}">
        <p14:creationId xmlns:p14="http://schemas.microsoft.com/office/powerpoint/2010/main" val="292790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4" name="Date Placeholder 3"/>
          <p:cNvSpPr>
            <a:spLocks noGrp="1"/>
          </p:cNvSpPr>
          <p:nvPr>
            <p:ph type="dt" sz="half" idx="10"/>
          </p:nvPr>
        </p:nvSpPr>
        <p:spPr/>
        <p:txBody>
          <a:bodyPr/>
          <a:lstStyle/>
          <a:p>
            <a:fld id="{7DE02377-6316-43FC-8531-2CB6463B1ED8}" type="datetime1">
              <a:rPr lang="zh-TW" altLang="en-US" smtClean="0"/>
              <a:pPr/>
              <a:t>2016/5/3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8D243F-71DD-4563-AD62-A0287AE348B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7D51392-03F2-4587-B7F3-435933DBC397}" type="datetime1">
              <a:rPr lang="zh-TW" altLang="en-US" smtClean="0"/>
              <a:pPr/>
              <a:t>2016/5/3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8D243F-71DD-4563-AD62-A0287AE348B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B4B9DD-29DA-4D2F-9C22-B7725CEE5054}" type="datetime1">
              <a:rPr lang="zh-TW" altLang="en-US" smtClean="0"/>
              <a:pPr/>
              <a:t>2016/5/3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8D243F-71DD-4563-AD62-A0287AE348B4}"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3200"/>
            </a:lvl2pPr>
            <a:lvl3pPr>
              <a:defRPr sz="3200"/>
            </a:lvl3pPr>
            <a:lvl4pPr>
              <a:defRPr sz="3200"/>
            </a:lvl4pPr>
            <a:lvl5pPr>
              <a:defRPr sz="3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lvl1pPr>
              <a:defRPr sz="1200"/>
            </a:lvl1pPr>
          </a:lstStyle>
          <a:p>
            <a:fld id="{6FBA53CE-2348-445F-9602-0ABF008D3750}" type="datetime1">
              <a:rPr lang="zh-TW" altLang="en-US" smtClean="0"/>
              <a:pPr/>
              <a:t>2016/5/3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sz="1200"/>
            </a:lvl1pPr>
          </a:lstStyle>
          <a:p>
            <a:fld id="{B18D243F-71DD-4563-AD62-A0287AE348B4}"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4301789-1568-4717-BC65-C4E8C64FBEA2}" type="datetime1">
              <a:rPr lang="zh-TW" altLang="en-US" smtClean="0"/>
              <a:pPr/>
              <a:t>2016/5/3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18D243F-71DD-4563-AD62-A0287AE348B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F91E6CE8-1588-458A-9254-F7669EC149F9}" type="datetime1">
              <a:rPr lang="zh-TW" altLang="en-US" smtClean="0"/>
              <a:pPr/>
              <a:t>2016/5/3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8D243F-71DD-4563-AD62-A0287AE348B4}"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2632CE7-05C9-4AEF-A047-79DBB50169FD}" type="datetime1">
              <a:rPr lang="zh-TW" altLang="en-US" smtClean="0"/>
              <a:pPr/>
              <a:t>2016/5/3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18D243F-71DD-4563-AD62-A0287AE348B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76F4E47-13F4-4432-86C5-03E38B44D168}" type="datetime1">
              <a:rPr lang="zh-TW" altLang="en-US" smtClean="0"/>
              <a:pPr/>
              <a:t>2016/5/3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18D243F-71DD-4563-AD62-A0287AE348B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0A89795-9796-47E9-B20D-F353A9E99724}" type="datetime1">
              <a:rPr lang="zh-TW" altLang="en-US" smtClean="0"/>
              <a:pPr/>
              <a:t>2016/5/3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18D243F-71DD-4563-AD62-A0287AE348B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6E106D-8BC7-4C52-B8D7-ABFB761BE8DE}" type="datetime1">
              <a:rPr lang="zh-TW" altLang="en-US" smtClean="0"/>
              <a:pPr/>
              <a:t>2016/5/3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8D243F-71DD-4563-AD62-A0287AE348B4}"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E209A39-75C8-463B-8E12-C8FB72F46150}" type="datetime1">
              <a:rPr lang="zh-TW" altLang="en-US" smtClean="0"/>
              <a:pPr/>
              <a:t>2016/5/3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18D243F-71DD-4563-AD62-A0287AE348B4}"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8ACAAAE-AC0F-4D26-BB70-57B4C19EE4D7}" type="datetime1">
              <a:rPr lang="zh-TW" altLang="en-US" smtClean="0"/>
              <a:pPr/>
              <a:t>2016/5/3</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8D243F-71DD-4563-AD62-A0287AE348B4}"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800" kern="1200" baseline="0">
          <a:solidFill>
            <a:srgbClr val="FFFFFF"/>
          </a:solidFill>
          <a:latin typeface="Arial" pitchFamily="34" charset="0"/>
          <a:ea typeface="標楷體" pitchFamily="65"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baseline="0">
          <a:solidFill>
            <a:schemeClr val="tx2"/>
          </a:solidFill>
          <a:latin typeface="Arial" pitchFamily="34" charset="0"/>
          <a:ea typeface="標楷體" pitchFamily="65" charset="-120"/>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baseline="0">
          <a:solidFill>
            <a:schemeClr val="tx2"/>
          </a:solidFill>
          <a:latin typeface="Arial" pitchFamily="34" charset="0"/>
          <a:ea typeface="標楷體" pitchFamily="65" charset="-120"/>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baseline="0">
          <a:solidFill>
            <a:schemeClr val="tx2"/>
          </a:solidFill>
          <a:latin typeface="Arial" pitchFamily="34" charset="0"/>
          <a:ea typeface="標楷體" pitchFamily="65" charset="-120"/>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baseline="0">
          <a:solidFill>
            <a:schemeClr val="tx2"/>
          </a:solidFill>
          <a:latin typeface="Arial" pitchFamily="34" charset="0"/>
          <a:ea typeface="標楷體" pitchFamily="65" charset="-120"/>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baseline="0">
          <a:solidFill>
            <a:schemeClr val="tx2"/>
          </a:solidFill>
          <a:latin typeface="Arial" pitchFamily="34" charset="0"/>
          <a:ea typeface="標楷體" pitchFamily="65" charset="-120"/>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476672"/>
            <a:ext cx="9144000" cy="1628800"/>
          </a:xfrm>
        </p:spPr>
        <p:txBody>
          <a:bodyPr>
            <a:noAutofit/>
          </a:bodyPr>
          <a:lstStyle/>
          <a:p>
            <a:r>
              <a:rPr lang="zh-TW" altLang="en-US" sz="4800" dirty="0" smtClean="0"/>
              <a:t>從</a:t>
            </a:r>
            <a:r>
              <a:rPr lang="zh-TW" altLang="en-US" sz="4800" dirty="0" smtClean="0">
                <a:latin typeface="新細明體"/>
                <a:ea typeface="新細明體"/>
              </a:rPr>
              <a:t>「</a:t>
            </a:r>
            <a:r>
              <a:rPr lang="zh-TW" altLang="en-US" sz="4800" dirty="0" smtClean="0"/>
              <a:t>穹</a:t>
            </a:r>
            <a:r>
              <a:rPr lang="zh-TW" altLang="en-US" sz="4800" dirty="0" smtClean="0"/>
              <a:t>頂</a:t>
            </a:r>
            <a:r>
              <a:rPr lang="zh-TW" altLang="en-US" sz="4800" dirty="0" smtClean="0"/>
              <a:t>之下</a:t>
            </a:r>
            <a:r>
              <a:rPr lang="zh-TW" altLang="en-US" sz="4800" dirty="0" smtClean="0">
                <a:latin typeface="新細明體"/>
                <a:ea typeface="新細明體"/>
              </a:rPr>
              <a:t>」</a:t>
            </a:r>
            <a:r>
              <a:rPr lang="zh-TW" altLang="en-US" sz="4800" dirty="0" smtClean="0"/>
              <a:t>電影</a:t>
            </a:r>
            <a:r>
              <a:rPr lang="zh-TW" altLang="en-US" sz="4800" dirty="0"/>
              <a:t>看</a:t>
            </a:r>
            <a:r>
              <a:rPr lang="zh-TW" altLang="en-US" sz="4800" dirty="0" smtClean="0"/>
              <a:t>能源與</a:t>
            </a:r>
            <a:r>
              <a:rPr lang="en-US" altLang="zh-TW" sz="4800" dirty="0" smtClean="0"/>
              <a:t/>
            </a:r>
            <a:br>
              <a:rPr lang="en-US" altLang="zh-TW" sz="4800" dirty="0" smtClean="0"/>
            </a:br>
            <a:r>
              <a:rPr lang="zh-TW" altLang="en-US" sz="4800" dirty="0" smtClean="0"/>
              <a:t>環境</a:t>
            </a:r>
            <a:r>
              <a:rPr lang="zh-TW" altLang="en-US" sz="4800" dirty="0" smtClean="0"/>
              <a:t>議題</a:t>
            </a:r>
            <a:endParaRPr lang="zh-TW" altLang="en-US" sz="4800" dirty="0"/>
          </a:p>
        </p:txBody>
      </p:sp>
      <p:sp>
        <p:nvSpPr>
          <p:cNvPr id="3" name="副標題 2"/>
          <p:cNvSpPr>
            <a:spLocks noGrp="1"/>
          </p:cNvSpPr>
          <p:nvPr>
            <p:ph type="subTitle" idx="1"/>
          </p:nvPr>
        </p:nvSpPr>
        <p:spPr>
          <a:xfrm>
            <a:off x="4457760" y="3068960"/>
            <a:ext cx="4464496" cy="2726000"/>
          </a:xfrm>
        </p:spPr>
        <p:txBody>
          <a:bodyPr>
            <a:normAutofit fontScale="92500" lnSpcReduction="20000"/>
          </a:bodyPr>
          <a:lstStyle/>
          <a:p>
            <a:r>
              <a:rPr lang="zh-TW" altLang="en-US" sz="2400" dirty="0" smtClean="0"/>
              <a:t>第七組</a:t>
            </a:r>
            <a:r>
              <a:rPr lang="en-US" altLang="zh-TW" sz="2400" dirty="0" smtClean="0"/>
              <a:t>		</a:t>
            </a:r>
            <a:r>
              <a:rPr lang="zh-TW" altLang="en-US" sz="2400" dirty="0" smtClean="0"/>
              <a:t>組員</a:t>
            </a:r>
            <a:endParaRPr lang="en-US" altLang="zh-TW" sz="2400" dirty="0" smtClean="0"/>
          </a:p>
          <a:p>
            <a:r>
              <a:rPr lang="en-US" altLang="zh-TW" sz="2400" dirty="0" smtClean="0"/>
              <a:t>4A4G0104</a:t>
            </a:r>
            <a:r>
              <a:rPr lang="en-US" altLang="zh-TW" sz="2400" dirty="0"/>
              <a:t>	</a:t>
            </a:r>
            <a:r>
              <a:rPr lang="zh-TW" altLang="en-US" sz="2400" dirty="0" smtClean="0"/>
              <a:t>黃惠敏</a:t>
            </a:r>
            <a:endParaRPr lang="en-US" altLang="zh-TW" sz="2400" dirty="0" smtClean="0"/>
          </a:p>
          <a:p>
            <a:r>
              <a:rPr lang="en-US" altLang="zh-TW" sz="2400" dirty="0" smtClean="0"/>
              <a:t>4A315908	</a:t>
            </a:r>
            <a:r>
              <a:rPr lang="zh-TW" altLang="en-US" sz="2400" dirty="0" smtClean="0"/>
              <a:t>李文捷</a:t>
            </a:r>
            <a:endParaRPr lang="en-US" altLang="zh-TW" sz="2400" dirty="0" smtClean="0"/>
          </a:p>
          <a:p>
            <a:r>
              <a:rPr lang="en-US" altLang="zh-TW" sz="2400" dirty="0" smtClean="0"/>
              <a:t>1A370075	</a:t>
            </a:r>
            <a:r>
              <a:rPr lang="zh-TW" altLang="en-US" sz="2400" dirty="0" smtClean="0"/>
              <a:t>李彥</a:t>
            </a:r>
            <a:r>
              <a:rPr lang="zh-TW" altLang="en-US" sz="2400" dirty="0" smtClean="0"/>
              <a:t>霆</a:t>
            </a:r>
            <a:endParaRPr lang="en-US" altLang="zh-TW" sz="2400" dirty="0" smtClean="0"/>
          </a:p>
          <a:p>
            <a:r>
              <a:rPr lang="en-US" altLang="zh-TW" dirty="0" smtClean="0">
                <a:latin typeface="Arial Unicode MS" pitchFamily="34" charset="-120"/>
                <a:ea typeface="Arial Unicode MS" pitchFamily="34" charset="-120"/>
                <a:cs typeface="Arial Unicode MS" pitchFamily="34" charset="-120"/>
              </a:rPr>
              <a:t>4A214045</a:t>
            </a:r>
            <a:r>
              <a:rPr lang="en-US" altLang="zh-TW" dirty="0">
                <a:latin typeface="+mn-ea"/>
              </a:rPr>
              <a:t>	</a:t>
            </a:r>
            <a:r>
              <a:rPr lang="zh-TW" altLang="en-US" dirty="0" smtClean="0">
                <a:solidFill>
                  <a:schemeClr val="bg1"/>
                </a:solidFill>
                <a:latin typeface="+mn-ea"/>
              </a:rPr>
              <a:t>張力仁</a:t>
            </a:r>
            <a:endParaRPr lang="en-US" altLang="zh-TW" dirty="0" smtClean="0">
              <a:solidFill>
                <a:schemeClr val="bg1"/>
              </a:solidFill>
              <a:latin typeface="+mn-ea"/>
            </a:endParaRPr>
          </a:p>
          <a:p>
            <a:r>
              <a:rPr lang="en-US" altLang="zh-TW" dirty="0" smtClean="0">
                <a:latin typeface="Arial Unicode MS" pitchFamily="34" charset="-120"/>
                <a:ea typeface="Arial Unicode MS" pitchFamily="34" charset="-120"/>
                <a:cs typeface="Arial Unicode MS" pitchFamily="34" charset="-120"/>
              </a:rPr>
              <a:t>4A214071</a:t>
            </a:r>
            <a:r>
              <a:rPr lang="en-US" altLang="zh-TW" dirty="0" smtClean="0">
                <a:latin typeface="+mn-ea"/>
              </a:rPr>
              <a:t>	</a:t>
            </a:r>
            <a:r>
              <a:rPr lang="zh-TW" altLang="en-US" dirty="0">
                <a:solidFill>
                  <a:schemeClr val="bg1"/>
                </a:solidFill>
                <a:latin typeface="+mn-ea"/>
              </a:rPr>
              <a:t>侯奇恩</a:t>
            </a:r>
            <a:endParaRPr lang="en-US" altLang="zh-TW" dirty="0">
              <a:solidFill>
                <a:schemeClr val="bg1"/>
              </a:solidFill>
              <a:latin typeface="+mn-ea"/>
            </a:endParaRPr>
          </a:p>
          <a:p>
            <a:r>
              <a:rPr lang="en-US" altLang="zh-TW" dirty="0" smtClean="0">
                <a:latin typeface="Arial Unicode MS" pitchFamily="34" charset="-120"/>
                <a:ea typeface="Arial Unicode MS" pitchFamily="34" charset="-120"/>
                <a:cs typeface="Arial Unicode MS" pitchFamily="34" charset="-120"/>
              </a:rPr>
              <a:t>4A214039</a:t>
            </a:r>
            <a:r>
              <a:rPr lang="en-US" altLang="zh-TW" dirty="0" smtClean="0">
                <a:latin typeface="+mn-ea"/>
              </a:rPr>
              <a:t>	</a:t>
            </a:r>
            <a:r>
              <a:rPr lang="zh-TW" altLang="en-US" dirty="0">
                <a:solidFill>
                  <a:schemeClr val="bg1"/>
                </a:solidFill>
                <a:latin typeface="+mn-ea"/>
              </a:rPr>
              <a:t>陳宗</a:t>
            </a:r>
            <a:r>
              <a:rPr lang="zh-TW" altLang="en-US" dirty="0" smtClean="0">
                <a:solidFill>
                  <a:schemeClr val="bg1"/>
                </a:solidFill>
                <a:latin typeface="+mn-ea"/>
              </a:rPr>
              <a:t>胤</a:t>
            </a:r>
            <a:endParaRPr lang="en-US" altLang="zh-TW" dirty="0" smtClean="0">
              <a:solidFill>
                <a:schemeClr val="bg1"/>
              </a:solidFill>
              <a:latin typeface="+mn-ea"/>
            </a:endParaRPr>
          </a:p>
          <a:p>
            <a:r>
              <a:rPr lang="en-US" altLang="zh-TW" dirty="0" smtClean="0">
                <a:latin typeface="Arial Unicode MS" pitchFamily="34" charset="-120"/>
                <a:ea typeface="Arial Unicode MS" pitchFamily="34" charset="-120"/>
                <a:cs typeface="Arial Unicode MS" pitchFamily="34" charset="-120"/>
              </a:rPr>
              <a:t>4A214060</a:t>
            </a:r>
            <a:r>
              <a:rPr lang="en-US" altLang="zh-TW" dirty="0" smtClean="0">
                <a:latin typeface="+mn-ea"/>
              </a:rPr>
              <a:t>	</a:t>
            </a:r>
            <a:r>
              <a:rPr lang="zh-TW" altLang="en-US" dirty="0">
                <a:solidFill>
                  <a:schemeClr val="bg1"/>
                </a:solidFill>
                <a:latin typeface="+mn-ea"/>
              </a:rPr>
              <a:t>陳羿翰</a:t>
            </a:r>
            <a:endParaRPr lang="en-US" altLang="zh-TW" dirty="0">
              <a:solidFill>
                <a:schemeClr val="bg1"/>
              </a:solidFill>
              <a:latin typeface="+mn-ea"/>
            </a:endParaRPr>
          </a:p>
          <a:p>
            <a:endParaRPr lang="en-US" altLang="zh-TW" dirty="0">
              <a:solidFill>
                <a:schemeClr val="tx1"/>
              </a:solidFill>
              <a:latin typeface="+mn-ea"/>
            </a:endParaRPr>
          </a:p>
          <a:p>
            <a:endParaRPr lang="en-US" altLang="zh-TW" sz="2400" dirty="0" smtClean="0"/>
          </a:p>
        </p:txBody>
      </p:sp>
      <p:pic>
        <p:nvPicPr>
          <p:cNvPr id="4" name="圖片 3" descr="柴静雾霾调查穹顶之下.jpg"/>
          <p:cNvPicPr>
            <a:picLocks noChangeAspect="1"/>
          </p:cNvPicPr>
          <p:nvPr/>
        </p:nvPicPr>
        <p:blipFill>
          <a:blip r:embed="rId2" cstate="print"/>
          <a:stretch>
            <a:fillRect/>
          </a:stretch>
        </p:blipFill>
        <p:spPr>
          <a:xfrm>
            <a:off x="261231" y="3068960"/>
            <a:ext cx="4536504" cy="2662731"/>
          </a:xfrm>
          <a:prstGeom prst="rect">
            <a:avLst/>
          </a:prstGeom>
        </p:spPr>
      </p:pic>
    </p:spTree>
    <p:extLst>
      <p:ext uri="{BB962C8B-B14F-4D97-AF65-F5344CB8AC3E}">
        <p14:creationId xmlns:p14="http://schemas.microsoft.com/office/powerpoint/2010/main" val="399605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060848"/>
            <a:ext cx="7408333" cy="3450696"/>
          </a:xfrm>
        </p:spPr>
        <p:txBody>
          <a:bodyPr>
            <a:normAutofit fontScale="92500" lnSpcReduction="20000"/>
          </a:bodyPr>
          <a:lstStyle/>
          <a:p>
            <a:pPr lvl="0"/>
            <a:r>
              <a:rPr lang="zh-TW" altLang="en-US" dirty="0"/>
              <a:t>從政策上實施的高強度的法律規定工業氣排</a:t>
            </a:r>
            <a:r>
              <a:rPr lang="zh-TW" altLang="zh-TW" dirty="0"/>
              <a:t>開放市場競爭</a:t>
            </a:r>
            <a:endParaRPr lang="en-US" altLang="zh-TW" dirty="0"/>
          </a:p>
          <a:p>
            <a:pPr lvl="0"/>
            <a:endParaRPr lang="en-US" altLang="zh-TW" dirty="0"/>
          </a:p>
          <a:p>
            <a:pPr lvl="0"/>
            <a:r>
              <a:rPr lang="zh-TW" altLang="en-US" dirty="0"/>
              <a:t>不斷宣傳提高檢舉風氣</a:t>
            </a:r>
            <a:r>
              <a:rPr lang="en-US" altLang="zh-TW" dirty="0"/>
              <a:t>,</a:t>
            </a:r>
            <a:r>
              <a:rPr lang="zh-TW" altLang="en-US" dirty="0"/>
              <a:t>讓平名百姓對擁有對空汙問題的重視</a:t>
            </a:r>
            <a:endParaRPr lang="en-US" altLang="zh-TW" dirty="0"/>
          </a:p>
          <a:p>
            <a:pPr lvl="0"/>
            <a:endParaRPr lang="en-US" altLang="zh-TW" dirty="0"/>
          </a:p>
          <a:p>
            <a:r>
              <a:rPr lang="zh-TW" altLang="en-US" dirty="0"/>
              <a:t>強制工廠加裝任何對淨化廢氣有益的機台</a:t>
            </a:r>
            <a:r>
              <a:rPr lang="en-US" altLang="zh-TW" dirty="0"/>
              <a:t>,</a:t>
            </a:r>
            <a:r>
              <a:rPr lang="zh-TW" altLang="en-US" dirty="0"/>
              <a:t>並實施配套或輔助</a:t>
            </a:r>
            <a:endParaRPr lang="en-US" altLang="zh-TW" dirty="0"/>
          </a:p>
          <a:p>
            <a:endParaRPr lang="zh-TW" altLang="en-US" dirty="0"/>
          </a:p>
        </p:txBody>
      </p:sp>
      <p:sp>
        <p:nvSpPr>
          <p:cNvPr id="3" name="日期版面配置區 2"/>
          <p:cNvSpPr>
            <a:spLocks noGrp="1"/>
          </p:cNvSpPr>
          <p:nvPr>
            <p:ph type="dt" sz="half" idx="10"/>
          </p:nvPr>
        </p:nvSpPr>
        <p:spPr/>
        <p:txBody>
          <a:bodyPr/>
          <a:lstStyle/>
          <a:p>
            <a:fld id="{6FBA53CE-2348-445F-9602-0ABF008D3750}" type="datetime1">
              <a:rPr lang="zh-TW" altLang="en-US" smtClean="0"/>
              <a:pPr/>
              <a:t>2016/5/3</a:t>
            </a:fld>
            <a:endParaRPr lang="zh-TW" altLang="en-US"/>
          </a:p>
        </p:txBody>
      </p:sp>
      <p:sp>
        <p:nvSpPr>
          <p:cNvPr id="4" name="投影片編號版面配置區 3"/>
          <p:cNvSpPr>
            <a:spLocks noGrp="1"/>
          </p:cNvSpPr>
          <p:nvPr>
            <p:ph type="sldNum" sz="quarter" idx="12"/>
          </p:nvPr>
        </p:nvSpPr>
        <p:spPr/>
        <p:txBody>
          <a:bodyPr/>
          <a:lstStyle/>
          <a:p>
            <a:fld id="{B18D243F-71DD-4563-AD62-A0287AE348B4}" type="slidenum">
              <a:rPr lang="zh-TW" altLang="en-US" smtClean="0"/>
              <a:pPr/>
              <a:t>10</a:t>
            </a:fld>
            <a:endParaRPr lang="zh-TW" altLang="en-US"/>
          </a:p>
        </p:txBody>
      </p:sp>
    </p:spTree>
    <p:extLst>
      <p:ext uri="{BB962C8B-B14F-4D97-AF65-F5344CB8AC3E}">
        <p14:creationId xmlns:p14="http://schemas.microsoft.com/office/powerpoint/2010/main" val="106434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0A89795-9796-47E9-B20D-F353A9E99724}" type="datetime1">
              <a:rPr lang="zh-TW" altLang="en-US" smtClean="0"/>
              <a:pPr/>
              <a:t>2016/5/3</a:t>
            </a:fld>
            <a:endParaRPr lang="zh-TW" altLang="en-US"/>
          </a:p>
        </p:txBody>
      </p:sp>
      <p:sp>
        <p:nvSpPr>
          <p:cNvPr id="3" name="投影片編號版面配置區 2"/>
          <p:cNvSpPr>
            <a:spLocks noGrp="1"/>
          </p:cNvSpPr>
          <p:nvPr>
            <p:ph type="sldNum" sz="quarter" idx="12"/>
          </p:nvPr>
        </p:nvSpPr>
        <p:spPr/>
        <p:txBody>
          <a:bodyPr/>
          <a:lstStyle/>
          <a:p>
            <a:fld id="{B18D243F-71DD-4563-AD62-A0287AE348B4}" type="slidenum">
              <a:rPr lang="zh-TW" altLang="en-US" smtClean="0"/>
              <a:pPr/>
              <a:t>11</a:t>
            </a:fld>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006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BA53CE-2348-445F-9602-0ABF008D3750}" type="datetime1">
              <a:rPr lang="zh-TW" altLang="en-US" smtClean="0"/>
              <a:pPr/>
              <a:t>2016/5/3</a:t>
            </a:fld>
            <a:endParaRPr lang="zh-TW" altLang="en-US"/>
          </a:p>
        </p:txBody>
      </p:sp>
      <p:sp>
        <p:nvSpPr>
          <p:cNvPr id="4" name="投影片編號版面配置區 3"/>
          <p:cNvSpPr>
            <a:spLocks noGrp="1"/>
          </p:cNvSpPr>
          <p:nvPr>
            <p:ph type="sldNum" sz="quarter" idx="12"/>
          </p:nvPr>
        </p:nvSpPr>
        <p:spPr/>
        <p:txBody>
          <a:bodyPr/>
          <a:lstStyle/>
          <a:p>
            <a:fld id="{B18D243F-71DD-4563-AD62-A0287AE348B4}" type="slidenum">
              <a:rPr lang="zh-TW" altLang="en-US" smtClean="0"/>
              <a:pPr/>
              <a:t>12</a:t>
            </a:fld>
            <a:endParaRPr lang="zh-TW" altLang="en-US"/>
          </a:p>
        </p:txBody>
      </p:sp>
      <p:sp>
        <p:nvSpPr>
          <p:cNvPr id="5" name="標題 4"/>
          <p:cNvSpPr>
            <a:spLocks noGrp="1"/>
          </p:cNvSpPr>
          <p:nvPr>
            <p:ph type="title"/>
          </p:nvPr>
        </p:nvSpPr>
        <p:spPr>
          <a:xfrm>
            <a:off x="539552" y="3140968"/>
            <a:ext cx="8229600" cy="1252728"/>
          </a:xfrm>
        </p:spPr>
        <p:txBody>
          <a:bodyPr/>
          <a:lstStyle/>
          <a:p>
            <a:r>
              <a:rPr lang="zh-TW" altLang="en-US" dirty="0" smtClean="0">
                <a:solidFill>
                  <a:schemeClr val="tx2"/>
                </a:solidFill>
              </a:rPr>
              <a:t>環境保護，人人有責</a:t>
            </a:r>
            <a:endParaRPr lang="zh-TW" altLang="en-US" dirty="0">
              <a:solidFill>
                <a:schemeClr val="tx2"/>
              </a:solidFill>
            </a:endParaRPr>
          </a:p>
        </p:txBody>
      </p:sp>
    </p:spTree>
    <p:extLst>
      <p:ext uri="{BB962C8B-B14F-4D97-AF65-F5344CB8AC3E}">
        <p14:creationId xmlns:p14="http://schemas.microsoft.com/office/powerpoint/2010/main" val="132576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BA53CE-2348-445F-9602-0ABF008D3750}" type="datetime1">
              <a:rPr lang="zh-TW" altLang="en-US" smtClean="0"/>
              <a:pPr/>
              <a:t>2016/5/3</a:t>
            </a:fld>
            <a:endParaRPr lang="zh-TW" altLang="en-US" dirty="0"/>
          </a:p>
        </p:txBody>
      </p:sp>
      <p:sp>
        <p:nvSpPr>
          <p:cNvPr id="7" name="矩形 6"/>
          <p:cNvSpPr/>
          <p:nvPr/>
        </p:nvSpPr>
        <p:spPr>
          <a:xfrm>
            <a:off x="2771800" y="3162954"/>
            <a:ext cx="360900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TW"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a:t>
            </a:r>
            <a:r>
              <a:rPr lang="zh-TW"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altLang="zh-TW"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END</a:t>
            </a:r>
            <a:endParaRPr lang="zh-TW"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53015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2420888"/>
            <a:ext cx="5284109" cy="3450696"/>
          </a:xfrm>
        </p:spPr>
        <p:txBody>
          <a:bodyPr>
            <a:normAutofit/>
          </a:bodyPr>
          <a:lstStyle/>
          <a:p>
            <a:r>
              <a:rPr lang="zh-TW" altLang="en-US" sz="3200" dirty="0" smtClean="0"/>
              <a:t>柴靜 </a:t>
            </a:r>
            <a:endParaRPr lang="en-US" altLang="zh-TW" sz="3200" dirty="0" smtClean="0"/>
          </a:p>
          <a:p>
            <a:r>
              <a:rPr lang="zh-TW" altLang="en-US" sz="3200" dirty="0" smtClean="0"/>
              <a:t>生於中國山西</a:t>
            </a:r>
            <a:endParaRPr lang="en-US" altLang="zh-TW" sz="3200" dirty="0" smtClean="0"/>
          </a:p>
          <a:p>
            <a:r>
              <a:rPr lang="zh-TW" altLang="en-US" sz="3200" dirty="0" smtClean="0"/>
              <a:t>女記者 及主持人</a:t>
            </a:r>
            <a:endParaRPr lang="en-US" altLang="zh-TW" sz="3200" dirty="0" smtClean="0"/>
          </a:p>
          <a:p>
            <a:r>
              <a:rPr lang="zh-TW" altLang="en-US" sz="3200" dirty="0" smtClean="0"/>
              <a:t>以深入新聞前線及具批判性的調查而聞名</a:t>
            </a:r>
            <a:endParaRPr lang="en-US" altLang="zh-TW" sz="3200" dirty="0" smtClean="0"/>
          </a:p>
          <a:p>
            <a:r>
              <a:rPr lang="zh-TW" altLang="en-US" dirty="0"/>
              <a:t>此部影片為柴靜自費拍攝</a:t>
            </a:r>
          </a:p>
          <a:p>
            <a:endParaRPr lang="en-US" altLang="zh-TW" sz="3200" dirty="0" smtClean="0"/>
          </a:p>
          <a:p>
            <a:endParaRPr lang="en-US" altLang="zh-TW" sz="3200" dirty="0" smtClean="0"/>
          </a:p>
          <a:p>
            <a:endParaRPr lang="zh-TW" altLang="en-US" sz="3200" dirty="0"/>
          </a:p>
        </p:txBody>
      </p:sp>
      <p:sp>
        <p:nvSpPr>
          <p:cNvPr id="3" name="標題 2"/>
          <p:cNvSpPr>
            <a:spLocks noGrp="1"/>
          </p:cNvSpPr>
          <p:nvPr>
            <p:ph type="title"/>
          </p:nvPr>
        </p:nvSpPr>
        <p:spPr/>
        <p:txBody>
          <a:bodyPr>
            <a:normAutofit/>
          </a:bodyPr>
          <a:lstStyle/>
          <a:p>
            <a:r>
              <a:rPr lang="zh-TW" altLang="en-US" sz="4800" dirty="0"/>
              <a:t>講</a:t>
            </a:r>
            <a:r>
              <a:rPr lang="zh-TW" altLang="en-US" sz="4800" dirty="0" smtClean="0"/>
              <a:t>者簡介</a:t>
            </a:r>
            <a:endParaRPr lang="zh-TW" altLang="en-US" sz="4800" dirty="0"/>
          </a:p>
        </p:txBody>
      </p:sp>
      <p:sp>
        <p:nvSpPr>
          <p:cNvPr id="4" name="日期版面配置區 3"/>
          <p:cNvSpPr>
            <a:spLocks noGrp="1"/>
          </p:cNvSpPr>
          <p:nvPr>
            <p:ph type="dt" sz="half" idx="10"/>
          </p:nvPr>
        </p:nvSpPr>
        <p:spPr/>
        <p:txBody>
          <a:bodyPr/>
          <a:lstStyle/>
          <a:p>
            <a:fld id="{FA8BA01A-9902-4C33-962B-BB8771996374}" type="datetime1">
              <a:rPr lang="zh-TW" altLang="en-US" smtClean="0"/>
              <a:pPr/>
              <a:t>2016/5/3</a:t>
            </a:fld>
            <a:endParaRPr lang="zh-TW" altLang="en-US"/>
          </a:p>
        </p:txBody>
      </p:sp>
      <p:sp>
        <p:nvSpPr>
          <p:cNvPr id="5" name="投影片編號版面配置區 4"/>
          <p:cNvSpPr>
            <a:spLocks noGrp="1"/>
          </p:cNvSpPr>
          <p:nvPr>
            <p:ph type="sldNum" sz="quarter" idx="12"/>
          </p:nvPr>
        </p:nvSpPr>
        <p:spPr/>
        <p:txBody>
          <a:bodyPr/>
          <a:lstStyle/>
          <a:p>
            <a:fld id="{B18D243F-71DD-4563-AD62-A0287AE348B4}" type="slidenum">
              <a:rPr lang="zh-TW" altLang="en-US" smtClean="0"/>
              <a:pPr/>
              <a:t>2</a:t>
            </a:fld>
            <a:endParaRPr lang="zh-TW" altLang="en-US"/>
          </a:p>
        </p:txBody>
      </p:sp>
      <p:pic>
        <p:nvPicPr>
          <p:cNvPr id="6" name="圖片 5" descr="chaijing.jpg"/>
          <p:cNvPicPr>
            <a:picLocks noChangeAspect="1"/>
          </p:cNvPicPr>
          <p:nvPr/>
        </p:nvPicPr>
        <p:blipFill>
          <a:blip r:embed="rId2" cstate="print"/>
          <a:stretch>
            <a:fillRect/>
          </a:stretch>
        </p:blipFill>
        <p:spPr>
          <a:xfrm>
            <a:off x="5883604" y="2304256"/>
            <a:ext cx="3008876" cy="3212976"/>
          </a:xfrm>
          <a:prstGeom prst="rect">
            <a:avLst/>
          </a:prstGeom>
        </p:spPr>
      </p:pic>
    </p:spTree>
    <p:extLst>
      <p:ext uri="{BB962C8B-B14F-4D97-AF65-F5344CB8AC3E}">
        <p14:creationId xmlns:p14="http://schemas.microsoft.com/office/powerpoint/2010/main" val="21981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1503221351051406.jpg"/>
          <p:cNvPicPr>
            <a:picLocks noChangeAspect="1"/>
          </p:cNvPicPr>
          <p:nvPr/>
        </p:nvPicPr>
        <p:blipFill>
          <a:blip r:embed="rId3" cstate="print">
            <a:lum bright="20000" contrast="10000"/>
          </a:blip>
          <a:stretch>
            <a:fillRect/>
          </a:stretch>
        </p:blipFill>
        <p:spPr>
          <a:xfrm>
            <a:off x="5323629" y="2746934"/>
            <a:ext cx="3820371" cy="3346362"/>
          </a:xfrm>
          <a:prstGeom prst="rect">
            <a:avLst/>
          </a:prstGeom>
        </p:spPr>
      </p:pic>
      <p:sp>
        <p:nvSpPr>
          <p:cNvPr id="2" name="內容版面配置區 1"/>
          <p:cNvSpPr>
            <a:spLocks noGrp="1"/>
          </p:cNvSpPr>
          <p:nvPr>
            <p:ph idx="1"/>
          </p:nvPr>
        </p:nvSpPr>
        <p:spPr/>
        <p:txBody>
          <a:bodyPr/>
          <a:lstStyle/>
          <a:p>
            <a:r>
              <a:rPr lang="zh-TW" altLang="en-US" dirty="0"/>
              <a:t>介紹霧</a:t>
            </a:r>
            <a:r>
              <a:rPr lang="zh-TW" altLang="en-US" dirty="0" smtClean="0"/>
              <a:t>霾</a:t>
            </a:r>
            <a:endParaRPr lang="en-US" altLang="zh-TW" dirty="0" smtClean="0"/>
          </a:p>
          <a:p>
            <a:r>
              <a:rPr lang="zh-TW" altLang="en-US" dirty="0"/>
              <a:t>霧霾的來源</a:t>
            </a:r>
            <a:endParaRPr lang="en-US" altLang="zh-TW" dirty="0" smtClean="0"/>
          </a:p>
          <a:p>
            <a:r>
              <a:rPr lang="zh-TW" altLang="en-US" dirty="0"/>
              <a:t>霧霾對人類的相關危害</a:t>
            </a:r>
            <a:endParaRPr lang="en-US" altLang="zh-TW" dirty="0" smtClean="0"/>
          </a:p>
          <a:p>
            <a:pPr marL="0" indent="0">
              <a:buNone/>
            </a:pPr>
            <a:endParaRPr lang="en-US" altLang="zh-TW" dirty="0" smtClean="0"/>
          </a:p>
        </p:txBody>
      </p:sp>
      <p:sp>
        <p:nvSpPr>
          <p:cNvPr id="3" name="標題 2"/>
          <p:cNvSpPr>
            <a:spLocks noGrp="1"/>
          </p:cNvSpPr>
          <p:nvPr>
            <p:ph type="title"/>
          </p:nvPr>
        </p:nvSpPr>
        <p:spPr/>
        <p:txBody>
          <a:bodyPr/>
          <a:lstStyle/>
          <a:p>
            <a:r>
              <a:rPr lang="zh-TW" altLang="en-US" dirty="0"/>
              <a:t>重點摘要</a:t>
            </a:r>
          </a:p>
        </p:txBody>
      </p:sp>
      <p:sp>
        <p:nvSpPr>
          <p:cNvPr id="4" name="日期版面配置區 3"/>
          <p:cNvSpPr>
            <a:spLocks noGrp="1"/>
          </p:cNvSpPr>
          <p:nvPr>
            <p:ph type="dt" sz="half" idx="10"/>
          </p:nvPr>
        </p:nvSpPr>
        <p:spPr/>
        <p:txBody>
          <a:bodyPr/>
          <a:lstStyle/>
          <a:p>
            <a:fld id="{C14ED4A5-BC2C-48BE-A640-797E4FB80447}" type="datetime1">
              <a:rPr lang="zh-TW" altLang="en-US" smtClean="0"/>
              <a:pPr/>
              <a:t>2016/5/3</a:t>
            </a:fld>
            <a:endParaRPr lang="zh-TW" altLang="en-US"/>
          </a:p>
        </p:txBody>
      </p:sp>
      <p:sp>
        <p:nvSpPr>
          <p:cNvPr id="5" name="投影片編號版面配置區 4"/>
          <p:cNvSpPr>
            <a:spLocks noGrp="1"/>
          </p:cNvSpPr>
          <p:nvPr>
            <p:ph type="sldNum" sz="quarter" idx="12"/>
          </p:nvPr>
        </p:nvSpPr>
        <p:spPr/>
        <p:txBody>
          <a:bodyPr/>
          <a:lstStyle/>
          <a:p>
            <a:fld id="{B18D243F-71DD-4563-AD62-A0287AE348B4}" type="slidenum">
              <a:rPr lang="zh-TW" altLang="en-US" smtClean="0"/>
              <a:pPr/>
              <a:t>3</a:t>
            </a:fld>
            <a:endParaRPr lang="zh-TW" altLang="en-US"/>
          </a:p>
        </p:txBody>
      </p:sp>
    </p:spTree>
    <p:extLst>
      <p:ext uri="{BB962C8B-B14F-4D97-AF65-F5344CB8AC3E}">
        <p14:creationId xmlns:p14="http://schemas.microsoft.com/office/powerpoint/2010/main" val="178092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qlsh.jpg"/>
          <p:cNvPicPr>
            <a:picLocks noChangeAspect="1"/>
          </p:cNvPicPr>
          <p:nvPr/>
        </p:nvPicPr>
        <p:blipFill>
          <a:blip r:embed="rId3" cstate="print">
            <a:lum bright="20000" contrast="-10000"/>
          </a:blip>
          <a:srcRect t="27421"/>
          <a:stretch>
            <a:fillRect/>
          </a:stretch>
        </p:blipFill>
        <p:spPr>
          <a:xfrm>
            <a:off x="0" y="3861048"/>
            <a:ext cx="9144000" cy="2477656"/>
          </a:xfrm>
          <a:prstGeom prst="rect">
            <a:avLst/>
          </a:prstGeom>
        </p:spPr>
      </p:pic>
      <p:sp>
        <p:nvSpPr>
          <p:cNvPr id="2" name="內容版面配置區 1"/>
          <p:cNvSpPr>
            <a:spLocks noGrp="1"/>
          </p:cNvSpPr>
          <p:nvPr>
            <p:ph idx="1"/>
          </p:nvPr>
        </p:nvSpPr>
        <p:spPr/>
        <p:txBody>
          <a:bodyPr/>
          <a:lstStyle/>
          <a:p>
            <a:r>
              <a:rPr lang="zh-TW" altLang="en-US" dirty="0"/>
              <a:t>中國</a:t>
            </a:r>
            <a:r>
              <a:rPr lang="zh-TW" altLang="en-US" dirty="0" smtClean="0"/>
              <a:t>石化</a:t>
            </a:r>
            <a:r>
              <a:rPr lang="zh-TW" altLang="en-US" dirty="0"/>
              <a:t>能源的介紹與問題</a:t>
            </a:r>
            <a:endParaRPr lang="en-US" altLang="zh-TW" dirty="0" smtClean="0"/>
          </a:p>
          <a:p>
            <a:r>
              <a:rPr lang="zh-TW" altLang="en-US" dirty="0"/>
              <a:t>走訪中國石化能源</a:t>
            </a:r>
            <a:r>
              <a:rPr lang="zh-TW" altLang="en-US" dirty="0" smtClean="0"/>
              <a:t>相關單位</a:t>
            </a:r>
            <a:endParaRPr lang="en-US" altLang="zh-TW" dirty="0" smtClean="0"/>
          </a:p>
          <a:p>
            <a:r>
              <a:rPr lang="zh-TW" altLang="en-US" dirty="0" smtClean="0"/>
              <a:t>如何改變現況</a:t>
            </a:r>
            <a:endParaRPr lang="en-US" altLang="zh-TW" dirty="0" smtClean="0"/>
          </a:p>
          <a:p>
            <a:pPr marL="0" indent="0">
              <a:buNone/>
            </a:pPr>
            <a:endParaRPr lang="en-US" altLang="zh-TW" dirty="0" smtClean="0"/>
          </a:p>
        </p:txBody>
      </p:sp>
      <p:sp>
        <p:nvSpPr>
          <p:cNvPr id="3" name="標題 2"/>
          <p:cNvSpPr>
            <a:spLocks noGrp="1"/>
          </p:cNvSpPr>
          <p:nvPr>
            <p:ph type="title"/>
          </p:nvPr>
        </p:nvSpPr>
        <p:spPr/>
        <p:txBody>
          <a:bodyPr/>
          <a:lstStyle/>
          <a:p>
            <a:r>
              <a:rPr lang="zh-TW" altLang="en-US" dirty="0"/>
              <a:t>重點摘要</a:t>
            </a:r>
          </a:p>
        </p:txBody>
      </p:sp>
      <p:sp>
        <p:nvSpPr>
          <p:cNvPr id="4" name="日期版面配置區 3"/>
          <p:cNvSpPr>
            <a:spLocks noGrp="1"/>
          </p:cNvSpPr>
          <p:nvPr>
            <p:ph type="dt" sz="half" idx="10"/>
          </p:nvPr>
        </p:nvSpPr>
        <p:spPr/>
        <p:txBody>
          <a:bodyPr/>
          <a:lstStyle/>
          <a:p>
            <a:fld id="{AA959F52-D629-4039-9143-D4040735FF26}" type="datetime1">
              <a:rPr lang="zh-TW" altLang="en-US" smtClean="0"/>
              <a:pPr/>
              <a:t>2016/5/3</a:t>
            </a:fld>
            <a:endParaRPr lang="zh-TW" altLang="en-US" dirty="0"/>
          </a:p>
        </p:txBody>
      </p:sp>
      <p:sp>
        <p:nvSpPr>
          <p:cNvPr id="5" name="投影片編號版面配置區 4"/>
          <p:cNvSpPr>
            <a:spLocks noGrp="1"/>
          </p:cNvSpPr>
          <p:nvPr>
            <p:ph type="sldNum" sz="quarter" idx="12"/>
          </p:nvPr>
        </p:nvSpPr>
        <p:spPr/>
        <p:txBody>
          <a:bodyPr/>
          <a:lstStyle/>
          <a:p>
            <a:fld id="{B18D243F-71DD-4563-AD62-A0287AE348B4}" type="slidenum">
              <a:rPr lang="zh-TW" altLang="en-US" smtClean="0"/>
              <a:pPr/>
              <a:t>4</a:t>
            </a:fld>
            <a:endParaRPr lang="zh-TW" altLang="en-US" dirty="0"/>
          </a:p>
        </p:txBody>
      </p:sp>
    </p:spTree>
    <p:extLst>
      <p:ext uri="{BB962C8B-B14F-4D97-AF65-F5344CB8AC3E}">
        <p14:creationId xmlns:p14="http://schemas.microsoft.com/office/powerpoint/2010/main" val="88440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科普所需的距離</a:t>
            </a:r>
            <a:r>
              <a:rPr lang="zh-TW" altLang="en-US" dirty="0" smtClean="0"/>
              <a:t>感</a:t>
            </a:r>
            <a:endParaRPr lang="en-US" altLang="zh-TW" dirty="0" smtClean="0"/>
          </a:p>
          <a:p>
            <a:r>
              <a:rPr lang="zh-TW" altLang="en-US" dirty="0"/>
              <a:t>簡潔有力的簡報</a:t>
            </a:r>
            <a:r>
              <a:rPr lang="zh-TW" altLang="en-US" dirty="0" smtClean="0"/>
              <a:t>畫面</a:t>
            </a:r>
            <a:endParaRPr lang="en-US" altLang="zh-TW" dirty="0" smtClean="0"/>
          </a:p>
          <a:p>
            <a:r>
              <a:rPr lang="zh-TW" altLang="en-US" dirty="0" smtClean="0"/>
              <a:t>帶有可靠資訊的影片和圖片</a:t>
            </a:r>
            <a:endParaRPr lang="en-US" altLang="zh-TW" dirty="0" smtClean="0"/>
          </a:p>
          <a:p>
            <a:r>
              <a:rPr lang="zh-TW" altLang="en-US" dirty="0" smtClean="0"/>
              <a:t>說</a:t>
            </a:r>
            <a:r>
              <a:rPr lang="zh-TW" altLang="en-US" dirty="0"/>
              <a:t>之以理、動之以情</a:t>
            </a:r>
            <a:r>
              <a:rPr lang="zh-TW" altLang="en-US" dirty="0" smtClean="0"/>
              <a:t>的故事安插</a:t>
            </a:r>
            <a:endParaRPr lang="en-US" altLang="zh-TW" dirty="0" smtClean="0"/>
          </a:p>
        </p:txBody>
      </p:sp>
      <p:sp>
        <p:nvSpPr>
          <p:cNvPr id="3" name="標題 2"/>
          <p:cNvSpPr>
            <a:spLocks noGrp="1"/>
          </p:cNvSpPr>
          <p:nvPr>
            <p:ph type="title"/>
          </p:nvPr>
        </p:nvSpPr>
        <p:spPr/>
        <p:txBody>
          <a:bodyPr/>
          <a:lstStyle/>
          <a:p>
            <a:r>
              <a:rPr lang="zh-TW" altLang="en-US" dirty="0" smtClean="0"/>
              <a:t>簡報技巧</a:t>
            </a:r>
            <a:endParaRPr lang="zh-TW" altLang="en-US" dirty="0"/>
          </a:p>
        </p:txBody>
      </p:sp>
      <p:sp>
        <p:nvSpPr>
          <p:cNvPr id="4" name="日期版面配置區 3"/>
          <p:cNvSpPr>
            <a:spLocks noGrp="1"/>
          </p:cNvSpPr>
          <p:nvPr>
            <p:ph type="dt" sz="half" idx="10"/>
          </p:nvPr>
        </p:nvSpPr>
        <p:spPr/>
        <p:txBody>
          <a:bodyPr/>
          <a:lstStyle/>
          <a:p>
            <a:fld id="{28A5A48E-5941-4570-BE30-D542EDA1DC06}" type="datetime1">
              <a:rPr lang="zh-TW" altLang="en-US" smtClean="0"/>
              <a:pPr/>
              <a:t>2016/5/3</a:t>
            </a:fld>
            <a:endParaRPr lang="zh-TW" altLang="en-US"/>
          </a:p>
        </p:txBody>
      </p:sp>
      <p:sp>
        <p:nvSpPr>
          <p:cNvPr id="5" name="投影片編號版面配置區 4"/>
          <p:cNvSpPr>
            <a:spLocks noGrp="1"/>
          </p:cNvSpPr>
          <p:nvPr>
            <p:ph type="sldNum" sz="quarter" idx="12"/>
          </p:nvPr>
        </p:nvSpPr>
        <p:spPr/>
        <p:txBody>
          <a:bodyPr/>
          <a:lstStyle/>
          <a:p>
            <a:fld id="{B18D243F-71DD-4563-AD62-A0287AE348B4}" type="slidenum">
              <a:rPr lang="zh-TW" altLang="en-US" smtClean="0"/>
              <a:pPr/>
              <a:t>5</a:t>
            </a:fld>
            <a:endParaRPr lang="zh-TW" altLang="en-US"/>
          </a:p>
        </p:txBody>
      </p:sp>
    </p:spTree>
    <p:extLst>
      <p:ext uri="{BB962C8B-B14F-4D97-AF65-F5344CB8AC3E}">
        <p14:creationId xmlns:p14="http://schemas.microsoft.com/office/powerpoint/2010/main" val="3929057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552" y="2924944"/>
            <a:ext cx="8229600" cy="1252728"/>
          </a:xfrm>
        </p:spPr>
        <p:txBody>
          <a:bodyPr>
            <a:normAutofit/>
          </a:bodyPr>
          <a:lstStyle/>
          <a:p>
            <a:r>
              <a:rPr lang="zh-TW" altLang="en-US" dirty="0" smtClean="0">
                <a:solidFill>
                  <a:schemeClr val="tx2"/>
                </a:solidFill>
              </a:rPr>
              <a:t>風險評估與風險管理</a:t>
            </a:r>
            <a:endParaRPr lang="zh-TW" altLang="en-US" dirty="0">
              <a:solidFill>
                <a:schemeClr val="tx2"/>
              </a:solidFill>
            </a:endParaRPr>
          </a:p>
        </p:txBody>
      </p:sp>
      <p:sp>
        <p:nvSpPr>
          <p:cNvPr id="2" name="日期版面配置區 1"/>
          <p:cNvSpPr>
            <a:spLocks noGrp="1"/>
          </p:cNvSpPr>
          <p:nvPr>
            <p:ph type="dt" sz="half" idx="10"/>
          </p:nvPr>
        </p:nvSpPr>
        <p:spPr/>
        <p:txBody>
          <a:bodyPr/>
          <a:lstStyle/>
          <a:p>
            <a:fld id="{A0A89795-9796-47E9-B20D-F353A9E99724}" type="datetime1">
              <a:rPr lang="zh-TW" altLang="en-US" smtClean="0"/>
              <a:pPr/>
              <a:t>2016/5/3</a:t>
            </a:fld>
            <a:endParaRPr lang="zh-TW" altLang="en-US"/>
          </a:p>
        </p:txBody>
      </p:sp>
      <p:sp>
        <p:nvSpPr>
          <p:cNvPr id="3" name="投影片編號版面配置區 2"/>
          <p:cNvSpPr>
            <a:spLocks noGrp="1"/>
          </p:cNvSpPr>
          <p:nvPr>
            <p:ph type="sldNum" sz="quarter" idx="12"/>
          </p:nvPr>
        </p:nvSpPr>
        <p:spPr/>
        <p:txBody>
          <a:bodyPr/>
          <a:lstStyle/>
          <a:p>
            <a:fld id="{B18D243F-71DD-4563-AD62-A0287AE348B4}" type="slidenum">
              <a:rPr lang="zh-TW" altLang="en-US" smtClean="0"/>
              <a:pPr/>
              <a:t>6</a:t>
            </a:fld>
            <a:endParaRPr lang="zh-TW" altLang="en-US"/>
          </a:p>
        </p:txBody>
      </p:sp>
    </p:spTree>
    <p:extLst>
      <p:ext uri="{BB962C8B-B14F-4D97-AF65-F5344CB8AC3E}">
        <p14:creationId xmlns:p14="http://schemas.microsoft.com/office/powerpoint/2010/main" val="1705929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0"/>
            <a:r>
              <a:rPr lang="zh-TW" altLang="zh-TW" dirty="0"/>
              <a:t>改善問題應由工地揚塵、工廠違規排放</a:t>
            </a:r>
            <a:endParaRPr lang="en-US" altLang="zh-TW" dirty="0"/>
          </a:p>
          <a:p>
            <a:pPr lvl="0"/>
            <a:r>
              <a:rPr lang="zh-TW" altLang="zh-TW" dirty="0"/>
              <a:t>更改燃油的標準與汽車排放標準以及鋼鐵企業的排放可大幅改善霧霾的問題</a:t>
            </a:r>
            <a:endParaRPr lang="en-US" altLang="zh-TW" dirty="0"/>
          </a:p>
          <a:p>
            <a:endParaRPr lang="zh-TW" altLang="en-US" dirty="0"/>
          </a:p>
        </p:txBody>
      </p:sp>
      <p:sp>
        <p:nvSpPr>
          <p:cNvPr id="3" name="日期版面配置區 2"/>
          <p:cNvSpPr>
            <a:spLocks noGrp="1"/>
          </p:cNvSpPr>
          <p:nvPr>
            <p:ph type="dt" sz="half" idx="10"/>
          </p:nvPr>
        </p:nvSpPr>
        <p:spPr/>
        <p:txBody>
          <a:bodyPr/>
          <a:lstStyle/>
          <a:p>
            <a:fld id="{6FBA53CE-2348-445F-9602-0ABF008D3750}" type="datetime1">
              <a:rPr lang="zh-TW" altLang="en-US" smtClean="0"/>
              <a:pPr/>
              <a:t>2016/5/3</a:t>
            </a:fld>
            <a:endParaRPr lang="zh-TW" altLang="en-US"/>
          </a:p>
        </p:txBody>
      </p:sp>
      <p:sp>
        <p:nvSpPr>
          <p:cNvPr id="4" name="投影片編號版面配置區 3"/>
          <p:cNvSpPr>
            <a:spLocks noGrp="1"/>
          </p:cNvSpPr>
          <p:nvPr>
            <p:ph type="sldNum" sz="quarter" idx="12"/>
          </p:nvPr>
        </p:nvSpPr>
        <p:spPr/>
        <p:txBody>
          <a:bodyPr/>
          <a:lstStyle/>
          <a:p>
            <a:fld id="{B18D243F-71DD-4563-AD62-A0287AE348B4}" type="slidenum">
              <a:rPr lang="zh-TW" altLang="en-US" smtClean="0"/>
              <a:pPr/>
              <a:t>7</a:t>
            </a:fld>
            <a:endParaRPr lang="zh-TW" altLang="en-US"/>
          </a:p>
        </p:txBody>
      </p:sp>
      <p:sp>
        <p:nvSpPr>
          <p:cNvPr id="5" name="標題 4"/>
          <p:cNvSpPr>
            <a:spLocks noGrp="1"/>
          </p:cNvSpPr>
          <p:nvPr>
            <p:ph type="title"/>
          </p:nvPr>
        </p:nvSpPr>
        <p:spPr/>
        <p:txBody>
          <a:bodyPr/>
          <a:lstStyle/>
          <a:p>
            <a:r>
              <a:rPr lang="zh-TW" altLang="en-US" dirty="0"/>
              <a:t>我們怎麼辦</a:t>
            </a:r>
            <a:r>
              <a:rPr lang="en-US" altLang="zh-TW" dirty="0"/>
              <a:t>?</a:t>
            </a:r>
            <a:endParaRPr lang="zh-TW" altLang="en-US" dirty="0"/>
          </a:p>
        </p:txBody>
      </p:sp>
    </p:spTree>
    <p:extLst>
      <p:ext uri="{BB962C8B-B14F-4D97-AF65-F5344CB8AC3E}">
        <p14:creationId xmlns:p14="http://schemas.microsoft.com/office/powerpoint/2010/main" val="325533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0"/>
            <a:r>
              <a:rPr lang="zh-TW" altLang="zh-TW" dirty="0"/>
              <a:t>轉換石油與天然氣能源</a:t>
            </a:r>
            <a:endParaRPr lang="en-US" altLang="zh-TW" dirty="0"/>
          </a:p>
          <a:p>
            <a:pPr lvl="0"/>
            <a:r>
              <a:rPr lang="zh-TW" altLang="zh-TW" dirty="0"/>
              <a:t>開放市場競爭</a:t>
            </a:r>
            <a:endParaRPr lang="en-US" altLang="zh-TW" dirty="0"/>
          </a:p>
          <a:p>
            <a:pPr lvl="0"/>
            <a:r>
              <a:rPr lang="zh-TW" altLang="zh-TW" dirty="0"/>
              <a:t>規定新法律</a:t>
            </a:r>
            <a:r>
              <a:rPr lang="en-US" altLang="zh-TW" dirty="0"/>
              <a:t>,</a:t>
            </a:r>
            <a:r>
              <a:rPr lang="zh-TW" altLang="zh-TW" dirty="0"/>
              <a:t>訂立明確管理政府部門</a:t>
            </a:r>
            <a:endParaRPr lang="en-US" altLang="zh-TW" dirty="0"/>
          </a:p>
          <a:p>
            <a:endParaRPr lang="zh-TW" altLang="en-US" dirty="0"/>
          </a:p>
        </p:txBody>
      </p:sp>
      <p:sp>
        <p:nvSpPr>
          <p:cNvPr id="3" name="日期版面配置區 2"/>
          <p:cNvSpPr>
            <a:spLocks noGrp="1"/>
          </p:cNvSpPr>
          <p:nvPr>
            <p:ph type="dt" sz="half" idx="10"/>
          </p:nvPr>
        </p:nvSpPr>
        <p:spPr/>
        <p:txBody>
          <a:bodyPr/>
          <a:lstStyle/>
          <a:p>
            <a:fld id="{6FBA53CE-2348-445F-9602-0ABF008D3750}" type="datetime1">
              <a:rPr lang="zh-TW" altLang="en-US" smtClean="0"/>
              <a:pPr/>
              <a:t>2016/5/3</a:t>
            </a:fld>
            <a:endParaRPr lang="zh-TW" altLang="en-US"/>
          </a:p>
        </p:txBody>
      </p:sp>
      <p:sp>
        <p:nvSpPr>
          <p:cNvPr id="4" name="投影片編號版面配置區 3"/>
          <p:cNvSpPr>
            <a:spLocks noGrp="1"/>
          </p:cNvSpPr>
          <p:nvPr>
            <p:ph type="sldNum" sz="quarter" idx="12"/>
          </p:nvPr>
        </p:nvSpPr>
        <p:spPr/>
        <p:txBody>
          <a:bodyPr/>
          <a:lstStyle/>
          <a:p>
            <a:fld id="{B18D243F-71DD-4563-AD62-A0287AE348B4}" type="slidenum">
              <a:rPr lang="zh-TW" altLang="en-US" smtClean="0"/>
              <a:pPr/>
              <a:t>8</a:t>
            </a:fld>
            <a:endParaRPr lang="zh-TW" altLang="en-US"/>
          </a:p>
        </p:txBody>
      </p:sp>
    </p:spTree>
    <p:extLst>
      <p:ext uri="{BB962C8B-B14F-4D97-AF65-F5344CB8AC3E}">
        <p14:creationId xmlns:p14="http://schemas.microsoft.com/office/powerpoint/2010/main" val="2497226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2204864"/>
            <a:ext cx="7408333" cy="3450696"/>
          </a:xfrm>
        </p:spPr>
        <p:txBody>
          <a:bodyPr>
            <a:normAutofit fontScale="92500" lnSpcReduction="20000"/>
          </a:bodyPr>
          <a:lstStyle/>
          <a:p>
            <a:pPr lvl="0"/>
            <a:r>
              <a:rPr lang="zh-TW" altLang="zh-TW" dirty="0"/>
              <a:t>藉由修新法來改善問題</a:t>
            </a:r>
            <a:endParaRPr lang="en-US" altLang="zh-TW" dirty="0"/>
          </a:p>
          <a:p>
            <a:pPr lvl="0"/>
            <a:r>
              <a:rPr lang="zh-TW" altLang="zh-TW" dirty="0"/>
              <a:t>工廠廢氣一定要嚴格檢查有沒有處理乾淨才排放</a:t>
            </a:r>
            <a:endParaRPr lang="en-US" altLang="zh-TW" dirty="0"/>
          </a:p>
          <a:p>
            <a:pPr lvl="0"/>
            <a:r>
              <a:rPr lang="zh-TW" altLang="zh-TW" dirty="0"/>
              <a:t>隨機抽查是否偷排廢氣如果查到罰鉅額的罰款</a:t>
            </a:r>
            <a:endParaRPr lang="en-US" altLang="zh-TW" dirty="0"/>
          </a:p>
          <a:p>
            <a:pPr lvl="0"/>
            <a:r>
              <a:rPr lang="zh-TW" altLang="zh-TW" dirty="0"/>
              <a:t>慢慢減少媒和油的需求量</a:t>
            </a:r>
            <a:endParaRPr lang="en-US" altLang="zh-TW" dirty="0"/>
          </a:p>
          <a:p>
            <a:pPr lvl="0"/>
            <a:r>
              <a:rPr lang="zh-TW" altLang="zh-TW" dirty="0"/>
              <a:t>大家都有永續發展的觀念，相信一定能在開發和保存上找到一個平衡點</a:t>
            </a:r>
            <a:endParaRPr lang="en-US" altLang="zh-TW" dirty="0"/>
          </a:p>
          <a:p>
            <a:endParaRPr lang="zh-TW" altLang="en-US" dirty="0"/>
          </a:p>
        </p:txBody>
      </p:sp>
      <p:sp>
        <p:nvSpPr>
          <p:cNvPr id="3" name="日期版面配置區 2"/>
          <p:cNvSpPr>
            <a:spLocks noGrp="1"/>
          </p:cNvSpPr>
          <p:nvPr>
            <p:ph type="dt" sz="half" idx="10"/>
          </p:nvPr>
        </p:nvSpPr>
        <p:spPr/>
        <p:txBody>
          <a:bodyPr/>
          <a:lstStyle/>
          <a:p>
            <a:fld id="{6FBA53CE-2348-445F-9602-0ABF008D3750}" type="datetime1">
              <a:rPr lang="zh-TW" altLang="en-US" smtClean="0"/>
              <a:pPr/>
              <a:t>2016/5/3</a:t>
            </a:fld>
            <a:endParaRPr lang="zh-TW" altLang="en-US"/>
          </a:p>
        </p:txBody>
      </p:sp>
      <p:sp>
        <p:nvSpPr>
          <p:cNvPr id="4" name="投影片編號版面配置區 3"/>
          <p:cNvSpPr>
            <a:spLocks noGrp="1"/>
          </p:cNvSpPr>
          <p:nvPr>
            <p:ph type="sldNum" sz="quarter" idx="12"/>
          </p:nvPr>
        </p:nvSpPr>
        <p:spPr/>
        <p:txBody>
          <a:bodyPr/>
          <a:lstStyle/>
          <a:p>
            <a:fld id="{B18D243F-71DD-4563-AD62-A0287AE348B4}" type="slidenum">
              <a:rPr lang="zh-TW" altLang="en-US" smtClean="0"/>
              <a:pPr/>
              <a:t>9</a:t>
            </a:fld>
            <a:endParaRPr lang="zh-TW" altLang="en-US"/>
          </a:p>
        </p:txBody>
      </p:sp>
    </p:spTree>
    <p:extLst>
      <p:ext uri="{BB962C8B-B14F-4D97-AF65-F5344CB8AC3E}">
        <p14:creationId xmlns:p14="http://schemas.microsoft.com/office/powerpoint/2010/main" val="2561909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176</TotalTime>
  <Words>310</Words>
  <Application>Microsoft Office PowerPoint</Application>
  <PresentationFormat>如螢幕大小 (4:3)</PresentationFormat>
  <Paragraphs>73</Paragraphs>
  <Slides>13</Slides>
  <Notes>2</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波形</vt:lpstr>
      <vt:lpstr>從「穹頂之下」電影看能源與 環境議題</vt:lpstr>
      <vt:lpstr>講者簡介</vt:lpstr>
      <vt:lpstr>重點摘要</vt:lpstr>
      <vt:lpstr>重點摘要</vt:lpstr>
      <vt:lpstr>簡報技巧</vt:lpstr>
      <vt:lpstr>風險評估與風險管理</vt:lpstr>
      <vt:lpstr>我們怎麼辦?</vt:lpstr>
      <vt:lpstr>PowerPoint 簡報</vt:lpstr>
      <vt:lpstr>PowerPoint 簡報</vt:lpstr>
      <vt:lpstr>PowerPoint 簡報</vt:lpstr>
      <vt:lpstr>PowerPoint 簡報</vt:lpstr>
      <vt:lpstr>環境保護，人人有責</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電影與文學 第七組 - 穹頂之下</dc:title>
  <dc:creator>mshome</dc:creator>
  <cp:lastModifiedBy>Windows 使用者</cp:lastModifiedBy>
  <cp:revision>23</cp:revision>
  <dcterms:created xsi:type="dcterms:W3CDTF">2016-04-18T07:10:47Z</dcterms:created>
  <dcterms:modified xsi:type="dcterms:W3CDTF">2016-05-03T15:55:25Z</dcterms:modified>
</cp:coreProperties>
</file>