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0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rianjason.blogspot.tw/" TargetMode="External"/><Relationship Id="rId2" Type="http://schemas.openxmlformats.org/officeDocument/2006/relationships/hyperlink" Target="http://zh.wikipedia.org/zh-tw/%E5%A4%AA%E9%99%BD%E8%83%BD" TargetMode="Externa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sa.ylib.com/MagCont.aspx?Unit=featurearticles&amp;id=114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123080" cy="924475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科學人</a:t>
            </a:r>
            <a:r>
              <a:rPr lang="en-US" altLang="zh-TW" sz="4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8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8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太陽能的產業發展</a:t>
            </a:r>
            <a:endParaRPr lang="zh-TW" altLang="en-US" sz="48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492896"/>
            <a:ext cx="3579041" cy="3456384"/>
          </a:xfrm>
        </p:spPr>
      </p:pic>
      <p:sp>
        <p:nvSpPr>
          <p:cNvPr id="9" name="文字方塊 8"/>
          <p:cNvSpPr txBox="1"/>
          <p:nvPr/>
        </p:nvSpPr>
        <p:spPr>
          <a:xfrm>
            <a:off x="1400698" y="4077072"/>
            <a:ext cx="288732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科系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機械工程</a:t>
            </a:r>
            <a:endParaRPr lang="en-US" altLang="zh-TW" sz="2800" dirty="0" smtClean="0"/>
          </a:p>
          <a:p>
            <a:r>
              <a:rPr lang="zh-TW" altLang="en-US" sz="2800" dirty="0" smtClean="0"/>
              <a:t>班級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自控三甲</a:t>
            </a:r>
            <a:endParaRPr lang="en-US" altLang="zh-TW" sz="2800" dirty="0" smtClean="0"/>
          </a:p>
          <a:p>
            <a:r>
              <a:rPr lang="zh-TW" altLang="en-US" sz="2800" dirty="0"/>
              <a:t>學</a:t>
            </a:r>
            <a:r>
              <a:rPr lang="zh-TW" altLang="en-US" sz="2800" dirty="0" smtClean="0"/>
              <a:t>號</a:t>
            </a:r>
            <a:r>
              <a:rPr lang="en-US" altLang="zh-TW" sz="2800" dirty="0" smtClean="0"/>
              <a:t>:49912109</a:t>
            </a:r>
          </a:p>
          <a:p>
            <a:r>
              <a:rPr lang="zh-TW" altLang="en-US" sz="2800" dirty="0" smtClean="0"/>
              <a:t>姓名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陳肇文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9367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前言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628800"/>
            <a:ext cx="2303660" cy="4032448"/>
          </a:xfrm>
        </p:spPr>
      </p:pic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>
          <a:xfrm>
            <a:off x="1009442" y="1628801"/>
            <a:ext cx="4714686" cy="4232248"/>
          </a:xfrm>
        </p:spPr>
        <p:txBody>
          <a:bodyPr>
            <a:normAutofit lnSpcReduction="10000"/>
          </a:bodyPr>
          <a:lstStyle/>
          <a:p>
            <a:pPr algn="just"/>
            <a:r>
              <a:rPr lang="zh-TW" altLang="en-US" sz="1800" dirty="0" smtClean="0"/>
              <a:t>　　台灣</a:t>
            </a:r>
            <a:r>
              <a:rPr lang="zh-TW" altLang="en-US" sz="1800" dirty="0"/>
              <a:t>位處亞熱帶，太陽能資源豐富，也因此帶給大家一個深切期望：太陽能未來可以替代大部份能源</a:t>
            </a:r>
            <a:r>
              <a:rPr lang="zh-TW" altLang="en-US" sz="1800" dirty="0" smtClean="0"/>
              <a:t>需求，</a:t>
            </a:r>
            <a:r>
              <a:rPr lang="zh-TW" altLang="en-US" sz="1800" dirty="0"/>
              <a:t>在台灣這一期望必須長期苦心經營才可能</a:t>
            </a:r>
            <a:r>
              <a:rPr lang="zh-TW" altLang="en-US" sz="1800" dirty="0" smtClean="0"/>
              <a:t>達成。</a:t>
            </a:r>
          </a:p>
          <a:p>
            <a:pPr algn="just"/>
            <a:r>
              <a:rPr lang="zh-TW" altLang="en-US" sz="1800" dirty="0" smtClean="0"/>
              <a:t>　　我國</a:t>
            </a:r>
            <a:r>
              <a:rPr lang="zh-TW" altLang="en-US" sz="1800" dirty="0"/>
              <a:t>屬海島型國家，地小人稠，工業生產與經濟活動密集又活絡，能源消耗量龐大，導致</a:t>
            </a:r>
            <a:r>
              <a:rPr lang="en-US" altLang="zh-TW" sz="1800" dirty="0"/>
              <a:t>98%</a:t>
            </a:r>
            <a:r>
              <a:rPr lang="zh-TW" altLang="en-US" sz="1800" dirty="0"/>
              <a:t>以上能源需靠進口。太陽能輻射雖呈分散式分佈，但其能量強度不高，平均每平方公尺不到</a:t>
            </a:r>
            <a:r>
              <a:rPr lang="en-US" altLang="zh-TW" sz="1800" dirty="0"/>
              <a:t>1000</a:t>
            </a:r>
            <a:r>
              <a:rPr lang="zh-TW" altLang="en-US" sz="1800" dirty="0"/>
              <a:t>瓦，因此地理位置與土地面積就成為太陽能蘊藏量的</a:t>
            </a:r>
            <a:r>
              <a:rPr lang="zh-TW" altLang="en-US" sz="1800" dirty="0" smtClean="0"/>
              <a:t>關鍵，</a:t>
            </a:r>
            <a:r>
              <a:rPr lang="zh-TW" altLang="en-US" sz="1800" dirty="0"/>
              <a:t>以單位國土面積耗能來說，台灣排名第一，是美國的</a:t>
            </a:r>
            <a:r>
              <a:rPr lang="en-US" altLang="zh-TW" sz="1800" dirty="0"/>
              <a:t>10</a:t>
            </a:r>
            <a:r>
              <a:rPr lang="zh-TW" altLang="en-US" sz="1800" dirty="0"/>
              <a:t>倍、日本的近</a:t>
            </a:r>
            <a:r>
              <a:rPr lang="en-US" altLang="zh-TW" sz="1800" dirty="0"/>
              <a:t>2</a:t>
            </a:r>
            <a:r>
              <a:rPr lang="zh-TW" altLang="en-US" sz="1800" dirty="0"/>
              <a:t>倍、德國的近</a:t>
            </a:r>
            <a:r>
              <a:rPr lang="en-US" altLang="zh-TW" sz="1800" dirty="0"/>
              <a:t>3</a:t>
            </a:r>
            <a:r>
              <a:rPr lang="zh-TW" altLang="en-US" sz="1800" dirty="0"/>
              <a:t>倍、荷蘭的</a:t>
            </a:r>
            <a:r>
              <a:rPr lang="en-US" altLang="zh-TW" sz="1800" dirty="0"/>
              <a:t>1.3</a:t>
            </a:r>
            <a:r>
              <a:rPr lang="zh-TW" altLang="en-US" sz="1800" dirty="0"/>
              <a:t>倍。在地小人稠的環境限制下，台灣要使太陽能具有舉足輕重的替代性，必須有不同的做法，並且要長期耕耘。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796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6946934" cy="1185861"/>
          </a:xfrm>
        </p:spPr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各國對太陽能的應用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667014" cy="5226051"/>
          </a:xfrm>
        </p:spPr>
        <p:txBody>
          <a:bodyPr>
            <a:normAutofit lnSpcReduction="10000"/>
          </a:bodyPr>
          <a:lstStyle/>
          <a:p>
            <a:r>
              <a:rPr lang="zh-TW" altLang="en-US" sz="2000" b="1" dirty="0" smtClean="0"/>
              <a:t>澳洲</a:t>
            </a:r>
            <a:endParaRPr lang="en-US" altLang="zh-TW" sz="2000" b="1" dirty="0" smtClean="0"/>
          </a:p>
          <a:p>
            <a:r>
              <a:rPr lang="zh-TW" altLang="zh-TW" sz="1800" dirty="0" smtClean="0"/>
              <a:t>發表</a:t>
            </a:r>
            <a:r>
              <a:rPr lang="zh-TW" altLang="en-US" sz="1800" dirty="0" smtClean="0"/>
              <a:t>“</a:t>
            </a:r>
            <a:r>
              <a:rPr lang="zh-TW" altLang="zh-TW" sz="1800" dirty="0" smtClean="0"/>
              <a:t>陽光</a:t>
            </a:r>
            <a:r>
              <a:rPr lang="zh-TW" altLang="zh-TW" sz="1800" dirty="0"/>
              <a:t>電城</a:t>
            </a:r>
            <a:r>
              <a:rPr lang="zh-TW" altLang="zh-TW" sz="1800" dirty="0" smtClean="0"/>
              <a:t>計劃</a:t>
            </a:r>
            <a:r>
              <a:rPr lang="zh-TW" altLang="en-US" sz="1800" dirty="0" smtClean="0"/>
              <a:t>”</a:t>
            </a:r>
            <a:r>
              <a:rPr lang="zh-TW" altLang="zh-TW" sz="1800" dirty="0" smtClean="0"/>
              <a:t>目前</a:t>
            </a:r>
            <a:r>
              <a:rPr lang="zh-TW" altLang="zh-TW" sz="1800" dirty="0"/>
              <a:t>已</a:t>
            </a:r>
            <a:r>
              <a:rPr lang="zh-TW" altLang="zh-TW" sz="1800" dirty="0" smtClean="0"/>
              <a:t>有五</a:t>
            </a:r>
            <a:r>
              <a:rPr lang="zh-TW" altLang="zh-TW" sz="1800" dirty="0"/>
              <a:t>個城市獲取政府補助打造太陽能發電系統城市</a:t>
            </a:r>
            <a:r>
              <a:rPr lang="zh-TW" altLang="zh-TW" sz="1800" dirty="0" smtClean="0"/>
              <a:t>。</a:t>
            </a:r>
            <a:endParaRPr lang="en-US" altLang="zh-TW" sz="1800" dirty="0" smtClean="0"/>
          </a:p>
          <a:p>
            <a:r>
              <a:rPr lang="zh-TW" altLang="en-US" sz="2000" b="1" dirty="0" smtClean="0"/>
              <a:t>中國</a:t>
            </a:r>
            <a:endParaRPr lang="en-US" altLang="zh-TW" sz="2000" b="1" dirty="0" smtClean="0"/>
          </a:p>
          <a:p>
            <a:r>
              <a:rPr lang="zh-TW" altLang="zh-TW" sz="2000" dirty="0"/>
              <a:t>中國成立風能太陽能資源評估</a:t>
            </a:r>
            <a:r>
              <a:rPr lang="zh-TW" altLang="zh-TW" sz="2000" dirty="0" smtClean="0"/>
              <a:t>中心</a:t>
            </a:r>
            <a:r>
              <a:rPr lang="zh-TW" altLang="en-US" sz="2000" dirty="0" smtClean="0"/>
              <a:t>，</a:t>
            </a:r>
            <a:r>
              <a:rPr lang="zh-TW" altLang="zh-TW" sz="2000" dirty="0" smtClean="0"/>
              <a:t>《</a:t>
            </a:r>
            <a:r>
              <a:rPr lang="zh-TW" altLang="zh-TW" sz="2000" dirty="0"/>
              <a:t>太陽能發電發展「十二五」規劃</a:t>
            </a:r>
            <a:r>
              <a:rPr lang="zh-TW" altLang="zh-TW" sz="2000" dirty="0" smtClean="0"/>
              <a:t>》提出</a:t>
            </a:r>
            <a:r>
              <a:rPr lang="zh-TW" altLang="zh-TW" sz="2000" dirty="0"/>
              <a:t>，到2015年底，中國太陽能發電裝機容量達到21吉瓦(GW)</a:t>
            </a:r>
            <a:r>
              <a:rPr lang="zh-TW" altLang="zh-TW" sz="2000" dirty="0" smtClean="0"/>
              <a:t>以上</a:t>
            </a:r>
            <a:r>
              <a:rPr lang="zh-TW" altLang="en-US" sz="2000" dirty="0" smtClean="0"/>
              <a:t>，</a:t>
            </a:r>
            <a:r>
              <a:rPr lang="zh-TW" altLang="zh-TW" sz="2000" dirty="0" smtClean="0"/>
              <a:t>提出</a:t>
            </a:r>
            <a:r>
              <a:rPr lang="zh-TW" altLang="zh-TW" sz="2000" dirty="0"/>
              <a:t>加快推動太陽能技術產業創新發展。</a:t>
            </a:r>
          </a:p>
          <a:p>
            <a:r>
              <a:rPr lang="zh-TW" altLang="en-US" sz="2000" b="1" dirty="0" smtClean="0"/>
              <a:t>美國</a:t>
            </a:r>
            <a:endParaRPr lang="en-US" altLang="zh-TW" sz="2000" b="1" dirty="0" smtClean="0"/>
          </a:p>
          <a:p>
            <a:r>
              <a:rPr lang="zh-TW" altLang="zh-TW" sz="2000" dirty="0"/>
              <a:t>通過「百萬太陽能屋頂法案」</a:t>
            </a:r>
            <a:r>
              <a:rPr lang="zh-TW" altLang="zh-TW" sz="2000" dirty="0" smtClean="0"/>
              <a:t>，計畫在</a:t>
            </a:r>
            <a:r>
              <a:rPr lang="zh-TW" altLang="zh-TW" sz="2000" dirty="0"/>
              <a:t>加州百萬個屋頂上裝</a:t>
            </a:r>
            <a:r>
              <a:rPr lang="zh-TW" altLang="zh-TW" sz="2000" dirty="0" smtClean="0"/>
              <a:t>設太陽能發</a:t>
            </a:r>
            <a:r>
              <a:rPr lang="zh-TW" altLang="zh-TW" sz="2000" dirty="0"/>
              <a:t>電系統，將太陽能發電的上限由0.5％提升為2.5</a:t>
            </a:r>
            <a:r>
              <a:rPr lang="zh-TW" altLang="zh-TW" sz="2000" dirty="0" smtClean="0"/>
              <a:t>％。</a:t>
            </a:r>
            <a:endParaRPr lang="en-US" altLang="zh-TW" sz="2000" dirty="0" smtClean="0"/>
          </a:p>
          <a:p>
            <a:r>
              <a:rPr lang="zh-TW" altLang="zh-TW" sz="2000" b="1" dirty="0" smtClean="0"/>
              <a:t>台灣</a:t>
            </a:r>
            <a:endParaRPr lang="en-US" altLang="zh-TW" sz="2000" b="1" dirty="0" smtClean="0"/>
          </a:p>
          <a:p>
            <a:r>
              <a:rPr lang="zh-TW" altLang="zh-TW" sz="2000" dirty="0" smtClean="0"/>
              <a:t>經濟部</a:t>
            </a:r>
            <a:r>
              <a:rPr lang="zh-TW" altLang="zh-TW" sz="2000" dirty="0"/>
              <a:t>發佈「太陽光電發電示範系統設置補助辦法」</a:t>
            </a:r>
            <a:r>
              <a:rPr lang="zh-TW" altLang="zh-TW" sz="2000" dirty="0" smtClean="0"/>
              <a:t>。立法院</a:t>
            </a:r>
            <a:r>
              <a:rPr lang="zh-TW" altLang="zh-TW" sz="2000" dirty="0"/>
              <a:t>經濟委員會初審通過「再生能源發展條例草案」</a:t>
            </a:r>
            <a:r>
              <a:rPr lang="zh-TW" altLang="zh-TW" sz="2000" dirty="0" smtClean="0"/>
              <a:t>。立法院</a:t>
            </a:r>
            <a:r>
              <a:rPr lang="zh-TW" altLang="zh-TW" sz="2000" dirty="0"/>
              <a:t>三讀通過「再生能源發展條例」。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617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太陽能科技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直排文字版面配置區 5"/>
          <p:cNvSpPr>
            <a:spLocks noGrp="1"/>
          </p:cNvSpPr>
          <p:nvPr>
            <p:ph type="body" orient="vert" idx="1"/>
          </p:nvPr>
        </p:nvSpPr>
        <p:spPr>
          <a:xfrm>
            <a:off x="899592" y="1484784"/>
            <a:ext cx="7488832" cy="4896544"/>
          </a:xfrm>
        </p:spPr>
        <p:txBody>
          <a:bodyPr vert="horz"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光電</a:t>
            </a:r>
            <a:r>
              <a:rPr lang="zh-TW" altLang="en-US" sz="2600" b="1" dirty="0" smtClean="0"/>
              <a:t>轉換</a:t>
            </a:r>
            <a:endParaRPr lang="zh-TW" altLang="en-US" sz="2600" b="1" dirty="0"/>
          </a:p>
          <a:p>
            <a:pPr marL="0" indent="0">
              <a:buNone/>
            </a:pPr>
            <a:r>
              <a:rPr lang="zh-TW" altLang="en-US" sz="2100" dirty="0" smtClean="0"/>
              <a:t>　　</a:t>
            </a:r>
            <a:r>
              <a:rPr lang="zh-TW" altLang="en-US" sz="2300" dirty="0" smtClean="0"/>
              <a:t>光電</a:t>
            </a:r>
            <a:r>
              <a:rPr lang="zh-TW" altLang="en-US" sz="2300" dirty="0"/>
              <a:t>轉換又稱太陽能光電。太陽能板是一種暴露在陽光下便會產生直流電的發電裝置，由幾乎全部以半導體物料（例如矽）製成的薄身固體太陽能電池組成。由於沒有活動的部分，故可以長時間操作而不會導致任何損耗。簡單的光電電池可為手錶及計算機提供能源，較大的光電系統可為房屋照明，並為電網供電</a:t>
            </a:r>
            <a:r>
              <a:rPr lang="zh-TW" altLang="en-US" sz="2300" dirty="0" smtClean="0"/>
              <a:t>。</a:t>
            </a:r>
            <a:endParaRPr lang="zh-TW" altLang="en-US" sz="2300" dirty="0"/>
          </a:p>
          <a:p>
            <a:pPr marL="0" indent="0">
              <a:buNone/>
            </a:pPr>
            <a:r>
              <a:rPr lang="zh-TW" altLang="en-US" sz="2300" dirty="0" smtClean="0"/>
              <a:t>　　太陽能</a:t>
            </a:r>
            <a:r>
              <a:rPr lang="zh-TW" altLang="en-US" sz="2300" dirty="0"/>
              <a:t>板可以製成不同形狀，而又可連接，以產生更多電力。近年，天台及建築物表面開始使用光電板組件，被用作窗戶、天窗或遮蔽裝置的一部分，這些光電設施通常被稱為附設於建築物的光電系統</a:t>
            </a:r>
            <a:r>
              <a:rPr lang="zh-TW" altLang="en-US" sz="2300" dirty="0" smtClean="0"/>
              <a:t>。</a:t>
            </a:r>
            <a:endParaRPr lang="zh-TW" altLang="en-US" sz="2300" dirty="0"/>
          </a:p>
          <a:p>
            <a:pPr marL="0" indent="0">
              <a:buNone/>
            </a:pPr>
            <a:r>
              <a:rPr lang="zh-TW" altLang="en-US" sz="2400" b="1" dirty="0" smtClean="0">
                <a:latin typeface="+mj-ea"/>
                <a:ea typeface="+mj-ea"/>
              </a:rPr>
              <a:t>光</a:t>
            </a:r>
            <a:r>
              <a:rPr lang="zh-TW" altLang="en-US" sz="2400" b="1" dirty="0">
                <a:latin typeface="+mj-ea"/>
                <a:ea typeface="+mj-ea"/>
              </a:rPr>
              <a:t>熱</a:t>
            </a:r>
            <a:r>
              <a:rPr lang="zh-TW" altLang="en-US" sz="2400" b="1" dirty="0" smtClean="0">
                <a:latin typeface="+mj-ea"/>
                <a:ea typeface="+mj-ea"/>
              </a:rPr>
              <a:t>轉換</a:t>
            </a:r>
            <a:endParaRPr lang="en-US" altLang="zh-TW" sz="2400" b="1" dirty="0" smtClean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2300" dirty="0" smtClean="0"/>
              <a:t>　　現代</a:t>
            </a:r>
            <a:r>
              <a:rPr lang="zh-TW" altLang="en-US" sz="2300" dirty="0"/>
              <a:t>的太陽能科技可以將陽光聚合，並運用其能量產生熱水、蒸汽和電力。集熱式太陽能（</a:t>
            </a:r>
            <a:r>
              <a:rPr lang="en-US" altLang="zh-TW" sz="2300" dirty="0"/>
              <a:t>Solar Thermal</a:t>
            </a:r>
            <a:r>
              <a:rPr lang="zh-TW" altLang="en-US" sz="2300" dirty="0"/>
              <a:t>）。原理是將鏡子反射的太陽光，聚焦在一條叫接收器的玻璃管上，而該中空的玻璃管可以讓油流過。從鏡子反映的太陽光會令管子內的油升溫，產生蒸氣，再由蒸氣推動渦輪機發電</a:t>
            </a:r>
            <a:r>
              <a:rPr lang="zh-TW" altLang="en-US" sz="2300" dirty="0" smtClean="0"/>
              <a:t>。除了</a:t>
            </a:r>
            <a:r>
              <a:rPr lang="zh-TW" altLang="en-US" sz="2300" dirty="0"/>
              <a:t>運用適當的科技來收集太陽能外，建築物亦可利用太陽的光和熱能，方法是在設計時加入合適的裝備，例如巨型的向南窗戶或使用能吸收及慢慢釋放太陽熱力的建築材料。在適當地點，太陽能的長期使用成本已經接近甚至低於傳統的化石燃料。</a:t>
            </a:r>
          </a:p>
        </p:txBody>
      </p:sp>
    </p:spTree>
    <p:extLst>
      <p:ext uri="{BB962C8B-B14F-4D97-AF65-F5344CB8AC3E}">
        <p14:creationId xmlns:p14="http://schemas.microsoft.com/office/powerpoint/2010/main" val="3862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優缺點比較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827584" y="1556792"/>
            <a:ext cx="3147824" cy="576262"/>
          </a:xfrm>
        </p:spPr>
        <p:txBody>
          <a:bodyPr/>
          <a:lstStyle/>
          <a:p>
            <a:r>
              <a:rPr lang="zh-TW" altLang="en-US" sz="3200" b="1" dirty="0" smtClean="0"/>
              <a:t>優點：</a:t>
            </a:r>
            <a:endParaRPr lang="zh-TW" altLang="en-US" sz="3200" b="1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899592" y="1772816"/>
            <a:ext cx="36004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000" dirty="0" smtClean="0"/>
              <a:t>１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太陽能</a:t>
            </a:r>
            <a:r>
              <a:rPr lang="zh-TW" altLang="en-US" sz="2000" dirty="0"/>
              <a:t>的供應</a:t>
            </a:r>
            <a:r>
              <a:rPr lang="zh-TW" altLang="en-US" sz="2000" dirty="0" smtClean="0"/>
              <a:t>源源不斷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不會</a:t>
            </a:r>
            <a:r>
              <a:rPr lang="zh-TW" altLang="en-US" sz="2000" dirty="0"/>
              <a:t>產生</a:t>
            </a:r>
            <a:r>
              <a:rPr lang="zh-TW" altLang="en-US" sz="2000" dirty="0" smtClean="0"/>
              <a:t>環境污染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不會</a:t>
            </a:r>
            <a:r>
              <a:rPr lang="zh-TW" altLang="en-US" sz="2000" dirty="0"/>
              <a:t>導致</a:t>
            </a:r>
            <a:r>
              <a:rPr lang="zh-TW" altLang="en-US" sz="2000" dirty="0" smtClean="0"/>
              <a:t>地球溫室效應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/>
              <a:t>4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達到</a:t>
            </a:r>
            <a:r>
              <a:rPr lang="zh-TW" altLang="en-US" sz="2000" dirty="0"/>
              <a:t>隔熱的</a:t>
            </a:r>
            <a:r>
              <a:rPr lang="zh-TW" altLang="en-US" sz="2000" dirty="0" smtClean="0"/>
              <a:t>作用降低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   室內溫度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5.</a:t>
            </a:r>
            <a:r>
              <a:rPr lang="zh-TW" altLang="en-US" sz="2000" dirty="0" smtClean="0"/>
              <a:t>降低</a:t>
            </a:r>
            <a:r>
              <a:rPr lang="zh-TW" altLang="en-US" sz="2000" dirty="0"/>
              <a:t>建築</a:t>
            </a:r>
            <a:r>
              <a:rPr lang="zh-TW" altLang="en-US" sz="2000" dirty="0" smtClean="0"/>
              <a:t>能耗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6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分散式發電降低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zh-TW" altLang="en-US" sz="2000" dirty="0" smtClean="0"/>
              <a:t>  大規模停電風險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3"/>
          </p:nvPr>
        </p:nvSpPr>
        <p:spPr>
          <a:xfrm>
            <a:off x="4499992" y="1556792"/>
            <a:ext cx="3142488" cy="576262"/>
          </a:xfrm>
        </p:spPr>
        <p:txBody>
          <a:bodyPr/>
          <a:lstStyle/>
          <a:p>
            <a:r>
              <a:rPr lang="zh-TW" altLang="en-US" sz="3200" b="1" dirty="0" smtClean="0"/>
              <a:t>缺點：</a:t>
            </a:r>
            <a:endParaRPr lang="zh-TW" altLang="en-US" sz="3200" b="1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3471275" cy="3471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000" dirty="0" smtClean="0"/>
              <a:t>1.</a:t>
            </a:r>
            <a:r>
              <a:rPr lang="zh-TW" altLang="en-US" sz="2000" dirty="0" smtClean="0"/>
              <a:t>成本</a:t>
            </a:r>
            <a:r>
              <a:rPr lang="zh-TW" altLang="en-US" sz="2000" dirty="0"/>
              <a:t>很</a:t>
            </a:r>
            <a:r>
              <a:rPr lang="zh-TW" altLang="en-US" sz="2000" dirty="0" smtClean="0"/>
              <a:t>高資本</a:t>
            </a:r>
            <a:r>
              <a:rPr lang="zh-TW" altLang="en-US" sz="2000" dirty="0"/>
              <a:t>投資不</a:t>
            </a:r>
            <a:r>
              <a:rPr lang="zh-TW" altLang="en-US" sz="2000" dirty="0" smtClean="0"/>
              <a:t>菲</a:t>
            </a:r>
            <a:endParaRPr lang="zh-TW" altLang="en-US" sz="2000" dirty="0"/>
          </a:p>
          <a:p>
            <a:pPr marL="0" indent="0">
              <a:buNone/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日照</a:t>
            </a:r>
            <a:r>
              <a:rPr lang="zh-TW" altLang="en-US" sz="2000" dirty="0"/>
              <a:t>短的的</a:t>
            </a:r>
            <a:r>
              <a:rPr lang="zh-TW" altLang="en-US" sz="2000" dirty="0" smtClean="0"/>
              <a:t>地區不適合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投資</a:t>
            </a:r>
            <a:r>
              <a:rPr lang="zh-TW" altLang="en-US" sz="2000" dirty="0"/>
              <a:t>報酬率較</a:t>
            </a:r>
            <a:r>
              <a:rPr lang="zh-TW" altLang="en-US" sz="2000" dirty="0" smtClean="0"/>
              <a:t>低除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4.</a:t>
            </a:r>
            <a:r>
              <a:rPr lang="zh-TW" altLang="en-US" sz="2000" dirty="0" smtClean="0"/>
              <a:t>不能產生</a:t>
            </a:r>
            <a:r>
              <a:rPr lang="zh-TW" altLang="en-US" sz="2000" dirty="0"/>
              <a:t>大量</a:t>
            </a:r>
            <a:r>
              <a:rPr lang="zh-TW" altLang="en-US" sz="2000" dirty="0" smtClean="0"/>
              <a:t>電源</a:t>
            </a:r>
            <a:endParaRPr lang="zh-TW" altLang="en-US" sz="2000" dirty="0"/>
          </a:p>
          <a:p>
            <a:pPr marL="0" indent="0">
              <a:buNone/>
            </a:pPr>
            <a:r>
              <a:rPr lang="en-US" altLang="zh-TW" sz="2000" dirty="0" smtClean="0"/>
              <a:t>5.</a:t>
            </a:r>
            <a:r>
              <a:rPr lang="zh-TW" altLang="en-US" sz="2000" dirty="0" smtClean="0"/>
              <a:t>太陽能</a:t>
            </a:r>
            <a:r>
              <a:rPr lang="zh-TW" altLang="en-US" sz="2000" dirty="0"/>
              <a:t>板壽命</a:t>
            </a:r>
            <a:r>
              <a:rPr lang="zh-TW" altLang="en-US" sz="2000" dirty="0" smtClean="0"/>
              <a:t>有限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6.</a:t>
            </a:r>
            <a:r>
              <a:rPr lang="zh-TW" altLang="en-US" sz="2000" dirty="0" smtClean="0"/>
              <a:t>製造耗材可能</a:t>
            </a:r>
            <a:r>
              <a:rPr lang="zh-TW" altLang="en-US" sz="2000" dirty="0"/>
              <a:t>會</a:t>
            </a:r>
            <a:r>
              <a:rPr lang="zh-TW" altLang="en-US" sz="2000" dirty="0" smtClean="0"/>
              <a:t>造成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zh-TW" altLang="en-US" sz="2000" dirty="0" smtClean="0"/>
              <a:t>  其他</a:t>
            </a:r>
            <a:r>
              <a:rPr lang="zh-TW" altLang="en-US" sz="2000" dirty="0"/>
              <a:t>方面的</a:t>
            </a:r>
            <a:r>
              <a:rPr lang="zh-TW" altLang="en-US" sz="2000" dirty="0" smtClean="0"/>
              <a:t>污染</a:t>
            </a:r>
            <a:endParaRPr lang="en-US" altLang="zh-TW" sz="20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087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6586894" cy="1185861"/>
          </a:xfrm>
        </p:spPr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太陽能的應用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988840"/>
            <a:ext cx="3312368" cy="4357635"/>
          </a:xfrm>
        </p:spPr>
      </p:pic>
      <p:sp>
        <p:nvSpPr>
          <p:cNvPr id="8" name="文字版面配置區 7"/>
          <p:cNvSpPr>
            <a:spLocks noGrp="1"/>
          </p:cNvSpPr>
          <p:nvPr>
            <p:ph type="body" sz="half" idx="2"/>
          </p:nvPr>
        </p:nvSpPr>
        <p:spPr>
          <a:xfrm>
            <a:off x="1009442" y="1628801"/>
            <a:ext cx="4354646" cy="4968552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200" b="1" dirty="0" smtClean="0"/>
              <a:t>空調系統</a:t>
            </a:r>
            <a:endParaRPr lang="en-US" altLang="zh-TW" sz="2200" b="1" dirty="0" smtClean="0"/>
          </a:p>
          <a:p>
            <a:r>
              <a:rPr lang="zh-TW" altLang="en-US" sz="1900" dirty="0" smtClean="0"/>
              <a:t>利用太陽能裝置將</a:t>
            </a:r>
            <a:r>
              <a:rPr lang="zh-TW" altLang="en-US" sz="1900" dirty="0"/>
              <a:t>各式集熱器裝在屋頂或牆壁上，冬天供暖氣和溫水，夏天促進室內</a:t>
            </a:r>
            <a:r>
              <a:rPr lang="zh-TW" altLang="en-US" sz="1900" dirty="0" smtClean="0"/>
              <a:t>空氣流通或</a:t>
            </a:r>
            <a:r>
              <a:rPr lang="zh-TW" altLang="en-US" sz="1900" dirty="0"/>
              <a:t>供冷氣</a:t>
            </a:r>
            <a:r>
              <a:rPr lang="zh-TW" altLang="en-US" sz="1900" dirty="0" smtClean="0"/>
              <a:t>。</a:t>
            </a:r>
            <a:endParaRPr lang="en-US" altLang="zh-TW" sz="1900" dirty="0" smtClean="0"/>
          </a:p>
          <a:p>
            <a:r>
              <a:rPr lang="zh-TW" altLang="en-US" sz="2200" b="1" dirty="0" smtClean="0"/>
              <a:t>太陽能電池</a:t>
            </a:r>
            <a:endParaRPr lang="en-US" altLang="zh-TW" sz="2200" b="1" dirty="0"/>
          </a:p>
          <a:p>
            <a:r>
              <a:rPr lang="zh-TW" altLang="en-US" sz="1900" dirty="0" smtClean="0"/>
              <a:t>只要有日光照就可自行發電</a:t>
            </a:r>
            <a:r>
              <a:rPr lang="en-US" altLang="zh-TW" sz="1900" dirty="0" smtClean="0"/>
              <a:t>,</a:t>
            </a:r>
            <a:r>
              <a:rPr lang="zh-TW" altLang="en-US" sz="1900" dirty="0"/>
              <a:t>使用壽命</a:t>
            </a:r>
            <a:r>
              <a:rPr lang="zh-TW" altLang="en-US" sz="1900" dirty="0" smtClean="0"/>
              <a:t>長，保養費用低，不</a:t>
            </a:r>
            <a:r>
              <a:rPr lang="zh-TW" altLang="en-US" sz="1900" dirty="0"/>
              <a:t>需</a:t>
            </a:r>
            <a:r>
              <a:rPr lang="zh-TW" altLang="en-US" sz="1900" dirty="0" smtClean="0"/>
              <a:t>燃料，</a:t>
            </a:r>
            <a:r>
              <a:rPr lang="zh-TW" altLang="en-US" sz="1900" dirty="0"/>
              <a:t>使</a:t>
            </a:r>
            <a:br>
              <a:rPr lang="zh-TW" altLang="en-US" sz="1900" dirty="0"/>
            </a:br>
            <a:r>
              <a:rPr lang="zh-TW" altLang="en-US" sz="1900" dirty="0"/>
              <a:t>用方便</a:t>
            </a:r>
            <a:r>
              <a:rPr lang="zh-TW" altLang="en-US" sz="1900" dirty="0" smtClean="0"/>
              <a:t>，</a:t>
            </a:r>
            <a:r>
              <a:rPr lang="zh-TW" altLang="en-US" sz="1900" dirty="0"/>
              <a:t>但</a:t>
            </a:r>
            <a:r>
              <a:rPr lang="zh-TW" altLang="en-US" sz="1900" dirty="0" smtClean="0"/>
              <a:t>造價貴</a:t>
            </a:r>
            <a:r>
              <a:rPr lang="zh-TW" altLang="en-US" sz="1900" dirty="0"/>
              <a:t>且</a:t>
            </a:r>
            <a:r>
              <a:rPr lang="zh-TW" altLang="en-US" sz="1900" dirty="0" smtClean="0"/>
              <a:t>效率低。</a:t>
            </a:r>
            <a:endParaRPr lang="en-US" altLang="zh-TW" sz="1900" dirty="0" smtClean="0"/>
          </a:p>
          <a:p>
            <a:r>
              <a:rPr lang="zh-TW" altLang="en-US" sz="2200" b="1" dirty="0"/>
              <a:t>淨化</a:t>
            </a:r>
            <a:r>
              <a:rPr lang="zh-TW" altLang="en-US" sz="2200" b="1" dirty="0" smtClean="0"/>
              <a:t>應用</a:t>
            </a:r>
            <a:endParaRPr lang="en-US" altLang="zh-TW" sz="2200" b="1" dirty="0"/>
          </a:p>
          <a:p>
            <a:r>
              <a:rPr lang="zh-TW" altLang="en-US" sz="1900" dirty="0" smtClean="0"/>
              <a:t>利用</a:t>
            </a:r>
            <a:r>
              <a:rPr lang="zh-TW" altLang="en-US" sz="1900" dirty="0"/>
              <a:t>陽光淨化廢水、大氣以及土壤污染</a:t>
            </a:r>
            <a:r>
              <a:rPr lang="zh-TW" altLang="en-US" sz="1900" dirty="0" smtClean="0"/>
              <a:t>物質</a:t>
            </a:r>
            <a:r>
              <a:rPr lang="zh-TW" altLang="en-US" sz="1900" dirty="0"/>
              <a:t>或</a:t>
            </a:r>
            <a:r>
              <a:rPr lang="zh-TW" altLang="en-US" sz="1900" dirty="0" smtClean="0"/>
              <a:t>隧道</a:t>
            </a:r>
            <a:r>
              <a:rPr lang="zh-TW" altLang="en-US" sz="1900" dirty="0"/>
              <a:t>廢氣</a:t>
            </a:r>
            <a:r>
              <a:rPr lang="zh-TW" altLang="en-US" sz="1900" dirty="0" smtClean="0"/>
              <a:t>淨化</a:t>
            </a:r>
            <a:r>
              <a:rPr lang="zh-TW" altLang="en-US" sz="1900" dirty="0"/>
              <a:t>。</a:t>
            </a:r>
            <a:endParaRPr lang="en-US" altLang="zh-TW" sz="1900" dirty="0" smtClean="0"/>
          </a:p>
          <a:p>
            <a:r>
              <a:rPr lang="zh-TW" altLang="en-US" sz="2200" b="1" dirty="0"/>
              <a:t>家用電力</a:t>
            </a:r>
            <a:r>
              <a:rPr lang="zh-TW" altLang="en-US" sz="2200" b="1" dirty="0" smtClean="0"/>
              <a:t>系統</a:t>
            </a:r>
            <a:endParaRPr lang="en-US" altLang="zh-TW" sz="2200" b="1" dirty="0"/>
          </a:p>
          <a:p>
            <a:r>
              <a:rPr lang="zh-TW" altLang="en-US" sz="1900" dirty="0" smtClean="0"/>
              <a:t>家居</a:t>
            </a:r>
            <a:r>
              <a:rPr lang="zh-TW" altLang="en-US" sz="1900" dirty="0"/>
              <a:t>環境</a:t>
            </a:r>
            <a:r>
              <a:rPr lang="zh-TW" altLang="en-US" sz="1900" dirty="0" smtClean="0"/>
              <a:t>中利用</a:t>
            </a:r>
            <a:r>
              <a:rPr lang="zh-TW" altLang="en-US" sz="1900" dirty="0"/>
              <a:t>太陽能，可以大大地節省</a:t>
            </a:r>
            <a:r>
              <a:rPr lang="zh-TW" altLang="en-US" sz="1900" dirty="0" smtClean="0"/>
              <a:t>電能。例如：太陽能</a:t>
            </a:r>
            <a:r>
              <a:rPr lang="zh-TW" altLang="en-US" sz="1900" dirty="0"/>
              <a:t>發電和太陽能熱水器是現代環保</a:t>
            </a:r>
            <a:r>
              <a:rPr lang="zh-TW" altLang="en-US" sz="1900" dirty="0" smtClean="0"/>
              <a:t>家居常見的家用電力。</a:t>
            </a:r>
            <a:endParaRPr lang="zh-TW" altLang="en-US" sz="1900" dirty="0"/>
          </a:p>
        </p:txBody>
      </p:sp>
    </p:spTree>
    <p:extLst>
      <p:ext uri="{BB962C8B-B14F-4D97-AF65-F5344CB8AC3E}">
        <p14:creationId xmlns:p14="http://schemas.microsoft.com/office/powerpoint/2010/main" val="6818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1009442" y="548680"/>
            <a:ext cx="3471277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000" b="1" dirty="0"/>
              <a:t>農業和園藝</a:t>
            </a:r>
            <a:r>
              <a:rPr lang="zh-TW" altLang="zh-TW" sz="2000" b="1" dirty="0" smtClean="0"/>
              <a:t>業</a:t>
            </a:r>
            <a:endParaRPr lang="en-US" altLang="zh-TW" sz="2000" b="1" dirty="0" smtClean="0"/>
          </a:p>
          <a:p>
            <a:pPr marL="0" indent="0">
              <a:buNone/>
            </a:pPr>
            <a:r>
              <a:rPr lang="zh-TW" altLang="zh-TW" dirty="0"/>
              <a:t>農業和園藝業，為了優化植物生產力而致力於優化太陽能的</a:t>
            </a:r>
            <a:r>
              <a:rPr lang="zh-TW" altLang="zh-TW" dirty="0" smtClean="0"/>
              <a:t>捕獲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可以</a:t>
            </a:r>
            <a:r>
              <a:rPr lang="zh-TW" altLang="zh-TW" dirty="0"/>
              <a:t>提高農作物的產量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sz="2000" b="1" dirty="0"/>
              <a:t>太陽能</a:t>
            </a:r>
            <a:r>
              <a:rPr lang="zh-TW" altLang="zh-TW" sz="2000" b="1" dirty="0" smtClean="0"/>
              <a:t>熱水器</a:t>
            </a:r>
            <a:endParaRPr lang="en-US" altLang="zh-TW" sz="2000" b="1" dirty="0" smtClean="0"/>
          </a:p>
          <a:p>
            <a:pPr marL="0" indent="0">
              <a:buNone/>
            </a:pPr>
            <a:r>
              <a:rPr lang="zh-TW" altLang="zh-TW" dirty="0"/>
              <a:t>太陽能熱水系統利用太陽光來加熱</a:t>
            </a:r>
            <a:r>
              <a:rPr lang="zh-TW" altLang="zh-TW" dirty="0" smtClean="0"/>
              <a:t>水，</a:t>
            </a:r>
            <a:r>
              <a:rPr lang="zh-TW" altLang="zh-TW" dirty="0"/>
              <a:t>一般用於生活</a:t>
            </a:r>
            <a:r>
              <a:rPr lang="zh-TW" altLang="zh-TW" dirty="0" smtClean="0"/>
              <a:t>熱水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2000" b="1" dirty="0" smtClean="0"/>
              <a:t>空調設備</a:t>
            </a:r>
            <a:endParaRPr lang="en-US" altLang="zh-TW" sz="2000" b="1" dirty="0" smtClean="0"/>
          </a:p>
          <a:p>
            <a:pPr marL="0" indent="0">
              <a:buNone/>
            </a:pPr>
            <a:r>
              <a:rPr lang="zh-TW" altLang="zh-TW" dirty="0" smtClean="0"/>
              <a:t>暖</a:t>
            </a:r>
            <a:r>
              <a:rPr lang="zh-TW" altLang="zh-TW" dirty="0"/>
              <a:t>通</a:t>
            </a:r>
            <a:r>
              <a:rPr lang="zh-TW" altLang="zh-TW" dirty="0" smtClean="0"/>
              <a:t>空調系統</a:t>
            </a:r>
            <a:r>
              <a:rPr lang="zh-TW" altLang="zh-TW" dirty="0"/>
              <a:t>佔用商業樓宇使用的的能量30</a:t>
            </a:r>
            <a:r>
              <a:rPr lang="zh-TW" altLang="zh-TW" dirty="0" smtClean="0"/>
              <a:t>％和</a:t>
            </a:r>
            <a:r>
              <a:rPr lang="zh-TW" altLang="zh-TW" dirty="0"/>
              <a:t>在住宅建築近使用的能源的50</a:t>
            </a:r>
            <a:r>
              <a:rPr lang="zh-TW" altLang="zh-TW" dirty="0" smtClean="0"/>
              <a:t>％太陽能加熱</a:t>
            </a:r>
            <a:r>
              <a:rPr lang="zh-TW" altLang="en-US" dirty="0" smtClean="0"/>
              <a:t>也是</a:t>
            </a:r>
            <a:r>
              <a:rPr lang="zh-TW" altLang="zh-TW" dirty="0" smtClean="0"/>
              <a:t>能量</a:t>
            </a:r>
            <a:r>
              <a:rPr lang="zh-TW" altLang="zh-TW" dirty="0"/>
              <a:t>的一部分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zh-TW" sz="2000" b="1" dirty="0"/>
              <a:t>水</a:t>
            </a:r>
            <a:r>
              <a:rPr lang="zh-TW" altLang="zh-TW" sz="2000" b="1" dirty="0" smtClean="0"/>
              <a:t>處理</a:t>
            </a:r>
            <a:endParaRPr lang="en-US" altLang="zh-TW" sz="2000" b="1" dirty="0" smtClean="0"/>
          </a:p>
          <a:p>
            <a:pPr marL="0" indent="0">
              <a:buNone/>
            </a:pPr>
            <a:r>
              <a:rPr lang="zh-TW" altLang="zh-TW" dirty="0"/>
              <a:t>太陽能可用於蒸餾處理鹽水或半鹹水的成可</a:t>
            </a:r>
            <a:r>
              <a:rPr lang="zh-TW" altLang="zh-TW" dirty="0" smtClean="0"/>
              <a:t>飲用水</a:t>
            </a:r>
            <a:r>
              <a:rPr lang="zh-TW" altLang="en-US" dirty="0" smtClean="0"/>
              <a:t>，</a:t>
            </a:r>
            <a:r>
              <a:rPr lang="zh-TW" altLang="zh-TW" dirty="0"/>
              <a:t>4700平方米的太陽能集熱面積，每天可產生高達22,700升</a:t>
            </a:r>
            <a:r>
              <a:rPr lang="zh-TW" altLang="zh-TW" dirty="0" smtClean="0"/>
              <a:t>淡水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836712"/>
            <a:ext cx="3925060" cy="547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6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結論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直排文字版面配置區 5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marL="0" indent="0">
              <a:buNone/>
            </a:pPr>
            <a:r>
              <a:rPr lang="zh-TW" altLang="en-US" dirty="0" smtClean="0"/>
              <a:t>　　</a:t>
            </a:r>
            <a:r>
              <a:rPr lang="zh-TW" altLang="en-US" sz="2000" dirty="0" smtClean="0"/>
              <a:t>由於現在我們人類所仰賴的石油能源日漸削減，而人們也慢慢感覺到了危機意識，石油能源剩不到五十年的時間就要消耗殆盡，就如現在石油價格一樣一再的飆漲，所以必須趕快找到下一個替代的能源。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　　而太陽能源取之不盡用之不竭，正是我們在找的永久能源之一，它可讓我們永久的使用、不造成地球環境的污染、可使用的範圍廣泛，但現在我們的科技發展還沒辦法讓太陽能完全的取代石油能源，所以我們現在正在極力的發展太陽能科技，並讓它變成我們的適當科技且讓風險降到最低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　　總而言之，現在太陽能源科技已是我們人類不可或缺的能源之一，相信在不久的未來，我們的身邊將都是太陽能源所帶來的產物，並且使我們有更美好的未來。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5954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solidFill>
                  <a:srgbClr val="FF0000"/>
                </a:solidFill>
              </a:rPr>
              <a:t>參考資料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43608" y="620688"/>
            <a:ext cx="7123080" cy="4051437"/>
          </a:xfrm>
        </p:spPr>
        <p:txBody>
          <a:bodyPr vert="horz"/>
          <a:lstStyle/>
          <a:p>
            <a:pPr marL="0" indent="0">
              <a:buNone/>
            </a:pPr>
            <a:r>
              <a:rPr lang="en-US" altLang="zh-TW" dirty="0">
                <a:hlinkClick r:id="rId2"/>
              </a:rPr>
              <a:t>http://zh.wikipedia.org/zh-tw/%</a:t>
            </a:r>
            <a:r>
              <a:rPr lang="en-US" altLang="zh-TW" dirty="0" smtClean="0">
                <a:hlinkClick r:id="rId2"/>
              </a:rPr>
              <a:t>E5%A4%AA%E9%99%BD%E8%83%BD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3"/>
              </a:rPr>
              <a:t>http://brianjason.blogspot.tw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sa.ylib.com/MagCont.aspx?Unit=featurearticles&amp;id=1146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517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TC102455596[[fn=春天]]</Template>
  <TotalTime>107</TotalTime>
  <Words>456</Words>
  <Application>Microsoft Office PowerPoint</Application>
  <PresentationFormat>如螢幕大小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Spring</vt:lpstr>
      <vt:lpstr>科學人 太陽能的產業發展</vt:lpstr>
      <vt:lpstr>前言</vt:lpstr>
      <vt:lpstr>各國對太陽能的應用</vt:lpstr>
      <vt:lpstr>太陽能科技</vt:lpstr>
      <vt:lpstr>優缺點比較</vt:lpstr>
      <vt:lpstr>太陽能的應用</vt:lpstr>
      <vt:lpstr>PowerPoint 簡報</vt:lpstr>
      <vt:lpstr>結論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wonderful</dc:creator>
  <cp:lastModifiedBy>wonderful</cp:lastModifiedBy>
  <cp:revision>13</cp:revision>
  <dcterms:created xsi:type="dcterms:W3CDTF">2012-11-11T13:26:15Z</dcterms:created>
  <dcterms:modified xsi:type="dcterms:W3CDTF">2012-12-11T01:02:56Z</dcterms:modified>
</cp:coreProperties>
</file>